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3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440" r:id="rId192"/>
    <p:sldId id="441" r:id="rId193"/>
    <p:sldId id="442" r:id="rId194"/>
    <p:sldId id="443" r:id="rId195"/>
    <p:sldId id="444" r:id="rId196"/>
    <p:sldId id="445" r:id="rId197"/>
    <p:sldId id="446" r:id="rId198"/>
    <p:sldId id="447" r:id="rId199"/>
    <p:sldId id="448" r:id="rId200"/>
    <p:sldId id="449" r:id="rId201"/>
    <p:sldId id="450" r:id="rId202"/>
    <p:sldId id="451" r:id="rId203"/>
    <p:sldId id="452" r:id="rId204"/>
    <p:sldId id="453" r:id="rId205"/>
    <p:sldId id="454" r:id="rId206"/>
    <p:sldId id="455" r:id="rId207"/>
    <p:sldId id="456" r:id="rId208"/>
    <p:sldId id="457" r:id="rId209"/>
    <p:sldId id="458" r:id="rId210"/>
    <p:sldId id="459" r:id="rId211"/>
    <p:sldId id="460" r:id="rId212"/>
    <p:sldId id="461" r:id="rId213"/>
    <p:sldId id="462" r:id="rId214"/>
    <p:sldId id="463" r:id="rId215"/>
    <p:sldId id="464" r:id="rId216"/>
    <p:sldId id="465" r:id="rId217"/>
    <p:sldId id="466" r:id="rId218"/>
    <p:sldId id="467" r:id="rId219"/>
    <p:sldId id="468" r:id="rId220"/>
    <p:sldId id="469" r:id="rId221"/>
    <p:sldId id="470" r:id="rId222"/>
    <p:sldId id="471" r:id="rId223"/>
    <p:sldId id="472" r:id="rId224"/>
    <p:sldId id="473" r:id="rId41"/>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8" Type="http://schemas.openxmlformats.org/officeDocument/2006/relationships/notesMaster" Target="notesMasters/notesMaster1.xml"/><Relationship Id="rId41" Type="http://schemas.openxmlformats.org/officeDocument/2006/relationships/slide" Target="slides/slide34.xml"/><Relationship Id="rId192" Type="http://schemas.openxmlformats.org/officeDocument/2006/relationships/slide" Target="slides/slide1.xml"/><Relationship Id="rId193" Type="http://schemas.openxmlformats.org/officeDocument/2006/relationships/slide" Target="slides/slide2.xml"/><Relationship Id="rId194" Type="http://schemas.openxmlformats.org/officeDocument/2006/relationships/slide" Target="slides/slide3.xml"/><Relationship Id="rId195" Type="http://schemas.openxmlformats.org/officeDocument/2006/relationships/slide" Target="slides/slide4.xml"/><Relationship Id="rId196" Type="http://schemas.openxmlformats.org/officeDocument/2006/relationships/slide" Target="slides/slide5.xml"/><Relationship Id="rId197" Type="http://schemas.openxmlformats.org/officeDocument/2006/relationships/slide" Target="slides/slide6.xml"/><Relationship Id="rId198" Type="http://schemas.openxmlformats.org/officeDocument/2006/relationships/slide" Target="slides/slide7.xml"/><Relationship Id="rId199" Type="http://schemas.openxmlformats.org/officeDocument/2006/relationships/slide" Target="slides/slide8.xml"/><Relationship Id="rId200" Type="http://schemas.openxmlformats.org/officeDocument/2006/relationships/slide" Target="slides/slide9.xml"/><Relationship Id="rId201" Type="http://schemas.openxmlformats.org/officeDocument/2006/relationships/slide" Target="slides/slide10.xml"/><Relationship Id="rId202" Type="http://schemas.openxmlformats.org/officeDocument/2006/relationships/slide" Target="slides/slide11.xml"/><Relationship Id="rId203" Type="http://schemas.openxmlformats.org/officeDocument/2006/relationships/slide" Target="slides/slide12.xml"/><Relationship Id="rId204" Type="http://schemas.openxmlformats.org/officeDocument/2006/relationships/slide" Target="slides/slide13.xml"/><Relationship Id="rId205" Type="http://schemas.openxmlformats.org/officeDocument/2006/relationships/slide" Target="slides/slide14.xml"/><Relationship Id="rId206" Type="http://schemas.openxmlformats.org/officeDocument/2006/relationships/slide" Target="slides/slide15.xml"/><Relationship Id="rId207" Type="http://schemas.openxmlformats.org/officeDocument/2006/relationships/slide" Target="slides/slide16.xml"/><Relationship Id="rId208" Type="http://schemas.openxmlformats.org/officeDocument/2006/relationships/slide" Target="slides/slide17.xml"/><Relationship Id="rId209" Type="http://schemas.openxmlformats.org/officeDocument/2006/relationships/slide" Target="slides/slide18.xml"/><Relationship Id="rId210" Type="http://schemas.openxmlformats.org/officeDocument/2006/relationships/slide" Target="slides/slide19.xml"/><Relationship Id="rId211" Type="http://schemas.openxmlformats.org/officeDocument/2006/relationships/slide" Target="slides/slide20.xml"/><Relationship Id="rId212" Type="http://schemas.openxmlformats.org/officeDocument/2006/relationships/slide" Target="slides/slide21.xml"/><Relationship Id="rId213" Type="http://schemas.openxmlformats.org/officeDocument/2006/relationships/slide" Target="slides/slide22.xml"/><Relationship Id="rId214" Type="http://schemas.openxmlformats.org/officeDocument/2006/relationships/slide" Target="slides/slide23.xml"/><Relationship Id="rId215" Type="http://schemas.openxmlformats.org/officeDocument/2006/relationships/slide" Target="slides/slide24.xml"/><Relationship Id="rId216" Type="http://schemas.openxmlformats.org/officeDocument/2006/relationships/slide" Target="slides/slide25.xml"/><Relationship Id="rId217" Type="http://schemas.openxmlformats.org/officeDocument/2006/relationships/slide" Target="slides/slide26.xml"/><Relationship Id="rId218" Type="http://schemas.openxmlformats.org/officeDocument/2006/relationships/slide" Target="slides/slide27.xml"/><Relationship Id="rId219" Type="http://schemas.openxmlformats.org/officeDocument/2006/relationships/slide" Target="slides/slide28.xml"/><Relationship Id="rId220" Type="http://schemas.openxmlformats.org/officeDocument/2006/relationships/slide" Target="slides/slide29.xml"/><Relationship Id="rId221" Type="http://schemas.openxmlformats.org/officeDocument/2006/relationships/slide" Target="slides/slide30.xml"/><Relationship Id="rId222" Type="http://schemas.openxmlformats.org/officeDocument/2006/relationships/slide" Target="slides/slide31.xml"/><Relationship Id="rId223" Type="http://schemas.openxmlformats.org/officeDocument/2006/relationships/slide" Target="slides/slide32.xml"/><Relationship Id="rId224"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notesSlides/notesSlide1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 sonu ölçme sorularının yapısını göstermek; hangi soruların nerede çözüleceğini söylemek.</a:t>
            </a:r>
          </a:p>
          <a:p/>
          <a:p>
            <a:r>
              <a:t>NASIL: 19. haftanın son (esnek) aşamasında 1-3, 15-17 ve 18-21 sözlü ve hızlı çözülür; 4-8 ev çalışmasıdır (20. haftada kontrol); 9-14 16. haftada grafik çizimiyle birlikte çözüldü. Kitaptaki 'daha fazla soru' karekodu derste kullanılmaz (telefon yok).</a:t>
            </a:r>
          </a:p>
          <a:p/>
          <a:p>
            <a:r>
              <a:t>KAYNAK: Kitap s. 132-137. Kitabın girişi 'Bu testte cevaplamanız için farklı soru çeşitlerinden oluşan toplam 16 soru verilmiştir.' der; sayfalarda 1'den 21'e kadar numaralı 21 soru vardır (9-14. sorular tek bir iklim grafiği çalışmasının parçalarıdır). Öğrenci sorarsa: numaralı soru sayısı 21'dir.</a:t>
            </a:r>
          </a:p>
          <a:p/>
          <a:p>
            <a:r>
              <a:t>NOT: OGM Materyal: 9 ve 12. sorular OGM'nin 146 ve 144 numaralı uygulamalarıdır (16. hafta); diğer sorular için ayrı OGM uygulaması yoktur.</a:t>
            </a:r>
          </a:p>
        </p:txBody>
      </p:sp>
      <p:sp>
        <p:nvSpPr>
          <p:cNvPr id="4" name="Slide Number Placeholder 3"/>
          <p:cNvSpPr>
            <a:spLocks noGrp="1"/>
          </p:cNvSpPr>
          <p:nvPr>
            <p:ph type="sldNum" idx="5" sz="quarter"/>
          </p:nvPr>
        </p:nvSpPr>
        <p:spPr/>
      </p:sp>
    </p:spTree>
  </p:cSld>
  <p:clrMapOvr>
    <a:masterClrMapping/>
  </p:clrMapOvr>
</p:notes>
</file>

<file path=ppt/notesSlides/notesSlide1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Tablodan genelleme yapmak: rüzgâr ve sıcaklığın donma riskine etkisi.</a:t>
            </a:r>
          </a:p>
          <a:p/>
          <a:p>
            <a:r>
              <a:t>NASIL: Önce tabloyu okutun: 'Sakin havada -10 °C'ta değer kaç? 40 km/sa rüzgârda?' Tablodaki değerler rüzgârla birlikte hissedilen soğuğu (ısı kaybını) gösterir; renkler risk düzeyidir. Sonra soruyu sorun; 2 dakika ikili düşünme.</a:t>
            </a:r>
          </a:p>
          <a:p/>
          <a:p>
            <a:r>
              <a:t>BEKLENEN CEVAP: Örnek cevap sonraki slaytta: sıcaklık düştükçe ve rüzgâr hızlandıkça soğutucu etki ve donma riski artar; rüzgâr hızlandıkça donma riski daha yüksek sıcaklıklarda başlar.</a:t>
            </a:r>
          </a:p>
          <a:p/>
          <a:p>
            <a:r>
              <a:t>KAYNAK: Kitap s. 132 (yönerge, tablo, risk açıklamaları ve soru birebir). Tablo kitabın değerleri ve renkleriyle sunumda çizilmiştir (renkler kitap sayfasından örneklenmiştir).</a:t>
            </a:r>
          </a:p>
        </p:txBody>
      </p:sp>
      <p:sp>
        <p:nvSpPr>
          <p:cNvPr id="4" name="Slide Number Placeholder 3"/>
          <p:cNvSpPr>
            <a:spLocks noGrp="1"/>
          </p:cNvSpPr>
          <p:nvPr>
            <p:ph type="sldNum" idx="5" sz="quarter"/>
          </p:nvPr>
        </p:nvSpPr>
        <p:spPr/>
      </p:sp>
    </p:spTree>
  </p:cSld>
  <p:clrMapOvr>
    <a:masterClrMapping/>
  </p:clrMapOvr>
</p:notes>
</file>

<file path=ppt/notesSlides/notesSlide1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 sorunun örnek cevabı: genelleme ve tablodan kanıtı.</a:t>
            </a:r>
          </a:p>
          <a:p/>
          <a:p>
            <a:r>
              <a:t>NASIL: Kırmızı merdiven çizgisi 'artan risk'in, mavi çizgi 'büyük risk'in başladığı sınırdır: satırlarda aşağı indikçe (rüzgâr hızlandıkça) sınır sola, yani daha yüksek sıcaklıklara kayar. Bir örnekle gösterin: -10 °C'ta sakin havada değer -10 iken 40 km/sa rüzgârda -31 olur ve artan risk başlar.</a:t>
            </a:r>
          </a:p>
          <a:p/>
          <a:p>
            <a:r>
              <a:t>BEKLENEN CEVAP: Sıcaklık düştükçe ve rüzgâr hızı arttıkça rüzgârın soğutucu etkisi (ısı kaybı) artar; donma riski yükselir ve daha kısa sürede ortaya çıkar. Rüzgâr hızlandıkça donma riski daha yüksek sıcaklıklarda başlar: artan risk sakin havada -35 °C'ta, 10 km/sa'te -25 °C'ta, 20 km/sa'te -20 °C'ta, 30 km/sa'te -15 °C'ta, 40 km/sa ve üzerinde -10 °C'ta başlar. Büyük risk 30 km/sa'te -35 °C'ta, 40-50 km/sa'te -30 °C'ta, 60-70 km/sa'te -25 °C'ta görülür. -5 °C ve üzerindeki sıcaklıklarda tabloda donma riski yoktur.</a:t>
            </a:r>
          </a:p>
          <a:p/>
          <a:p>
            <a:r>
              <a:t>KAYNAK: Kitap s. 132 tablosundan okunmuştur. Kitabın renklendirmesi tek bir eşiğe uyar: değer -31 ve altında artan risk, -58 ve altında büyük risk (sunum üretilirken sınanır).</a:t>
            </a:r>
          </a:p>
        </p:txBody>
      </p:sp>
      <p:sp>
        <p:nvSpPr>
          <p:cNvPr id="4" name="Slide Number Placeholder 3"/>
          <p:cNvSpPr>
            <a:spLocks noGrp="1"/>
          </p:cNvSpPr>
          <p:nvPr>
            <p:ph type="sldNum" idx="5" sz="quarter"/>
          </p:nvPr>
        </p:nvSpPr>
        <p:spPr/>
      </p:sp>
    </p:spTree>
  </p:cSld>
  <p:clrMapOvr>
    <a:masterClrMapping/>
  </p:clrMapOvr>
</p:notes>
</file>

<file path=ppt/notesSlides/notesSlide1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Tablodan günlük hayata ve canlılara yönelik yargı ve önlem çıkarmak (D9 Merhamet).</a:t>
            </a:r>
          </a:p>
          <a:p/>
          <a:p>
            <a:r>
              <a:t>NASIL: Soruyu iki parçaya ayırın: neden önemli? · insanlar ve sokak hayvanları için neler yapılabilir? Gruplar ikişer önlem söyler.</a:t>
            </a:r>
          </a:p>
          <a:p/>
          <a:p>
            <a:r>
              <a:t>BEKLENEN CEVAP: Örnek cevap sonraki slaytta.</a:t>
            </a:r>
          </a:p>
          <a:p/>
          <a:p>
            <a:r>
              <a:t>KAYNAK: Kitap s. 132 (soru birebir).</a:t>
            </a:r>
          </a:p>
        </p:txBody>
      </p:sp>
      <p:sp>
        <p:nvSpPr>
          <p:cNvPr id="4" name="Slide Number Placeholder 3"/>
          <p:cNvSpPr>
            <a:spLocks noGrp="1"/>
          </p:cNvSpPr>
          <p:nvPr>
            <p:ph type="sldNum" idx="5" sz="quarter"/>
          </p:nvPr>
        </p:nvSpPr>
        <p:spPr/>
      </p:sp>
    </p:spTree>
  </p:cSld>
  <p:clrMapOvr>
    <a:masterClrMapping/>
  </p:clrMapOvr>
</p:notes>
</file>

<file path=ppt/notesSlides/notesSlide1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2. sorunun örnek cevabı.</a:t>
            </a:r>
          </a:p>
          <a:p/>
          <a:p>
            <a:r>
              <a:t>NASIL: Öğrencinin gerekçeli her önlemi kabul edin. Sokak hayvanları için yapılanlarda belediye ve yetişkinlerle birlikte hareket etmeyi vurgulayın.</a:t>
            </a:r>
          </a:p>
          <a:p/>
          <a:p>
            <a:r>
              <a:t>BEKLENEN CEVAP: Rüzgâr aynı sıcaklığı daha soğuk hissettirir ve ısı kaybını artırır; yalnız termometreye bakmak yetmez, donma ve soğuk kaynaklı sağlık sorunlarına karşı önlem almak için bilinmeli. İnsanlar: hava tahminlerini ve uyarıları izlemek, açık cildi örtmek (bere, atkı, eldiven), kat kat ve kuru giyinmek, dışarıda kalma süresini kısaltmak, çocuk ve yaşlılara dikkat. Sokak hayvanları: rüzgâr almayan, kuru barınak ve yatak; donmayan su ve mama; belediyenin ilgili birimine haber vermek.</a:t>
            </a:r>
          </a:p>
          <a:p/>
          <a:p>
            <a:r>
              <a:t>KAYNAK: Kitap s. 77 (Sürekli değişim gösteren bu hava olayları; sağlık, enerji tüketimi, tarım, ulaşım gibi alanlarda sosyal ve ekonomik etkilere sahiptir.), s. 132 tablosu. Önlemler bilimsel;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1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Tablodan doğru-yanlış çıkarım (olumsuz soru kökü).</a:t>
            </a:r>
          </a:p>
          <a:p/>
          <a:p>
            <a:r>
              <a:t>NASIL: Tablo bir önceki slaytlarda ve kitapta s. 132'dedir; 'ulaşılamaz' kelimesine dikkat çekin (kitapta altı çizili).</a:t>
            </a:r>
          </a:p>
          <a:p/>
          <a:p>
            <a:r>
              <a:t>BEKLENEN CEVAP: B.</a:t>
            </a:r>
          </a:p>
          <a:p/>
          <a:p>
            <a:r>
              <a:t>KAYNAK: Kitap s. 132 (soru ve seçenekler birebir). Kitaptaki 'aşadakilerden' yazım hatası 'aşağıdakilerden', E seçeneğindeki '- 41' yazımı '-41' olarak düzeltildi.</a:t>
            </a:r>
          </a:p>
        </p:txBody>
      </p:sp>
      <p:sp>
        <p:nvSpPr>
          <p:cNvPr id="4" name="Slide Number Placeholder 3"/>
          <p:cNvSpPr>
            <a:spLocks noGrp="1"/>
          </p:cNvSpPr>
          <p:nvPr>
            <p:ph type="sldNum" idx="5" sz="quarter"/>
          </p:nvPr>
        </p:nvSpPr>
        <p:spPr/>
      </p:sp>
    </p:spTree>
  </p:cSld>
  <p:clrMapOvr>
    <a:masterClrMapping/>
  </p:clrMapOvr>
</p:notes>
</file>

<file path=ppt/notesSlides/notesSlide1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seçenek ve gerekçesi.</a:t>
            </a:r>
          </a:p>
          <a:p/>
          <a:p>
            <a:r>
              <a:t>NASIL: Her seçeneği tablodaki hücresiyle doğrulatın.</a:t>
            </a:r>
          </a:p>
          <a:p/>
          <a:p>
            <a:r>
              <a:t>BEKLENEN CEVAP: B. Büyük risk 30 km/sa satırında -35 °C sütununda (-63) başlar; yani 30 km/sa yeterli. A: sakin satırında değerler hava sıcaklığına eşittir. C: 40 km/sa, -20 °C → -46, açık mavi (artan risk). D: -5 °C ve üzerindeki sütunlar beyazdır. E: 50 km/sa, -15 °C → -41.</a:t>
            </a:r>
          </a:p>
          <a:p/>
          <a:p>
            <a:r>
              <a:t>KAYNAK: Kitap s. 132.</a:t>
            </a:r>
          </a:p>
        </p:txBody>
      </p:sp>
      <p:sp>
        <p:nvSpPr>
          <p:cNvPr id="4" name="Slide Number Placeholder 3"/>
          <p:cNvSpPr>
            <a:spLocks noGrp="1"/>
          </p:cNvSpPr>
          <p:nvPr>
            <p:ph type="sldNum" idx="5" sz="quarter"/>
          </p:nvPr>
        </p:nvSpPr>
        <p:spPr/>
      </p:sp>
    </p:spTree>
  </p:cSld>
  <p:clrMapOvr>
    <a:masterClrMapping/>
  </p:clrMapOvr>
</p:notes>
</file>

<file path=ppt/notesSlides/notesSlide1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Doğu Karadeniz kıyısı (a) ile dağların gerisindeki iç kesim (b) arasındaki iklim farkının gerekçeleri.</a:t>
            </a:r>
          </a:p>
          <a:p/>
          <a:p>
            <a:r>
              <a:t>NASIL: Önce yerleri buldurun: a kıyıda, b dağların güneyinde. Renklere bakın: kıyıda yeşil (alçak), aradaki dağlar kahverengi-turuncu (yüksek). 'Denizden gelen nemli hava nereye kadar ulaşır?'</a:t>
            </a:r>
          </a:p>
          <a:p/>
          <a:p>
            <a:r>
              <a:t>BEKLENEN CEVAP: Örnek cevap sonraki slaytta (yamaç yağışı, denizellik-karasallık, yükselti, dağların uzanışı).</a:t>
            </a:r>
          </a:p>
          <a:p/>
          <a:p>
            <a:r>
              <a:t>KAYNAK: Kitap s. 133 (soru ve harita birebir). Harflerin yeri haritadan okunmuştur: a Doğu Karadeniz kıyısında, b Doğu Karadeniz Dağlarının güneyinde iç kesimde.</a:t>
            </a:r>
          </a:p>
        </p:txBody>
      </p:sp>
      <p:sp>
        <p:nvSpPr>
          <p:cNvPr id="4" name="Slide Number Placeholder 3"/>
          <p:cNvSpPr>
            <a:spLocks noGrp="1"/>
          </p:cNvSpPr>
          <p:nvPr>
            <p:ph type="sldNum" idx="5" sz="quarter"/>
          </p:nvPr>
        </p:nvSpPr>
        <p:spPr/>
      </p:sp>
    </p:spTree>
  </p:cSld>
  <p:clrMapOvr>
    <a:masterClrMapping/>
  </p:clrMapOvr>
</p:notes>
</file>

<file path=ppt/notesSlides/notesSlide1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4. sorunun örnek cevabı.</a:t>
            </a:r>
          </a:p>
          <a:p/>
          <a:p>
            <a:r>
              <a:t>NASIL: Ok, denizden gelen nemli hava kütlelerini; kahverengi kesikli çizgi aradaki dağları gösterir. a'da Karadeniz iklimi, b'de karasal özellikler.</a:t>
            </a:r>
          </a:p>
          <a:p/>
          <a:p>
            <a:r>
              <a:t>BEKLENEN CEVAP: a: Karadeniz kıyısında, denize bakan kuzey yamaçta. Nemli hava kütleleri dağ yamacı boyunca yükselip soğur, her mevsim bol yağış bırakır (yamaç yağışı); deniz etkisiyle kışlar ılık, sıcaklık farkı azdır → Karadeniz iklimi. b: kıyıya paralel uzanan dağların gerisinde, yüksek iç kesimde; nemli hava kütleleri dağları aşamaz, deniz etkisi ulaşmaz → yağış az, kışlar soğuk ve karlı, sıcaklık farkı büyük (karasal özellikler). Gerekçeler: dağların uzanış doğrultusu, yükselti, denizellik-karasallık, bakı.</a:t>
            </a:r>
          </a:p>
          <a:p/>
          <a:p>
            <a:r>
              <a:t>KAYNAK: Kitap s. 115 (Yamaç yağışları, dağların nemli hava kütlelerine açık yamaçlarında meydana gelir. Türkiye’de Kuzey Anadolu Dağları ve Toros Dağlarının denize bakan yamaçlarında bu tip yağışlar görülür.), s. 116 (en çok yağış alan yerler), s. 119 (faktörler, Harita 3.13). 'Dağlar kıyıya paralel uzanır' bilimsel; bu ünitede kitapta yazmaz, haritada görülür.</a:t>
            </a:r>
          </a:p>
        </p:txBody>
      </p:sp>
      <p:sp>
        <p:nvSpPr>
          <p:cNvPr id="4" name="Slide Number Placeholder 3"/>
          <p:cNvSpPr>
            <a:spLocks noGrp="1"/>
          </p:cNvSpPr>
          <p:nvPr>
            <p:ph type="sldNum" idx="5" sz="quarter"/>
          </p:nvPr>
        </p:nvSpPr>
        <p:spPr/>
      </p:sp>
    </p:spTree>
  </p:cSld>
  <p:clrMapOvr>
    <a:masterClrMapping/>
  </p:clrMapOvr>
</p:notes>
</file>

<file path=ppt/notesSlides/notesSlide1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Ege kıyısı (c) ile iç batı Anadolu (ç) arasındaki benzerliği yer şekilleriyle açıklamak.</a:t>
            </a:r>
          </a:p>
          <a:p/>
          <a:p>
            <a:r>
              <a:t>NASIL: Haritada Ege'deki ova ve vadilerin (yeşil) doğu-batı yönünde uzandığını gösterin: 'Denizden gelen hava bu vadilerde nereye kadar ilerler?'</a:t>
            </a:r>
          </a:p>
          <a:p/>
          <a:p>
            <a:r>
              <a:t>BEKLENEN CEVAP: Örnek cevap sonraki slaytta.</a:t>
            </a:r>
          </a:p>
          <a:p/>
          <a:p>
            <a:r>
              <a:t>KAYNAK: Kitap s. 133 (soru ve harita birebir). c Ege kıyısında, ç iç batı Anadolu'da (haritadan).</a:t>
            </a:r>
          </a:p>
        </p:txBody>
      </p:sp>
      <p:sp>
        <p:nvSpPr>
          <p:cNvPr id="4" name="Slide Number Placeholder 3"/>
          <p:cNvSpPr>
            <a:spLocks noGrp="1"/>
          </p:cNvSpPr>
          <p:nvPr>
            <p:ph type="sldNum" idx="5" sz="quarter"/>
          </p:nvPr>
        </p:nvSpPr>
        <p:spPr/>
      </p:sp>
    </p:spTree>
  </p:cSld>
  <p:clrMapOvr>
    <a:masterClrMapping/>
  </p:clrMapOvr>
</p:notes>
</file>

<file path=ppt/notesSlides/notesSlide1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5. sorunun örnek cevabı.</a:t>
            </a:r>
          </a:p>
          <a:p/>
          <a:p>
            <a:r>
              <a:t>NASIL: Ok, deniz etkisinin vadiler boyunca iç kesime sokulmasını gösterir. Kitabın s. 119 örneğini okuyun: Anadolu'nun batısında (Uşak, Afyon, Kütahya) yer yer Akdeniz ikliminin özellikleri hissedilir.</a:t>
            </a:r>
          </a:p>
          <a:p/>
          <a:p>
            <a:r>
              <a:t>BEKLENEN CEVAP: Ege'de dağlar kıyıya dik (doğu-batı) uzanır; aralarındaki ova ve vadiler denizden iç kesimlere doğru açılır. Denizden gelen ılıman ve nemli hava kütleleri bu vadiler boyunca iç kesimlere sokulur, deniz etkisi içerilere taşınır. Bu nedenle iç kesimdeki ç'de de kıyıdaki c'deki gibi Akdeniz ikliminin özellikleri (yazları sıcak ve kurak, yağışın çoğu kışın) görülür.</a:t>
            </a:r>
          </a:p>
          <a:p/>
          <a:p>
            <a:r>
              <a:t>KAYNAK: Kitap s. 90 (Örneğin yer şekillerinin uzanış doğrultusu hem rüzgârların hızını ve yönünü etkiler hem de yağışın nerelere düşeceğini belirler.), s. 110 (Rüzgârların esme yönü, dağlar ve vadilerin uzanış yönüne uyar.), s. 119. 'Ege'de dağlar kıyıya dik uzanır' bilimsel; bu ünitede kitapta yazmaz, haritada görülür.</a:t>
            </a:r>
          </a:p>
        </p:txBody>
      </p:sp>
      <p:sp>
        <p:nvSpPr>
          <p:cNvPr id="4" name="Slide Number Placeholder 3"/>
          <p:cNvSpPr>
            <a:spLocks noGrp="1"/>
          </p:cNvSpPr>
          <p:nvPr>
            <p:ph type="sldNum" idx="5" sz="quarter"/>
          </p:nvPr>
        </p:nvSpPr>
        <p:spPr/>
      </p:sp>
    </p:spTree>
  </p:cSld>
  <p:clrMapOvr>
    <a:masterClrMapping/>
  </p:clrMapOvr>
</p:notes>
</file>

<file path=ppt/notesSlides/notesSlide1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Aynı enlemdeki iki yerin (c Ege kıyısı, d Doğu Anadolu) iklim farkını açıklamak.</a:t>
            </a:r>
          </a:p>
          <a:p/>
          <a:p>
            <a:r>
              <a:t>NASIL: 'c ve d hangi paralele yakın?' (kenardaki 38° ve 40° değerleri: ikisi de 38° K'nin biraz kuzeyinde, yaklaşık aynı enlemde). 'Fark enlemden olmuyorsa neden?'</a:t>
            </a:r>
          </a:p>
          <a:p/>
          <a:p>
            <a:r>
              <a:t>BEKLENEN CEVAP: Örnek cevap sonraki slaytta.</a:t>
            </a:r>
          </a:p>
          <a:p/>
          <a:p>
            <a:r>
              <a:t>KAYNAK: Kitap s. 133 (soru ve harita birebir). c Ege kıyısında, d Doğu Anadolu'da Van Gölü'nün batısında (haritadan).</a:t>
            </a:r>
          </a:p>
        </p:txBody>
      </p:sp>
      <p:sp>
        <p:nvSpPr>
          <p:cNvPr id="4" name="Slide Number Placeholder 3"/>
          <p:cNvSpPr>
            <a:spLocks noGrp="1"/>
          </p:cNvSpPr>
          <p:nvPr>
            <p:ph type="sldNum" idx="5" sz="quarter"/>
          </p:nvPr>
        </p:nvSpPr>
        <p:spPr/>
      </p:sp>
    </p:spTree>
  </p:cSld>
  <p:clrMapOvr>
    <a:masterClrMapping/>
  </p:clrMapOvr>
</p:notes>
</file>

<file path=ppt/notesSlides/notesSlide1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6. sorunun örnek cevabı.</a:t>
            </a:r>
          </a:p>
          <a:p/>
          <a:p>
            <a:r>
              <a:t>NASIL: Kesikli çizgi iki yerin yaklaşık aynı enlemde olduğunu gösterir: farkı yükselti ve denize uzaklık yaratır.</a:t>
            </a:r>
          </a:p>
          <a:p/>
          <a:p>
            <a:r>
              <a:t>BEKLENEN CEVAP: c: Ege kıyısında, alçak ve denize yakın → Akdeniz iklimi: yazlar sıcak ve kurak, kışlar ılık ve yağışlı. d: Doğu Anadolu'nun yüksek ve denizden uzak kesiminde → karasal iklim: kışlar çok soğuk ve karlı, yaz-kış sıcaklık farkı büyük. Gerekçeler: yükselti (aynı enlemde yükseltisi fazla olan daha soğuk; sıcaklık batıdan doğuya yükselti etkisiyle azalır), denize uzaklık (karasallık), dağların deniz etkisini engellemesi.</a:t>
            </a:r>
          </a:p>
          <a:p/>
          <a:p>
            <a:r>
              <a:t>KAYNAK: Kitap s. 97 (Aynı enlem üzerindeki iki yerden yükseltisi fazla olanın sıcaklık değeri daha düşüktür.), s. 99 (Özgül ısısı daha yüksek olan denizler, karalara göre daha yavaş ısınıp daha yavaş soğur.), s. 104 (Sıcaklıkların güneyden kuzeye doğru azalmasında enlem, batıdan doğuya doğru azalmasında da yükselti etkilidir.), Harita 3.13 (s. 119).</a:t>
            </a:r>
          </a:p>
        </p:txBody>
      </p:sp>
      <p:sp>
        <p:nvSpPr>
          <p:cNvPr id="4" name="Slide Number Placeholder 3"/>
          <p:cNvSpPr>
            <a:spLocks noGrp="1"/>
          </p:cNvSpPr>
          <p:nvPr>
            <p:ph type="sldNum" idx="5" sz="quarter"/>
          </p:nvPr>
        </p:nvSpPr>
        <p:spPr/>
      </p:sp>
    </p:spTree>
  </p:cSld>
  <p:clrMapOvr>
    <a:masterClrMapping/>
  </p:clrMapOvr>
</p:notes>
</file>

<file path=ppt/notesSlides/notesSlide1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Yaklaşık aynı enlemdeki Akdeniz kıyısı (e) ile Güneydoğu Anadolu'yu (f) karşılaştırmak.</a:t>
            </a:r>
          </a:p>
          <a:p/>
          <a:p>
            <a:r>
              <a:t>NASIL: 'e ve f'nin enlemi yakın mı? Denize uzaklıkları? Aralarında hangi yer şekilleri var?'</a:t>
            </a:r>
          </a:p>
          <a:p/>
          <a:p>
            <a:r>
              <a:t>BEKLENEN CEVAP: Örnek cevap sonraki slaytta.</a:t>
            </a:r>
          </a:p>
          <a:p/>
          <a:p>
            <a:r>
              <a:t>KAYNAK: Kitap s. 133 (soru ve harita birebir). e Akdeniz kıyısında (Antalya Körfezi çevresi), f Güneydoğu Anadolu'da Suriye sınırına yakın düzlüklerde (haritadan).</a:t>
            </a:r>
          </a:p>
        </p:txBody>
      </p:sp>
      <p:sp>
        <p:nvSpPr>
          <p:cNvPr id="4" name="Slide Number Placeholder 3"/>
          <p:cNvSpPr>
            <a:spLocks noGrp="1"/>
          </p:cNvSpPr>
          <p:nvPr>
            <p:ph type="sldNum" idx="5" sz="quarter"/>
          </p:nvPr>
        </p:nvSpPr>
        <p:spPr/>
      </p:sp>
    </p:spTree>
  </p:cSld>
  <p:clrMapOvr>
    <a:masterClrMapping/>
  </p:clrMapOvr>
</p:notes>
</file>

<file path=ppt/notesSlides/notesSlide1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7. sorunun örnek cevabı.</a:t>
            </a:r>
          </a:p>
          <a:p/>
          <a:p>
            <a:r>
              <a:t>NASIL: Kesikli çizgi yaklaşık aynı enlemi gösterir. Faktörleri tek tek sorun: denize uzaklık, yer şekilleri, yükselti, basınç merkezleri.</a:t>
            </a:r>
          </a:p>
          <a:p/>
          <a:p>
            <a:r>
              <a:t>BEKLENEN CEVAP: e: Akdeniz kıyısında; deniz etkisiyle kışlar ılık ve yağışlı, yazlar sıcak ve kurak (Akdeniz iklimi); denize bakan Toros yamaçları bol yağış alır. f: denizden uzak, iç kesimde; dağlar deniz etkisini sınırlar → karasallık: yazlar çok sıcak ve kurak, kışlar e'ye göre soğuk; yazın Basra alçak basıncı sıcak, yağışsız ve bunaltıcı günler getirir; Şanlıurfa çevresi en az yağış alan yerlerdendir. Faktörler: denizellik-karasallık, yer şekilleri (dağların deniz etkisini engellemesi), yükselti, basınç merkezleri.</a:t>
            </a:r>
          </a:p>
          <a:p/>
          <a:p>
            <a:r>
              <a:t>KAYNAK: Kitap s. 109 (Basra alçak basıncı Türkiye’ye doğru genişlediğinde sıcak, yağışsız ve bunaltıcı günler yaşanır.), s. 116 (En çok yağış alan yerler; Doğu ve Batı Karadeniz kıyılarında kuzeye, Akdeniz’de güneye bakan dağlık kesimlerdir. Güneydoğu Anadolu’da özellikle Şanlıurfa’nın çevresi, Doğu Anadolu’nun çukurda kalan yerleri ve İç Anadolu en az yağış alan yerlerdir.), s. 119.</a:t>
            </a:r>
          </a:p>
          <a:p/>
          <a:p>
            <a:r>
              <a:t>NOT: f'nin bulunduğu düzlük harita renginden 500-1000 m yükseltidedir; e kıyı ovasındadır (haritanın renk lejantı). f'nin il sınırı içindeki yeri haritadan kesin okunamadığı için slaytta yer adı verilmedi.</a:t>
            </a:r>
          </a:p>
        </p:txBody>
      </p:sp>
      <p:sp>
        <p:nvSpPr>
          <p:cNvPr id="4" name="Slide Number Placeholder 3"/>
          <p:cNvSpPr>
            <a:spLocks noGrp="1"/>
          </p:cNvSpPr>
          <p:nvPr>
            <p:ph type="sldNum" idx="5" sz="quarter"/>
          </p:nvPr>
        </p:nvSpPr>
        <p:spPr/>
      </p:sp>
    </p:spTree>
  </p:cSld>
  <p:clrMapOvr>
    <a:masterClrMapping/>
  </p:clrMapOvr>
</p:notes>
</file>

<file path=ppt/notesSlides/notesSlide2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Türkiye'nin mutlak konumunun iklime etkilerini açıklamak (2. ünite ile bağ).</a:t>
            </a:r>
          </a:p>
          <a:p/>
          <a:p>
            <a:r>
              <a:t>NASIL: Harita kenarındaki paralel ve meridyen değerlerini okutun: Türkiye hangi paraleller arasında? 'Mutlak konum' 2. ünitede (Türkiye'nin coğrafi konumu) işlendi.</a:t>
            </a:r>
          </a:p>
          <a:p/>
          <a:p>
            <a:r>
              <a:t>BEKLENEN CEVAP: Örnek cevap sonraki slaytta.</a:t>
            </a:r>
          </a:p>
          <a:p/>
          <a:p>
            <a:r>
              <a:t>KAYNAK: Kitap s. 133 (soru ve harita birebir).</a:t>
            </a:r>
          </a:p>
        </p:txBody>
      </p:sp>
      <p:sp>
        <p:nvSpPr>
          <p:cNvPr id="4" name="Slide Number Placeholder 3"/>
          <p:cNvSpPr>
            <a:spLocks noGrp="1"/>
          </p:cNvSpPr>
          <p:nvPr>
            <p:ph type="sldNum" idx="5" sz="quarter"/>
          </p:nvPr>
        </p:nvSpPr>
        <p:spPr/>
      </p:sp>
    </p:spTree>
  </p:cSld>
  <p:clrMapOvr>
    <a:masterClrMapping/>
  </p:clrMapOvr>
</p:notes>
</file>

<file path=ppt/notesSlides/notesSlide2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8. sorunun örnek cevabı.</a:t>
            </a:r>
          </a:p>
          <a:p/>
          <a:p>
            <a:r>
              <a:t>NASIL: Her maddeyi bir enlem sonucuna bağlayın: orta kuşak → dört mevsim; kuzey yarım küre → güneye bakan yamaçlar sıcak, güneyden esen rüzgârlar sıcaklığı artırır.</a:t>
            </a:r>
          </a:p>
          <a:p/>
          <a:p>
            <a:r>
              <a:t>BEKLENEN CEVAP: Türkiye 36°-42° kuzey paralelleri ile 26°-45° doğu meridyenleri arasındadır (2. ünite). Orta enlemlerde (ılıman kuşakta) olduğundan dört mevsim belirgin yaşanır; mutlak konumu itibarıyla Akdeniz iklim kuşağındadır. Enlem etkisiyle sıcaklık ve güneşlenme süresi güneyden kuzeye azalır. Kuzey yarım kürede olduğundan dağların güney yamaçları daha sıcaktır, güneyden esen rüzgârlar sıcaklığı artırır, kuzeyden esenler düşürür. Orta kuşakta yer aldığından çevresindeki basınç merkezlerinden etkilenir.</a:t>
            </a:r>
          </a:p>
          <a:p/>
          <a:p>
            <a:r>
              <a:t>KAYNAK: Kitap 2. ünite (Türkiye'nin mutlak konumu: 36°-42° kuzey paralelleri, 26°-45° doğu meridyenleri; orta enlemler → dört mevsim belirgin), s. 97 (Kuzey yarım küredeki dağların güney yamaçları, kuzey yamaçlarına göre daha fazla ısınır.), s. 99 (Örneğin kuzey yarım kürede yer alan Türkiye’de güneyden esen rüzgârlar hava sıcaklığını artırır, kuzeyden esenler ise düşürür.), s. 104, s. 109 (Kuzey yarım kürenin orta kuşağında yer alan Türkiye’nin iklimi üzerinde etrafındaki basınç merkezlerinin etkileri görülür.), s. 119.</a:t>
            </a:r>
          </a:p>
        </p:txBody>
      </p:sp>
      <p:sp>
        <p:nvSpPr>
          <p:cNvPr id="4" name="Slide Number Placeholder 3"/>
          <p:cNvSpPr>
            <a:spLocks noGrp="1"/>
          </p:cNvSpPr>
          <p:nvPr>
            <p:ph type="sldNum" idx="5" sz="quarter"/>
          </p:nvPr>
        </p:nvSpPr>
        <p:spPr/>
      </p:sp>
    </p:spTree>
  </p:cSld>
  <p:clrMapOvr>
    <a:masterClrMapping/>
  </p:clrMapOvr>
</p:notes>
</file>

<file path=ppt/notesSlides/notesSlide2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16. haftada iklim grafiği çalışmasıyla çözülen 9-14. soruları hatırlatmak.</a:t>
            </a:r>
          </a:p>
          <a:p/>
          <a:p>
            <a:r>
              <a:t>NASIL: Yalnız hatırlatma: ayrıntılı çözümler 16. haftanın slaytlarındadır. Eksik kalan 12-14 ev çalışmasıdır.</a:t>
            </a:r>
          </a:p>
          <a:p/>
          <a:p>
            <a:r>
              <a:t>BEKLENEN CEVAP: 9) 1. ve 2. fikirler: sayısal verileri görselleştirip iklim özelliklerini kolayca açıklanabilir hâle getirmek; yağış ve sıcaklıkta zamana bağlı değişimleri görmek. · 10) Sıcaklık (çizgi, °C) ve yağış (sütun, mm) aynı grafikte, aylara göre birlikte görülür; en sıcak-en soğuk ay, yağışlı ve kurak dönem bir bakışta okunur; farklı yerler kolayca karşılaştırılır. · 11) E) I, II ve III. · 12) A ve F: aylık ortalama sıcaklık ile aylık toplam yağış miktarı ortalaması. · 13) Temmuz-aralık tablodan tamamlanır; en sıcak ay ağustos (23,5 °C), en soğuk ay ocak (0,3 °C); en çok yağış ilkbaharda (132,9 mm) ve mayısta (51,4 mm); en kurak mevsim yaz (63,5 mm); yıllık toplam 392,4 mm; iklim türü karasal iklim (istasyon koordinatlara göre Ankara). · 14) İklim türünü belirlemek; farklı yerlerin iklimini karşılaştırmak; tarım, turizm, enerji ve su kaynakları planlamasına veri sağlamak; iklimin günlük hayata etkisini açıklamak.</a:t>
            </a:r>
          </a:p>
          <a:p/>
          <a:p>
            <a:r>
              <a:t>KAYNAK: Kitap s. 134-135; OGM Materyal 146 (9. soru) ve 144 (12. soru). İçerik 16. haftanın modülünden (u3_sunum_h16.OLCME_9_14) alınır.</a:t>
            </a:r>
          </a:p>
        </p:txBody>
      </p:sp>
      <p:sp>
        <p:nvSpPr>
          <p:cNvPr id="4" name="Slide Number Placeholder 3"/>
          <p:cNvSpPr>
            <a:spLocks noGrp="1"/>
          </p:cNvSpPr>
          <p:nvPr>
            <p:ph type="sldNum" idx="5" sz="quarter"/>
          </p:nvPr>
        </p:nvSpPr>
        <p:spPr/>
      </p:sp>
    </p:spTree>
  </p:cSld>
  <p:clrMapOvr>
    <a:masterClrMapping/>
  </p:clrMapOvr>
</p:notes>
</file>

<file path=ppt/notesSlides/notesSlide2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15-17. soruların dayandığı metni okumak: 1 °C'lık artışın ılıman kuşaktaki öngörülen etkileri.</a:t>
            </a:r>
          </a:p>
          <a:p/>
          <a:p>
            <a:r>
              <a:t>NASIL: Metni dört öğrenciye birer madde okutun; her maddede 'kim/ne etkileniyor?' diye sorun. Sorular bu metne göre cevaplanır.</a:t>
            </a:r>
          </a:p>
          <a:p/>
          <a:p>
            <a:r>
              <a:t>KAYNAK: Kitap s. 136 (metin birebir). Kitapta 3. maddedeki 'kendi ikim koşullarına' yazım hatası 'iklim' olarak düzeltildi.</a:t>
            </a:r>
          </a:p>
        </p:txBody>
      </p:sp>
      <p:sp>
        <p:nvSpPr>
          <p:cNvPr id="4" name="Slide Number Placeholder 3"/>
          <p:cNvSpPr>
            <a:spLocks noGrp="1"/>
          </p:cNvSpPr>
          <p:nvPr>
            <p:ph type="sldNum" idx="5" sz="quarter"/>
          </p:nvPr>
        </p:nvSpPr>
        <p:spPr/>
      </p:sp>
    </p:spTree>
  </p:cSld>
  <p:clrMapOvr>
    <a:masterClrMapping/>
  </p:clrMapOvr>
</p:notes>
</file>

<file path=ppt/notesSlides/notesSlide2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Metindeki öngörünün hangi kuşağa ait olduğunu fark etmek.</a:t>
            </a:r>
          </a:p>
          <a:p/>
          <a:p>
            <a:r>
              <a:t>NASIL: 'Daha az' kelimesine dikkat çekin (kitapta altı çizili). 'Hangi ülke ılıman kuşakta değil?' sorusuna indirgeyin; atlası açtırın.</a:t>
            </a:r>
          </a:p>
          <a:p/>
          <a:p>
            <a:r>
              <a:t>BEKLENEN CEVAP: D) Sudan.</a:t>
            </a:r>
          </a:p>
          <a:p/>
          <a:p>
            <a:r>
              <a:t>KAYNAK: Kitap s. 136 (soru ve seçenekler birebir), s. 118 (orta kuşak).</a:t>
            </a:r>
          </a:p>
        </p:txBody>
      </p:sp>
      <p:sp>
        <p:nvSpPr>
          <p:cNvPr id="4" name="Slide Number Placeholder 3"/>
          <p:cNvSpPr>
            <a:spLocks noGrp="1"/>
          </p:cNvSpPr>
          <p:nvPr>
            <p:ph type="sldNum" idx="5" sz="quarter"/>
          </p:nvPr>
        </p:nvSpPr>
        <p:spPr/>
      </p:sp>
    </p:spTree>
  </p:cSld>
  <p:clrMapOvr>
    <a:masterClrMapping/>
  </p:clrMapOvr>
</p:notes>
</file>

<file path=ppt/notesSlides/notesSlide2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seçenek ve gerekçesi.</a:t>
            </a:r>
          </a:p>
          <a:p/>
          <a:p>
            <a:r>
              <a:t>NASIL: Atlasta beş ülkeyi 30° ve 60° paralelleriyle karşılaştırtın.</a:t>
            </a:r>
          </a:p>
          <a:p/>
          <a:p>
            <a:r>
              <a:t>BEKLENEN CEVAP: D. Sudan dönencenin güneyinde, sıcak kuşaktadır; metindeki 'ılıman kuşakta 1 °C artış' öngörüleri onu doğrudan kapsamaz. Diğer dört ülke 30°-60° kuzey enlemleri arasındadır.</a:t>
            </a:r>
          </a:p>
          <a:p/>
          <a:p>
            <a:r>
              <a:t>KAYNAK: Kitap s. 118, 136; ülkelerin enlemleri atlastan (bilimsel).</a:t>
            </a:r>
          </a:p>
        </p:txBody>
      </p:sp>
      <p:sp>
        <p:nvSpPr>
          <p:cNvPr id="4" name="Slide Number Placeholder 3"/>
          <p:cNvSpPr>
            <a:spLocks noGrp="1"/>
          </p:cNvSpPr>
          <p:nvPr>
            <p:ph type="sldNum" idx="5" sz="quarter"/>
          </p:nvPr>
        </p:nvSpPr>
        <p:spPr/>
      </p:sp>
    </p:spTree>
  </p:cSld>
  <p:clrMapOvr>
    <a:masterClrMapping/>
  </p:clrMapOvr>
</p:notes>
</file>

<file path=ppt/notesSlides/notesSlide2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Metinden çıkarım (olumsuz soru kökü).</a:t>
            </a:r>
          </a:p>
          <a:p/>
          <a:p>
            <a:r>
              <a:t>NASIL: 'Söylenemez' kelimesine dikkat çekin. Her seçeneği metindeki bir maddeyle eşleştirin.</a:t>
            </a:r>
          </a:p>
          <a:p/>
          <a:p>
            <a:r>
              <a:t>BEKLENEN CEVAP: A.</a:t>
            </a:r>
          </a:p>
          <a:p/>
          <a:p>
            <a:r>
              <a:t>KAYNAK: Kitap s. 136 (soru ve seçenekler birebir).</a:t>
            </a:r>
          </a:p>
        </p:txBody>
      </p:sp>
      <p:sp>
        <p:nvSpPr>
          <p:cNvPr id="4" name="Slide Number Placeholder 3"/>
          <p:cNvSpPr>
            <a:spLocks noGrp="1"/>
          </p:cNvSpPr>
          <p:nvPr>
            <p:ph type="sldNum" idx="5" sz="quarter"/>
          </p:nvPr>
        </p:nvSpPr>
        <p:spPr/>
      </p:sp>
    </p:spTree>
  </p:cSld>
  <p:clrMapOvr>
    <a:masterClrMapping/>
  </p:clrMapOvr>
</p:notes>
</file>

<file path=ppt/notesSlides/notesSlide2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seçenek ve gerekçesi.</a:t>
            </a:r>
          </a:p>
          <a:p/>
          <a:p>
            <a:r>
              <a:t>NASIL: E seçeneğini tartışın: bitki toplulukları kuzeye kayınca sıcaklık isteği yüksek türler daha geniş alana yayılır.</a:t>
            </a:r>
          </a:p>
          <a:p/>
          <a:p>
            <a:r>
              <a:t>BEKLENEN CEVAP: A. B, C ve D metinde açıkça vardır; E, bitki topluluklarının kuzeye kaymasının sonucudur ve kitabın s. 127 öngörüsüyle uyumludur (sıcaklığa dayanıklı bitki türlerinin yayılmasına).</a:t>
            </a:r>
          </a:p>
          <a:p/>
          <a:p>
            <a:r>
              <a:t>KAYNAK: Kitap s. 127, 136.</a:t>
            </a:r>
          </a:p>
        </p:txBody>
      </p:sp>
      <p:sp>
        <p:nvSpPr>
          <p:cNvPr id="4" name="Slide Number Placeholder 3"/>
          <p:cNvSpPr>
            <a:spLocks noGrp="1"/>
          </p:cNvSpPr>
          <p:nvPr>
            <p:ph type="sldNum" idx="5" sz="quarter"/>
          </p:nvPr>
        </p:nvSpPr>
        <p:spPr/>
      </p:sp>
    </p:spTree>
  </p:cSld>
  <p:clrMapOvr>
    <a:masterClrMapping/>
  </p:clrMapOvr>
</p:notes>
</file>

<file path=ppt/notesSlides/notesSlide2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Metindeki neden-sonuç ilişkisini bulmak.</a:t>
            </a:r>
          </a:p>
          <a:p/>
          <a:p>
            <a:r>
              <a:t>NASIL: 'En fazla' kelimesine dikkat çekin (kitapta altı çizili).</a:t>
            </a:r>
          </a:p>
          <a:p/>
          <a:p>
            <a:r>
              <a:t>BEKLENEN CEVAP: D.</a:t>
            </a:r>
          </a:p>
          <a:p/>
          <a:p>
            <a:r>
              <a:t>KAYNAK: Kitap s. 136 (soru ve seçenekler birebir).</a:t>
            </a:r>
          </a:p>
        </p:txBody>
      </p:sp>
      <p:sp>
        <p:nvSpPr>
          <p:cNvPr id="4" name="Slide Number Placeholder 3"/>
          <p:cNvSpPr>
            <a:spLocks noGrp="1"/>
          </p:cNvSpPr>
          <p:nvPr>
            <p:ph type="sldNum" idx="5" sz="quarter"/>
          </p:nvPr>
        </p:nvSpPr>
        <p:spPr/>
      </p:sp>
    </p:spTree>
  </p:cSld>
  <p:clrMapOvr>
    <a:masterClrMapping/>
  </p:clrMapOvr>
</p:notes>
</file>

<file path=ppt/notesSlides/notesSlide2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seçenek ve gerekçesi.</a:t>
            </a:r>
          </a:p>
          <a:p/>
          <a:p>
            <a:r>
              <a:t>NASIL: Çeldiricileri ayıklatın: deprem ve tsunami yer içi (tektonik) kökenlidir; sıcaklıkla ilgisi yoktur.</a:t>
            </a:r>
          </a:p>
          <a:p/>
          <a:p>
            <a:r>
              <a:t>BEKLENEN CEVAP: D. Metnin son maddesi orman yangınlarındaki artışı sıcaklık ortalamalarının yükselmesine ve sıcaklık dalgalarına bağlar.</a:t>
            </a:r>
          </a:p>
          <a:p/>
          <a:p>
            <a:r>
              <a:t>KAYNAK: Kitap s. 136; deprem ve tsunaminin kökeni bilimsel (6. ünite konusu).</a:t>
            </a:r>
          </a:p>
        </p:txBody>
      </p:sp>
      <p:sp>
        <p:nvSpPr>
          <p:cNvPr id="4" name="Slide Number Placeholder 3"/>
          <p:cNvSpPr>
            <a:spLocks noGrp="1"/>
          </p:cNvSpPr>
          <p:nvPr>
            <p:ph type="sldNum" idx="5" sz="quarter"/>
          </p:nvPr>
        </p:nvSpPr>
        <p:spPr/>
      </p:sp>
    </p:spTree>
  </p:cSld>
  <p:clrMapOvr>
    <a:masterClrMapping/>
  </p:clrMapOvr>
</p:notes>
</file>

<file path=ppt/notesSlides/notesSlide2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İki dönemin sıcaklık değişimi haritalarını karşılaştırmak (süreç a: coğrafi temsillerle karşılaştırma).</a:t>
            </a:r>
          </a:p>
          <a:p/>
          <a:p>
            <a:r>
              <a:t>NASIL: Önce lejantı okutun: mavi eksi (soğuma), sarı-turuncu-kırmızı artı (ısınma), en koyu kırmızı 4 °C ve üzeri. Gri alanlar lejantta yoktur: o yıllarda ölçüm bulunmayan alanlardır (bilimsel; kitapta açıklanmaz). Sonra soruyu sorun.</a:t>
            </a:r>
          </a:p>
          <a:p/>
          <a:p>
            <a:r>
              <a:t>BEKLENEN CEVAP: Örnek cevap sonraki slaytta.</a:t>
            </a:r>
          </a:p>
          <a:p/>
          <a:p>
            <a:r>
              <a:t>KAYNAK: Kitap s. 137 (yönerge, haritalar ve soru birebir).</a:t>
            </a:r>
          </a:p>
        </p:txBody>
      </p:sp>
      <p:sp>
        <p:nvSpPr>
          <p:cNvPr id="4" name="Slide Number Placeholder 3"/>
          <p:cNvSpPr>
            <a:spLocks noGrp="1"/>
          </p:cNvSpPr>
          <p:nvPr>
            <p:ph type="sldNum" idx="5" sz="quarter"/>
          </p:nvPr>
        </p:nvSpPr>
        <p:spPr/>
      </p:sp>
    </p:spTree>
  </p:cSld>
  <p:clrMapOvr>
    <a:masterClrMapping/>
  </p:clrMapOvr>
</p:notes>
</file>

<file path=ppt/notesSlides/notesSlide2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18. sorunun örnek cevabı.</a:t>
            </a:r>
          </a:p>
          <a:p/>
          <a:p>
            <a:r>
              <a:t>NASIL: Etiketler haritalarda en belirgin farkları gösterir.</a:t>
            </a:r>
          </a:p>
          <a:p/>
          <a:p>
            <a:r>
              <a:t>BEKLENEN CEVAP: 1880-1884'te sıcaklık değişimi çoğu yerde 0'a yakın, bazı alanlarda eksidir (mavi: özellikle kuzey yarım kürenin karalarında soğuma); 2015-2019'da ise hemen her yerde artıdır (sarı, turuncu, kırmızı). Dünya sıcaklık ortalamaları belirgin biçimde artmıştır; en büyük artış Kuzey Buz Denizi çevresindedir (4 °C ve üzeri).</a:t>
            </a:r>
          </a:p>
          <a:p/>
          <a:p>
            <a:r>
              <a:t>KAYNAK: Kitap s. 137 haritaları ve lejantı (değerler haritadan okunmuştur). Gri alanlar o dönemde ölçüm bulunmayan alanlardır (bilimsel; kitapta açıklanmaz).</a:t>
            </a:r>
          </a:p>
        </p:txBody>
      </p:sp>
      <p:sp>
        <p:nvSpPr>
          <p:cNvPr id="4" name="Slide Number Placeholder 3"/>
          <p:cNvSpPr>
            <a:spLocks noGrp="1"/>
          </p:cNvSpPr>
          <p:nvPr>
            <p:ph type="sldNum" idx="5" sz="quarter"/>
          </p:nvPr>
        </p:nvSpPr>
        <p:spPr/>
      </p:sp>
    </p:spTree>
  </p:cSld>
  <p:clrMapOvr>
    <a:masterClrMapping/>
  </p:clrMapOvr>
</p:notes>
</file>

<file path=ppt/notesSlides/notesSlide2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Artışın nedenlerini 17. haftanın konusuyla ilişkilendirmek.</a:t>
            </a:r>
          </a:p>
          <a:p/>
          <a:p>
            <a:r>
              <a:t>NASIL: '1880'lerle bugün arasında insan faaliyetlerinde ne değişti?' Şema 3.4'ü hatırlatın.</a:t>
            </a:r>
          </a:p>
          <a:p/>
          <a:p>
            <a:r>
              <a:t>BEKLENEN CEVAP: Örnek cevap sonraki slaytta.</a:t>
            </a:r>
          </a:p>
          <a:p/>
          <a:p>
            <a:r>
              <a:t>KAYNAK: Kitap s. 137 (soru birebir).</a:t>
            </a:r>
          </a:p>
        </p:txBody>
      </p:sp>
      <p:sp>
        <p:nvSpPr>
          <p:cNvPr id="4" name="Slide Number Placeholder 3"/>
          <p:cNvSpPr>
            <a:spLocks noGrp="1"/>
          </p:cNvSpPr>
          <p:nvPr>
            <p:ph type="sldNum" idx="5" sz="quarter"/>
          </p:nvPr>
        </p:nvSpPr>
        <p:spPr/>
      </p:sp>
    </p:spTree>
  </p:cSld>
  <p:clrMapOvr>
    <a:masterClrMapping/>
  </p:clrMapOvr>
</p:notes>
</file>

<file path=ppt/notesSlides/notesSlide2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19. sorunun örnek cevabı.</a:t>
            </a:r>
          </a:p>
          <a:p/>
          <a:p>
            <a:r>
              <a:t>NASIL: Cevabı 17. haftadaki nedenlere bağlayın: doğal faktörlerin çoğu (eksen eğikliği, levha hareketleri) binlerce-milyonlarca yılda etkili olur; son yüzyıldaki hızlı artışı insan faaliyetleri açıklar (s. 121-124).</a:t>
            </a:r>
          </a:p>
          <a:p/>
          <a:p>
            <a:r>
              <a:t>BEKLENEN CEVAP: Sanayi Devrimi sonrası artan fosil yakıt kullanımı; atmosferde sera gazı birikiminin artması ve doğal sera etkisinin kuvvetlenmesi; orman alanlarının yok edilmesi (beşte biri), tarım alanlarının genişlemesi ve kentleşme; artan nüfus ve tüketim. 2019'da emisyonların %33'ü enerji, %24'ü sanayi, %22'si tarım-ormancılık-arazi kullanımı, %15'i ulaşım, %6'sı konutlardan.</a:t>
            </a:r>
          </a:p>
          <a:p/>
          <a:p>
            <a:r>
              <a:t>KAYNAK: Kitap s. 124 (Antroposen (İnsan Çağı) olarak adlandırılan bu dönemde artan insan faaliyetleri atmosferde sera gazı birikimini artırmıştır. Bu da doğal sera etkisini kuvvetlendirerek küresel sıcaklığın olağandan daha hızlı bir şekilde artmasına neden olmuştur), s. 128.</a:t>
            </a:r>
          </a:p>
        </p:txBody>
      </p:sp>
      <p:sp>
        <p:nvSpPr>
          <p:cNvPr id="4" name="Slide Number Placeholder 3"/>
          <p:cNvSpPr>
            <a:spLocks noGrp="1"/>
          </p:cNvSpPr>
          <p:nvPr>
            <p:ph type="sldNum" idx="5" sz="quarter"/>
          </p:nvPr>
        </p:nvSpPr>
        <p:spPr/>
      </p:sp>
    </p:spTree>
  </p:cSld>
  <p:clrMapOvr>
    <a:masterClrMapping/>
  </p:clrMapOvr>
</p:notes>
</file>

<file path=ppt/notesSlides/notesSlide2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Kuzey yarım kürede değişimin daha belirgin olmasını açıklamak.</a:t>
            </a:r>
          </a:p>
          <a:p/>
          <a:p>
            <a:r>
              <a:t>NASIL: 2015-2019 haritasında en koyu kırmızının nerede toplandığını gösterin (Kuzey Buz Denizi çevresi). 'Kuzey yarım kürede kara mı fazla, deniz mi?'</a:t>
            </a:r>
          </a:p>
          <a:p/>
          <a:p>
            <a:r>
              <a:t>BEKLENEN CEVAP: Örnek cevap sonraki slaytta.</a:t>
            </a:r>
          </a:p>
          <a:p/>
          <a:p>
            <a:r>
              <a:t>KAYNAK: Kitap s. 137 (soru birebir).</a:t>
            </a:r>
          </a:p>
        </p:txBody>
      </p:sp>
      <p:sp>
        <p:nvSpPr>
          <p:cNvPr id="4" name="Slide Number Placeholder 3"/>
          <p:cNvSpPr>
            <a:spLocks noGrp="1"/>
          </p:cNvSpPr>
          <p:nvPr>
            <p:ph type="sldNum" idx="5" sz="quarter"/>
          </p:nvPr>
        </p:nvSpPr>
        <p:spPr/>
      </p:sp>
    </p:spTree>
  </p:cSld>
  <p:clrMapOvr>
    <a:masterClrMapping/>
  </p:clrMapOvr>
</p:notes>
</file>

<file path=ppt/notesSlides/notesSlide2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20. sorunun örnek cevabı.</a:t>
            </a:r>
          </a:p>
          <a:p/>
          <a:p>
            <a:r>
              <a:t>NASIL: Üç nedeni kitaptaki cümlelerle eşleştirin; üçüncüsü (nüfus ve sanayi) bilimsel bilgidir.</a:t>
            </a:r>
          </a:p>
          <a:p/>
          <a:p>
            <a:r>
              <a:t>BEKLENEN CEVAP: Kuzey yarım kürede karalar daha fazla yer kaplar; karalar denizlerden daha çabuk ısınır. Kuzey Buz Denizi çevresinde deniz buzu ve kar örtüsü azaldıkça Güneş ışınlarını yansıtan yüzey azalır, yer daha çok ısınır. Nüfus, sanayi ve fosil yakıt kullanımı büyük ölçüde kuzey yarım kürede yoğunlaşmıştır.</a:t>
            </a:r>
          </a:p>
          <a:p/>
          <a:p>
            <a:r>
              <a:t>KAYNAK: Kitap s. 101 (Karalar daha fazla yer kapladığı için kuzey yarım kürede yıllık sıcaklık ortalamaları güney yarım küreden fazladır.), s. 99 (Özgül ısısı daha yüksek olan denizler, karalara göre daha yavaş ısınıp daha yavaş soğur.), s. 91 (Kar ve buz yüzeyleri, yüksek bir albedoya sahiptir. Bu özellik, kriyosferin Güneş ışınımının büyük bir kısmını uzaya geri yansıtmasını sağlar.). Nüfus ve sanayinin kuzey yarım kürede yoğunlaşması bilimsel;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2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Artışın doğal ortama etkilerini bileşen bileşen yorumlamak (sentez).</a:t>
            </a:r>
          </a:p>
          <a:p/>
          <a:p>
            <a:r>
              <a:t>NASIL: Beş bileşeni tahtaya yazın; her biri için bir etki isteyin.</a:t>
            </a:r>
          </a:p>
          <a:p/>
          <a:p>
            <a:r>
              <a:t>BEKLENEN CEVAP: Örnek cevap sonraki slaytta.</a:t>
            </a:r>
          </a:p>
          <a:p/>
          <a:p>
            <a:r>
              <a:t>KAYNAK: Kitap s. 137 (soru birebir).</a:t>
            </a:r>
          </a:p>
        </p:txBody>
      </p:sp>
      <p:sp>
        <p:nvSpPr>
          <p:cNvPr id="4" name="Slide Number Placeholder 3"/>
          <p:cNvSpPr>
            <a:spLocks noGrp="1"/>
          </p:cNvSpPr>
          <p:nvPr>
            <p:ph type="sldNum" idx="5" sz="quarter"/>
          </p:nvPr>
        </p:nvSpPr>
        <p:spPr/>
      </p:sp>
    </p:spTree>
  </p:cSld>
  <p:clrMapOvr>
    <a:masterClrMapping/>
  </p:clrMapOvr>
</p:notes>
</file>

<file path=ppt/notesSlides/notesSlide2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21. sorunun örnek cevabı.</a:t>
            </a:r>
          </a:p>
          <a:p/>
          <a:p>
            <a:r>
              <a:t>NASIL: Etkileri bileşenlere göre gruplatın (sentez).</a:t>
            </a:r>
          </a:p>
          <a:p/>
          <a:p>
            <a:r>
              <a:t>BEKLENEN CEVAP: Kriyosfer: buzullar ve deniz buzu erir, kar örtüsü ve permafrost azalır; göl ve akarsuların donma süresi kısalır. Hidrosfer: deniz seviyesi yükselir, okyanuslar ısınır. Biyosfer: bitki toplulukları kuzeye ve yükseklere göç eder, yaprak çıkarma ve çiçek açma tarihleri erkene kayar, Alpin bitkiler yok olabilir. Atmosfer: sıcak hava dalgaları, şiddetli yağışlar artar; orman yangınları sıklaşır.</a:t>
            </a:r>
          </a:p>
          <a:p/>
          <a:p>
            <a:r>
              <a:t>KAYNAK: Kitap s. 126 (Bu durum; kuzey yarım kürede göl ve akarsuların donma süresinin ve ilkbaharda kar örtüsüyle kaplı sürenin kısalmasına, şiddetli yağışların meydana gelmesine, buzulların erimesine neden olmuştur.), s. 127, 129, 136.</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2.xml"/><Relationship Id="rId3" Type="http://schemas.openxmlformats.org/officeDocument/2006/relationships/image" Target="../media/image2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3.xml"/><Relationship Id="rId3" Type="http://schemas.openxmlformats.org/officeDocument/2006/relationships/image" Target="../media/image2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4.xml"/><Relationship Id="rId3" Type="http://schemas.openxmlformats.org/officeDocument/2006/relationships/image" Target="../media/image2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5.xml"/><Relationship Id="rId3" Type="http://schemas.openxmlformats.org/officeDocument/2006/relationships/image" Target="../media/image2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6.xml"/><Relationship Id="rId3" Type="http://schemas.openxmlformats.org/officeDocument/2006/relationships/image" Target="../media/image2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7.xml"/><Relationship Id="rId3" Type="http://schemas.openxmlformats.org/officeDocument/2006/relationships/image" Target="../media/image2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8.xml"/><Relationship Id="rId3" Type="http://schemas.openxmlformats.org/officeDocument/2006/relationships/image" Target="../media/image2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9.xml"/><Relationship Id="rId3" Type="http://schemas.openxmlformats.org/officeDocument/2006/relationships/image" Target="../media/image2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0.xml"/><Relationship Id="rId3" Type="http://schemas.openxmlformats.org/officeDocument/2006/relationships/image" Target="../media/image2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1.xml"/><Relationship Id="rId3" Type="http://schemas.openxmlformats.org/officeDocument/2006/relationships/image" Target="../media/image2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0.xml"/><Relationship Id="rId3" Type="http://schemas.openxmlformats.org/officeDocument/2006/relationships/image" Target="../media/image27.jpg"/><Relationship Id="rId4" Type="http://schemas.openxmlformats.org/officeDocument/2006/relationships/image" Target="../media/image28.jpg"/><Relationship Id="rId5" Type="http://schemas.openxmlformats.org/officeDocument/2006/relationships/image" Target="../media/image29.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1.xml"/><Relationship Id="rId3" Type="http://schemas.openxmlformats.org/officeDocument/2006/relationships/image" Target="../media/image27.jpg"/><Relationship Id="rId4" Type="http://schemas.openxmlformats.org/officeDocument/2006/relationships/image" Target="../media/image28.jpg"/><Relationship Id="rId5" Type="http://schemas.openxmlformats.org/officeDocument/2006/relationships/image" Target="../media/image2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2.xml"/><Relationship Id="rId3" Type="http://schemas.openxmlformats.org/officeDocument/2006/relationships/image" Target="../media/image27.jpg"/><Relationship Id="rId4" Type="http://schemas.openxmlformats.org/officeDocument/2006/relationships/image" Target="../media/image28.jpg"/><Relationship Id="rId5" Type="http://schemas.openxmlformats.org/officeDocument/2006/relationships/image" Target="../media/image29.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3.xml"/><Relationship Id="rId3" Type="http://schemas.openxmlformats.org/officeDocument/2006/relationships/image" Target="../media/image27.jpg"/><Relationship Id="rId4" Type="http://schemas.openxmlformats.org/officeDocument/2006/relationships/image" Target="../media/image28.jpg"/><Relationship Id="rId5" Type="http://schemas.openxmlformats.org/officeDocument/2006/relationships/image" Target="../media/image29.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4.xml"/><Relationship Id="rId3" Type="http://schemas.openxmlformats.org/officeDocument/2006/relationships/image" Target="../media/image27.jpg"/><Relationship Id="rId4" Type="http://schemas.openxmlformats.org/officeDocument/2006/relationships/image" Target="../media/image28.jpg"/><Relationship Id="rId5" Type="http://schemas.openxmlformats.org/officeDocument/2006/relationships/image" Target="../media/image29.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5.xml"/><Relationship Id="rId3" Type="http://schemas.openxmlformats.org/officeDocument/2006/relationships/image" Target="../media/image27.jpg"/><Relationship Id="rId4" Type="http://schemas.openxmlformats.org/officeDocument/2006/relationships/image" Target="../media/image28.jpg"/><Relationship Id="rId5" Type="http://schemas.openxmlformats.org/officeDocument/2006/relationships/image" Target="../media/image29.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6.xml"/><Relationship Id="rId3" Type="http://schemas.openxmlformats.org/officeDocument/2006/relationships/image" Target="../media/image27.jpg"/><Relationship Id="rId4" Type="http://schemas.openxmlformats.org/officeDocument/2006/relationships/image" Target="../media/image28.jpg"/><Relationship Id="rId5" Type="http://schemas.openxmlformats.org/officeDocument/2006/relationships/image" Target="../media/image29.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7.xml"/><Relationship Id="rId3" Type="http://schemas.openxmlformats.org/officeDocument/2006/relationships/image" Target="../media/image27.jpg"/><Relationship Id="rId4" Type="http://schemas.openxmlformats.org/officeDocument/2006/relationships/image" Target="../media/image28.jpg"/><Relationship Id="rId5" Type="http://schemas.openxmlformats.org/officeDocument/2006/relationships/image" Target="../media/image2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3. Ünite Ölçme ve Değerlendirme Soruları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ÜNİTE SONU</a:t>
            </a:r>
          </a:p>
        </p:txBody>
      </p:sp>
      <p:sp>
        <p:nvSpPr>
          <p:cNvPr id="6" name="Rounded Rectangle 5"/>
          <p:cNvSpPr/>
          <p:nvPr/>
        </p:nvSpPr>
        <p:spPr>
          <a:xfrm>
            <a:off x="502920" y="1353312"/>
            <a:ext cx="2105497" cy="4800600"/>
          </a:xfrm>
          <a:prstGeom prst="roundRect">
            <a:avLst>
              <a:gd name="adj" fmla="val 6000"/>
            </a:avLst>
          </a:prstGeom>
          <a:solidFill>
            <a:srgbClr val="F0F0F0"/>
          </a:solidFill>
          <a:ln>
            <a:noFill/>
          </a:ln>
          <a:effectLst/>
        </p:spPr>
        <p:txBody>
          <a:bodyPr rtlCol="0" anchor="ctr"/>
          <a:lstStyle/>
          <a:p/>
        </p:txBody>
      </p:sp>
      <p:sp>
        <p:nvSpPr>
          <p:cNvPr id="7" name="Rounded Rectangle 6"/>
          <p:cNvSpPr/>
          <p:nvPr/>
        </p:nvSpPr>
        <p:spPr>
          <a:xfrm>
            <a:off x="502920" y="1353312"/>
            <a:ext cx="2105497" cy="1005840"/>
          </a:xfrm>
          <a:prstGeom prst="roundRect">
            <a:avLst>
              <a:gd name="adj" fmla="val 12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3400" b="1" i="0">
                <a:solidFill>
                  <a:srgbClr val="FFFFFF"/>
                </a:solidFill>
                <a:latin typeface="Calibri"/>
              </a:rPr>
              <a:t>1-3</a:t>
            </a:r>
          </a:p>
        </p:txBody>
      </p:sp>
      <p:sp>
        <p:nvSpPr>
          <p:cNvPr id="8" name="TextBox 7"/>
          <p:cNvSpPr txBox="1"/>
          <p:nvPr/>
        </p:nvSpPr>
        <p:spPr>
          <a:xfrm>
            <a:off x="594360" y="2496312"/>
            <a:ext cx="1922617" cy="1828800"/>
          </a:xfrm>
          <a:prstGeom prst="rect">
            <a:avLst/>
          </a:prstGeom>
          <a:noFill/>
        </p:spPr>
        <p:txBody>
          <a:bodyPr wrap="square" anchor="ctr" lIns="73152" rIns="73152" tIns="36576" bIns="36576">
            <a:noAutofit/>
          </a:bodyPr>
          <a:lstStyle/>
          <a:p>
            <a:pPr algn="ctr">
              <a:spcBef>
                <a:spcPts val="0"/>
              </a:spcBef>
              <a:spcAft>
                <a:spcPts val="0"/>
              </a:spcAft>
            </a:pPr>
            <a:r>
              <a:rPr lang="tr-TR" sz="2200" b="1" i="0">
                <a:solidFill>
                  <a:srgbClr val="262626"/>
                </a:solidFill>
                <a:latin typeface="Calibri"/>
              </a:rPr>
              <a:t>Rüzgârın soğutucu etkisi tablosu</a:t>
            </a:r>
          </a:p>
        </p:txBody>
      </p:sp>
      <p:sp>
        <p:nvSpPr>
          <p:cNvPr id="9" name="TextBox 8"/>
          <p:cNvSpPr txBox="1"/>
          <p:nvPr/>
        </p:nvSpPr>
        <p:spPr>
          <a:xfrm>
            <a:off x="594360" y="4370832"/>
            <a:ext cx="1922617" cy="411480"/>
          </a:xfrm>
          <a:prstGeom prst="rect">
            <a:avLst/>
          </a:prstGeom>
          <a:noFill/>
        </p:spPr>
        <p:txBody>
          <a:bodyPr wrap="square" anchor="t" lIns="73152" rIns="73152" tIns="36576" bIns="36576">
            <a:noAutofit/>
          </a:bodyPr>
          <a:lstStyle/>
          <a:p>
            <a:pPr algn="ctr">
              <a:spcBef>
                <a:spcPts val="0"/>
              </a:spcBef>
              <a:spcAft>
                <a:spcPts val="0"/>
              </a:spcAft>
            </a:pPr>
            <a:r>
              <a:rPr lang="tr-TR" sz="1800" b="0" i="0">
                <a:solidFill>
                  <a:srgbClr val="767676"/>
                </a:solidFill>
                <a:latin typeface="Calibri"/>
              </a:rPr>
              <a:t>s. 132</a:t>
            </a:r>
          </a:p>
        </p:txBody>
      </p:sp>
      <p:sp>
        <p:nvSpPr>
          <p:cNvPr id="10" name="Rounded Rectangle 9"/>
          <p:cNvSpPr/>
          <p:nvPr/>
        </p:nvSpPr>
        <p:spPr>
          <a:xfrm>
            <a:off x="612648" y="5148072"/>
            <a:ext cx="1886041" cy="777240"/>
          </a:xfrm>
          <a:prstGeom prst="roundRect">
            <a:avLst>
              <a:gd name="adj" fmla="val 30000"/>
            </a:avLst>
          </a:prstGeom>
          <a:solidFill>
            <a:srgbClr val="FFFFFF"/>
          </a:solidFill>
          <a:ln w="12700">
            <a:solidFill>
              <a:srgbClr val="D3373A"/>
            </a:solidFill>
          </a:ln>
          <a:effectLst/>
        </p:spPr>
        <p:txBody>
          <a:bodyPr rtlCol="0" anchor="ctr" wrap="square" lIns="45720" rIns="45720" tIns="73152" bIns="73152">
            <a:noAutofit/>
          </a:bodyPr>
          <a:lstStyle/>
          <a:p>
            <a:pPr algn="ctr">
              <a:spcBef>
                <a:spcPts val="0"/>
              </a:spcBef>
              <a:spcAft>
                <a:spcPts val="0"/>
              </a:spcAft>
            </a:pPr>
            <a:r>
              <a:rPr lang="tr-TR" sz="1550" b="1" i="0">
                <a:solidFill>
                  <a:srgbClr val="D3373A"/>
                </a:solidFill>
                <a:latin typeface="Calibri"/>
              </a:rPr>
              <a:t>2 açık uçlu · 1 çoktan seçmeli</a:t>
            </a:r>
          </a:p>
        </p:txBody>
      </p:sp>
      <p:sp>
        <p:nvSpPr>
          <p:cNvPr id="11" name="Rounded Rectangle 10"/>
          <p:cNvSpPr/>
          <p:nvPr/>
        </p:nvSpPr>
        <p:spPr>
          <a:xfrm>
            <a:off x="2773009" y="1353312"/>
            <a:ext cx="2105497" cy="4800600"/>
          </a:xfrm>
          <a:prstGeom prst="roundRect">
            <a:avLst>
              <a:gd name="adj" fmla="val 6000"/>
            </a:avLst>
          </a:prstGeom>
          <a:solidFill>
            <a:srgbClr val="F0F0F0"/>
          </a:solidFill>
          <a:ln>
            <a:noFill/>
          </a:ln>
          <a:effectLst/>
        </p:spPr>
        <p:txBody>
          <a:bodyPr rtlCol="0" anchor="ctr"/>
          <a:lstStyle/>
          <a:p/>
        </p:txBody>
      </p:sp>
      <p:sp>
        <p:nvSpPr>
          <p:cNvPr id="12" name="Rounded Rectangle 11"/>
          <p:cNvSpPr/>
          <p:nvPr/>
        </p:nvSpPr>
        <p:spPr>
          <a:xfrm>
            <a:off x="2773009" y="1353312"/>
            <a:ext cx="2105497" cy="1005840"/>
          </a:xfrm>
          <a:prstGeom prst="roundRect">
            <a:avLst>
              <a:gd name="adj" fmla="val 12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3400" b="1" i="0">
                <a:solidFill>
                  <a:srgbClr val="FFFFFF"/>
                </a:solidFill>
                <a:latin typeface="Calibri"/>
              </a:rPr>
              <a:t>4-8</a:t>
            </a:r>
          </a:p>
        </p:txBody>
      </p:sp>
      <p:sp>
        <p:nvSpPr>
          <p:cNvPr id="13" name="TextBox 12"/>
          <p:cNvSpPr txBox="1"/>
          <p:nvPr/>
        </p:nvSpPr>
        <p:spPr>
          <a:xfrm>
            <a:off x="2864449" y="2496312"/>
            <a:ext cx="1922617" cy="1828800"/>
          </a:xfrm>
          <a:prstGeom prst="rect">
            <a:avLst/>
          </a:prstGeom>
          <a:noFill/>
        </p:spPr>
        <p:txBody>
          <a:bodyPr wrap="square" anchor="ctr" lIns="73152" rIns="73152" tIns="36576" bIns="36576">
            <a:noAutofit/>
          </a:bodyPr>
          <a:lstStyle/>
          <a:p>
            <a:pPr algn="ctr">
              <a:spcBef>
                <a:spcPts val="0"/>
              </a:spcBef>
              <a:spcAft>
                <a:spcPts val="0"/>
              </a:spcAft>
            </a:pPr>
            <a:r>
              <a:rPr lang="tr-TR" sz="2200" b="1" i="0">
                <a:solidFill>
                  <a:srgbClr val="262626"/>
                </a:solidFill>
                <a:latin typeface="Calibri"/>
              </a:rPr>
              <a:t>Türkiye haritası: a-f noktaları</a:t>
            </a:r>
          </a:p>
        </p:txBody>
      </p:sp>
      <p:sp>
        <p:nvSpPr>
          <p:cNvPr id="14" name="TextBox 13"/>
          <p:cNvSpPr txBox="1"/>
          <p:nvPr/>
        </p:nvSpPr>
        <p:spPr>
          <a:xfrm>
            <a:off x="2864449" y="4370832"/>
            <a:ext cx="1922617" cy="411480"/>
          </a:xfrm>
          <a:prstGeom prst="rect">
            <a:avLst/>
          </a:prstGeom>
          <a:noFill/>
        </p:spPr>
        <p:txBody>
          <a:bodyPr wrap="square" anchor="t" lIns="73152" rIns="73152" tIns="36576" bIns="36576">
            <a:noAutofit/>
          </a:bodyPr>
          <a:lstStyle/>
          <a:p>
            <a:pPr algn="ctr">
              <a:spcBef>
                <a:spcPts val="0"/>
              </a:spcBef>
              <a:spcAft>
                <a:spcPts val="0"/>
              </a:spcAft>
            </a:pPr>
            <a:r>
              <a:rPr lang="tr-TR" sz="1800" b="0" i="0">
                <a:solidFill>
                  <a:srgbClr val="767676"/>
                </a:solidFill>
                <a:latin typeface="Calibri"/>
              </a:rPr>
              <a:t>s. 133</a:t>
            </a:r>
          </a:p>
        </p:txBody>
      </p:sp>
      <p:sp>
        <p:nvSpPr>
          <p:cNvPr id="15" name="Rounded Rectangle 14"/>
          <p:cNvSpPr/>
          <p:nvPr/>
        </p:nvSpPr>
        <p:spPr>
          <a:xfrm>
            <a:off x="2882737" y="5148072"/>
            <a:ext cx="1886041" cy="777240"/>
          </a:xfrm>
          <a:prstGeom prst="roundRect">
            <a:avLst>
              <a:gd name="adj" fmla="val 30000"/>
            </a:avLst>
          </a:prstGeom>
          <a:solidFill>
            <a:srgbClr val="FFFFFF"/>
          </a:solidFill>
          <a:ln w="12700">
            <a:solidFill>
              <a:srgbClr val="4F4F4F"/>
            </a:solidFill>
          </a:ln>
          <a:effectLst/>
        </p:spPr>
        <p:txBody>
          <a:bodyPr rtlCol="0" anchor="ctr" wrap="square" lIns="45720" rIns="45720" tIns="73152" bIns="73152">
            <a:noAutofit/>
          </a:bodyPr>
          <a:lstStyle/>
          <a:p>
            <a:pPr algn="ctr">
              <a:spcBef>
                <a:spcPts val="0"/>
              </a:spcBef>
              <a:spcAft>
                <a:spcPts val="0"/>
              </a:spcAft>
            </a:pPr>
            <a:r>
              <a:rPr lang="tr-TR" sz="1600" b="1" i="0">
                <a:solidFill>
                  <a:srgbClr val="4F4F4F"/>
                </a:solidFill>
                <a:latin typeface="Calibri"/>
              </a:rPr>
              <a:t>5 açık uçlu</a:t>
            </a:r>
          </a:p>
        </p:txBody>
      </p:sp>
      <p:sp>
        <p:nvSpPr>
          <p:cNvPr id="16" name="Rounded Rectangle 15"/>
          <p:cNvSpPr/>
          <p:nvPr/>
        </p:nvSpPr>
        <p:spPr>
          <a:xfrm>
            <a:off x="5043098" y="1353312"/>
            <a:ext cx="2105497" cy="4800600"/>
          </a:xfrm>
          <a:prstGeom prst="roundRect">
            <a:avLst>
              <a:gd name="adj" fmla="val 6000"/>
            </a:avLst>
          </a:prstGeom>
          <a:solidFill>
            <a:srgbClr val="F0F0F0"/>
          </a:solidFill>
          <a:ln>
            <a:noFill/>
          </a:ln>
          <a:effectLst/>
        </p:spPr>
        <p:txBody>
          <a:bodyPr rtlCol="0" anchor="ctr"/>
          <a:lstStyle/>
          <a:p/>
        </p:txBody>
      </p:sp>
      <p:sp>
        <p:nvSpPr>
          <p:cNvPr id="17" name="Rounded Rectangle 16"/>
          <p:cNvSpPr/>
          <p:nvPr/>
        </p:nvSpPr>
        <p:spPr>
          <a:xfrm>
            <a:off x="5043098" y="1353312"/>
            <a:ext cx="2105497" cy="1005840"/>
          </a:xfrm>
          <a:prstGeom prst="roundRect">
            <a:avLst>
              <a:gd name="adj" fmla="val 12000"/>
            </a:avLst>
          </a:prstGeom>
          <a:solidFill>
            <a:srgbClr val="767676"/>
          </a:solidFill>
          <a:ln>
            <a:noFill/>
          </a:ln>
          <a:effectLst/>
        </p:spPr>
        <p:txBody>
          <a:bodyPr rtlCol="0" anchor="ctr" wrap="square" lIns="128016" rIns="128016" tIns="73152" bIns="73152">
            <a:noAutofit/>
          </a:bodyPr>
          <a:lstStyle/>
          <a:p>
            <a:pPr algn="ctr">
              <a:spcBef>
                <a:spcPts val="0"/>
              </a:spcBef>
              <a:spcAft>
                <a:spcPts val="0"/>
              </a:spcAft>
            </a:pPr>
            <a:r>
              <a:rPr lang="tr-TR" sz="3400" b="1" i="0">
                <a:solidFill>
                  <a:srgbClr val="FFFFFF"/>
                </a:solidFill>
                <a:latin typeface="Calibri"/>
              </a:rPr>
              <a:t>9-14</a:t>
            </a:r>
          </a:p>
        </p:txBody>
      </p:sp>
      <p:sp>
        <p:nvSpPr>
          <p:cNvPr id="18" name="TextBox 17"/>
          <p:cNvSpPr txBox="1"/>
          <p:nvPr/>
        </p:nvSpPr>
        <p:spPr>
          <a:xfrm>
            <a:off x="5134538" y="2496312"/>
            <a:ext cx="1922617" cy="1828800"/>
          </a:xfrm>
          <a:prstGeom prst="rect">
            <a:avLst/>
          </a:prstGeom>
          <a:noFill/>
        </p:spPr>
        <p:txBody>
          <a:bodyPr wrap="square" anchor="ctr" lIns="73152" rIns="73152" tIns="36576" bIns="36576">
            <a:noAutofit/>
          </a:bodyPr>
          <a:lstStyle/>
          <a:p>
            <a:pPr algn="ctr">
              <a:spcBef>
                <a:spcPts val="0"/>
              </a:spcBef>
              <a:spcAft>
                <a:spcPts val="0"/>
              </a:spcAft>
            </a:pPr>
            <a:r>
              <a:rPr lang="tr-TR" sz="2200" b="1" i="0">
                <a:solidFill>
                  <a:srgbClr val="262626"/>
                </a:solidFill>
                <a:latin typeface="Calibri"/>
              </a:rPr>
              <a:t>İklim grafiği ve iklim verileri</a:t>
            </a:r>
          </a:p>
        </p:txBody>
      </p:sp>
      <p:sp>
        <p:nvSpPr>
          <p:cNvPr id="19" name="TextBox 18"/>
          <p:cNvSpPr txBox="1"/>
          <p:nvPr/>
        </p:nvSpPr>
        <p:spPr>
          <a:xfrm>
            <a:off x="5134538" y="4370832"/>
            <a:ext cx="1922617" cy="411480"/>
          </a:xfrm>
          <a:prstGeom prst="rect">
            <a:avLst/>
          </a:prstGeom>
          <a:noFill/>
        </p:spPr>
        <p:txBody>
          <a:bodyPr wrap="square" anchor="t" lIns="73152" rIns="73152" tIns="36576" bIns="36576">
            <a:noAutofit/>
          </a:bodyPr>
          <a:lstStyle/>
          <a:p>
            <a:pPr algn="ctr">
              <a:spcBef>
                <a:spcPts val="0"/>
              </a:spcBef>
              <a:spcAft>
                <a:spcPts val="0"/>
              </a:spcAft>
            </a:pPr>
            <a:r>
              <a:rPr lang="tr-TR" sz="1800" b="0" i="0">
                <a:solidFill>
                  <a:srgbClr val="767676"/>
                </a:solidFill>
                <a:latin typeface="Calibri"/>
              </a:rPr>
              <a:t>s. 134-135</a:t>
            </a:r>
          </a:p>
        </p:txBody>
      </p:sp>
      <p:sp>
        <p:nvSpPr>
          <p:cNvPr id="20" name="Rounded Rectangle 19"/>
          <p:cNvSpPr/>
          <p:nvPr/>
        </p:nvSpPr>
        <p:spPr>
          <a:xfrm>
            <a:off x="5152826" y="5148072"/>
            <a:ext cx="1886041" cy="777240"/>
          </a:xfrm>
          <a:prstGeom prst="roundRect">
            <a:avLst>
              <a:gd name="adj" fmla="val 30000"/>
            </a:avLst>
          </a:prstGeom>
          <a:solidFill>
            <a:srgbClr val="FFFFFF"/>
          </a:solidFill>
          <a:ln w="12700">
            <a:solidFill>
              <a:srgbClr val="767676"/>
            </a:solidFill>
          </a:ln>
          <a:effectLst/>
        </p:spPr>
        <p:txBody>
          <a:bodyPr rtlCol="0" anchor="ctr" wrap="square" lIns="45720" rIns="45720" tIns="73152" bIns="73152">
            <a:noAutofit/>
          </a:bodyPr>
          <a:lstStyle/>
          <a:p>
            <a:pPr algn="ctr">
              <a:spcBef>
                <a:spcPts val="0"/>
              </a:spcBef>
              <a:spcAft>
                <a:spcPts val="0"/>
              </a:spcAft>
            </a:pPr>
            <a:r>
              <a:rPr lang="tr-TR" sz="1550" b="1" i="0">
                <a:solidFill>
                  <a:srgbClr val="767676"/>
                </a:solidFill>
                <a:latin typeface="Calibri"/>
              </a:rPr>
              <a:t>16. haftada çözüldü</a:t>
            </a:r>
          </a:p>
        </p:txBody>
      </p:sp>
      <p:sp>
        <p:nvSpPr>
          <p:cNvPr id="21" name="Rounded Rectangle 20"/>
          <p:cNvSpPr/>
          <p:nvPr/>
        </p:nvSpPr>
        <p:spPr>
          <a:xfrm>
            <a:off x="7313188" y="1353312"/>
            <a:ext cx="2105497" cy="4800600"/>
          </a:xfrm>
          <a:prstGeom prst="roundRect">
            <a:avLst>
              <a:gd name="adj" fmla="val 6000"/>
            </a:avLst>
          </a:prstGeom>
          <a:solidFill>
            <a:srgbClr val="F0F0F0"/>
          </a:solidFill>
          <a:ln>
            <a:noFill/>
          </a:ln>
          <a:effectLst/>
        </p:spPr>
        <p:txBody>
          <a:bodyPr rtlCol="0" anchor="ctr"/>
          <a:lstStyle/>
          <a:p/>
        </p:txBody>
      </p:sp>
      <p:sp>
        <p:nvSpPr>
          <p:cNvPr id="22" name="Rounded Rectangle 21"/>
          <p:cNvSpPr/>
          <p:nvPr/>
        </p:nvSpPr>
        <p:spPr>
          <a:xfrm>
            <a:off x="7313188" y="1353312"/>
            <a:ext cx="2105497" cy="1005840"/>
          </a:xfrm>
          <a:prstGeom prst="roundRect">
            <a:avLst>
              <a:gd name="adj" fmla="val 12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3400" b="1" i="0">
                <a:solidFill>
                  <a:srgbClr val="FFFFFF"/>
                </a:solidFill>
                <a:latin typeface="Calibri"/>
              </a:rPr>
              <a:t>15-17</a:t>
            </a:r>
          </a:p>
        </p:txBody>
      </p:sp>
      <p:sp>
        <p:nvSpPr>
          <p:cNvPr id="23" name="TextBox 22"/>
          <p:cNvSpPr txBox="1"/>
          <p:nvPr/>
        </p:nvSpPr>
        <p:spPr>
          <a:xfrm>
            <a:off x="7404628" y="2496312"/>
            <a:ext cx="1922617" cy="1828800"/>
          </a:xfrm>
          <a:prstGeom prst="rect">
            <a:avLst/>
          </a:prstGeom>
          <a:noFill/>
        </p:spPr>
        <p:txBody>
          <a:bodyPr wrap="square" anchor="ctr" lIns="73152" rIns="73152" tIns="36576" bIns="36576">
            <a:noAutofit/>
          </a:bodyPr>
          <a:lstStyle/>
          <a:p>
            <a:pPr algn="ctr">
              <a:spcBef>
                <a:spcPts val="0"/>
              </a:spcBef>
              <a:spcAft>
                <a:spcPts val="0"/>
              </a:spcAft>
            </a:pPr>
            <a:r>
              <a:rPr lang="tr-TR" sz="2200" b="1" i="0">
                <a:solidFill>
                  <a:srgbClr val="262626"/>
                </a:solidFill>
                <a:latin typeface="Calibri"/>
              </a:rPr>
              <a:t>1 °C artış metni</a:t>
            </a:r>
          </a:p>
        </p:txBody>
      </p:sp>
      <p:sp>
        <p:nvSpPr>
          <p:cNvPr id="24" name="TextBox 23"/>
          <p:cNvSpPr txBox="1"/>
          <p:nvPr/>
        </p:nvSpPr>
        <p:spPr>
          <a:xfrm>
            <a:off x="7404628" y="4370832"/>
            <a:ext cx="1922617" cy="411480"/>
          </a:xfrm>
          <a:prstGeom prst="rect">
            <a:avLst/>
          </a:prstGeom>
          <a:noFill/>
        </p:spPr>
        <p:txBody>
          <a:bodyPr wrap="square" anchor="t" lIns="73152" rIns="73152" tIns="36576" bIns="36576">
            <a:noAutofit/>
          </a:bodyPr>
          <a:lstStyle/>
          <a:p>
            <a:pPr algn="ctr">
              <a:spcBef>
                <a:spcPts val="0"/>
              </a:spcBef>
              <a:spcAft>
                <a:spcPts val="0"/>
              </a:spcAft>
            </a:pPr>
            <a:r>
              <a:rPr lang="tr-TR" sz="1800" b="0" i="0">
                <a:solidFill>
                  <a:srgbClr val="767676"/>
                </a:solidFill>
                <a:latin typeface="Calibri"/>
              </a:rPr>
              <a:t>s. 136</a:t>
            </a:r>
          </a:p>
        </p:txBody>
      </p:sp>
      <p:sp>
        <p:nvSpPr>
          <p:cNvPr id="25" name="Rounded Rectangle 24"/>
          <p:cNvSpPr/>
          <p:nvPr/>
        </p:nvSpPr>
        <p:spPr>
          <a:xfrm>
            <a:off x="7422916" y="5148072"/>
            <a:ext cx="1886041" cy="777240"/>
          </a:xfrm>
          <a:prstGeom prst="roundRect">
            <a:avLst>
              <a:gd name="adj" fmla="val 30000"/>
            </a:avLst>
          </a:prstGeom>
          <a:solidFill>
            <a:srgbClr val="FFFFFF"/>
          </a:solidFill>
          <a:ln w="12700">
            <a:solidFill>
              <a:srgbClr val="D3373A"/>
            </a:solidFill>
          </a:ln>
          <a:effectLst/>
        </p:spPr>
        <p:txBody>
          <a:bodyPr rtlCol="0" anchor="ctr" wrap="square" lIns="45720" rIns="45720" tIns="73152" bIns="73152">
            <a:noAutofit/>
          </a:bodyPr>
          <a:lstStyle/>
          <a:p>
            <a:pPr algn="ctr">
              <a:spcBef>
                <a:spcPts val="0"/>
              </a:spcBef>
              <a:spcAft>
                <a:spcPts val="0"/>
              </a:spcAft>
            </a:pPr>
            <a:r>
              <a:rPr lang="tr-TR" sz="1600" b="1" i="0">
                <a:solidFill>
                  <a:srgbClr val="D3373A"/>
                </a:solidFill>
                <a:latin typeface="Calibri"/>
              </a:rPr>
              <a:t>3 çoktan seçmeli</a:t>
            </a:r>
          </a:p>
        </p:txBody>
      </p:sp>
      <p:sp>
        <p:nvSpPr>
          <p:cNvPr id="26" name="Rounded Rectangle 25"/>
          <p:cNvSpPr/>
          <p:nvPr/>
        </p:nvSpPr>
        <p:spPr>
          <a:xfrm>
            <a:off x="9583277" y="1353312"/>
            <a:ext cx="2105497" cy="4800600"/>
          </a:xfrm>
          <a:prstGeom prst="roundRect">
            <a:avLst>
              <a:gd name="adj" fmla="val 6000"/>
            </a:avLst>
          </a:prstGeom>
          <a:solidFill>
            <a:srgbClr val="F0F0F0"/>
          </a:solidFill>
          <a:ln>
            <a:noFill/>
          </a:ln>
          <a:effectLst/>
        </p:spPr>
        <p:txBody>
          <a:bodyPr rtlCol="0" anchor="ctr"/>
          <a:lstStyle/>
          <a:p/>
        </p:txBody>
      </p:sp>
      <p:sp>
        <p:nvSpPr>
          <p:cNvPr id="27" name="Rounded Rectangle 26"/>
          <p:cNvSpPr/>
          <p:nvPr/>
        </p:nvSpPr>
        <p:spPr>
          <a:xfrm>
            <a:off x="9583277" y="1353312"/>
            <a:ext cx="2105497" cy="1005840"/>
          </a:xfrm>
          <a:prstGeom prst="roundRect">
            <a:avLst>
              <a:gd name="adj" fmla="val 12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3400" b="1" i="0">
                <a:solidFill>
                  <a:srgbClr val="FFFFFF"/>
                </a:solidFill>
                <a:latin typeface="Calibri"/>
              </a:rPr>
              <a:t>18-21</a:t>
            </a:r>
          </a:p>
        </p:txBody>
      </p:sp>
      <p:sp>
        <p:nvSpPr>
          <p:cNvPr id="28" name="TextBox 27"/>
          <p:cNvSpPr txBox="1"/>
          <p:nvPr/>
        </p:nvSpPr>
        <p:spPr>
          <a:xfrm>
            <a:off x="9674717" y="2496312"/>
            <a:ext cx="1922617" cy="1828800"/>
          </a:xfrm>
          <a:prstGeom prst="rect">
            <a:avLst/>
          </a:prstGeom>
          <a:noFill/>
        </p:spPr>
        <p:txBody>
          <a:bodyPr wrap="square" anchor="ctr" lIns="73152" rIns="73152" tIns="36576" bIns="36576">
            <a:noAutofit/>
          </a:bodyPr>
          <a:lstStyle/>
          <a:p>
            <a:pPr algn="ctr">
              <a:spcBef>
                <a:spcPts val="0"/>
              </a:spcBef>
              <a:spcAft>
                <a:spcPts val="0"/>
              </a:spcAft>
            </a:pPr>
            <a:r>
              <a:rPr lang="tr-TR" sz="2200" b="1" i="0">
                <a:solidFill>
                  <a:srgbClr val="262626"/>
                </a:solidFill>
                <a:latin typeface="Calibri"/>
              </a:rPr>
              <a:t>1880-1884 ve 2015-2019 sıcaklık değişimi haritaları</a:t>
            </a:r>
          </a:p>
        </p:txBody>
      </p:sp>
      <p:sp>
        <p:nvSpPr>
          <p:cNvPr id="29" name="TextBox 28"/>
          <p:cNvSpPr txBox="1"/>
          <p:nvPr/>
        </p:nvSpPr>
        <p:spPr>
          <a:xfrm>
            <a:off x="9674717" y="4370832"/>
            <a:ext cx="1922617" cy="411480"/>
          </a:xfrm>
          <a:prstGeom prst="rect">
            <a:avLst/>
          </a:prstGeom>
          <a:noFill/>
        </p:spPr>
        <p:txBody>
          <a:bodyPr wrap="square" anchor="t" lIns="73152" rIns="73152" tIns="36576" bIns="36576">
            <a:noAutofit/>
          </a:bodyPr>
          <a:lstStyle/>
          <a:p>
            <a:pPr algn="ctr">
              <a:spcBef>
                <a:spcPts val="0"/>
              </a:spcBef>
              <a:spcAft>
                <a:spcPts val="0"/>
              </a:spcAft>
            </a:pPr>
            <a:r>
              <a:rPr lang="tr-TR" sz="1800" b="0" i="0">
                <a:solidFill>
                  <a:srgbClr val="767676"/>
                </a:solidFill>
                <a:latin typeface="Calibri"/>
              </a:rPr>
              <a:t>s. 137</a:t>
            </a:r>
          </a:p>
        </p:txBody>
      </p:sp>
      <p:sp>
        <p:nvSpPr>
          <p:cNvPr id="30" name="Rounded Rectangle 29"/>
          <p:cNvSpPr/>
          <p:nvPr/>
        </p:nvSpPr>
        <p:spPr>
          <a:xfrm>
            <a:off x="9693005" y="5148072"/>
            <a:ext cx="1886041" cy="777240"/>
          </a:xfrm>
          <a:prstGeom prst="roundRect">
            <a:avLst>
              <a:gd name="adj" fmla="val 30000"/>
            </a:avLst>
          </a:prstGeom>
          <a:solidFill>
            <a:srgbClr val="FFFFFF"/>
          </a:solidFill>
          <a:ln w="12700">
            <a:solidFill>
              <a:srgbClr val="4F4F4F"/>
            </a:solidFill>
          </a:ln>
          <a:effectLst/>
        </p:spPr>
        <p:txBody>
          <a:bodyPr rtlCol="0" anchor="ctr" wrap="square" lIns="45720" rIns="45720" tIns="73152" bIns="73152">
            <a:noAutofit/>
          </a:bodyPr>
          <a:lstStyle/>
          <a:p>
            <a:pPr algn="ctr">
              <a:spcBef>
                <a:spcPts val="0"/>
              </a:spcBef>
              <a:spcAft>
                <a:spcPts val="0"/>
              </a:spcAft>
            </a:pPr>
            <a:r>
              <a:rPr lang="tr-TR" sz="1600" b="1" i="0">
                <a:solidFill>
                  <a:srgbClr val="4F4F4F"/>
                </a:solidFill>
                <a:latin typeface="Calibri"/>
              </a:rPr>
              <a:t>4 açık uçlu</a:t>
            </a:r>
          </a:p>
        </p:txBody>
      </p:sp>
      <p:sp>
        <p:nvSpPr>
          <p:cNvPr id="31" name="TextBox 3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2" name="Rounded Rectangle 3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132-137</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185 / 217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1</a:t>
            </a:r>
          </a:p>
        </p:txBody>
      </p:sp>
      <p:sp>
        <p:nvSpPr>
          <p:cNvPr id="6" name="TextBox 5"/>
          <p:cNvSpPr txBox="1"/>
          <p:nvPr/>
        </p:nvSpPr>
        <p:spPr>
          <a:xfrm>
            <a:off x="502920" y="1170432"/>
            <a:ext cx="11185855" cy="365760"/>
          </a:xfrm>
          <a:prstGeom prst="rect">
            <a:avLst/>
          </a:prstGeom>
          <a:noFill/>
        </p:spPr>
        <p:txBody>
          <a:bodyPr wrap="square" anchor="t" lIns="73152" rIns="73152" tIns="36576" bIns="36576">
            <a:noAutofit/>
          </a:bodyPr>
          <a:lstStyle/>
          <a:p>
            <a:pPr algn="l">
              <a:spcBef>
                <a:spcPts val="0"/>
              </a:spcBef>
              <a:spcAft>
                <a:spcPts val="0"/>
              </a:spcAft>
            </a:pPr>
            <a:r>
              <a:rPr lang="tr-TR" sz="1450" b="0" i="1">
                <a:solidFill>
                  <a:srgbClr val="767676"/>
                </a:solidFill>
                <a:latin typeface="Calibri"/>
              </a:rPr>
              <a:t>1-3. soruları aşağıda verilen tabloya göre cevaplayınız. Tabloda havanın hareketi nedeniyle artan ısı kaybı (rüzgârın soğutucu etkisi) verilmiştir.</a:t>
            </a:r>
          </a:p>
        </p:txBody>
      </p:sp>
      <p:sp>
        <p:nvSpPr>
          <p:cNvPr id="7" name="Rectangle 6"/>
          <p:cNvSpPr/>
          <p:nvPr/>
        </p:nvSpPr>
        <p:spPr>
          <a:xfrm>
            <a:off x="502920" y="1581912"/>
            <a:ext cx="1083564" cy="543153"/>
          </a:xfrm>
          <a:prstGeom prst="rect">
            <a:avLst/>
          </a:prstGeom>
          <a:solidFill>
            <a:srgbClr val="DAE8D1"/>
          </a:solidFill>
          <a:ln w="9525">
            <a:solidFill>
              <a:srgbClr val="D9D9D9"/>
            </a:solidFill>
          </a:ln>
          <a:effectLst/>
        </p:spPr>
        <p:txBody>
          <a:bodyPr rtlCol="0" anchor="ctr" wrap="square" lIns="27432" rIns="27432" tIns="0" bIns="0">
            <a:noAutofit/>
          </a:bodyPr>
          <a:lstStyle/>
          <a:p>
            <a:pPr algn="ctr">
              <a:spcBef>
                <a:spcPts val="0"/>
              </a:spcBef>
              <a:spcAft>
                <a:spcPts val="0"/>
              </a:spcAft>
            </a:pPr>
            <a:r>
              <a:rPr lang="tr-TR" sz="1350" b="1" i="0">
                <a:solidFill>
                  <a:srgbClr val="262626"/>
                </a:solidFill>
                <a:latin typeface="Calibri"/>
              </a:rPr>
              <a:t>Rüzgâr şiddeti (km/sa)</a:t>
            </a:r>
          </a:p>
        </p:txBody>
      </p:sp>
      <p:sp>
        <p:nvSpPr>
          <p:cNvPr id="8" name="Rectangle 7"/>
          <p:cNvSpPr/>
          <p:nvPr/>
        </p:nvSpPr>
        <p:spPr>
          <a:xfrm>
            <a:off x="1586484" y="1581912"/>
            <a:ext cx="6140196" cy="256489"/>
          </a:xfrm>
          <a:prstGeom prst="rect">
            <a:avLst/>
          </a:prstGeom>
          <a:solidFill>
            <a:srgbClr val="EFD0D7"/>
          </a:solidFill>
          <a:ln w="9525">
            <a:solidFill>
              <a:srgbClr val="D9D9D9"/>
            </a:solidFill>
          </a:ln>
          <a:effectLst/>
        </p:spPr>
        <p:txBody>
          <a:bodyPr rtlCol="0" anchor="ctr" wrap="square" lIns="27432" rIns="27432" tIns="0" bIns="0">
            <a:noAutofit/>
          </a:bodyPr>
          <a:lstStyle/>
          <a:p>
            <a:pPr algn="ctr">
              <a:spcBef>
                <a:spcPts val="0"/>
              </a:spcBef>
              <a:spcAft>
                <a:spcPts val="0"/>
              </a:spcAft>
            </a:pPr>
            <a:r>
              <a:rPr lang="tr-TR" sz="1500" b="1" i="0">
                <a:solidFill>
                  <a:srgbClr val="262626"/>
                </a:solidFill>
                <a:latin typeface="Calibri"/>
              </a:rPr>
              <a:t>Sıcaklık (°C)</a:t>
            </a:r>
          </a:p>
        </p:txBody>
      </p:sp>
      <p:sp>
        <p:nvSpPr>
          <p:cNvPr id="9" name="Rectangle 8"/>
          <p:cNvSpPr/>
          <p:nvPr/>
        </p:nvSpPr>
        <p:spPr>
          <a:xfrm>
            <a:off x="1586484" y="1838401"/>
            <a:ext cx="614019" cy="286664"/>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700" b="1" i="0">
                <a:solidFill>
                  <a:srgbClr val="262626"/>
                </a:solidFill>
                <a:latin typeface="Calibri"/>
              </a:rPr>
              <a:t>10</a:t>
            </a:r>
          </a:p>
        </p:txBody>
      </p:sp>
      <p:sp>
        <p:nvSpPr>
          <p:cNvPr id="10" name="Rectangle 9"/>
          <p:cNvSpPr/>
          <p:nvPr/>
        </p:nvSpPr>
        <p:spPr>
          <a:xfrm>
            <a:off x="2200503" y="1838401"/>
            <a:ext cx="614019" cy="286664"/>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700" b="1" i="0">
                <a:solidFill>
                  <a:srgbClr val="262626"/>
                </a:solidFill>
                <a:latin typeface="Calibri"/>
              </a:rPr>
              <a:t>5</a:t>
            </a:r>
          </a:p>
        </p:txBody>
      </p:sp>
      <p:sp>
        <p:nvSpPr>
          <p:cNvPr id="11" name="Rectangle 10"/>
          <p:cNvSpPr/>
          <p:nvPr/>
        </p:nvSpPr>
        <p:spPr>
          <a:xfrm>
            <a:off x="2814523" y="1838401"/>
            <a:ext cx="614019" cy="286664"/>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700" b="1" i="0">
                <a:solidFill>
                  <a:srgbClr val="262626"/>
                </a:solidFill>
                <a:latin typeface="Calibri"/>
              </a:rPr>
              <a:t>0</a:t>
            </a:r>
          </a:p>
        </p:txBody>
      </p:sp>
      <p:sp>
        <p:nvSpPr>
          <p:cNvPr id="12" name="Rectangle 11"/>
          <p:cNvSpPr/>
          <p:nvPr/>
        </p:nvSpPr>
        <p:spPr>
          <a:xfrm>
            <a:off x="3428542" y="1838401"/>
            <a:ext cx="614019" cy="286664"/>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700" b="1" i="0">
                <a:solidFill>
                  <a:srgbClr val="262626"/>
                </a:solidFill>
                <a:latin typeface="Calibri"/>
              </a:rPr>
              <a:t>-5</a:t>
            </a:r>
          </a:p>
        </p:txBody>
      </p:sp>
      <p:sp>
        <p:nvSpPr>
          <p:cNvPr id="13" name="Rectangle 12"/>
          <p:cNvSpPr/>
          <p:nvPr/>
        </p:nvSpPr>
        <p:spPr>
          <a:xfrm>
            <a:off x="4042562" y="1838401"/>
            <a:ext cx="614019" cy="286664"/>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700" b="1" i="0">
                <a:solidFill>
                  <a:srgbClr val="262626"/>
                </a:solidFill>
                <a:latin typeface="Calibri"/>
              </a:rPr>
              <a:t>-10</a:t>
            </a:r>
          </a:p>
        </p:txBody>
      </p:sp>
      <p:sp>
        <p:nvSpPr>
          <p:cNvPr id="14" name="Rectangle 13"/>
          <p:cNvSpPr/>
          <p:nvPr/>
        </p:nvSpPr>
        <p:spPr>
          <a:xfrm>
            <a:off x="4656582" y="1838401"/>
            <a:ext cx="614019" cy="286664"/>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700" b="1" i="0">
                <a:solidFill>
                  <a:srgbClr val="262626"/>
                </a:solidFill>
                <a:latin typeface="Calibri"/>
              </a:rPr>
              <a:t>-15</a:t>
            </a:r>
          </a:p>
        </p:txBody>
      </p:sp>
      <p:sp>
        <p:nvSpPr>
          <p:cNvPr id="15" name="Rectangle 14"/>
          <p:cNvSpPr/>
          <p:nvPr/>
        </p:nvSpPr>
        <p:spPr>
          <a:xfrm>
            <a:off x="5270601" y="1838401"/>
            <a:ext cx="614019" cy="286664"/>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700" b="1" i="0">
                <a:solidFill>
                  <a:srgbClr val="262626"/>
                </a:solidFill>
                <a:latin typeface="Calibri"/>
              </a:rPr>
              <a:t>-20</a:t>
            </a:r>
          </a:p>
        </p:txBody>
      </p:sp>
      <p:sp>
        <p:nvSpPr>
          <p:cNvPr id="16" name="Rectangle 15"/>
          <p:cNvSpPr/>
          <p:nvPr/>
        </p:nvSpPr>
        <p:spPr>
          <a:xfrm>
            <a:off x="5884621" y="1838401"/>
            <a:ext cx="614019" cy="286664"/>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700" b="1" i="0">
                <a:solidFill>
                  <a:srgbClr val="262626"/>
                </a:solidFill>
                <a:latin typeface="Calibri"/>
              </a:rPr>
              <a:t>-25</a:t>
            </a:r>
          </a:p>
        </p:txBody>
      </p:sp>
      <p:sp>
        <p:nvSpPr>
          <p:cNvPr id="17" name="Rectangle 16"/>
          <p:cNvSpPr/>
          <p:nvPr/>
        </p:nvSpPr>
        <p:spPr>
          <a:xfrm>
            <a:off x="6498640" y="1838401"/>
            <a:ext cx="614019" cy="286664"/>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700" b="1" i="0">
                <a:solidFill>
                  <a:srgbClr val="262626"/>
                </a:solidFill>
                <a:latin typeface="Calibri"/>
              </a:rPr>
              <a:t>-30</a:t>
            </a:r>
          </a:p>
        </p:txBody>
      </p:sp>
      <p:sp>
        <p:nvSpPr>
          <p:cNvPr id="18" name="Rectangle 17"/>
          <p:cNvSpPr/>
          <p:nvPr/>
        </p:nvSpPr>
        <p:spPr>
          <a:xfrm>
            <a:off x="7112660" y="1838401"/>
            <a:ext cx="614019" cy="286664"/>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700" b="1" i="0">
                <a:solidFill>
                  <a:srgbClr val="262626"/>
                </a:solidFill>
                <a:latin typeface="Calibri"/>
              </a:rPr>
              <a:t>-35</a:t>
            </a:r>
          </a:p>
        </p:txBody>
      </p:sp>
      <p:sp>
        <p:nvSpPr>
          <p:cNvPr id="19" name="Rectangle 18"/>
          <p:cNvSpPr/>
          <p:nvPr/>
        </p:nvSpPr>
        <p:spPr>
          <a:xfrm>
            <a:off x="502920" y="2125065"/>
            <a:ext cx="1083564" cy="309295"/>
          </a:xfrm>
          <a:prstGeom prst="rect">
            <a:avLst/>
          </a:prstGeom>
          <a:solidFill>
            <a:srgbClr val="EBF2E6"/>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Sakin</a:t>
            </a:r>
          </a:p>
        </p:txBody>
      </p:sp>
      <p:sp>
        <p:nvSpPr>
          <p:cNvPr id="20" name="Rectangle 19"/>
          <p:cNvSpPr/>
          <p:nvPr/>
        </p:nvSpPr>
        <p:spPr>
          <a:xfrm>
            <a:off x="1586484" y="2125065"/>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10</a:t>
            </a:r>
          </a:p>
        </p:txBody>
      </p:sp>
      <p:sp>
        <p:nvSpPr>
          <p:cNvPr id="21" name="Rectangle 20"/>
          <p:cNvSpPr/>
          <p:nvPr/>
        </p:nvSpPr>
        <p:spPr>
          <a:xfrm>
            <a:off x="2200503" y="2125065"/>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a:t>
            </a:r>
          </a:p>
        </p:txBody>
      </p:sp>
      <p:sp>
        <p:nvSpPr>
          <p:cNvPr id="22" name="Rectangle 21"/>
          <p:cNvSpPr/>
          <p:nvPr/>
        </p:nvSpPr>
        <p:spPr>
          <a:xfrm>
            <a:off x="2814523" y="2125065"/>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0</a:t>
            </a:r>
          </a:p>
        </p:txBody>
      </p:sp>
      <p:sp>
        <p:nvSpPr>
          <p:cNvPr id="23" name="Rectangle 22"/>
          <p:cNvSpPr/>
          <p:nvPr/>
        </p:nvSpPr>
        <p:spPr>
          <a:xfrm>
            <a:off x="3428542" y="2125065"/>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a:t>
            </a:r>
          </a:p>
        </p:txBody>
      </p:sp>
      <p:sp>
        <p:nvSpPr>
          <p:cNvPr id="24" name="Rectangle 23"/>
          <p:cNvSpPr/>
          <p:nvPr/>
        </p:nvSpPr>
        <p:spPr>
          <a:xfrm>
            <a:off x="4042562" y="2125065"/>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-10</a:t>
            </a:r>
          </a:p>
        </p:txBody>
      </p:sp>
      <p:sp>
        <p:nvSpPr>
          <p:cNvPr id="25" name="Rectangle 24"/>
          <p:cNvSpPr/>
          <p:nvPr/>
        </p:nvSpPr>
        <p:spPr>
          <a:xfrm>
            <a:off x="4656582" y="2125065"/>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-15</a:t>
            </a:r>
          </a:p>
        </p:txBody>
      </p:sp>
      <p:sp>
        <p:nvSpPr>
          <p:cNvPr id="26" name="Rectangle 25"/>
          <p:cNvSpPr/>
          <p:nvPr/>
        </p:nvSpPr>
        <p:spPr>
          <a:xfrm>
            <a:off x="5270601" y="2125065"/>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-20</a:t>
            </a:r>
          </a:p>
        </p:txBody>
      </p:sp>
      <p:sp>
        <p:nvSpPr>
          <p:cNvPr id="27" name="Rectangle 26"/>
          <p:cNvSpPr/>
          <p:nvPr/>
        </p:nvSpPr>
        <p:spPr>
          <a:xfrm>
            <a:off x="5884621" y="2125065"/>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-25</a:t>
            </a:r>
          </a:p>
        </p:txBody>
      </p:sp>
      <p:sp>
        <p:nvSpPr>
          <p:cNvPr id="28" name="Rectangle 27"/>
          <p:cNvSpPr/>
          <p:nvPr/>
        </p:nvSpPr>
        <p:spPr>
          <a:xfrm>
            <a:off x="6498640" y="2125065"/>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-30</a:t>
            </a:r>
          </a:p>
        </p:txBody>
      </p:sp>
      <p:sp>
        <p:nvSpPr>
          <p:cNvPr id="29" name="Rectangle 28"/>
          <p:cNvSpPr/>
          <p:nvPr/>
        </p:nvSpPr>
        <p:spPr>
          <a:xfrm>
            <a:off x="7112660" y="2125065"/>
            <a:ext cx="614019" cy="309295"/>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-35</a:t>
            </a:r>
          </a:p>
        </p:txBody>
      </p:sp>
      <p:sp>
        <p:nvSpPr>
          <p:cNvPr id="30" name="Rectangle 29"/>
          <p:cNvSpPr/>
          <p:nvPr/>
        </p:nvSpPr>
        <p:spPr>
          <a:xfrm>
            <a:off x="502920" y="2434361"/>
            <a:ext cx="1083564" cy="309295"/>
          </a:xfrm>
          <a:prstGeom prst="rect">
            <a:avLst/>
          </a:prstGeom>
          <a:solidFill>
            <a:srgbClr val="EBF2E6"/>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10</a:t>
            </a:r>
          </a:p>
        </p:txBody>
      </p:sp>
      <p:sp>
        <p:nvSpPr>
          <p:cNvPr id="31" name="Rectangle 30"/>
          <p:cNvSpPr/>
          <p:nvPr/>
        </p:nvSpPr>
        <p:spPr>
          <a:xfrm>
            <a:off x="1586484" y="2434361"/>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8</a:t>
            </a:r>
          </a:p>
        </p:txBody>
      </p:sp>
      <p:sp>
        <p:nvSpPr>
          <p:cNvPr id="32" name="Rectangle 31"/>
          <p:cNvSpPr/>
          <p:nvPr/>
        </p:nvSpPr>
        <p:spPr>
          <a:xfrm>
            <a:off x="2200503" y="2434361"/>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a:t>
            </a:r>
          </a:p>
        </p:txBody>
      </p:sp>
      <p:sp>
        <p:nvSpPr>
          <p:cNvPr id="33" name="Rectangle 32"/>
          <p:cNvSpPr/>
          <p:nvPr/>
        </p:nvSpPr>
        <p:spPr>
          <a:xfrm>
            <a:off x="2814523" y="2434361"/>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a:t>
            </a:r>
          </a:p>
        </p:txBody>
      </p:sp>
      <p:sp>
        <p:nvSpPr>
          <p:cNvPr id="34" name="Rectangle 33"/>
          <p:cNvSpPr/>
          <p:nvPr/>
        </p:nvSpPr>
        <p:spPr>
          <a:xfrm>
            <a:off x="3428542" y="2434361"/>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-9</a:t>
            </a:r>
          </a:p>
        </p:txBody>
      </p:sp>
      <p:sp>
        <p:nvSpPr>
          <p:cNvPr id="35" name="Rectangle 34"/>
          <p:cNvSpPr/>
          <p:nvPr/>
        </p:nvSpPr>
        <p:spPr>
          <a:xfrm>
            <a:off x="4042562" y="2434361"/>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-14</a:t>
            </a:r>
          </a:p>
        </p:txBody>
      </p:sp>
      <p:sp>
        <p:nvSpPr>
          <p:cNvPr id="36" name="Rectangle 35"/>
          <p:cNvSpPr/>
          <p:nvPr/>
        </p:nvSpPr>
        <p:spPr>
          <a:xfrm>
            <a:off x="4656582" y="2434361"/>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-20</a:t>
            </a:r>
          </a:p>
        </p:txBody>
      </p:sp>
      <p:sp>
        <p:nvSpPr>
          <p:cNvPr id="37" name="Rectangle 36"/>
          <p:cNvSpPr/>
          <p:nvPr/>
        </p:nvSpPr>
        <p:spPr>
          <a:xfrm>
            <a:off x="5270601" y="2434361"/>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-25</a:t>
            </a:r>
          </a:p>
        </p:txBody>
      </p:sp>
      <p:sp>
        <p:nvSpPr>
          <p:cNvPr id="38" name="Rectangle 37"/>
          <p:cNvSpPr/>
          <p:nvPr/>
        </p:nvSpPr>
        <p:spPr>
          <a:xfrm>
            <a:off x="5884621" y="2434361"/>
            <a:ext cx="614019" cy="309295"/>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-31</a:t>
            </a:r>
          </a:p>
        </p:txBody>
      </p:sp>
      <p:sp>
        <p:nvSpPr>
          <p:cNvPr id="39" name="Rectangle 38"/>
          <p:cNvSpPr/>
          <p:nvPr/>
        </p:nvSpPr>
        <p:spPr>
          <a:xfrm>
            <a:off x="6498640" y="2434361"/>
            <a:ext cx="614019" cy="309295"/>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-37</a:t>
            </a:r>
          </a:p>
        </p:txBody>
      </p:sp>
      <p:sp>
        <p:nvSpPr>
          <p:cNvPr id="40" name="Rectangle 39"/>
          <p:cNvSpPr/>
          <p:nvPr/>
        </p:nvSpPr>
        <p:spPr>
          <a:xfrm>
            <a:off x="7112660" y="2434361"/>
            <a:ext cx="614019" cy="309295"/>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-42</a:t>
            </a:r>
          </a:p>
        </p:txBody>
      </p:sp>
      <p:sp>
        <p:nvSpPr>
          <p:cNvPr id="41" name="Rectangle 40"/>
          <p:cNvSpPr/>
          <p:nvPr/>
        </p:nvSpPr>
        <p:spPr>
          <a:xfrm>
            <a:off x="502920" y="2743657"/>
            <a:ext cx="1083564" cy="309295"/>
          </a:xfrm>
          <a:prstGeom prst="rect">
            <a:avLst/>
          </a:prstGeom>
          <a:solidFill>
            <a:srgbClr val="EBF2E6"/>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20</a:t>
            </a:r>
          </a:p>
        </p:txBody>
      </p:sp>
      <p:sp>
        <p:nvSpPr>
          <p:cNvPr id="42" name="Rectangle 41"/>
          <p:cNvSpPr/>
          <p:nvPr/>
        </p:nvSpPr>
        <p:spPr>
          <a:xfrm>
            <a:off x="1586484" y="2743657"/>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a:t>
            </a:r>
          </a:p>
        </p:txBody>
      </p:sp>
      <p:sp>
        <p:nvSpPr>
          <p:cNvPr id="43" name="Rectangle 42"/>
          <p:cNvSpPr/>
          <p:nvPr/>
        </p:nvSpPr>
        <p:spPr>
          <a:xfrm>
            <a:off x="2200503" y="2743657"/>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a:t>
            </a:r>
          </a:p>
        </p:txBody>
      </p:sp>
      <p:sp>
        <p:nvSpPr>
          <p:cNvPr id="44" name="Rectangle 43"/>
          <p:cNvSpPr/>
          <p:nvPr/>
        </p:nvSpPr>
        <p:spPr>
          <a:xfrm>
            <a:off x="2814523" y="2743657"/>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-10</a:t>
            </a:r>
          </a:p>
        </p:txBody>
      </p:sp>
      <p:sp>
        <p:nvSpPr>
          <p:cNvPr id="45" name="Rectangle 44"/>
          <p:cNvSpPr/>
          <p:nvPr/>
        </p:nvSpPr>
        <p:spPr>
          <a:xfrm>
            <a:off x="3428542" y="2743657"/>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-16</a:t>
            </a:r>
          </a:p>
        </p:txBody>
      </p:sp>
      <p:sp>
        <p:nvSpPr>
          <p:cNvPr id="46" name="Rectangle 45"/>
          <p:cNvSpPr/>
          <p:nvPr/>
        </p:nvSpPr>
        <p:spPr>
          <a:xfrm>
            <a:off x="4042562" y="2743657"/>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-23</a:t>
            </a:r>
          </a:p>
        </p:txBody>
      </p:sp>
      <p:sp>
        <p:nvSpPr>
          <p:cNvPr id="47" name="Rectangle 46"/>
          <p:cNvSpPr/>
          <p:nvPr/>
        </p:nvSpPr>
        <p:spPr>
          <a:xfrm>
            <a:off x="4656582" y="2743657"/>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-29</a:t>
            </a:r>
          </a:p>
        </p:txBody>
      </p:sp>
      <p:sp>
        <p:nvSpPr>
          <p:cNvPr id="48" name="Rectangle 47"/>
          <p:cNvSpPr/>
          <p:nvPr/>
        </p:nvSpPr>
        <p:spPr>
          <a:xfrm>
            <a:off x="5270601" y="2743657"/>
            <a:ext cx="614019" cy="309295"/>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-35</a:t>
            </a:r>
          </a:p>
        </p:txBody>
      </p:sp>
      <p:sp>
        <p:nvSpPr>
          <p:cNvPr id="49" name="Rectangle 48"/>
          <p:cNvSpPr/>
          <p:nvPr/>
        </p:nvSpPr>
        <p:spPr>
          <a:xfrm>
            <a:off x="5884621" y="2743657"/>
            <a:ext cx="614019" cy="309295"/>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-42</a:t>
            </a:r>
          </a:p>
        </p:txBody>
      </p:sp>
      <p:sp>
        <p:nvSpPr>
          <p:cNvPr id="50" name="Rectangle 49"/>
          <p:cNvSpPr/>
          <p:nvPr/>
        </p:nvSpPr>
        <p:spPr>
          <a:xfrm>
            <a:off x="6498640" y="2743657"/>
            <a:ext cx="614019" cy="309295"/>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-48</a:t>
            </a:r>
          </a:p>
        </p:txBody>
      </p:sp>
      <p:sp>
        <p:nvSpPr>
          <p:cNvPr id="51" name="Rectangle 50"/>
          <p:cNvSpPr/>
          <p:nvPr/>
        </p:nvSpPr>
        <p:spPr>
          <a:xfrm>
            <a:off x="7112660" y="2743657"/>
            <a:ext cx="614019" cy="309295"/>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-55</a:t>
            </a:r>
          </a:p>
        </p:txBody>
      </p:sp>
      <p:sp>
        <p:nvSpPr>
          <p:cNvPr id="52" name="Rectangle 51"/>
          <p:cNvSpPr/>
          <p:nvPr/>
        </p:nvSpPr>
        <p:spPr>
          <a:xfrm>
            <a:off x="502920" y="3052952"/>
            <a:ext cx="1083564" cy="309295"/>
          </a:xfrm>
          <a:prstGeom prst="rect">
            <a:avLst/>
          </a:prstGeom>
          <a:solidFill>
            <a:srgbClr val="EBF2E6"/>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30</a:t>
            </a:r>
          </a:p>
        </p:txBody>
      </p:sp>
      <p:sp>
        <p:nvSpPr>
          <p:cNvPr id="53" name="Rectangle 52"/>
          <p:cNvSpPr/>
          <p:nvPr/>
        </p:nvSpPr>
        <p:spPr>
          <a:xfrm>
            <a:off x="1586484" y="3052952"/>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a:t>
            </a:r>
          </a:p>
        </p:txBody>
      </p:sp>
      <p:sp>
        <p:nvSpPr>
          <p:cNvPr id="54" name="Rectangle 53"/>
          <p:cNvSpPr/>
          <p:nvPr/>
        </p:nvSpPr>
        <p:spPr>
          <a:xfrm>
            <a:off x="2200503" y="3052952"/>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-6</a:t>
            </a:r>
          </a:p>
        </p:txBody>
      </p:sp>
      <p:sp>
        <p:nvSpPr>
          <p:cNvPr id="55" name="Rectangle 54"/>
          <p:cNvSpPr/>
          <p:nvPr/>
        </p:nvSpPr>
        <p:spPr>
          <a:xfrm>
            <a:off x="2814523" y="3052952"/>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-13</a:t>
            </a:r>
          </a:p>
        </p:txBody>
      </p:sp>
      <p:sp>
        <p:nvSpPr>
          <p:cNvPr id="56" name="Rectangle 55"/>
          <p:cNvSpPr/>
          <p:nvPr/>
        </p:nvSpPr>
        <p:spPr>
          <a:xfrm>
            <a:off x="3428542" y="3052952"/>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-20</a:t>
            </a:r>
          </a:p>
        </p:txBody>
      </p:sp>
      <p:sp>
        <p:nvSpPr>
          <p:cNvPr id="57" name="Rectangle 56"/>
          <p:cNvSpPr/>
          <p:nvPr/>
        </p:nvSpPr>
        <p:spPr>
          <a:xfrm>
            <a:off x="4042562" y="3052952"/>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-27</a:t>
            </a:r>
          </a:p>
        </p:txBody>
      </p:sp>
      <p:sp>
        <p:nvSpPr>
          <p:cNvPr id="58" name="Rectangle 57"/>
          <p:cNvSpPr/>
          <p:nvPr/>
        </p:nvSpPr>
        <p:spPr>
          <a:xfrm>
            <a:off x="4656582" y="3052952"/>
            <a:ext cx="614019" cy="309295"/>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-34</a:t>
            </a:r>
          </a:p>
        </p:txBody>
      </p:sp>
      <p:sp>
        <p:nvSpPr>
          <p:cNvPr id="59" name="Rectangle 58"/>
          <p:cNvSpPr/>
          <p:nvPr/>
        </p:nvSpPr>
        <p:spPr>
          <a:xfrm>
            <a:off x="5270601" y="3052952"/>
            <a:ext cx="614019" cy="309295"/>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-42</a:t>
            </a:r>
          </a:p>
        </p:txBody>
      </p:sp>
      <p:sp>
        <p:nvSpPr>
          <p:cNvPr id="60" name="Rectangle 59"/>
          <p:cNvSpPr/>
          <p:nvPr/>
        </p:nvSpPr>
        <p:spPr>
          <a:xfrm>
            <a:off x="5884621" y="3052952"/>
            <a:ext cx="614019" cy="309295"/>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-49</a:t>
            </a:r>
          </a:p>
        </p:txBody>
      </p:sp>
      <p:sp>
        <p:nvSpPr>
          <p:cNvPr id="61" name="Rectangle 60"/>
          <p:cNvSpPr/>
          <p:nvPr/>
        </p:nvSpPr>
        <p:spPr>
          <a:xfrm>
            <a:off x="6498640" y="3052952"/>
            <a:ext cx="614019" cy="309295"/>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-56</a:t>
            </a:r>
          </a:p>
        </p:txBody>
      </p:sp>
      <p:sp>
        <p:nvSpPr>
          <p:cNvPr id="62" name="Rectangle 61"/>
          <p:cNvSpPr/>
          <p:nvPr/>
        </p:nvSpPr>
        <p:spPr>
          <a:xfrm>
            <a:off x="7112660" y="3052952"/>
            <a:ext cx="614019" cy="309295"/>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-63</a:t>
            </a:r>
          </a:p>
        </p:txBody>
      </p:sp>
      <p:sp>
        <p:nvSpPr>
          <p:cNvPr id="63" name="Rectangle 62"/>
          <p:cNvSpPr/>
          <p:nvPr/>
        </p:nvSpPr>
        <p:spPr>
          <a:xfrm>
            <a:off x="502920" y="3362248"/>
            <a:ext cx="1083564" cy="309295"/>
          </a:xfrm>
          <a:prstGeom prst="rect">
            <a:avLst/>
          </a:prstGeom>
          <a:solidFill>
            <a:srgbClr val="EBF2E6"/>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40</a:t>
            </a:r>
          </a:p>
        </p:txBody>
      </p:sp>
      <p:sp>
        <p:nvSpPr>
          <p:cNvPr id="64" name="Rectangle 63"/>
          <p:cNvSpPr/>
          <p:nvPr/>
        </p:nvSpPr>
        <p:spPr>
          <a:xfrm>
            <a:off x="1586484" y="3362248"/>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a:t>
            </a:r>
          </a:p>
        </p:txBody>
      </p:sp>
      <p:sp>
        <p:nvSpPr>
          <p:cNvPr id="65" name="Rectangle 64"/>
          <p:cNvSpPr/>
          <p:nvPr/>
        </p:nvSpPr>
        <p:spPr>
          <a:xfrm>
            <a:off x="2200503" y="3362248"/>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-8</a:t>
            </a:r>
          </a:p>
        </p:txBody>
      </p:sp>
      <p:sp>
        <p:nvSpPr>
          <p:cNvPr id="66" name="Rectangle 65"/>
          <p:cNvSpPr/>
          <p:nvPr/>
        </p:nvSpPr>
        <p:spPr>
          <a:xfrm>
            <a:off x="2814523" y="3362248"/>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-16</a:t>
            </a:r>
          </a:p>
        </p:txBody>
      </p:sp>
      <p:sp>
        <p:nvSpPr>
          <p:cNvPr id="67" name="Rectangle 66"/>
          <p:cNvSpPr/>
          <p:nvPr/>
        </p:nvSpPr>
        <p:spPr>
          <a:xfrm>
            <a:off x="3428542" y="3362248"/>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-23</a:t>
            </a:r>
          </a:p>
        </p:txBody>
      </p:sp>
      <p:sp>
        <p:nvSpPr>
          <p:cNvPr id="68" name="Rectangle 67"/>
          <p:cNvSpPr/>
          <p:nvPr/>
        </p:nvSpPr>
        <p:spPr>
          <a:xfrm>
            <a:off x="4042562" y="3362248"/>
            <a:ext cx="614019" cy="309295"/>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-31</a:t>
            </a:r>
          </a:p>
        </p:txBody>
      </p:sp>
      <p:sp>
        <p:nvSpPr>
          <p:cNvPr id="69" name="Rectangle 68"/>
          <p:cNvSpPr/>
          <p:nvPr/>
        </p:nvSpPr>
        <p:spPr>
          <a:xfrm>
            <a:off x="4656582" y="3362248"/>
            <a:ext cx="614019" cy="309295"/>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-38</a:t>
            </a:r>
          </a:p>
        </p:txBody>
      </p:sp>
      <p:sp>
        <p:nvSpPr>
          <p:cNvPr id="70" name="Rectangle 69"/>
          <p:cNvSpPr/>
          <p:nvPr/>
        </p:nvSpPr>
        <p:spPr>
          <a:xfrm>
            <a:off x="5270601" y="3362248"/>
            <a:ext cx="614019" cy="309295"/>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-46</a:t>
            </a:r>
          </a:p>
        </p:txBody>
      </p:sp>
      <p:sp>
        <p:nvSpPr>
          <p:cNvPr id="71" name="Rectangle 70"/>
          <p:cNvSpPr/>
          <p:nvPr/>
        </p:nvSpPr>
        <p:spPr>
          <a:xfrm>
            <a:off x="5884621" y="3362248"/>
            <a:ext cx="614019" cy="309295"/>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-53</a:t>
            </a:r>
          </a:p>
        </p:txBody>
      </p:sp>
      <p:sp>
        <p:nvSpPr>
          <p:cNvPr id="72" name="Rectangle 71"/>
          <p:cNvSpPr/>
          <p:nvPr/>
        </p:nvSpPr>
        <p:spPr>
          <a:xfrm>
            <a:off x="6498640" y="3362248"/>
            <a:ext cx="614019" cy="309295"/>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-60</a:t>
            </a:r>
          </a:p>
        </p:txBody>
      </p:sp>
      <p:sp>
        <p:nvSpPr>
          <p:cNvPr id="73" name="Rectangle 72"/>
          <p:cNvSpPr/>
          <p:nvPr/>
        </p:nvSpPr>
        <p:spPr>
          <a:xfrm>
            <a:off x="7112660" y="3362248"/>
            <a:ext cx="614019" cy="309295"/>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-68</a:t>
            </a:r>
          </a:p>
        </p:txBody>
      </p:sp>
      <p:sp>
        <p:nvSpPr>
          <p:cNvPr id="74" name="Rectangle 73"/>
          <p:cNvSpPr/>
          <p:nvPr/>
        </p:nvSpPr>
        <p:spPr>
          <a:xfrm>
            <a:off x="502920" y="3671544"/>
            <a:ext cx="1083564" cy="309295"/>
          </a:xfrm>
          <a:prstGeom prst="rect">
            <a:avLst/>
          </a:prstGeom>
          <a:solidFill>
            <a:srgbClr val="EBF2E6"/>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50</a:t>
            </a:r>
          </a:p>
        </p:txBody>
      </p:sp>
      <p:sp>
        <p:nvSpPr>
          <p:cNvPr id="75" name="Rectangle 74"/>
          <p:cNvSpPr/>
          <p:nvPr/>
        </p:nvSpPr>
        <p:spPr>
          <a:xfrm>
            <a:off x="1586484" y="3671544"/>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a:t>
            </a:r>
          </a:p>
        </p:txBody>
      </p:sp>
      <p:sp>
        <p:nvSpPr>
          <p:cNvPr id="76" name="Rectangle 75"/>
          <p:cNvSpPr/>
          <p:nvPr/>
        </p:nvSpPr>
        <p:spPr>
          <a:xfrm>
            <a:off x="2200503" y="3671544"/>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-10</a:t>
            </a:r>
          </a:p>
        </p:txBody>
      </p:sp>
      <p:sp>
        <p:nvSpPr>
          <p:cNvPr id="77" name="Rectangle 76"/>
          <p:cNvSpPr/>
          <p:nvPr/>
        </p:nvSpPr>
        <p:spPr>
          <a:xfrm>
            <a:off x="2814523" y="3671544"/>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-18</a:t>
            </a:r>
          </a:p>
        </p:txBody>
      </p:sp>
      <p:sp>
        <p:nvSpPr>
          <p:cNvPr id="78" name="Rectangle 77"/>
          <p:cNvSpPr/>
          <p:nvPr/>
        </p:nvSpPr>
        <p:spPr>
          <a:xfrm>
            <a:off x="3428542" y="3671544"/>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-25</a:t>
            </a:r>
          </a:p>
        </p:txBody>
      </p:sp>
      <p:sp>
        <p:nvSpPr>
          <p:cNvPr id="79" name="Rectangle 78"/>
          <p:cNvSpPr/>
          <p:nvPr/>
        </p:nvSpPr>
        <p:spPr>
          <a:xfrm>
            <a:off x="4042562" y="3671544"/>
            <a:ext cx="614019" cy="309295"/>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-33</a:t>
            </a:r>
          </a:p>
        </p:txBody>
      </p:sp>
      <p:sp>
        <p:nvSpPr>
          <p:cNvPr id="80" name="Rectangle 79"/>
          <p:cNvSpPr/>
          <p:nvPr/>
        </p:nvSpPr>
        <p:spPr>
          <a:xfrm>
            <a:off x="4656582" y="3671544"/>
            <a:ext cx="614019" cy="309295"/>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-41</a:t>
            </a:r>
          </a:p>
        </p:txBody>
      </p:sp>
      <p:sp>
        <p:nvSpPr>
          <p:cNvPr id="81" name="Rectangle 80"/>
          <p:cNvSpPr/>
          <p:nvPr/>
        </p:nvSpPr>
        <p:spPr>
          <a:xfrm>
            <a:off x="5270601" y="3671544"/>
            <a:ext cx="614019" cy="309295"/>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-48</a:t>
            </a:r>
          </a:p>
        </p:txBody>
      </p:sp>
      <p:sp>
        <p:nvSpPr>
          <p:cNvPr id="82" name="Rectangle 81"/>
          <p:cNvSpPr/>
          <p:nvPr/>
        </p:nvSpPr>
        <p:spPr>
          <a:xfrm>
            <a:off x="5884621" y="3671544"/>
            <a:ext cx="614019" cy="309295"/>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-56</a:t>
            </a:r>
          </a:p>
        </p:txBody>
      </p:sp>
      <p:sp>
        <p:nvSpPr>
          <p:cNvPr id="83" name="Rectangle 82"/>
          <p:cNvSpPr/>
          <p:nvPr/>
        </p:nvSpPr>
        <p:spPr>
          <a:xfrm>
            <a:off x="6498640" y="3671544"/>
            <a:ext cx="614019" cy="309295"/>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-64</a:t>
            </a:r>
          </a:p>
        </p:txBody>
      </p:sp>
      <p:sp>
        <p:nvSpPr>
          <p:cNvPr id="84" name="Rectangle 83"/>
          <p:cNvSpPr/>
          <p:nvPr/>
        </p:nvSpPr>
        <p:spPr>
          <a:xfrm>
            <a:off x="7112660" y="3671544"/>
            <a:ext cx="614019" cy="309295"/>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-71</a:t>
            </a:r>
          </a:p>
        </p:txBody>
      </p:sp>
      <p:sp>
        <p:nvSpPr>
          <p:cNvPr id="85" name="Rectangle 84"/>
          <p:cNvSpPr/>
          <p:nvPr/>
        </p:nvSpPr>
        <p:spPr>
          <a:xfrm>
            <a:off x="502920" y="3980840"/>
            <a:ext cx="1083564" cy="309295"/>
          </a:xfrm>
          <a:prstGeom prst="rect">
            <a:avLst/>
          </a:prstGeom>
          <a:solidFill>
            <a:srgbClr val="EBF2E6"/>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60</a:t>
            </a:r>
          </a:p>
        </p:txBody>
      </p:sp>
      <p:sp>
        <p:nvSpPr>
          <p:cNvPr id="86" name="Rectangle 85"/>
          <p:cNvSpPr/>
          <p:nvPr/>
        </p:nvSpPr>
        <p:spPr>
          <a:xfrm>
            <a:off x="1586484" y="3980840"/>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a:t>
            </a:r>
          </a:p>
        </p:txBody>
      </p:sp>
      <p:sp>
        <p:nvSpPr>
          <p:cNvPr id="87" name="Rectangle 86"/>
          <p:cNvSpPr/>
          <p:nvPr/>
        </p:nvSpPr>
        <p:spPr>
          <a:xfrm>
            <a:off x="2200503" y="3980840"/>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-11</a:t>
            </a:r>
          </a:p>
        </p:txBody>
      </p:sp>
      <p:sp>
        <p:nvSpPr>
          <p:cNvPr id="88" name="Rectangle 87"/>
          <p:cNvSpPr/>
          <p:nvPr/>
        </p:nvSpPr>
        <p:spPr>
          <a:xfrm>
            <a:off x="2814523" y="3980840"/>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-19</a:t>
            </a:r>
          </a:p>
        </p:txBody>
      </p:sp>
      <p:sp>
        <p:nvSpPr>
          <p:cNvPr id="89" name="Rectangle 88"/>
          <p:cNvSpPr/>
          <p:nvPr/>
        </p:nvSpPr>
        <p:spPr>
          <a:xfrm>
            <a:off x="3428542" y="3980840"/>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-27</a:t>
            </a:r>
          </a:p>
        </p:txBody>
      </p:sp>
      <p:sp>
        <p:nvSpPr>
          <p:cNvPr id="90" name="Rectangle 89"/>
          <p:cNvSpPr/>
          <p:nvPr/>
        </p:nvSpPr>
        <p:spPr>
          <a:xfrm>
            <a:off x="4042562" y="3980840"/>
            <a:ext cx="614019" cy="309295"/>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-35</a:t>
            </a:r>
          </a:p>
        </p:txBody>
      </p:sp>
      <p:sp>
        <p:nvSpPr>
          <p:cNvPr id="91" name="Rectangle 90"/>
          <p:cNvSpPr/>
          <p:nvPr/>
        </p:nvSpPr>
        <p:spPr>
          <a:xfrm>
            <a:off x="4656582" y="3980840"/>
            <a:ext cx="614019" cy="309295"/>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-42</a:t>
            </a:r>
          </a:p>
        </p:txBody>
      </p:sp>
      <p:sp>
        <p:nvSpPr>
          <p:cNvPr id="92" name="Rectangle 91"/>
          <p:cNvSpPr/>
          <p:nvPr/>
        </p:nvSpPr>
        <p:spPr>
          <a:xfrm>
            <a:off x="5270601" y="3980840"/>
            <a:ext cx="614019" cy="309295"/>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-50</a:t>
            </a:r>
          </a:p>
        </p:txBody>
      </p:sp>
      <p:sp>
        <p:nvSpPr>
          <p:cNvPr id="93" name="Rectangle 92"/>
          <p:cNvSpPr/>
          <p:nvPr/>
        </p:nvSpPr>
        <p:spPr>
          <a:xfrm>
            <a:off x="5884621" y="3980840"/>
            <a:ext cx="614019" cy="309295"/>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-58</a:t>
            </a:r>
          </a:p>
        </p:txBody>
      </p:sp>
      <p:sp>
        <p:nvSpPr>
          <p:cNvPr id="94" name="Rectangle 93"/>
          <p:cNvSpPr/>
          <p:nvPr/>
        </p:nvSpPr>
        <p:spPr>
          <a:xfrm>
            <a:off x="6498640" y="3980840"/>
            <a:ext cx="614019" cy="309295"/>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-66</a:t>
            </a:r>
          </a:p>
        </p:txBody>
      </p:sp>
      <p:sp>
        <p:nvSpPr>
          <p:cNvPr id="95" name="Rectangle 94"/>
          <p:cNvSpPr/>
          <p:nvPr/>
        </p:nvSpPr>
        <p:spPr>
          <a:xfrm>
            <a:off x="7112660" y="3980840"/>
            <a:ext cx="614019" cy="309295"/>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-74</a:t>
            </a:r>
          </a:p>
        </p:txBody>
      </p:sp>
      <p:sp>
        <p:nvSpPr>
          <p:cNvPr id="96" name="Rectangle 95"/>
          <p:cNvSpPr/>
          <p:nvPr/>
        </p:nvSpPr>
        <p:spPr>
          <a:xfrm>
            <a:off x="502920" y="4290136"/>
            <a:ext cx="1083564" cy="309295"/>
          </a:xfrm>
          <a:prstGeom prst="rect">
            <a:avLst/>
          </a:prstGeom>
          <a:solidFill>
            <a:srgbClr val="EBF2E6"/>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70</a:t>
            </a:r>
          </a:p>
        </p:txBody>
      </p:sp>
      <p:sp>
        <p:nvSpPr>
          <p:cNvPr id="97" name="Rectangle 96"/>
          <p:cNvSpPr/>
          <p:nvPr/>
        </p:nvSpPr>
        <p:spPr>
          <a:xfrm>
            <a:off x="1586484" y="4290136"/>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a:t>
            </a:r>
          </a:p>
        </p:txBody>
      </p:sp>
      <p:sp>
        <p:nvSpPr>
          <p:cNvPr id="98" name="Rectangle 97"/>
          <p:cNvSpPr/>
          <p:nvPr/>
        </p:nvSpPr>
        <p:spPr>
          <a:xfrm>
            <a:off x="2200503" y="4290136"/>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-12</a:t>
            </a:r>
          </a:p>
        </p:txBody>
      </p:sp>
      <p:sp>
        <p:nvSpPr>
          <p:cNvPr id="99" name="Rectangle 98"/>
          <p:cNvSpPr/>
          <p:nvPr/>
        </p:nvSpPr>
        <p:spPr>
          <a:xfrm>
            <a:off x="2814523" y="4290136"/>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-20</a:t>
            </a:r>
          </a:p>
        </p:txBody>
      </p:sp>
      <p:sp>
        <p:nvSpPr>
          <p:cNvPr id="100" name="Rectangle 99"/>
          <p:cNvSpPr/>
          <p:nvPr/>
        </p:nvSpPr>
        <p:spPr>
          <a:xfrm>
            <a:off x="3428542" y="4290136"/>
            <a:ext cx="614019" cy="309295"/>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-28</a:t>
            </a:r>
          </a:p>
        </p:txBody>
      </p:sp>
      <p:sp>
        <p:nvSpPr>
          <p:cNvPr id="101" name="Rectangle 100"/>
          <p:cNvSpPr/>
          <p:nvPr/>
        </p:nvSpPr>
        <p:spPr>
          <a:xfrm>
            <a:off x="4042562" y="4290136"/>
            <a:ext cx="614019" cy="309295"/>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-35</a:t>
            </a:r>
          </a:p>
        </p:txBody>
      </p:sp>
      <p:sp>
        <p:nvSpPr>
          <p:cNvPr id="102" name="Rectangle 101"/>
          <p:cNvSpPr/>
          <p:nvPr/>
        </p:nvSpPr>
        <p:spPr>
          <a:xfrm>
            <a:off x="4656582" y="4290136"/>
            <a:ext cx="614019" cy="309295"/>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-43</a:t>
            </a:r>
          </a:p>
        </p:txBody>
      </p:sp>
      <p:sp>
        <p:nvSpPr>
          <p:cNvPr id="103" name="Rectangle 102"/>
          <p:cNvSpPr/>
          <p:nvPr/>
        </p:nvSpPr>
        <p:spPr>
          <a:xfrm>
            <a:off x="5270601" y="4290136"/>
            <a:ext cx="614019" cy="309295"/>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-51</a:t>
            </a:r>
          </a:p>
        </p:txBody>
      </p:sp>
      <p:sp>
        <p:nvSpPr>
          <p:cNvPr id="104" name="Rectangle 103"/>
          <p:cNvSpPr/>
          <p:nvPr/>
        </p:nvSpPr>
        <p:spPr>
          <a:xfrm>
            <a:off x="5884621" y="4290136"/>
            <a:ext cx="614019" cy="309295"/>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-59</a:t>
            </a:r>
          </a:p>
        </p:txBody>
      </p:sp>
      <p:sp>
        <p:nvSpPr>
          <p:cNvPr id="105" name="Rectangle 104"/>
          <p:cNvSpPr/>
          <p:nvPr/>
        </p:nvSpPr>
        <p:spPr>
          <a:xfrm>
            <a:off x="6498640" y="4290136"/>
            <a:ext cx="614019" cy="309295"/>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-67</a:t>
            </a:r>
          </a:p>
        </p:txBody>
      </p:sp>
      <p:sp>
        <p:nvSpPr>
          <p:cNvPr id="106" name="Rectangle 105"/>
          <p:cNvSpPr/>
          <p:nvPr/>
        </p:nvSpPr>
        <p:spPr>
          <a:xfrm>
            <a:off x="7112660" y="4290136"/>
            <a:ext cx="614019" cy="309295"/>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-75</a:t>
            </a:r>
          </a:p>
        </p:txBody>
      </p:sp>
      <p:sp>
        <p:nvSpPr>
          <p:cNvPr id="107" name="Rectangle 106"/>
          <p:cNvSpPr/>
          <p:nvPr/>
        </p:nvSpPr>
        <p:spPr>
          <a:xfrm>
            <a:off x="502920" y="4709160"/>
            <a:ext cx="2334768" cy="1554480"/>
          </a:xfrm>
          <a:prstGeom prst="rect">
            <a:avLst/>
          </a:prstGeom>
          <a:solidFill>
            <a:srgbClr val="FFFFFF"/>
          </a:solidFill>
          <a:ln w="12700">
            <a:solidFill>
              <a:srgbClr val="24408F"/>
            </a:solidFill>
          </a:ln>
          <a:effectLst/>
        </p:spPr>
        <p:txBody>
          <a:bodyPr rtlCol="0" anchor="ctr" wrap="square" lIns="73152" rIns="73152" tIns="36576" bIns="36576">
            <a:noAutofit/>
          </a:bodyPr>
          <a:lstStyle/>
          <a:p>
            <a:pPr algn="l">
              <a:spcBef>
                <a:spcPts val="0"/>
              </a:spcBef>
              <a:spcAft>
                <a:spcPts val="0"/>
              </a:spcAft>
            </a:pPr>
            <a:r>
              <a:rPr lang="tr-TR" sz="1600" b="1" i="0">
                <a:solidFill>
                  <a:srgbClr val="262626"/>
                </a:solidFill>
                <a:latin typeface="Calibri"/>
              </a:rPr>
              <a:t>Risk:</a:t>
            </a:r>
            <a:r>
              <a:rPr lang="tr-TR" sz="1600" b="0" i="0">
                <a:solidFill>
                  <a:srgbClr val="262626"/>
                </a:solidFill>
                <a:latin typeface="Calibri"/>
              </a:rPr>
              <a:t> Açık cilt yüzeyinde 5 saatten az sürede rüzgâr ısırığı oluşma ve çatlama riski var.</a:t>
            </a:r>
          </a:p>
        </p:txBody>
      </p:sp>
      <p:sp>
        <p:nvSpPr>
          <p:cNvPr id="108" name="Rectangle 107"/>
          <p:cNvSpPr/>
          <p:nvPr/>
        </p:nvSpPr>
        <p:spPr>
          <a:xfrm>
            <a:off x="2947416" y="4709160"/>
            <a:ext cx="2334768" cy="1554480"/>
          </a:xfrm>
          <a:prstGeom prst="rect">
            <a:avLst/>
          </a:prstGeom>
          <a:solidFill>
            <a:srgbClr val="D8ECF8"/>
          </a:solidFill>
          <a:ln w="12700">
            <a:solidFill>
              <a:srgbClr val="24408F"/>
            </a:solidFill>
          </a:ln>
          <a:effectLst/>
        </p:spPr>
        <p:txBody>
          <a:bodyPr rtlCol="0" anchor="ctr" wrap="square" lIns="73152" rIns="73152" tIns="36576" bIns="36576">
            <a:noAutofit/>
          </a:bodyPr>
          <a:lstStyle/>
          <a:p>
            <a:pPr algn="l">
              <a:spcBef>
                <a:spcPts val="0"/>
              </a:spcBef>
              <a:spcAft>
                <a:spcPts val="0"/>
              </a:spcAft>
            </a:pPr>
            <a:r>
              <a:rPr lang="tr-TR" sz="1600" b="1" i="0">
                <a:solidFill>
                  <a:srgbClr val="262626"/>
                </a:solidFill>
                <a:latin typeface="Calibri"/>
              </a:rPr>
              <a:t>Artan Risk:</a:t>
            </a:r>
            <a:r>
              <a:rPr lang="tr-TR" sz="1600" b="0" i="0">
                <a:solidFill>
                  <a:srgbClr val="262626"/>
                </a:solidFill>
                <a:latin typeface="Calibri"/>
              </a:rPr>
              <a:t> Açık cilt yüzeylerinin 1 dakika içinde donma riski var.</a:t>
            </a:r>
          </a:p>
        </p:txBody>
      </p:sp>
      <p:sp>
        <p:nvSpPr>
          <p:cNvPr id="109" name="Rectangle 108"/>
          <p:cNvSpPr/>
          <p:nvPr/>
        </p:nvSpPr>
        <p:spPr>
          <a:xfrm>
            <a:off x="5391912" y="4709160"/>
            <a:ext cx="2334768" cy="1554480"/>
          </a:xfrm>
          <a:prstGeom prst="rect">
            <a:avLst/>
          </a:prstGeom>
          <a:solidFill>
            <a:srgbClr val="8DD8F8"/>
          </a:solidFill>
          <a:ln w="12700">
            <a:solidFill>
              <a:srgbClr val="24408F"/>
            </a:solidFill>
          </a:ln>
          <a:effectLst/>
        </p:spPr>
        <p:txBody>
          <a:bodyPr rtlCol="0" anchor="ctr" wrap="square" lIns="73152" rIns="73152" tIns="36576" bIns="36576">
            <a:noAutofit/>
          </a:bodyPr>
          <a:lstStyle/>
          <a:p>
            <a:pPr algn="l">
              <a:spcBef>
                <a:spcPts val="0"/>
              </a:spcBef>
              <a:spcAft>
                <a:spcPts val="0"/>
              </a:spcAft>
            </a:pPr>
            <a:r>
              <a:rPr lang="tr-TR" sz="1600" b="1" i="0">
                <a:solidFill>
                  <a:srgbClr val="262626"/>
                </a:solidFill>
                <a:latin typeface="Calibri"/>
              </a:rPr>
              <a:t>Büyük Risk:</a:t>
            </a:r>
            <a:r>
              <a:rPr lang="tr-TR" sz="1600" b="0" i="0">
                <a:solidFill>
                  <a:srgbClr val="262626"/>
                </a:solidFill>
                <a:latin typeface="Calibri"/>
              </a:rPr>
              <a:t> Açık cilt yüzeylerinin 30 saniye içinde donma riski var.</a:t>
            </a:r>
          </a:p>
        </p:txBody>
      </p:sp>
      <p:sp>
        <p:nvSpPr>
          <p:cNvPr id="110" name="Rounded Rectangle 109"/>
          <p:cNvSpPr/>
          <p:nvPr/>
        </p:nvSpPr>
        <p:spPr>
          <a:xfrm>
            <a:off x="7955280" y="1581912"/>
            <a:ext cx="3733495" cy="4709160"/>
          </a:xfrm>
          <a:prstGeom prst="roundRect">
            <a:avLst>
              <a:gd name="adj" fmla="val 6000"/>
            </a:avLst>
          </a:prstGeom>
          <a:solidFill>
            <a:srgbClr val="FFF3D1"/>
          </a:solidFill>
          <a:ln>
            <a:noFill/>
          </a:ln>
          <a:effectLst/>
        </p:spPr>
        <p:txBody>
          <a:bodyPr rtlCol="0" anchor="ctr"/>
          <a:lstStyle/>
          <a:p/>
        </p:txBody>
      </p:sp>
      <p:sp>
        <p:nvSpPr>
          <p:cNvPr id="111" name="Oval 110"/>
          <p:cNvSpPr/>
          <p:nvPr/>
        </p:nvSpPr>
        <p:spPr>
          <a:xfrm>
            <a:off x="8092440" y="1719072"/>
            <a:ext cx="566928" cy="56692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1</a:t>
            </a:r>
          </a:p>
        </p:txBody>
      </p:sp>
      <p:sp>
        <p:nvSpPr>
          <p:cNvPr id="112" name="TextBox 111"/>
          <p:cNvSpPr txBox="1"/>
          <p:nvPr/>
        </p:nvSpPr>
        <p:spPr>
          <a:xfrm>
            <a:off x="8778240" y="1655064"/>
            <a:ext cx="2819095" cy="4562856"/>
          </a:xfrm>
          <a:prstGeom prst="rect">
            <a:avLst/>
          </a:prstGeom>
          <a:noFill/>
        </p:spPr>
        <p:txBody>
          <a:bodyPr wrap="square" anchor="ctr" lIns="73152" rIns="73152" tIns="36576" bIns="36576">
            <a:noAutofit/>
          </a:bodyPr>
          <a:lstStyle/>
          <a:p>
            <a:pPr algn="l">
              <a:spcBef>
                <a:spcPts val="0"/>
              </a:spcBef>
              <a:spcAft>
                <a:spcPts val="0"/>
              </a:spcAft>
            </a:pPr>
            <a:r>
              <a:rPr lang="tr-TR" sz="2400" b="1" i="0">
                <a:solidFill>
                  <a:srgbClr val="262626"/>
                </a:solidFill>
                <a:latin typeface="Calibri"/>
              </a:rPr>
              <a:t>Rüzgârın donma riski oluşturduğu koşullarla ilgili hangi genellemeye ulaşılabilir?</a:t>
            </a:r>
          </a:p>
        </p:txBody>
      </p:sp>
      <p:sp>
        <p:nvSpPr>
          <p:cNvPr id="113" name="TextBox 1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14" name="Rounded Rectangle 11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132</a:t>
            </a:r>
          </a:p>
        </p:txBody>
      </p:sp>
      <p:sp>
        <p:nvSpPr>
          <p:cNvPr id="115" name="TextBox 11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186 / 217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1</a:t>
            </a:r>
          </a:p>
        </p:txBody>
      </p:sp>
      <p:sp>
        <p:nvSpPr>
          <p:cNvPr id="6" name="Rectangle 5"/>
          <p:cNvSpPr/>
          <p:nvPr/>
        </p:nvSpPr>
        <p:spPr>
          <a:xfrm>
            <a:off x="502920" y="1216152"/>
            <a:ext cx="1083564" cy="707745"/>
          </a:xfrm>
          <a:prstGeom prst="rect">
            <a:avLst/>
          </a:prstGeom>
          <a:solidFill>
            <a:srgbClr val="DAE8D1"/>
          </a:solidFill>
          <a:ln w="9525">
            <a:solidFill>
              <a:srgbClr val="D9D9D9"/>
            </a:solidFill>
          </a:ln>
          <a:effectLst/>
        </p:spPr>
        <p:txBody>
          <a:bodyPr rtlCol="0" anchor="ctr" wrap="square" lIns="27432" rIns="27432" tIns="0" bIns="0">
            <a:noAutofit/>
          </a:bodyPr>
          <a:lstStyle/>
          <a:p>
            <a:pPr algn="ctr">
              <a:spcBef>
                <a:spcPts val="0"/>
              </a:spcBef>
              <a:spcAft>
                <a:spcPts val="0"/>
              </a:spcAft>
            </a:pPr>
            <a:r>
              <a:rPr lang="tr-TR" sz="1400" b="1" i="0">
                <a:solidFill>
                  <a:srgbClr val="262626"/>
                </a:solidFill>
                <a:latin typeface="Calibri"/>
              </a:rPr>
              <a:t>Rüzgâr şiddeti (km/sa)</a:t>
            </a:r>
          </a:p>
        </p:txBody>
      </p:sp>
      <p:sp>
        <p:nvSpPr>
          <p:cNvPr id="7" name="Rectangle 6"/>
          <p:cNvSpPr/>
          <p:nvPr/>
        </p:nvSpPr>
        <p:spPr>
          <a:xfrm>
            <a:off x="1586484" y="1216152"/>
            <a:ext cx="6140196" cy="334213"/>
          </a:xfrm>
          <a:prstGeom prst="rect">
            <a:avLst/>
          </a:prstGeom>
          <a:solidFill>
            <a:srgbClr val="EFD0D7"/>
          </a:solidFill>
          <a:ln w="9525">
            <a:solidFill>
              <a:srgbClr val="D9D9D9"/>
            </a:solidFill>
          </a:ln>
          <a:effectLst/>
        </p:spPr>
        <p:txBody>
          <a:bodyPr rtlCol="0" anchor="ctr" wrap="square" lIns="27432" rIns="27432" tIns="0" bIns="0">
            <a:noAutofit/>
          </a:bodyPr>
          <a:lstStyle/>
          <a:p>
            <a:pPr algn="ctr">
              <a:spcBef>
                <a:spcPts val="0"/>
              </a:spcBef>
              <a:spcAft>
                <a:spcPts val="0"/>
              </a:spcAft>
            </a:pPr>
            <a:r>
              <a:rPr lang="tr-TR" sz="1500" b="1" i="0">
                <a:solidFill>
                  <a:srgbClr val="262626"/>
                </a:solidFill>
                <a:latin typeface="Calibri"/>
              </a:rPr>
              <a:t>Sıcaklık (°C)</a:t>
            </a:r>
          </a:p>
        </p:txBody>
      </p:sp>
      <p:sp>
        <p:nvSpPr>
          <p:cNvPr id="8" name="Rectangle 7"/>
          <p:cNvSpPr/>
          <p:nvPr/>
        </p:nvSpPr>
        <p:spPr>
          <a:xfrm>
            <a:off x="1586484" y="1550365"/>
            <a:ext cx="614019" cy="373532"/>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10</a:t>
            </a:r>
          </a:p>
        </p:txBody>
      </p:sp>
      <p:sp>
        <p:nvSpPr>
          <p:cNvPr id="9" name="Rectangle 8"/>
          <p:cNvSpPr/>
          <p:nvPr/>
        </p:nvSpPr>
        <p:spPr>
          <a:xfrm>
            <a:off x="2200503" y="1550365"/>
            <a:ext cx="614019" cy="373532"/>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5</a:t>
            </a:r>
          </a:p>
        </p:txBody>
      </p:sp>
      <p:sp>
        <p:nvSpPr>
          <p:cNvPr id="10" name="Rectangle 9"/>
          <p:cNvSpPr/>
          <p:nvPr/>
        </p:nvSpPr>
        <p:spPr>
          <a:xfrm>
            <a:off x="2814523" y="1550365"/>
            <a:ext cx="614019" cy="373532"/>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0</a:t>
            </a:r>
          </a:p>
        </p:txBody>
      </p:sp>
      <p:sp>
        <p:nvSpPr>
          <p:cNvPr id="11" name="Rectangle 10"/>
          <p:cNvSpPr/>
          <p:nvPr/>
        </p:nvSpPr>
        <p:spPr>
          <a:xfrm>
            <a:off x="3428542" y="1550365"/>
            <a:ext cx="614019" cy="373532"/>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-5</a:t>
            </a:r>
          </a:p>
        </p:txBody>
      </p:sp>
      <p:sp>
        <p:nvSpPr>
          <p:cNvPr id="12" name="Rectangle 11"/>
          <p:cNvSpPr/>
          <p:nvPr/>
        </p:nvSpPr>
        <p:spPr>
          <a:xfrm>
            <a:off x="4042562" y="1550365"/>
            <a:ext cx="614019" cy="373532"/>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-10</a:t>
            </a:r>
          </a:p>
        </p:txBody>
      </p:sp>
      <p:sp>
        <p:nvSpPr>
          <p:cNvPr id="13" name="Rectangle 12"/>
          <p:cNvSpPr/>
          <p:nvPr/>
        </p:nvSpPr>
        <p:spPr>
          <a:xfrm>
            <a:off x="4656582" y="1550365"/>
            <a:ext cx="614019" cy="373532"/>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-15</a:t>
            </a:r>
          </a:p>
        </p:txBody>
      </p:sp>
      <p:sp>
        <p:nvSpPr>
          <p:cNvPr id="14" name="Rectangle 13"/>
          <p:cNvSpPr/>
          <p:nvPr/>
        </p:nvSpPr>
        <p:spPr>
          <a:xfrm>
            <a:off x="5270601" y="1550365"/>
            <a:ext cx="614019" cy="373532"/>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-20</a:t>
            </a:r>
          </a:p>
        </p:txBody>
      </p:sp>
      <p:sp>
        <p:nvSpPr>
          <p:cNvPr id="15" name="Rectangle 14"/>
          <p:cNvSpPr/>
          <p:nvPr/>
        </p:nvSpPr>
        <p:spPr>
          <a:xfrm>
            <a:off x="5884621" y="1550365"/>
            <a:ext cx="614019" cy="373532"/>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-25</a:t>
            </a:r>
          </a:p>
        </p:txBody>
      </p:sp>
      <p:sp>
        <p:nvSpPr>
          <p:cNvPr id="16" name="Rectangle 15"/>
          <p:cNvSpPr/>
          <p:nvPr/>
        </p:nvSpPr>
        <p:spPr>
          <a:xfrm>
            <a:off x="6498640" y="1550365"/>
            <a:ext cx="614019" cy="373532"/>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-30</a:t>
            </a:r>
          </a:p>
        </p:txBody>
      </p:sp>
      <p:sp>
        <p:nvSpPr>
          <p:cNvPr id="17" name="Rectangle 16"/>
          <p:cNvSpPr/>
          <p:nvPr/>
        </p:nvSpPr>
        <p:spPr>
          <a:xfrm>
            <a:off x="7112660" y="1550365"/>
            <a:ext cx="614019" cy="373532"/>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-35</a:t>
            </a:r>
          </a:p>
        </p:txBody>
      </p:sp>
      <p:sp>
        <p:nvSpPr>
          <p:cNvPr id="18" name="Rectangle 17"/>
          <p:cNvSpPr/>
          <p:nvPr/>
        </p:nvSpPr>
        <p:spPr>
          <a:xfrm>
            <a:off x="502920" y="1923897"/>
            <a:ext cx="1083564" cy="403021"/>
          </a:xfrm>
          <a:prstGeom prst="rect">
            <a:avLst/>
          </a:prstGeom>
          <a:solidFill>
            <a:srgbClr val="EBF2E6"/>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Sakin</a:t>
            </a:r>
          </a:p>
        </p:txBody>
      </p:sp>
      <p:sp>
        <p:nvSpPr>
          <p:cNvPr id="19" name="Rectangle 18"/>
          <p:cNvSpPr/>
          <p:nvPr/>
        </p:nvSpPr>
        <p:spPr>
          <a:xfrm>
            <a:off x="1586484" y="1923897"/>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10</a:t>
            </a:r>
          </a:p>
        </p:txBody>
      </p:sp>
      <p:sp>
        <p:nvSpPr>
          <p:cNvPr id="20" name="Rectangle 19"/>
          <p:cNvSpPr/>
          <p:nvPr/>
        </p:nvSpPr>
        <p:spPr>
          <a:xfrm>
            <a:off x="2200503" y="1923897"/>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a:t>
            </a:r>
          </a:p>
        </p:txBody>
      </p:sp>
      <p:sp>
        <p:nvSpPr>
          <p:cNvPr id="21" name="Rectangle 20"/>
          <p:cNvSpPr/>
          <p:nvPr/>
        </p:nvSpPr>
        <p:spPr>
          <a:xfrm>
            <a:off x="2814523" y="1923897"/>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0</a:t>
            </a:r>
          </a:p>
        </p:txBody>
      </p:sp>
      <p:sp>
        <p:nvSpPr>
          <p:cNvPr id="22" name="Rectangle 21"/>
          <p:cNvSpPr/>
          <p:nvPr/>
        </p:nvSpPr>
        <p:spPr>
          <a:xfrm>
            <a:off x="3428542" y="1923897"/>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a:t>
            </a:r>
          </a:p>
        </p:txBody>
      </p:sp>
      <p:sp>
        <p:nvSpPr>
          <p:cNvPr id="23" name="Rectangle 22"/>
          <p:cNvSpPr/>
          <p:nvPr/>
        </p:nvSpPr>
        <p:spPr>
          <a:xfrm>
            <a:off x="4042562" y="1923897"/>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-10</a:t>
            </a:r>
          </a:p>
        </p:txBody>
      </p:sp>
      <p:sp>
        <p:nvSpPr>
          <p:cNvPr id="24" name="Rectangle 23"/>
          <p:cNvSpPr/>
          <p:nvPr/>
        </p:nvSpPr>
        <p:spPr>
          <a:xfrm>
            <a:off x="4656582" y="1923897"/>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-15</a:t>
            </a:r>
          </a:p>
        </p:txBody>
      </p:sp>
      <p:sp>
        <p:nvSpPr>
          <p:cNvPr id="25" name="Rectangle 24"/>
          <p:cNvSpPr/>
          <p:nvPr/>
        </p:nvSpPr>
        <p:spPr>
          <a:xfrm>
            <a:off x="5270601" y="1923897"/>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-20</a:t>
            </a:r>
          </a:p>
        </p:txBody>
      </p:sp>
      <p:sp>
        <p:nvSpPr>
          <p:cNvPr id="26" name="Rectangle 25"/>
          <p:cNvSpPr/>
          <p:nvPr/>
        </p:nvSpPr>
        <p:spPr>
          <a:xfrm>
            <a:off x="5884621" y="1923897"/>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-25</a:t>
            </a:r>
          </a:p>
        </p:txBody>
      </p:sp>
      <p:sp>
        <p:nvSpPr>
          <p:cNvPr id="27" name="Rectangle 26"/>
          <p:cNvSpPr/>
          <p:nvPr/>
        </p:nvSpPr>
        <p:spPr>
          <a:xfrm>
            <a:off x="6498640" y="1923897"/>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-30</a:t>
            </a:r>
          </a:p>
        </p:txBody>
      </p:sp>
      <p:sp>
        <p:nvSpPr>
          <p:cNvPr id="28" name="Rectangle 27"/>
          <p:cNvSpPr/>
          <p:nvPr/>
        </p:nvSpPr>
        <p:spPr>
          <a:xfrm>
            <a:off x="7112660" y="1923897"/>
            <a:ext cx="614019" cy="403021"/>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-35</a:t>
            </a:r>
          </a:p>
        </p:txBody>
      </p:sp>
      <p:sp>
        <p:nvSpPr>
          <p:cNvPr id="29" name="Rectangle 28"/>
          <p:cNvSpPr/>
          <p:nvPr/>
        </p:nvSpPr>
        <p:spPr>
          <a:xfrm>
            <a:off x="502920" y="2326919"/>
            <a:ext cx="1083564" cy="403021"/>
          </a:xfrm>
          <a:prstGeom prst="rect">
            <a:avLst/>
          </a:prstGeom>
          <a:solidFill>
            <a:srgbClr val="EBF2E6"/>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10</a:t>
            </a:r>
          </a:p>
        </p:txBody>
      </p:sp>
      <p:sp>
        <p:nvSpPr>
          <p:cNvPr id="30" name="Rectangle 29"/>
          <p:cNvSpPr/>
          <p:nvPr/>
        </p:nvSpPr>
        <p:spPr>
          <a:xfrm>
            <a:off x="1586484" y="2326919"/>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8</a:t>
            </a:r>
          </a:p>
        </p:txBody>
      </p:sp>
      <p:sp>
        <p:nvSpPr>
          <p:cNvPr id="31" name="Rectangle 30"/>
          <p:cNvSpPr/>
          <p:nvPr/>
        </p:nvSpPr>
        <p:spPr>
          <a:xfrm>
            <a:off x="2200503" y="2326919"/>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a:t>
            </a:r>
          </a:p>
        </p:txBody>
      </p:sp>
      <p:sp>
        <p:nvSpPr>
          <p:cNvPr id="32" name="Rectangle 31"/>
          <p:cNvSpPr/>
          <p:nvPr/>
        </p:nvSpPr>
        <p:spPr>
          <a:xfrm>
            <a:off x="2814523" y="2326919"/>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a:t>
            </a:r>
          </a:p>
        </p:txBody>
      </p:sp>
      <p:sp>
        <p:nvSpPr>
          <p:cNvPr id="33" name="Rectangle 32"/>
          <p:cNvSpPr/>
          <p:nvPr/>
        </p:nvSpPr>
        <p:spPr>
          <a:xfrm>
            <a:off x="3428542" y="2326919"/>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-9</a:t>
            </a:r>
          </a:p>
        </p:txBody>
      </p:sp>
      <p:sp>
        <p:nvSpPr>
          <p:cNvPr id="34" name="Rectangle 33"/>
          <p:cNvSpPr/>
          <p:nvPr/>
        </p:nvSpPr>
        <p:spPr>
          <a:xfrm>
            <a:off x="4042562" y="2326919"/>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-14</a:t>
            </a:r>
          </a:p>
        </p:txBody>
      </p:sp>
      <p:sp>
        <p:nvSpPr>
          <p:cNvPr id="35" name="Rectangle 34"/>
          <p:cNvSpPr/>
          <p:nvPr/>
        </p:nvSpPr>
        <p:spPr>
          <a:xfrm>
            <a:off x="4656582" y="2326919"/>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-20</a:t>
            </a:r>
          </a:p>
        </p:txBody>
      </p:sp>
      <p:sp>
        <p:nvSpPr>
          <p:cNvPr id="36" name="Rectangle 35"/>
          <p:cNvSpPr/>
          <p:nvPr/>
        </p:nvSpPr>
        <p:spPr>
          <a:xfrm>
            <a:off x="5270601" y="2326919"/>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-25</a:t>
            </a:r>
          </a:p>
        </p:txBody>
      </p:sp>
      <p:sp>
        <p:nvSpPr>
          <p:cNvPr id="37" name="Rectangle 36"/>
          <p:cNvSpPr/>
          <p:nvPr/>
        </p:nvSpPr>
        <p:spPr>
          <a:xfrm>
            <a:off x="5884621" y="2326919"/>
            <a:ext cx="614019" cy="403021"/>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-31</a:t>
            </a:r>
          </a:p>
        </p:txBody>
      </p:sp>
      <p:sp>
        <p:nvSpPr>
          <p:cNvPr id="38" name="Rectangle 37"/>
          <p:cNvSpPr/>
          <p:nvPr/>
        </p:nvSpPr>
        <p:spPr>
          <a:xfrm>
            <a:off x="6498640" y="2326919"/>
            <a:ext cx="614019" cy="403021"/>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-37</a:t>
            </a:r>
          </a:p>
        </p:txBody>
      </p:sp>
      <p:sp>
        <p:nvSpPr>
          <p:cNvPr id="39" name="Rectangle 38"/>
          <p:cNvSpPr/>
          <p:nvPr/>
        </p:nvSpPr>
        <p:spPr>
          <a:xfrm>
            <a:off x="7112660" y="2326919"/>
            <a:ext cx="614019" cy="403021"/>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-42</a:t>
            </a:r>
          </a:p>
        </p:txBody>
      </p:sp>
      <p:sp>
        <p:nvSpPr>
          <p:cNvPr id="40" name="Rectangle 39"/>
          <p:cNvSpPr/>
          <p:nvPr/>
        </p:nvSpPr>
        <p:spPr>
          <a:xfrm>
            <a:off x="502920" y="2729941"/>
            <a:ext cx="1083564" cy="403021"/>
          </a:xfrm>
          <a:prstGeom prst="rect">
            <a:avLst/>
          </a:prstGeom>
          <a:solidFill>
            <a:srgbClr val="EBF2E6"/>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20</a:t>
            </a:r>
          </a:p>
        </p:txBody>
      </p:sp>
      <p:sp>
        <p:nvSpPr>
          <p:cNvPr id="41" name="Rectangle 40"/>
          <p:cNvSpPr/>
          <p:nvPr/>
        </p:nvSpPr>
        <p:spPr>
          <a:xfrm>
            <a:off x="1586484" y="2729941"/>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a:t>
            </a:r>
          </a:p>
        </p:txBody>
      </p:sp>
      <p:sp>
        <p:nvSpPr>
          <p:cNvPr id="42" name="Rectangle 41"/>
          <p:cNvSpPr/>
          <p:nvPr/>
        </p:nvSpPr>
        <p:spPr>
          <a:xfrm>
            <a:off x="2200503" y="2729941"/>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a:t>
            </a:r>
          </a:p>
        </p:txBody>
      </p:sp>
      <p:sp>
        <p:nvSpPr>
          <p:cNvPr id="43" name="Rectangle 42"/>
          <p:cNvSpPr/>
          <p:nvPr/>
        </p:nvSpPr>
        <p:spPr>
          <a:xfrm>
            <a:off x="2814523" y="2729941"/>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-10</a:t>
            </a:r>
          </a:p>
        </p:txBody>
      </p:sp>
      <p:sp>
        <p:nvSpPr>
          <p:cNvPr id="44" name="Rectangle 43"/>
          <p:cNvSpPr/>
          <p:nvPr/>
        </p:nvSpPr>
        <p:spPr>
          <a:xfrm>
            <a:off x="3428542" y="2729941"/>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-16</a:t>
            </a:r>
          </a:p>
        </p:txBody>
      </p:sp>
      <p:sp>
        <p:nvSpPr>
          <p:cNvPr id="45" name="Rectangle 44"/>
          <p:cNvSpPr/>
          <p:nvPr/>
        </p:nvSpPr>
        <p:spPr>
          <a:xfrm>
            <a:off x="4042562" y="2729941"/>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-23</a:t>
            </a:r>
          </a:p>
        </p:txBody>
      </p:sp>
      <p:sp>
        <p:nvSpPr>
          <p:cNvPr id="46" name="Rectangle 45"/>
          <p:cNvSpPr/>
          <p:nvPr/>
        </p:nvSpPr>
        <p:spPr>
          <a:xfrm>
            <a:off x="4656582" y="2729941"/>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-29</a:t>
            </a:r>
          </a:p>
        </p:txBody>
      </p:sp>
      <p:sp>
        <p:nvSpPr>
          <p:cNvPr id="47" name="Rectangle 46"/>
          <p:cNvSpPr/>
          <p:nvPr/>
        </p:nvSpPr>
        <p:spPr>
          <a:xfrm>
            <a:off x="5270601" y="2729941"/>
            <a:ext cx="614019" cy="403021"/>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-35</a:t>
            </a:r>
          </a:p>
        </p:txBody>
      </p:sp>
      <p:sp>
        <p:nvSpPr>
          <p:cNvPr id="48" name="Rectangle 47"/>
          <p:cNvSpPr/>
          <p:nvPr/>
        </p:nvSpPr>
        <p:spPr>
          <a:xfrm>
            <a:off x="5884621" y="2729941"/>
            <a:ext cx="614019" cy="403021"/>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-42</a:t>
            </a:r>
          </a:p>
        </p:txBody>
      </p:sp>
      <p:sp>
        <p:nvSpPr>
          <p:cNvPr id="49" name="Rectangle 48"/>
          <p:cNvSpPr/>
          <p:nvPr/>
        </p:nvSpPr>
        <p:spPr>
          <a:xfrm>
            <a:off x="6498640" y="2729941"/>
            <a:ext cx="614019" cy="403021"/>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-48</a:t>
            </a:r>
          </a:p>
        </p:txBody>
      </p:sp>
      <p:sp>
        <p:nvSpPr>
          <p:cNvPr id="50" name="Rectangle 49"/>
          <p:cNvSpPr/>
          <p:nvPr/>
        </p:nvSpPr>
        <p:spPr>
          <a:xfrm>
            <a:off x="7112660" y="2729941"/>
            <a:ext cx="614019" cy="403021"/>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-55</a:t>
            </a:r>
          </a:p>
        </p:txBody>
      </p:sp>
      <p:sp>
        <p:nvSpPr>
          <p:cNvPr id="51" name="Rectangle 50"/>
          <p:cNvSpPr/>
          <p:nvPr/>
        </p:nvSpPr>
        <p:spPr>
          <a:xfrm>
            <a:off x="502920" y="3132962"/>
            <a:ext cx="1083564" cy="403021"/>
          </a:xfrm>
          <a:prstGeom prst="rect">
            <a:avLst/>
          </a:prstGeom>
          <a:solidFill>
            <a:srgbClr val="EBF2E6"/>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30</a:t>
            </a:r>
          </a:p>
        </p:txBody>
      </p:sp>
      <p:sp>
        <p:nvSpPr>
          <p:cNvPr id="52" name="Rectangle 51"/>
          <p:cNvSpPr/>
          <p:nvPr/>
        </p:nvSpPr>
        <p:spPr>
          <a:xfrm>
            <a:off x="1586484" y="3132962"/>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a:t>
            </a:r>
          </a:p>
        </p:txBody>
      </p:sp>
      <p:sp>
        <p:nvSpPr>
          <p:cNvPr id="53" name="Rectangle 52"/>
          <p:cNvSpPr/>
          <p:nvPr/>
        </p:nvSpPr>
        <p:spPr>
          <a:xfrm>
            <a:off x="2200503" y="3132962"/>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-6</a:t>
            </a:r>
          </a:p>
        </p:txBody>
      </p:sp>
      <p:sp>
        <p:nvSpPr>
          <p:cNvPr id="54" name="Rectangle 53"/>
          <p:cNvSpPr/>
          <p:nvPr/>
        </p:nvSpPr>
        <p:spPr>
          <a:xfrm>
            <a:off x="2814523" y="3132962"/>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-13</a:t>
            </a:r>
          </a:p>
        </p:txBody>
      </p:sp>
      <p:sp>
        <p:nvSpPr>
          <p:cNvPr id="55" name="Rectangle 54"/>
          <p:cNvSpPr/>
          <p:nvPr/>
        </p:nvSpPr>
        <p:spPr>
          <a:xfrm>
            <a:off x="3428542" y="3132962"/>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-20</a:t>
            </a:r>
          </a:p>
        </p:txBody>
      </p:sp>
      <p:sp>
        <p:nvSpPr>
          <p:cNvPr id="56" name="Rectangle 55"/>
          <p:cNvSpPr/>
          <p:nvPr/>
        </p:nvSpPr>
        <p:spPr>
          <a:xfrm>
            <a:off x="4042562" y="3132962"/>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-27</a:t>
            </a:r>
          </a:p>
        </p:txBody>
      </p:sp>
      <p:sp>
        <p:nvSpPr>
          <p:cNvPr id="57" name="Rectangle 56"/>
          <p:cNvSpPr/>
          <p:nvPr/>
        </p:nvSpPr>
        <p:spPr>
          <a:xfrm>
            <a:off x="4656582" y="3132962"/>
            <a:ext cx="614019" cy="403021"/>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-34</a:t>
            </a:r>
          </a:p>
        </p:txBody>
      </p:sp>
      <p:sp>
        <p:nvSpPr>
          <p:cNvPr id="58" name="Rectangle 57"/>
          <p:cNvSpPr/>
          <p:nvPr/>
        </p:nvSpPr>
        <p:spPr>
          <a:xfrm>
            <a:off x="5270601" y="3132962"/>
            <a:ext cx="614019" cy="403021"/>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-42</a:t>
            </a:r>
          </a:p>
        </p:txBody>
      </p:sp>
      <p:sp>
        <p:nvSpPr>
          <p:cNvPr id="59" name="Rectangle 58"/>
          <p:cNvSpPr/>
          <p:nvPr/>
        </p:nvSpPr>
        <p:spPr>
          <a:xfrm>
            <a:off x="5884621" y="3132962"/>
            <a:ext cx="614019" cy="403021"/>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-49</a:t>
            </a:r>
          </a:p>
        </p:txBody>
      </p:sp>
      <p:sp>
        <p:nvSpPr>
          <p:cNvPr id="60" name="Rectangle 59"/>
          <p:cNvSpPr/>
          <p:nvPr/>
        </p:nvSpPr>
        <p:spPr>
          <a:xfrm>
            <a:off x="6498640" y="3132962"/>
            <a:ext cx="614019" cy="403021"/>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-56</a:t>
            </a:r>
          </a:p>
        </p:txBody>
      </p:sp>
      <p:sp>
        <p:nvSpPr>
          <p:cNvPr id="61" name="Rectangle 60"/>
          <p:cNvSpPr/>
          <p:nvPr/>
        </p:nvSpPr>
        <p:spPr>
          <a:xfrm>
            <a:off x="7112660" y="3132962"/>
            <a:ext cx="614019" cy="403021"/>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-63</a:t>
            </a:r>
          </a:p>
        </p:txBody>
      </p:sp>
      <p:sp>
        <p:nvSpPr>
          <p:cNvPr id="62" name="Rectangle 61"/>
          <p:cNvSpPr/>
          <p:nvPr/>
        </p:nvSpPr>
        <p:spPr>
          <a:xfrm>
            <a:off x="502920" y="3535984"/>
            <a:ext cx="1083564" cy="403021"/>
          </a:xfrm>
          <a:prstGeom prst="rect">
            <a:avLst/>
          </a:prstGeom>
          <a:solidFill>
            <a:srgbClr val="EBF2E6"/>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40</a:t>
            </a:r>
          </a:p>
        </p:txBody>
      </p:sp>
      <p:sp>
        <p:nvSpPr>
          <p:cNvPr id="63" name="Rectangle 62"/>
          <p:cNvSpPr/>
          <p:nvPr/>
        </p:nvSpPr>
        <p:spPr>
          <a:xfrm>
            <a:off x="1586484" y="3535984"/>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a:t>
            </a:r>
          </a:p>
        </p:txBody>
      </p:sp>
      <p:sp>
        <p:nvSpPr>
          <p:cNvPr id="64" name="Rectangle 63"/>
          <p:cNvSpPr/>
          <p:nvPr/>
        </p:nvSpPr>
        <p:spPr>
          <a:xfrm>
            <a:off x="2200503" y="3535984"/>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-8</a:t>
            </a:r>
          </a:p>
        </p:txBody>
      </p:sp>
      <p:sp>
        <p:nvSpPr>
          <p:cNvPr id="65" name="Rectangle 64"/>
          <p:cNvSpPr/>
          <p:nvPr/>
        </p:nvSpPr>
        <p:spPr>
          <a:xfrm>
            <a:off x="2814523" y="3535984"/>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-16</a:t>
            </a:r>
          </a:p>
        </p:txBody>
      </p:sp>
      <p:sp>
        <p:nvSpPr>
          <p:cNvPr id="66" name="Rectangle 65"/>
          <p:cNvSpPr/>
          <p:nvPr/>
        </p:nvSpPr>
        <p:spPr>
          <a:xfrm>
            <a:off x="3428542" y="3535984"/>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-23</a:t>
            </a:r>
          </a:p>
        </p:txBody>
      </p:sp>
      <p:sp>
        <p:nvSpPr>
          <p:cNvPr id="67" name="Rectangle 66"/>
          <p:cNvSpPr/>
          <p:nvPr/>
        </p:nvSpPr>
        <p:spPr>
          <a:xfrm>
            <a:off x="4042562" y="3535984"/>
            <a:ext cx="614019" cy="403021"/>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-31</a:t>
            </a:r>
          </a:p>
        </p:txBody>
      </p:sp>
      <p:sp>
        <p:nvSpPr>
          <p:cNvPr id="68" name="Rectangle 67"/>
          <p:cNvSpPr/>
          <p:nvPr/>
        </p:nvSpPr>
        <p:spPr>
          <a:xfrm>
            <a:off x="4656582" y="3535984"/>
            <a:ext cx="614019" cy="403021"/>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-38</a:t>
            </a:r>
          </a:p>
        </p:txBody>
      </p:sp>
      <p:sp>
        <p:nvSpPr>
          <p:cNvPr id="69" name="Rectangle 68"/>
          <p:cNvSpPr/>
          <p:nvPr/>
        </p:nvSpPr>
        <p:spPr>
          <a:xfrm>
            <a:off x="5270601" y="3535984"/>
            <a:ext cx="614019" cy="403021"/>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-46</a:t>
            </a:r>
          </a:p>
        </p:txBody>
      </p:sp>
      <p:sp>
        <p:nvSpPr>
          <p:cNvPr id="70" name="Rectangle 69"/>
          <p:cNvSpPr/>
          <p:nvPr/>
        </p:nvSpPr>
        <p:spPr>
          <a:xfrm>
            <a:off x="5884621" y="3535984"/>
            <a:ext cx="614019" cy="403021"/>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-53</a:t>
            </a:r>
          </a:p>
        </p:txBody>
      </p:sp>
      <p:sp>
        <p:nvSpPr>
          <p:cNvPr id="71" name="Rectangle 70"/>
          <p:cNvSpPr/>
          <p:nvPr/>
        </p:nvSpPr>
        <p:spPr>
          <a:xfrm>
            <a:off x="6498640" y="3535984"/>
            <a:ext cx="614019" cy="403021"/>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-60</a:t>
            </a:r>
          </a:p>
        </p:txBody>
      </p:sp>
      <p:sp>
        <p:nvSpPr>
          <p:cNvPr id="72" name="Rectangle 71"/>
          <p:cNvSpPr/>
          <p:nvPr/>
        </p:nvSpPr>
        <p:spPr>
          <a:xfrm>
            <a:off x="7112660" y="3535984"/>
            <a:ext cx="614019" cy="403021"/>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-68</a:t>
            </a:r>
          </a:p>
        </p:txBody>
      </p:sp>
      <p:sp>
        <p:nvSpPr>
          <p:cNvPr id="73" name="Rectangle 72"/>
          <p:cNvSpPr/>
          <p:nvPr/>
        </p:nvSpPr>
        <p:spPr>
          <a:xfrm>
            <a:off x="502920" y="3939006"/>
            <a:ext cx="1083564" cy="403021"/>
          </a:xfrm>
          <a:prstGeom prst="rect">
            <a:avLst/>
          </a:prstGeom>
          <a:solidFill>
            <a:srgbClr val="EBF2E6"/>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50</a:t>
            </a:r>
          </a:p>
        </p:txBody>
      </p:sp>
      <p:sp>
        <p:nvSpPr>
          <p:cNvPr id="74" name="Rectangle 73"/>
          <p:cNvSpPr/>
          <p:nvPr/>
        </p:nvSpPr>
        <p:spPr>
          <a:xfrm>
            <a:off x="1586484" y="3939006"/>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a:t>
            </a:r>
          </a:p>
        </p:txBody>
      </p:sp>
      <p:sp>
        <p:nvSpPr>
          <p:cNvPr id="75" name="Rectangle 74"/>
          <p:cNvSpPr/>
          <p:nvPr/>
        </p:nvSpPr>
        <p:spPr>
          <a:xfrm>
            <a:off x="2200503" y="3939006"/>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-10</a:t>
            </a:r>
          </a:p>
        </p:txBody>
      </p:sp>
      <p:sp>
        <p:nvSpPr>
          <p:cNvPr id="76" name="Rectangle 75"/>
          <p:cNvSpPr/>
          <p:nvPr/>
        </p:nvSpPr>
        <p:spPr>
          <a:xfrm>
            <a:off x="2814523" y="3939006"/>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-18</a:t>
            </a:r>
          </a:p>
        </p:txBody>
      </p:sp>
      <p:sp>
        <p:nvSpPr>
          <p:cNvPr id="77" name="Rectangle 76"/>
          <p:cNvSpPr/>
          <p:nvPr/>
        </p:nvSpPr>
        <p:spPr>
          <a:xfrm>
            <a:off x="3428542" y="3939006"/>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-25</a:t>
            </a:r>
          </a:p>
        </p:txBody>
      </p:sp>
      <p:sp>
        <p:nvSpPr>
          <p:cNvPr id="78" name="Rectangle 77"/>
          <p:cNvSpPr/>
          <p:nvPr/>
        </p:nvSpPr>
        <p:spPr>
          <a:xfrm>
            <a:off x="4042562" y="3939006"/>
            <a:ext cx="614019" cy="403021"/>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-33</a:t>
            </a:r>
          </a:p>
        </p:txBody>
      </p:sp>
      <p:sp>
        <p:nvSpPr>
          <p:cNvPr id="79" name="Rectangle 78"/>
          <p:cNvSpPr/>
          <p:nvPr/>
        </p:nvSpPr>
        <p:spPr>
          <a:xfrm>
            <a:off x="4656582" y="3939006"/>
            <a:ext cx="614019" cy="403021"/>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-41</a:t>
            </a:r>
          </a:p>
        </p:txBody>
      </p:sp>
      <p:sp>
        <p:nvSpPr>
          <p:cNvPr id="80" name="Rectangle 79"/>
          <p:cNvSpPr/>
          <p:nvPr/>
        </p:nvSpPr>
        <p:spPr>
          <a:xfrm>
            <a:off x="5270601" y="3939006"/>
            <a:ext cx="614019" cy="403021"/>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-48</a:t>
            </a:r>
          </a:p>
        </p:txBody>
      </p:sp>
      <p:sp>
        <p:nvSpPr>
          <p:cNvPr id="81" name="Rectangle 80"/>
          <p:cNvSpPr/>
          <p:nvPr/>
        </p:nvSpPr>
        <p:spPr>
          <a:xfrm>
            <a:off x="5884621" y="3939006"/>
            <a:ext cx="614019" cy="403021"/>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-56</a:t>
            </a:r>
          </a:p>
        </p:txBody>
      </p:sp>
      <p:sp>
        <p:nvSpPr>
          <p:cNvPr id="82" name="Rectangle 81"/>
          <p:cNvSpPr/>
          <p:nvPr/>
        </p:nvSpPr>
        <p:spPr>
          <a:xfrm>
            <a:off x="6498640" y="3939006"/>
            <a:ext cx="614019" cy="403021"/>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-64</a:t>
            </a:r>
          </a:p>
        </p:txBody>
      </p:sp>
      <p:sp>
        <p:nvSpPr>
          <p:cNvPr id="83" name="Rectangle 82"/>
          <p:cNvSpPr/>
          <p:nvPr/>
        </p:nvSpPr>
        <p:spPr>
          <a:xfrm>
            <a:off x="7112660" y="3939006"/>
            <a:ext cx="614019" cy="403021"/>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-71</a:t>
            </a:r>
          </a:p>
        </p:txBody>
      </p:sp>
      <p:sp>
        <p:nvSpPr>
          <p:cNvPr id="84" name="Rectangle 83"/>
          <p:cNvSpPr/>
          <p:nvPr/>
        </p:nvSpPr>
        <p:spPr>
          <a:xfrm>
            <a:off x="502920" y="4342028"/>
            <a:ext cx="1083564" cy="403021"/>
          </a:xfrm>
          <a:prstGeom prst="rect">
            <a:avLst/>
          </a:prstGeom>
          <a:solidFill>
            <a:srgbClr val="EBF2E6"/>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60</a:t>
            </a:r>
          </a:p>
        </p:txBody>
      </p:sp>
      <p:sp>
        <p:nvSpPr>
          <p:cNvPr id="85" name="Rectangle 84"/>
          <p:cNvSpPr/>
          <p:nvPr/>
        </p:nvSpPr>
        <p:spPr>
          <a:xfrm>
            <a:off x="1586484" y="4342028"/>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a:t>
            </a:r>
          </a:p>
        </p:txBody>
      </p:sp>
      <p:sp>
        <p:nvSpPr>
          <p:cNvPr id="86" name="Rectangle 85"/>
          <p:cNvSpPr/>
          <p:nvPr/>
        </p:nvSpPr>
        <p:spPr>
          <a:xfrm>
            <a:off x="2200503" y="4342028"/>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-11</a:t>
            </a:r>
          </a:p>
        </p:txBody>
      </p:sp>
      <p:sp>
        <p:nvSpPr>
          <p:cNvPr id="87" name="Rectangle 86"/>
          <p:cNvSpPr/>
          <p:nvPr/>
        </p:nvSpPr>
        <p:spPr>
          <a:xfrm>
            <a:off x="2814523" y="4342028"/>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-19</a:t>
            </a:r>
          </a:p>
        </p:txBody>
      </p:sp>
      <p:sp>
        <p:nvSpPr>
          <p:cNvPr id="88" name="Rectangle 87"/>
          <p:cNvSpPr/>
          <p:nvPr/>
        </p:nvSpPr>
        <p:spPr>
          <a:xfrm>
            <a:off x="3428542" y="4342028"/>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-27</a:t>
            </a:r>
          </a:p>
        </p:txBody>
      </p:sp>
      <p:sp>
        <p:nvSpPr>
          <p:cNvPr id="89" name="Rectangle 88"/>
          <p:cNvSpPr/>
          <p:nvPr/>
        </p:nvSpPr>
        <p:spPr>
          <a:xfrm>
            <a:off x="4042562" y="4342028"/>
            <a:ext cx="614019" cy="403021"/>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-35</a:t>
            </a:r>
          </a:p>
        </p:txBody>
      </p:sp>
      <p:sp>
        <p:nvSpPr>
          <p:cNvPr id="90" name="Rectangle 89"/>
          <p:cNvSpPr/>
          <p:nvPr/>
        </p:nvSpPr>
        <p:spPr>
          <a:xfrm>
            <a:off x="4656582" y="4342028"/>
            <a:ext cx="614019" cy="403021"/>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-42</a:t>
            </a:r>
          </a:p>
        </p:txBody>
      </p:sp>
      <p:sp>
        <p:nvSpPr>
          <p:cNvPr id="91" name="Rectangle 90"/>
          <p:cNvSpPr/>
          <p:nvPr/>
        </p:nvSpPr>
        <p:spPr>
          <a:xfrm>
            <a:off x="5270601" y="4342028"/>
            <a:ext cx="614019" cy="403021"/>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-50</a:t>
            </a:r>
          </a:p>
        </p:txBody>
      </p:sp>
      <p:sp>
        <p:nvSpPr>
          <p:cNvPr id="92" name="Rectangle 91"/>
          <p:cNvSpPr/>
          <p:nvPr/>
        </p:nvSpPr>
        <p:spPr>
          <a:xfrm>
            <a:off x="5884621" y="4342028"/>
            <a:ext cx="614019" cy="403021"/>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-58</a:t>
            </a:r>
          </a:p>
        </p:txBody>
      </p:sp>
      <p:sp>
        <p:nvSpPr>
          <p:cNvPr id="93" name="Rectangle 92"/>
          <p:cNvSpPr/>
          <p:nvPr/>
        </p:nvSpPr>
        <p:spPr>
          <a:xfrm>
            <a:off x="6498640" y="4342028"/>
            <a:ext cx="614019" cy="403021"/>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-66</a:t>
            </a:r>
          </a:p>
        </p:txBody>
      </p:sp>
      <p:sp>
        <p:nvSpPr>
          <p:cNvPr id="94" name="Rectangle 93"/>
          <p:cNvSpPr/>
          <p:nvPr/>
        </p:nvSpPr>
        <p:spPr>
          <a:xfrm>
            <a:off x="7112660" y="4342028"/>
            <a:ext cx="614019" cy="403021"/>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-74</a:t>
            </a:r>
          </a:p>
        </p:txBody>
      </p:sp>
      <p:sp>
        <p:nvSpPr>
          <p:cNvPr id="95" name="Rectangle 94"/>
          <p:cNvSpPr/>
          <p:nvPr/>
        </p:nvSpPr>
        <p:spPr>
          <a:xfrm>
            <a:off x="502920" y="4745050"/>
            <a:ext cx="1083564" cy="403021"/>
          </a:xfrm>
          <a:prstGeom prst="rect">
            <a:avLst/>
          </a:prstGeom>
          <a:solidFill>
            <a:srgbClr val="EBF2E6"/>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70</a:t>
            </a:r>
          </a:p>
        </p:txBody>
      </p:sp>
      <p:sp>
        <p:nvSpPr>
          <p:cNvPr id="96" name="Rectangle 95"/>
          <p:cNvSpPr/>
          <p:nvPr/>
        </p:nvSpPr>
        <p:spPr>
          <a:xfrm>
            <a:off x="1586484" y="4745050"/>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a:t>
            </a:r>
          </a:p>
        </p:txBody>
      </p:sp>
      <p:sp>
        <p:nvSpPr>
          <p:cNvPr id="97" name="Rectangle 96"/>
          <p:cNvSpPr/>
          <p:nvPr/>
        </p:nvSpPr>
        <p:spPr>
          <a:xfrm>
            <a:off x="2200503" y="4745050"/>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-12</a:t>
            </a:r>
          </a:p>
        </p:txBody>
      </p:sp>
      <p:sp>
        <p:nvSpPr>
          <p:cNvPr id="98" name="Rectangle 97"/>
          <p:cNvSpPr/>
          <p:nvPr/>
        </p:nvSpPr>
        <p:spPr>
          <a:xfrm>
            <a:off x="2814523" y="4745050"/>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-20</a:t>
            </a:r>
          </a:p>
        </p:txBody>
      </p:sp>
      <p:sp>
        <p:nvSpPr>
          <p:cNvPr id="99" name="Rectangle 98"/>
          <p:cNvSpPr/>
          <p:nvPr/>
        </p:nvSpPr>
        <p:spPr>
          <a:xfrm>
            <a:off x="3428542" y="4745050"/>
            <a:ext cx="614019" cy="403021"/>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-28</a:t>
            </a:r>
          </a:p>
        </p:txBody>
      </p:sp>
      <p:sp>
        <p:nvSpPr>
          <p:cNvPr id="100" name="Rectangle 99"/>
          <p:cNvSpPr/>
          <p:nvPr/>
        </p:nvSpPr>
        <p:spPr>
          <a:xfrm>
            <a:off x="4042562" y="4745050"/>
            <a:ext cx="614019" cy="403021"/>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-35</a:t>
            </a:r>
          </a:p>
        </p:txBody>
      </p:sp>
      <p:sp>
        <p:nvSpPr>
          <p:cNvPr id="101" name="Rectangle 100"/>
          <p:cNvSpPr/>
          <p:nvPr/>
        </p:nvSpPr>
        <p:spPr>
          <a:xfrm>
            <a:off x="4656582" y="4745050"/>
            <a:ext cx="614019" cy="403021"/>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-43</a:t>
            </a:r>
          </a:p>
        </p:txBody>
      </p:sp>
      <p:sp>
        <p:nvSpPr>
          <p:cNvPr id="102" name="Rectangle 101"/>
          <p:cNvSpPr/>
          <p:nvPr/>
        </p:nvSpPr>
        <p:spPr>
          <a:xfrm>
            <a:off x="5270601" y="4745050"/>
            <a:ext cx="614019" cy="403021"/>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-51</a:t>
            </a:r>
          </a:p>
        </p:txBody>
      </p:sp>
      <p:sp>
        <p:nvSpPr>
          <p:cNvPr id="103" name="Rectangle 102"/>
          <p:cNvSpPr/>
          <p:nvPr/>
        </p:nvSpPr>
        <p:spPr>
          <a:xfrm>
            <a:off x="5884621" y="4745050"/>
            <a:ext cx="614019" cy="403021"/>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-59</a:t>
            </a:r>
          </a:p>
        </p:txBody>
      </p:sp>
      <p:sp>
        <p:nvSpPr>
          <p:cNvPr id="104" name="Rectangle 103"/>
          <p:cNvSpPr/>
          <p:nvPr/>
        </p:nvSpPr>
        <p:spPr>
          <a:xfrm>
            <a:off x="6498640" y="4745050"/>
            <a:ext cx="614019" cy="403021"/>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-67</a:t>
            </a:r>
          </a:p>
        </p:txBody>
      </p:sp>
      <p:sp>
        <p:nvSpPr>
          <p:cNvPr id="105" name="Rectangle 104"/>
          <p:cNvSpPr/>
          <p:nvPr/>
        </p:nvSpPr>
        <p:spPr>
          <a:xfrm>
            <a:off x="7112660" y="4745050"/>
            <a:ext cx="614019" cy="403021"/>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-75</a:t>
            </a:r>
          </a:p>
        </p:txBody>
      </p:sp>
      <p:cxnSp>
        <p:nvCxnSpPr>
          <p:cNvPr id="106" name="Connector 105"/>
          <p:cNvCxnSpPr/>
          <p:nvPr/>
        </p:nvCxnSpPr>
        <p:spPr>
          <a:xfrm>
            <a:off x="7112660" y="1923897"/>
            <a:ext cx="0" cy="403022"/>
          </a:xfrm>
          <a:prstGeom prst="line">
            <a:avLst/>
          </a:prstGeom>
          <a:ln w="57150">
            <a:solidFill>
              <a:srgbClr val="D3373A"/>
            </a:solidFill>
          </a:ln>
        </p:spPr>
      </p:cxnSp>
      <p:cxnSp>
        <p:nvCxnSpPr>
          <p:cNvPr id="107" name="Connector 106"/>
          <p:cNvCxnSpPr/>
          <p:nvPr/>
        </p:nvCxnSpPr>
        <p:spPr>
          <a:xfrm>
            <a:off x="5884621" y="2326919"/>
            <a:ext cx="0" cy="403022"/>
          </a:xfrm>
          <a:prstGeom prst="line">
            <a:avLst/>
          </a:prstGeom>
          <a:ln w="57150">
            <a:solidFill>
              <a:srgbClr val="D3373A"/>
            </a:solidFill>
          </a:ln>
        </p:spPr>
      </p:cxnSp>
      <p:cxnSp>
        <p:nvCxnSpPr>
          <p:cNvPr id="108" name="Connector 107"/>
          <p:cNvCxnSpPr/>
          <p:nvPr/>
        </p:nvCxnSpPr>
        <p:spPr>
          <a:xfrm flipH="1">
            <a:off x="5884621" y="2326919"/>
            <a:ext cx="1228039" cy="0"/>
          </a:xfrm>
          <a:prstGeom prst="line">
            <a:avLst/>
          </a:prstGeom>
          <a:ln w="57150">
            <a:solidFill>
              <a:srgbClr val="D3373A"/>
            </a:solidFill>
          </a:ln>
        </p:spPr>
      </p:cxnSp>
      <p:cxnSp>
        <p:nvCxnSpPr>
          <p:cNvPr id="109" name="Connector 108"/>
          <p:cNvCxnSpPr/>
          <p:nvPr/>
        </p:nvCxnSpPr>
        <p:spPr>
          <a:xfrm>
            <a:off x="5270601" y="2729941"/>
            <a:ext cx="0" cy="403022"/>
          </a:xfrm>
          <a:prstGeom prst="line">
            <a:avLst/>
          </a:prstGeom>
          <a:ln w="57150">
            <a:solidFill>
              <a:srgbClr val="D3373A"/>
            </a:solidFill>
          </a:ln>
        </p:spPr>
      </p:cxnSp>
      <p:cxnSp>
        <p:nvCxnSpPr>
          <p:cNvPr id="110" name="Connector 109"/>
          <p:cNvCxnSpPr/>
          <p:nvPr/>
        </p:nvCxnSpPr>
        <p:spPr>
          <a:xfrm flipH="1">
            <a:off x="5270601" y="2729941"/>
            <a:ext cx="614020" cy="0"/>
          </a:xfrm>
          <a:prstGeom prst="line">
            <a:avLst/>
          </a:prstGeom>
          <a:ln w="57150">
            <a:solidFill>
              <a:srgbClr val="D3373A"/>
            </a:solidFill>
          </a:ln>
        </p:spPr>
      </p:cxnSp>
      <p:cxnSp>
        <p:nvCxnSpPr>
          <p:cNvPr id="111" name="Connector 110"/>
          <p:cNvCxnSpPr/>
          <p:nvPr/>
        </p:nvCxnSpPr>
        <p:spPr>
          <a:xfrm>
            <a:off x="4656582" y="3132963"/>
            <a:ext cx="0" cy="403021"/>
          </a:xfrm>
          <a:prstGeom prst="line">
            <a:avLst/>
          </a:prstGeom>
          <a:ln w="57150">
            <a:solidFill>
              <a:srgbClr val="D3373A"/>
            </a:solidFill>
          </a:ln>
        </p:spPr>
      </p:cxnSp>
      <p:cxnSp>
        <p:nvCxnSpPr>
          <p:cNvPr id="112" name="Connector 111"/>
          <p:cNvCxnSpPr/>
          <p:nvPr/>
        </p:nvCxnSpPr>
        <p:spPr>
          <a:xfrm flipH="1">
            <a:off x="4656582" y="3132963"/>
            <a:ext cx="614019" cy="0"/>
          </a:xfrm>
          <a:prstGeom prst="line">
            <a:avLst/>
          </a:prstGeom>
          <a:ln w="57150">
            <a:solidFill>
              <a:srgbClr val="D3373A"/>
            </a:solidFill>
          </a:ln>
        </p:spPr>
      </p:cxnSp>
      <p:cxnSp>
        <p:nvCxnSpPr>
          <p:cNvPr id="113" name="Connector 112"/>
          <p:cNvCxnSpPr/>
          <p:nvPr/>
        </p:nvCxnSpPr>
        <p:spPr>
          <a:xfrm>
            <a:off x="4042562" y="3535984"/>
            <a:ext cx="0" cy="403022"/>
          </a:xfrm>
          <a:prstGeom prst="line">
            <a:avLst/>
          </a:prstGeom>
          <a:ln w="57150">
            <a:solidFill>
              <a:srgbClr val="D3373A"/>
            </a:solidFill>
          </a:ln>
        </p:spPr>
      </p:cxnSp>
      <p:cxnSp>
        <p:nvCxnSpPr>
          <p:cNvPr id="114" name="Connector 113"/>
          <p:cNvCxnSpPr/>
          <p:nvPr/>
        </p:nvCxnSpPr>
        <p:spPr>
          <a:xfrm flipH="1">
            <a:off x="4042562" y="3535984"/>
            <a:ext cx="614020" cy="0"/>
          </a:xfrm>
          <a:prstGeom prst="line">
            <a:avLst/>
          </a:prstGeom>
          <a:ln w="57150">
            <a:solidFill>
              <a:srgbClr val="D3373A"/>
            </a:solidFill>
          </a:ln>
        </p:spPr>
      </p:cxnSp>
      <p:cxnSp>
        <p:nvCxnSpPr>
          <p:cNvPr id="115" name="Connector 114"/>
          <p:cNvCxnSpPr/>
          <p:nvPr/>
        </p:nvCxnSpPr>
        <p:spPr>
          <a:xfrm>
            <a:off x="4042562" y="3939006"/>
            <a:ext cx="0" cy="403022"/>
          </a:xfrm>
          <a:prstGeom prst="line">
            <a:avLst/>
          </a:prstGeom>
          <a:ln w="57150">
            <a:solidFill>
              <a:srgbClr val="D3373A"/>
            </a:solidFill>
          </a:ln>
        </p:spPr>
      </p:cxnSp>
      <p:cxnSp>
        <p:nvCxnSpPr>
          <p:cNvPr id="116" name="Connector 115"/>
          <p:cNvCxnSpPr/>
          <p:nvPr/>
        </p:nvCxnSpPr>
        <p:spPr>
          <a:xfrm>
            <a:off x="4042562" y="4342028"/>
            <a:ext cx="0" cy="403022"/>
          </a:xfrm>
          <a:prstGeom prst="line">
            <a:avLst/>
          </a:prstGeom>
          <a:ln w="57150">
            <a:solidFill>
              <a:srgbClr val="D3373A"/>
            </a:solidFill>
          </a:ln>
        </p:spPr>
      </p:cxnSp>
      <p:cxnSp>
        <p:nvCxnSpPr>
          <p:cNvPr id="117" name="Connector 116"/>
          <p:cNvCxnSpPr/>
          <p:nvPr/>
        </p:nvCxnSpPr>
        <p:spPr>
          <a:xfrm>
            <a:off x="4042562" y="4745050"/>
            <a:ext cx="0" cy="403022"/>
          </a:xfrm>
          <a:prstGeom prst="line">
            <a:avLst/>
          </a:prstGeom>
          <a:ln w="57150">
            <a:solidFill>
              <a:srgbClr val="D3373A"/>
            </a:solidFill>
          </a:ln>
        </p:spPr>
      </p:cxnSp>
      <p:cxnSp>
        <p:nvCxnSpPr>
          <p:cNvPr id="118" name="Connector 117"/>
          <p:cNvCxnSpPr/>
          <p:nvPr/>
        </p:nvCxnSpPr>
        <p:spPr>
          <a:xfrm>
            <a:off x="7112660" y="3132963"/>
            <a:ext cx="0" cy="403021"/>
          </a:xfrm>
          <a:prstGeom prst="line">
            <a:avLst/>
          </a:prstGeom>
          <a:ln w="57150">
            <a:solidFill>
              <a:srgbClr val="24408F"/>
            </a:solidFill>
          </a:ln>
        </p:spPr>
      </p:cxnSp>
      <p:cxnSp>
        <p:nvCxnSpPr>
          <p:cNvPr id="119" name="Connector 118"/>
          <p:cNvCxnSpPr/>
          <p:nvPr/>
        </p:nvCxnSpPr>
        <p:spPr>
          <a:xfrm>
            <a:off x="6498640" y="3535984"/>
            <a:ext cx="0" cy="403022"/>
          </a:xfrm>
          <a:prstGeom prst="line">
            <a:avLst/>
          </a:prstGeom>
          <a:ln w="57150">
            <a:solidFill>
              <a:srgbClr val="24408F"/>
            </a:solidFill>
          </a:ln>
        </p:spPr>
      </p:cxnSp>
      <p:cxnSp>
        <p:nvCxnSpPr>
          <p:cNvPr id="120" name="Connector 119"/>
          <p:cNvCxnSpPr/>
          <p:nvPr/>
        </p:nvCxnSpPr>
        <p:spPr>
          <a:xfrm flipH="1">
            <a:off x="6498640" y="3535984"/>
            <a:ext cx="614020" cy="0"/>
          </a:xfrm>
          <a:prstGeom prst="line">
            <a:avLst/>
          </a:prstGeom>
          <a:ln w="57150">
            <a:solidFill>
              <a:srgbClr val="24408F"/>
            </a:solidFill>
          </a:ln>
        </p:spPr>
      </p:cxnSp>
      <p:cxnSp>
        <p:nvCxnSpPr>
          <p:cNvPr id="121" name="Connector 120"/>
          <p:cNvCxnSpPr/>
          <p:nvPr/>
        </p:nvCxnSpPr>
        <p:spPr>
          <a:xfrm>
            <a:off x="6498640" y="3939006"/>
            <a:ext cx="0" cy="403022"/>
          </a:xfrm>
          <a:prstGeom prst="line">
            <a:avLst/>
          </a:prstGeom>
          <a:ln w="57150">
            <a:solidFill>
              <a:srgbClr val="24408F"/>
            </a:solidFill>
          </a:ln>
        </p:spPr>
      </p:cxnSp>
      <p:cxnSp>
        <p:nvCxnSpPr>
          <p:cNvPr id="122" name="Connector 121"/>
          <p:cNvCxnSpPr/>
          <p:nvPr/>
        </p:nvCxnSpPr>
        <p:spPr>
          <a:xfrm>
            <a:off x="5884621" y="4342028"/>
            <a:ext cx="0" cy="403022"/>
          </a:xfrm>
          <a:prstGeom prst="line">
            <a:avLst/>
          </a:prstGeom>
          <a:ln w="57150">
            <a:solidFill>
              <a:srgbClr val="24408F"/>
            </a:solidFill>
          </a:ln>
        </p:spPr>
      </p:cxnSp>
      <p:cxnSp>
        <p:nvCxnSpPr>
          <p:cNvPr id="123" name="Connector 122"/>
          <p:cNvCxnSpPr/>
          <p:nvPr/>
        </p:nvCxnSpPr>
        <p:spPr>
          <a:xfrm flipH="1">
            <a:off x="5884621" y="4342028"/>
            <a:ext cx="614019" cy="0"/>
          </a:xfrm>
          <a:prstGeom prst="line">
            <a:avLst/>
          </a:prstGeom>
          <a:ln w="57150">
            <a:solidFill>
              <a:srgbClr val="24408F"/>
            </a:solidFill>
          </a:ln>
        </p:spPr>
      </p:cxnSp>
      <p:cxnSp>
        <p:nvCxnSpPr>
          <p:cNvPr id="124" name="Connector 123"/>
          <p:cNvCxnSpPr/>
          <p:nvPr/>
        </p:nvCxnSpPr>
        <p:spPr>
          <a:xfrm>
            <a:off x="5884621" y="4745050"/>
            <a:ext cx="0" cy="403022"/>
          </a:xfrm>
          <a:prstGeom prst="line">
            <a:avLst/>
          </a:prstGeom>
          <a:ln w="57150">
            <a:solidFill>
              <a:srgbClr val="24408F"/>
            </a:solidFill>
          </a:ln>
        </p:spPr>
      </p:cxnSp>
      <p:cxnSp>
        <p:nvCxnSpPr>
          <p:cNvPr id="125" name="Connector 124"/>
          <p:cNvCxnSpPr/>
          <p:nvPr/>
        </p:nvCxnSpPr>
        <p:spPr>
          <a:xfrm>
            <a:off x="594360" y="5440680"/>
            <a:ext cx="548640" cy="0"/>
          </a:xfrm>
          <a:prstGeom prst="line">
            <a:avLst/>
          </a:prstGeom>
          <a:ln w="57150">
            <a:solidFill>
              <a:srgbClr val="D3373A"/>
            </a:solidFill>
          </a:ln>
        </p:spPr>
      </p:cxnSp>
      <p:sp>
        <p:nvSpPr>
          <p:cNvPr id="126" name="TextBox 125"/>
          <p:cNvSpPr txBox="1"/>
          <p:nvPr/>
        </p:nvSpPr>
        <p:spPr>
          <a:xfrm>
            <a:off x="1234440" y="5239512"/>
            <a:ext cx="2743200" cy="402336"/>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artan riskin başladığı sınır</a:t>
            </a:r>
          </a:p>
        </p:txBody>
      </p:sp>
      <p:cxnSp>
        <p:nvCxnSpPr>
          <p:cNvPr id="127" name="Connector 126"/>
          <p:cNvCxnSpPr/>
          <p:nvPr/>
        </p:nvCxnSpPr>
        <p:spPr>
          <a:xfrm>
            <a:off x="4114800" y="5440680"/>
            <a:ext cx="548640" cy="0"/>
          </a:xfrm>
          <a:prstGeom prst="line">
            <a:avLst/>
          </a:prstGeom>
          <a:ln w="57150">
            <a:solidFill>
              <a:srgbClr val="24408F"/>
            </a:solidFill>
          </a:ln>
        </p:spPr>
      </p:cxnSp>
      <p:sp>
        <p:nvSpPr>
          <p:cNvPr id="128" name="TextBox 127"/>
          <p:cNvSpPr txBox="1"/>
          <p:nvPr/>
        </p:nvSpPr>
        <p:spPr>
          <a:xfrm>
            <a:off x="4754880" y="5239512"/>
            <a:ext cx="2926080" cy="402336"/>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büyük riskin başladığı sınır</a:t>
            </a:r>
          </a:p>
        </p:txBody>
      </p:sp>
      <p:sp>
        <p:nvSpPr>
          <p:cNvPr id="129" name="TextBox 128"/>
          <p:cNvSpPr txBox="1"/>
          <p:nvPr/>
        </p:nvSpPr>
        <p:spPr>
          <a:xfrm>
            <a:off x="502920" y="5696712"/>
            <a:ext cx="7223760" cy="594360"/>
          </a:xfrm>
          <a:prstGeom prst="rect">
            <a:avLst/>
          </a:prstGeom>
          <a:noFill/>
        </p:spPr>
        <p:txBody>
          <a:bodyPr wrap="square" anchor="t" lIns="73152" rIns="73152" tIns="36576" bIns="36576">
            <a:noAutofit/>
          </a:bodyPr>
          <a:lstStyle/>
          <a:p>
            <a:pPr algn="l">
              <a:spcBef>
                <a:spcPts val="0"/>
              </a:spcBef>
              <a:spcAft>
                <a:spcPts val="0"/>
              </a:spcAft>
            </a:pPr>
            <a:r>
              <a:rPr lang="tr-TR" sz="1600" b="0" i="1">
                <a:solidFill>
                  <a:srgbClr val="767676"/>
                </a:solidFill>
                <a:latin typeface="Calibri"/>
              </a:rPr>
              <a:t>Örnek: -10 °C'ta sakin havada -10, 40 km/sa rüzgârda -31 → artan risk</a:t>
            </a:r>
          </a:p>
        </p:txBody>
      </p:sp>
      <p:sp>
        <p:nvSpPr>
          <p:cNvPr id="130" name="Rounded Rectangle 129"/>
          <p:cNvSpPr/>
          <p:nvPr/>
        </p:nvSpPr>
        <p:spPr>
          <a:xfrm>
            <a:off x="7955280" y="1216152"/>
            <a:ext cx="3733495" cy="5029200"/>
          </a:xfrm>
          <a:prstGeom prst="roundRect">
            <a:avLst>
              <a:gd name="adj" fmla="val 5000"/>
            </a:avLst>
          </a:prstGeom>
          <a:solidFill>
            <a:srgbClr val="E3F1E4"/>
          </a:solidFill>
          <a:ln>
            <a:noFill/>
          </a:ln>
          <a:effectLst/>
        </p:spPr>
        <p:txBody>
          <a:bodyPr rtlCol="0" anchor="ctr"/>
          <a:lstStyle/>
          <a:p/>
        </p:txBody>
      </p:sp>
      <p:sp>
        <p:nvSpPr>
          <p:cNvPr id="131" name="Rounded Rectangle 130"/>
          <p:cNvSpPr/>
          <p:nvPr/>
        </p:nvSpPr>
        <p:spPr>
          <a:xfrm>
            <a:off x="7955280" y="1216152"/>
            <a:ext cx="3733495" cy="457200"/>
          </a:xfrm>
          <a:prstGeom prst="roundRect">
            <a:avLst>
              <a:gd name="adj" fmla="val 25000"/>
            </a:avLst>
          </a:prstGeom>
          <a:solidFill>
            <a:srgbClr val="2E7D32"/>
          </a:solidFill>
          <a:ln>
            <a:noFill/>
          </a:ln>
          <a:effectLst/>
        </p:spPr>
        <p:txBody>
          <a:bodyPr rtlCol="0" anchor="ctr"/>
          <a:lstStyle/>
          <a:p/>
        </p:txBody>
      </p:sp>
      <p:sp>
        <p:nvSpPr>
          <p:cNvPr id="132" name="Rectangle 131"/>
          <p:cNvSpPr/>
          <p:nvPr/>
        </p:nvSpPr>
        <p:spPr>
          <a:xfrm>
            <a:off x="7955280" y="1444752"/>
            <a:ext cx="3733495" cy="228600"/>
          </a:xfrm>
          <a:prstGeom prst="rect">
            <a:avLst/>
          </a:prstGeom>
          <a:solidFill>
            <a:srgbClr val="2E7D32"/>
          </a:solidFill>
          <a:ln>
            <a:noFill/>
          </a:ln>
          <a:effectLst/>
        </p:spPr>
        <p:txBody>
          <a:bodyPr rtlCol="0" anchor="ctr"/>
          <a:lstStyle/>
          <a:p/>
        </p:txBody>
      </p:sp>
      <p:sp>
        <p:nvSpPr>
          <p:cNvPr id="133" name="TextBox 132"/>
          <p:cNvSpPr txBox="1"/>
          <p:nvPr/>
        </p:nvSpPr>
        <p:spPr>
          <a:xfrm>
            <a:off x="8046720" y="1216152"/>
            <a:ext cx="3550615" cy="45720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Genelleme</a:t>
            </a:r>
          </a:p>
        </p:txBody>
      </p:sp>
      <p:sp>
        <p:nvSpPr>
          <p:cNvPr id="134" name="TextBox 133"/>
          <p:cNvSpPr txBox="1"/>
          <p:nvPr/>
        </p:nvSpPr>
        <p:spPr>
          <a:xfrm>
            <a:off x="8065008" y="1746504"/>
            <a:ext cx="3514039" cy="4425696"/>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Sıcaklık düştükçe ve rüzgâr hızlandıkça soğutucu etki ve donma riski artar</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Rüzgâr hızlandıkça donma riski daha yüksek sıcaklıklarda başlar: sakin havada -35 °C, 40 km/sa ve üzerinde -10 °C</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-5 °C ve üzerinde donma riski yok</a:t>
            </a:r>
          </a:p>
        </p:txBody>
      </p:sp>
      <p:sp>
        <p:nvSpPr>
          <p:cNvPr id="135" name="TextBox 13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36" name="Rounded Rectangle 13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132</a:t>
            </a:r>
          </a:p>
        </p:txBody>
      </p:sp>
      <p:sp>
        <p:nvSpPr>
          <p:cNvPr id="137" name="TextBox 13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187 / 217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2.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2</a:t>
            </a:r>
          </a:p>
        </p:txBody>
      </p:sp>
      <p:sp>
        <p:nvSpPr>
          <p:cNvPr id="6" name="Rectangle 5"/>
          <p:cNvSpPr/>
          <p:nvPr/>
        </p:nvSpPr>
        <p:spPr>
          <a:xfrm>
            <a:off x="502920" y="1216152"/>
            <a:ext cx="1083564" cy="584301"/>
          </a:xfrm>
          <a:prstGeom prst="rect">
            <a:avLst/>
          </a:prstGeom>
          <a:solidFill>
            <a:srgbClr val="DAE8D1"/>
          </a:solidFill>
          <a:ln w="9525">
            <a:solidFill>
              <a:srgbClr val="D9D9D9"/>
            </a:solidFill>
          </a:ln>
          <a:effectLst/>
        </p:spPr>
        <p:txBody>
          <a:bodyPr rtlCol="0" anchor="ctr" wrap="square" lIns="27432" rIns="27432" tIns="0" bIns="0">
            <a:noAutofit/>
          </a:bodyPr>
          <a:lstStyle/>
          <a:p>
            <a:pPr algn="ctr">
              <a:spcBef>
                <a:spcPts val="0"/>
              </a:spcBef>
              <a:spcAft>
                <a:spcPts val="0"/>
              </a:spcAft>
            </a:pPr>
            <a:r>
              <a:rPr lang="tr-TR" sz="1350" b="1" i="0">
                <a:solidFill>
                  <a:srgbClr val="262626"/>
                </a:solidFill>
                <a:latin typeface="Calibri"/>
              </a:rPr>
              <a:t>Rüzgâr şiddeti (km/sa)</a:t>
            </a:r>
          </a:p>
        </p:txBody>
      </p:sp>
      <p:sp>
        <p:nvSpPr>
          <p:cNvPr id="7" name="Rectangle 6"/>
          <p:cNvSpPr/>
          <p:nvPr/>
        </p:nvSpPr>
        <p:spPr>
          <a:xfrm>
            <a:off x="1586484" y="1216152"/>
            <a:ext cx="6140196" cy="275920"/>
          </a:xfrm>
          <a:prstGeom prst="rect">
            <a:avLst/>
          </a:prstGeom>
          <a:solidFill>
            <a:srgbClr val="EFD0D7"/>
          </a:solidFill>
          <a:ln w="9525">
            <a:solidFill>
              <a:srgbClr val="D9D9D9"/>
            </a:solidFill>
          </a:ln>
          <a:effectLst/>
        </p:spPr>
        <p:txBody>
          <a:bodyPr rtlCol="0" anchor="ctr" wrap="square" lIns="27432" rIns="27432" tIns="0" bIns="0">
            <a:noAutofit/>
          </a:bodyPr>
          <a:lstStyle/>
          <a:p>
            <a:pPr algn="ctr">
              <a:spcBef>
                <a:spcPts val="0"/>
              </a:spcBef>
              <a:spcAft>
                <a:spcPts val="0"/>
              </a:spcAft>
            </a:pPr>
            <a:r>
              <a:rPr lang="tr-TR" sz="1500" b="1" i="0">
                <a:solidFill>
                  <a:srgbClr val="262626"/>
                </a:solidFill>
                <a:latin typeface="Calibri"/>
              </a:rPr>
              <a:t>Sıcaklık (°C)</a:t>
            </a:r>
          </a:p>
        </p:txBody>
      </p:sp>
      <p:sp>
        <p:nvSpPr>
          <p:cNvPr id="8" name="Rectangle 7"/>
          <p:cNvSpPr/>
          <p:nvPr/>
        </p:nvSpPr>
        <p:spPr>
          <a:xfrm>
            <a:off x="1586484" y="1492072"/>
            <a:ext cx="614019" cy="308381"/>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10</a:t>
            </a:r>
          </a:p>
        </p:txBody>
      </p:sp>
      <p:sp>
        <p:nvSpPr>
          <p:cNvPr id="9" name="Rectangle 8"/>
          <p:cNvSpPr/>
          <p:nvPr/>
        </p:nvSpPr>
        <p:spPr>
          <a:xfrm>
            <a:off x="2200503" y="1492072"/>
            <a:ext cx="614019" cy="308381"/>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5</a:t>
            </a:r>
          </a:p>
        </p:txBody>
      </p:sp>
      <p:sp>
        <p:nvSpPr>
          <p:cNvPr id="10" name="Rectangle 9"/>
          <p:cNvSpPr/>
          <p:nvPr/>
        </p:nvSpPr>
        <p:spPr>
          <a:xfrm>
            <a:off x="2814523" y="1492072"/>
            <a:ext cx="614019" cy="308381"/>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0</a:t>
            </a:r>
          </a:p>
        </p:txBody>
      </p:sp>
      <p:sp>
        <p:nvSpPr>
          <p:cNvPr id="11" name="Rectangle 10"/>
          <p:cNvSpPr/>
          <p:nvPr/>
        </p:nvSpPr>
        <p:spPr>
          <a:xfrm>
            <a:off x="3428542" y="1492072"/>
            <a:ext cx="614019" cy="308381"/>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-5</a:t>
            </a:r>
          </a:p>
        </p:txBody>
      </p:sp>
      <p:sp>
        <p:nvSpPr>
          <p:cNvPr id="12" name="Rectangle 11"/>
          <p:cNvSpPr/>
          <p:nvPr/>
        </p:nvSpPr>
        <p:spPr>
          <a:xfrm>
            <a:off x="4042562" y="1492072"/>
            <a:ext cx="614019" cy="308381"/>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-10</a:t>
            </a:r>
          </a:p>
        </p:txBody>
      </p:sp>
      <p:sp>
        <p:nvSpPr>
          <p:cNvPr id="13" name="Rectangle 12"/>
          <p:cNvSpPr/>
          <p:nvPr/>
        </p:nvSpPr>
        <p:spPr>
          <a:xfrm>
            <a:off x="4656582" y="1492072"/>
            <a:ext cx="614019" cy="308381"/>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-15</a:t>
            </a:r>
          </a:p>
        </p:txBody>
      </p:sp>
      <p:sp>
        <p:nvSpPr>
          <p:cNvPr id="14" name="Rectangle 13"/>
          <p:cNvSpPr/>
          <p:nvPr/>
        </p:nvSpPr>
        <p:spPr>
          <a:xfrm>
            <a:off x="5270601" y="1492072"/>
            <a:ext cx="614019" cy="308381"/>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-20</a:t>
            </a:r>
          </a:p>
        </p:txBody>
      </p:sp>
      <p:sp>
        <p:nvSpPr>
          <p:cNvPr id="15" name="Rectangle 14"/>
          <p:cNvSpPr/>
          <p:nvPr/>
        </p:nvSpPr>
        <p:spPr>
          <a:xfrm>
            <a:off x="5884621" y="1492072"/>
            <a:ext cx="614019" cy="308381"/>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-25</a:t>
            </a:r>
          </a:p>
        </p:txBody>
      </p:sp>
      <p:sp>
        <p:nvSpPr>
          <p:cNvPr id="16" name="Rectangle 15"/>
          <p:cNvSpPr/>
          <p:nvPr/>
        </p:nvSpPr>
        <p:spPr>
          <a:xfrm>
            <a:off x="6498640" y="1492072"/>
            <a:ext cx="614019" cy="308381"/>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-30</a:t>
            </a:r>
          </a:p>
        </p:txBody>
      </p:sp>
      <p:sp>
        <p:nvSpPr>
          <p:cNvPr id="17" name="Rectangle 16"/>
          <p:cNvSpPr/>
          <p:nvPr/>
        </p:nvSpPr>
        <p:spPr>
          <a:xfrm>
            <a:off x="7112660" y="1492072"/>
            <a:ext cx="614019" cy="308381"/>
          </a:xfrm>
          <a:prstGeom prst="rect">
            <a:avLst/>
          </a:prstGeom>
          <a:solidFill>
            <a:srgbClr val="EFD0D7"/>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-35</a:t>
            </a:r>
          </a:p>
        </p:txBody>
      </p:sp>
      <p:sp>
        <p:nvSpPr>
          <p:cNvPr id="18" name="Rectangle 17"/>
          <p:cNvSpPr/>
          <p:nvPr/>
        </p:nvSpPr>
        <p:spPr>
          <a:xfrm>
            <a:off x="502920" y="1800453"/>
            <a:ext cx="1083564" cy="332727"/>
          </a:xfrm>
          <a:prstGeom prst="rect">
            <a:avLst/>
          </a:prstGeom>
          <a:solidFill>
            <a:srgbClr val="EBF2E6"/>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Sakin</a:t>
            </a:r>
          </a:p>
        </p:txBody>
      </p:sp>
      <p:sp>
        <p:nvSpPr>
          <p:cNvPr id="19" name="Rectangle 18"/>
          <p:cNvSpPr/>
          <p:nvPr/>
        </p:nvSpPr>
        <p:spPr>
          <a:xfrm>
            <a:off x="1586484" y="1800453"/>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10</a:t>
            </a:r>
          </a:p>
        </p:txBody>
      </p:sp>
      <p:sp>
        <p:nvSpPr>
          <p:cNvPr id="20" name="Rectangle 19"/>
          <p:cNvSpPr/>
          <p:nvPr/>
        </p:nvSpPr>
        <p:spPr>
          <a:xfrm>
            <a:off x="2200503" y="1800453"/>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a:t>
            </a:r>
          </a:p>
        </p:txBody>
      </p:sp>
      <p:sp>
        <p:nvSpPr>
          <p:cNvPr id="21" name="Rectangle 20"/>
          <p:cNvSpPr/>
          <p:nvPr/>
        </p:nvSpPr>
        <p:spPr>
          <a:xfrm>
            <a:off x="2814523" y="1800453"/>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0</a:t>
            </a:r>
          </a:p>
        </p:txBody>
      </p:sp>
      <p:sp>
        <p:nvSpPr>
          <p:cNvPr id="22" name="Rectangle 21"/>
          <p:cNvSpPr/>
          <p:nvPr/>
        </p:nvSpPr>
        <p:spPr>
          <a:xfrm>
            <a:off x="3428542" y="1800453"/>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a:t>
            </a:r>
          </a:p>
        </p:txBody>
      </p:sp>
      <p:sp>
        <p:nvSpPr>
          <p:cNvPr id="23" name="Rectangle 22"/>
          <p:cNvSpPr/>
          <p:nvPr/>
        </p:nvSpPr>
        <p:spPr>
          <a:xfrm>
            <a:off x="4042562" y="1800453"/>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-10</a:t>
            </a:r>
          </a:p>
        </p:txBody>
      </p:sp>
      <p:sp>
        <p:nvSpPr>
          <p:cNvPr id="24" name="Rectangle 23"/>
          <p:cNvSpPr/>
          <p:nvPr/>
        </p:nvSpPr>
        <p:spPr>
          <a:xfrm>
            <a:off x="4656582" y="1800453"/>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-15</a:t>
            </a:r>
          </a:p>
        </p:txBody>
      </p:sp>
      <p:sp>
        <p:nvSpPr>
          <p:cNvPr id="25" name="Rectangle 24"/>
          <p:cNvSpPr/>
          <p:nvPr/>
        </p:nvSpPr>
        <p:spPr>
          <a:xfrm>
            <a:off x="5270601" y="1800453"/>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-20</a:t>
            </a:r>
          </a:p>
        </p:txBody>
      </p:sp>
      <p:sp>
        <p:nvSpPr>
          <p:cNvPr id="26" name="Rectangle 25"/>
          <p:cNvSpPr/>
          <p:nvPr/>
        </p:nvSpPr>
        <p:spPr>
          <a:xfrm>
            <a:off x="5884621" y="1800453"/>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-25</a:t>
            </a:r>
          </a:p>
        </p:txBody>
      </p:sp>
      <p:sp>
        <p:nvSpPr>
          <p:cNvPr id="27" name="Rectangle 26"/>
          <p:cNvSpPr/>
          <p:nvPr/>
        </p:nvSpPr>
        <p:spPr>
          <a:xfrm>
            <a:off x="6498640" y="1800453"/>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-30</a:t>
            </a:r>
          </a:p>
        </p:txBody>
      </p:sp>
      <p:sp>
        <p:nvSpPr>
          <p:cNvPr id="28" name="Rectangle 27"/>
          <p:cNvSpPr/>
          <p:nvPr/>
        </p:nvSpPr>
        <p:spPr>
          <a:xfrm>
            <a:off x="7112660" y="1800453"/>
            <a:ext cx="614019" cy="332727"/>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-35</a:t>
            </a:r>
          </a:p>
        </p:txBody>
      </p:sp>
      <p:sp>
        <p:nvSpPr>
          <p:cNvPr id="29" name="Rectangle 28"/>
          <p:cNvSpPr/>
          <p:nvPr/>
        </p:nvSpPr>
        <p:spPr>
          <a:xfrm>
            <a:off x="502920" y="2133180"/>
            <a:ext cx="1083564" cy="332727"/>
          </a:xfrm>
          <a:prstGeom prst="rect">
            <a:avLst/>
          </a:prstGeom>
          <a:solidFill>
            <a:srgbClr val="EBF2E6"/>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10</a:t>
            </a:r>
          </a:p>
        </p:txBody>
      </p:sp>
      <p:sp>
        <p:nvSpPr>
          <p:cNvPr id="30" name="Rectangle 29"/>
          <p:cNvSpPr/>
          <p:nvPr/>
        </p:nvSpPr>
        <p:spPr>
          <a:xfrm>
            <a:off x="1586484" y="2133180"/>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8</a:t>
            </a:r>
          </a:p>
        </p:txBody>
      </p:sp>
      <p:sp>
        <p:nvSpPr>
          <p:cNvPr id="31" name="Rectangle 30"/>
          <p:cNvSpPr/>
          <p:nvPr/>
        </p:nvSpPr>
        <p:spPr>
          <a:xfrm>
            <a:off x="2200503" y="2133180"/>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a:t>
            </a:r>
          </a:p>
        </p:txBody>
      </p:sp>
      <p:sp>
        <p:nvSpPr>
          <p:cNvPr id="32" name="Rectangle 31"/>
          <p:cNvSpPr/>
          <p:nvPr/>
        </p:nvSpPr>
        <p:spPr>
          <a:xfrm>
            <a:off x="2814523" y="2133180"/>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a:t>
            </a:r>
          </a:p>
        </p:txBody>
      </p:sp>
      <p:sp>
        <p:nvSpPr>
          <p:cNvPr id="33" name="Rectangle 32"/>
          <p:cNvSpPr/>
          <p:nvPr/>
        </p:nvSpPr>
        <p:spPr>
          <a:xfrm>
            <a:off x="3428542" y="2133180"/>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-9</a:t>
            </a:r>
          </a:p>
        </p:txBody>
      </p:sp>
      <p:sp>
        <p:nvSpPr>
          <p:cNvPr id="34" name="Rectangle 33"/>
          <p:cNvSpPr/>
          <p:nvPr/>
        </p:nvSpPr>
        <p:spPr>
          <a:xfrm>
            <a:off x="4042562" y="2133180"/>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-14</a:t>
            </a:r>
          </a:p>
        </p:txBody>
      </p:sp>
      <p:sp>
        <p:nvSpPr>
          <p:cNvPr id="35" name="Rectangle 34"/>
          <p:cNvSpPr/>
          <p:nvPr/>
        </p:nvSpPr>
        <p:spPr>
          <a:xfrm>
            <a:off x="4656582" y="2133180"/>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-20</a:t>
            </a:r>
          </a:p>
        </p:txBody>
      </p:sp>
      <p:sp>
        <p:nvSpPr>
          <p:cNvPr id="36" name="Rectangle 35"/>
          <p:cNvSpPr/>
          <p:nvPr/>
        </p:nvSpPr>
        <p:spPr>
          <a:xfrm>
            <a:off x="5270601" y="2133180"/>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-25</a:t>
            </a:r>
          </a:p>
        </p:txBody>
      </p:sp>
      <p:sp>
        <p:nvSpPr>
          <p:cNvPr id="37" name="Rectangle 36"/>
          <p:cNvSpPr/>
          <p:nvPr/>
        </p:nvSpPr>
        <p:spPr>
          <a:xfrm>
            <a:off x="5884621" y="2133180"/>
            <a:ext cx="614019" cy="332727"/>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-31</a:t>
            </a:r>
          </a:p>
        </p:txBody>
      </p:sp>
      <p:sp>
        <p:nvSpPr>
          <p:cNvPr id="38" name="Rectangle 37"/>
          <p:cNvSpPr/>
          <p:nvPr/>
        </p:nvSpPr>
        <p:spPr>
          <a:xfrm>
            <a:off x="6498640" y="2133180"/>
            <a:ext cx="614019" cy="332727"/>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-37</a:t>
            </a:r>
          </a:p>
        </p:txBody>
      </p:sp>
      <p:sp>
        <p:nvSpPr>
          <p:cNvPr id="39" name="Rectangle 38"/>
          <p:cNvSpPr/>
          <p:nvPr/>
        </p:nvSpPr>
        <p:spPr>
          <a:xfrm>
            <a:off x="7112660" y="2133180"/>
            <a:ext cx="614019" cy="332727"/>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-42</a:t>
            </a:r>
          </a:p>
        </p:txBody>
      </p:sp>
      <p:sp>
        <p:nvSpPr>
          <p:cNvPr id="40" name="Rectangle 39"/>
          <p:cNvSpPr/>
          <p:nvPr/>
        </p:nvSpPr>
        <p:spPr>
          <a:xfrm>
            <a:off x="502920" y="2465908"/>
            <a:ext cx="1083564" cy="332727"/>
          </a:xfrm>
          <a:prstGeom prst="rect">
            <a:avLst/>
          </a:prstGeom>
          <a:solidFill>
            <a:srgbClr val="EBF2E6"/>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20</a:t>
            </a:r>
          </a:p>
        </p:txBody>
      </p:sp>
      <p:sp>
        <p:nvSpPr>
          <p:cNvPr id="41" name="Rectangle 40"/>
          <p:cNvSpPr/>
          <p:nvPr/>
        </p:nvSpPr>
        <p:spPr>
          <a:xfrm>
            <a:off x="1586484" y="2465908"/>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a:t>
            </a:r>
          </a:p>
        </p:txBody>
      </p:sp>
      <p:sp>
        <p:nvSpPr>
          <p:cNvPr id="42" name="Rectangle 41"/>
          <p:cNvSpPr/>
          <p:nvPr/>
        </p:nvSpPr>
        <p:spPr>
          <a:xfrm>
            <a:off x="2200503" y="2465908"/>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a:t>
            </a:r>
          </a:p>
        </p:txBody>
      </p:sp>
      <p:sp>
        <p:nvSpPr>
          <p:cNvPr id="43" name="Rectangle 42"/>
          <p:cNvSpPr/>
          <p:nvPr/>
        </p:nvSpPr>
        <p:spPr>
          <a:xfrm>
            <a:off x="2814523" y="2465908"/>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-10</a:t>
            </a:r>
          </a:p>
        </p:txBody>
      </p:sp>
      <p:sp>
        <p:nvSpPr>
          <p:cNvPr id="44" name="Rectangle 43"/>
          <p:cNvSpPr/>
          <p:nvPr/>
        </p:nvSpPr>
        <p:spPr>
          <a:xfrm>
            <a:off x="3428542" y="2465908"/>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-16</a:t>
            </a:r>
          </a:p>
        </p:txBody>
      </p:sp>
      <p:sp>
        <p:nvSpPr>
          <p:cNvPr id="45" name="Rectangle 44"/>
          <p:cNvSpPr/>
          <p:nvPr/>
        </p:nvSpPr>
        <p:spPr>
          <a:xfrm>
            <a:off x="4042562" y="2465908"/>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-23</a:t>
            </a:r>
          </a:p>
        </p:txBody>
      </p:sp>
      <p:sp>
        <p:nvSpPr>
          <p:cNvPr id="46" name="Rectangle 45"/>
          <p:cNvSpPr/>
          <p:nvPr/>
        </p:nvSpPr>
        <p:spPr>
          <a:xfrm>
            <a:off x="4656582" y="2465908"/>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-29</a:t>
            </a:r>
          </a:p>
        </p:txBody>
      </p:sp>
      <p:sp>
        <p:nvSpPr>
          <p:cNvPr id="47" name="Rectangle 46"/>
          <p:cNvSpPr/>
          <p:nvPr/>
        </p:nvSpPr>
        <p:spPr>
          <a:xfrm>
            <a:off x="5270601" y="2465908"/>
            <a:ext cx="614019" cy="332727"/>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-35</a:t>
            </a:r>
          </a:p>
        </p:txBody>
      </p:sp>
      <p:sp>
        <p:nvSpPr>
          <p:cNvPr id="48" name="Rectangle 47"/>
          <p:cNvSpPr/>
          <p:nvPr/>
        </p:nvSpPr>
        <p:spPr>
          <a:xfrm>
            <a:off x="5884621" y="2465908"/>
            <a:ext cx="614019" cy="332727"/>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-42</a:t>
            </a:r>
          </a:p>
        </p:txBody>
      </p:sp>
      <p:sp>
        <p:nvSpPr>
          <p:cNvPr id="49" name="Rectangle 48"/>
          <p:cNvSpPr/>
          <p:nvPr/>
        </p:nvSpPr>
        <p:spPr>
          <a:xfrm>
            <a:off x="6498640" y="2465908"/>
            <a:ext cx="614019" cy="332727"/>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-48</a:t>
            </a:r>
          </a:p>
        </p:txBody>
      </p:sp>
      <p:sp>
        <p:nvSpPr>
          <p:cNvPr id="50" name="Rectangle 49"/>
          <p:cNvSpPr/>
          <p:nvPr/>
        </p:nvSpPr>
        <p:spPr>
          <a:xfrm>
            <a:off x="7112660" y="2465908"/>
            <a:ext cx="614019" cy="332727"/>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-55</a:t>
            </a:r>
          </a:p>
        </p:txBody>
      </p:sp>
      <p:sp>
        <p:nvSpPr>
          <p:cNvPr id="51" name="Rectangle 50"/>
          <p:cNvSpPr/>
          <p:nvPr/>
        </p:nvSpPr>
        <p:spPr>
          <a:xfrm>
            <a:off x="502920" y="2798635"/>
            <a:ext cx="1083564" cy="332727"/>
          </a:xfrm>
          <a:prstGeom prst="rect">
            <a:avLst/>
          </a:prstGeom>
          <a:solidFill>
            <a:srgbClr val="EBF2E6"/>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30</a:t>
            </a:r>
          </a:p>
        </p:txBody>
      </p:sp>
      <p:sp>
        <p:nvSpPr>
          <p:cNvPr id="52" name="Rectangle 51"/>
          <p:cNvSpPr/>
          <p:nvPr/>
        </p:nvSpPr>
        <p:spPr>
          <a:xfrm>
            <a:off x="1586484" y="2798635"/>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a:t>
            </a:r>
          </a:p>
        </p:txBody>
      </p:sp>
      <p:sp>
        <p:nvSpPr>
          <p:cNvPr id="53" name="Rectangle 52"/>
          <p:cNvSpPr/>
          <p:nvPr/>
        </p:nvSpPr>
        <p:spPr>
          <a:xfrm>
            <a:off x="2200503" y="2798635"/>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-6</a:t>
            </a:r>
          </a:p>
        </p:txBody>
      </p:sp>
      <p:sp>
        <p:nvSpPr>
          <p:cNvPr id="54" name="Rectangle 53"/>
          <p:cNvSpPr/>
          <p:nvPr/>
        </p:nvSpPr>
        <p:spPr>
          <a:xfrm>
            <a:off x="2814523" y="2798635"/>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-13</a:t>
            </a:r>
          </a:p>
        </p:txBody>
      </p:sp>
      <p:sp>
        <p:nvSpPr>
          <p:cNvPr id="55" name="Rectangle 54"/>
          <p:cNvSpPr/>
          <p:nvPr/>
        </p:nvSpPr>
        <p:spPr>
          <a:xfrm>
            <a:off x="3428542" y="2798635"/>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-20</a:t>
            </a:r>
          </a:p>
        </p:txBody>
      </p:sp>
      <p:sp>
        <p:nvSpPr>
          <p:cNvPr id="56" name="Rectangle 55"/>
          <p:cNvSpPr/>
          <p:nvPr/>
        </p:nvSpPr>
        <p:spPr>
          <a:xfrm>
            <a:off x="4042562" y="2798635"/>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-27</a:t>
            </a:r>
          </a:p>
        </p:txBody>
      </p:sp>
      <p:sp>
        <p:nvSpPr>
          <p:cNvPr id="57" name="Rectangle 56"/>
          <p:cNvSpPr/>
          <p:nvPr/>
        </p:nvSpPr>
        <p:spPr>
          <a:xfrm>
            <a:off x="4656582" y="2798635"/>
            <a:ext cx="614019" cy="332727"/>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-34</a:t>
            </a:r>
          </a:p>
        </p:txBody>
      </p:sp>
      <p:sp>
        <p:nvSpPr>
          <p:cNvPr id="58" name="Rectangle 57"/>
          <p:cNvSpPr/>
          <p:nvPr/>
        </p:nvSpPr>
        <p:spPr>
          <a:xfrm>
            <a:off x="5270601" y="2798635"/>
            <a:ext cx="614019" cy="332727"/>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-42</a:t>
            </a:r>
          </a:p>
        </p:txBody>
      </p:sp>
      <p:sp>
        <p:nvSpPr>
          <p:cNvPr id="59" name="Rectangle 58"/>
          <p:cNvSpPr/>
          <p:nvPr/>
        </p:nvSpPr>
        <p:spPr>
          <a:xfrm>
            <a:off x="5884621" y="2798635"/>
            <a:ext cx="614019" cy="332727"/>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-49</a:t>
            </a:r>
          </a:p>
        </p:txBody>
      </p:sp>
      <p:sp>
        <p:nvSpPr>
          <p:cNvPr id="60" name="Rectangle 59"/>
          <p:cNvSpPr/>
          <p:nvPr/>
        </p:nvSpPr>
        <p:spPr>
          <a:xfrm>
            <a:off x="6498640" y="2798635"/>
            <a:ext cx="614019" cy="332727"/>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-56</a:t>
            </a:r>
          </a:p>
        </p:txBody>
      </p:sp>
      <p:sp>
        <p:nvSpPr>
          <p:cNvPr id="61" name="Rectangle 60"/>
          <p:cNvSpPr/>
          <p:nvPr/>
        </p:nvSpPr>
        <p:spPr>
          <a:xfrm>
            <a:off x="7112660" y="2798635"/>
            <a:ext cx="614019" cy="332727"/>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-63</a:t>
            </a:r>
          </a:p>
        </p:txBody>
      </p:sp>
      <p:sp>
        <p:nvSpPr>
          <p:cNvPr id="62" name="Rectangle 61"/>
          <p:cNvSpPr/>
          <p:nvPr/>
        </p:nvSpPr>
        <p:spPr>
          <a:xfrm>
            <a:off x="502920" y="3131362"/>
            <a:ext cx="1083564" cy="332727"/>
          </a:xfrm>
          <a:prstGeom prst="rect">
            <a:avLst/>
          </a:prstGeom>
          <a:solidFill>
            <a:srgbClr val="EBF2E6"/>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40</a:t>
            </a:r>
          </a:p>
        </p:txBody>
      </p:sp>
      <p:sp>
        <p:nvSpPr>
          <p:cNvPr id="63" name="Rectangle 62"/>
          <p:cNvSpPr/>
          <p:nvPr/>
        </p:nvSpPr>
        <p:spPr>
          <a:xfrm>
            <a:off x="1586484" y="3131362"/>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a:t>
            </a:r>
          </a:p>
        </p:txBody>
      </p:sp>
      <p:sp>
        <p:nvSpPr>
          <p:cNvPr id="64" name="Rectangle 63"/>
          <p:cNvSpPr/>
          <p:nvPr/>
        </p:nvSpPr>
        <p:spPr>
          <a:xfrm>
            <a:off x="2200503" y="3131362"/>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-8</a:t>
            </a:r>
          </a:p>
        </p:txBody>
      </p:sp>
      <p:sp>
        <p:nvSpPr>
          <p:cNvPr id="65" name="Rectangle 64"/>
          <p:cNvSpPr/>
          <p:nvPr/>
        </p:nvSpPr>
        <p:spPr>
          <a:xfrm>
            <a:off x="2814523" y="3131362"/>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-16</a:t>
            </a:r>
          </a:p>
        </p:txBody>
      </p:sp>
      <p:sp>
        <p:nvSpPr>
          <p:cNvPr id="66" name="Rectangle 65"/>
          <p:cNvSpPr/>
          <p:nvPr/>
        </p:nvSpPr>
        <p:spPr>
          <a:xfrm>
            <a:off x="3428542" y="3131362"/>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-23</a:t>
            </a:r>
          </a:p>
        </p:txBody>
      </p:sp>
      <p:sp>
        <p:nvSpPr>
          <p:cNvPr id="67" name="Rectangle 66"/>
          <p:cNvSpPr/>
          <p:nvPr/>
        </p:nvSpPr>
        <p:spPr>
          <a:xfrm>
            <a:off x="4042562" y="3131362"/>
            <a:ext cx="614019" cy="332727"/>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-31</a:t>
            </a:r>
          </a:p>
        </p:txBody>
      </p:sp>
      <p:sp>
        <p:nvSpPr>
          <p:cNvPr id="68" name="Rectangle 67"/>
          <p:cNvSpPr/>
          <p:nvPr/>
        </p:nvSpPr>
        <p:spPr>
          <a:xfrm>
            <a:off x="4656582" y="3131362"/>
            <a:ext cx="614019" cy="332727"/>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-38</a:t>
            </a:r>
          </a:p>
        </p:txBody>
      </p:sp>
      <p:sp>
        <p:nvSpPr>
          <p:cNvPr id="69" name="Rectangle 68"/>
          <p:cNvSpPr/>
          <p:nvPr/>
        </p:nvSpPr>
        <p:spPr>
          <a:xfrm>
            <a:off x="5270601" y="3131362"/>
            <a:ext cx="614019" cy="332727"/>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-46</a:t>
            </a:r>
          </a:p>
        </p:txBody>
      </p:sp>
      <p:sp>
        <p:nvSpPr>
          <p:cNvPr id="70" name="Rectangle 69"/>
          <p:cNvSpPr/>
          <p:nvPr/>
        </p:nvSpPr>
        <p:spPr>
          <a:xfrm>
            <a:off x="5884621" y="3131362"/>
            <a:ext cx="614019" cy="332727"/>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-53</a:t>
            </a:r>
          </a:p>
        </p:txBody>
      </p:sp>
      <p:sp>
        <p:nvSpPr>
          <p:cNvPr id="71" name="Rectangle 70"/>
          <p:cNvSpPr/>
          <p:nvPr/>
        </p:nvSpPr>
        <p:spPr>
          <a:xfrm>
            <a:off x="6498640" y="3131362"/>
            <a:ext cx="614019" cy="332727"/>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-60</a:t>
            </a:r>
          </a:p>
        </p:txBody>
      </p:sp>
      <p:sp>
        <p:nvSpPr>
          <p:cNvPr id="72" name="Rectangle 71"/>
          <p:cNvSpPr/>
          <p:nvPr/>
        </p:nvSpPr>
        <p:spPr>
          <a:xfrm>
            <a:off x="7112660" y="3131362"/>
            <a:ext cx="614019" cy="332727"/>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-68</a:t>
            </a:r>
          </a:p>
        </p:txBody>
      </p:sp>
      <p:sp>
        <p:nvSpPr>
          <p:cNvPr id="73" name="Rectangle 72"/>
          <p:cNvSpPr/>
          <p:nvPr/>
        </p:nvSpPr>
        <p:spPr>
          <a:xfrm>
            <a:off x="502920" y="3464090"/>
            <a:ext cx="1083564" cy="332727"/>
          </a:xfrm>
          <a:prstGeom prst="rect">
            <a:avLst/>
          </a:prstGeom>
          <a:solidFill>
            <a:srgbClr val="EBF2E6"/>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50</a:t>
            </a:r>
          </a:p>
        </p:txBody>
      </p:sp>
      <p:sp>
        <p:nvSpPr>
          <p:cNvPr id="74" name="Rectangle 73"/>
          <p:cNvSpPr/>
          <p:nvPr/>
        </p:nvSpPr>
        <p:spPr>
          <a:xfrm>
            <a:off x="1586484" y="3464090"/>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a:t>
            </a:r>
          </a:p>
        </p:txBody>
      </p:sp>
      <p:sp>
        <p:nvSpPr>
          <p:cNvPr id="75" name="Rectangle 74"/>
          <p:cNvSpPr/>
          <p:nvPr/>
        </p:nvSpPr>
        <p:spPr>
          <a:xfrm>
            <a:off x="2200503" y="3464090"/>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-10</a:t>
            </a:r>
          </a:p>
        </p:txBody>
      </p:sp>
      <p:sp>
        <p:nvSpPr>
          <p:cNvPr id="76" name="Rectangle 75"/>
          <p:cNvSpPr/>
          <p:nvPr/>
        </p:nvSpPr>
        <p:spPr>
          <a:xfrm>
            <a:off x="2814523" y="3464090"/>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-18</a:t>
            </a:r>
          </a:p>
        </p:txBody>
      </p:sp>
      <p:sp>
        <p:nvSpPr>
          <p:cNvPr id="77" name="Rectangle 76"/>
          <p:cNvSpPr/>
          <p:nvPr/>
        </p:nvSpPr>
        <p:spPr>
          <a:xfrm>
            <a:off x="3428542" y="3464090"/>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-25</a:t>
            </a:r>
          </a:p>
        </p:txBody>
      </p:sp>
      <p:sp>
        <p:nvSpPr>
          <p:cNvPr id="78" name="Rectangle 77"/>
          <p:cNvSpPr/>
          <p:nvPr/>
        </p:nvSpPr>
        <p:spPr>
          <a:xfrm>
            <a:off x="4042562" y="3464090"/>
            <a:ext cx="614019" cy="332727"/>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-33</a:t>
            </a:r>
          </a:p>
        </p:txBody>
      </p:sp>
      <p:sp>
        <p:nvSpPr>
          <p:cNvPr id="79" name="Rectangle 78"/>
          <p:cNvSpPr/>
          <p:nvPr/>
        </p:nvSpPr>
        <p:spPr>
          <a:xfrm>
            <a:off x="4656582" y="3464090"/>
            <a:ext cx="614019" cy="332727"/>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-41</a:t>
            </a:r>
          </a:p>
        </p:txBody>
      </p:sp>
      <p:sp>
        <p:nvSpPr>
          <p:cNvPr id="80" name="Rectangle 79"/>
          <p:cNvSpPr/>
          <p:nvPr/>
        </p:nvSpPr>
        <p:spPr>
          <a:xfrm>
            <a:off x="5270601" y="3464090"/>
            <a:ext cx="614019" cy="332727"/>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-48</a:t>
            </a:r>
          </a:p>
        </p:txBody>
      </p:sp>
      <p:sp>
        <p:nvSpPr>
          <p:cNvPr id="81" name="Rectangle 80"/>
          <p:cNvSpPr/>
          <p:nvPr/>
        </p:nvSpPr>
        <p:spPr>
          <a:xfrm>
            <a:off x="5884621" y="3464090"/>
            <a:ext cx="614019" cy="332727"/>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-56</a:t>
            </a:r>
          </a:p>
        </p:txBody>
      </p:sp>
      <p:sp>
        <p:nvSpPr>
          <p:cNvPr id="82" name="Rectangle 81"/>
          <p:cNvSpPr/>
          <p:nvPr/>
        </p:nvSpPr>
        <p:spPr>
          <a:xfrm>
            <a:off x="6498640" y="3464090"/>
            <a:ext cx="614019" cy="332727"/>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-64</a:t>
            </a:r>
          </a:p>
        </p:txBody>
      </p:sp>
      <p:sp>
        <p:nvSpPr>
          <p:cNvPr id="83" name="Rectangle 82"/>
          <p:cNvSpPr/>
          <p:nvPr/>
        </p:nvSpPr>
        <p:spPr>
          <a:xfrm>
            <a:off x="7112660" y="3464090"/>
            <a:ext cx="614019" cy="332727"/>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-71</a:t>
            </a:r>
          </a:p>
        </p:txBody>
      </p:sp>
      <p:sp>
        <p:nvSpPr>
          <p:cNvPr id="84" name="Rectangle 83"/>
          <p:cNvSpPr/>
          <p:nvPr/>
        </p:nvSpPr>
        <p:spPr>
          <a:xfrm>
            <a:off x="502920" y="3796817"/>
            <a:ext cx="1083564" cy="332727"/>
          </a:xfrm>
          <a:prstGeom prst="rect">
            <a:avLst/>
          </a:prstGeom>
          <a:solidFill>
            <a:srgbClr val="EBF2E6"/>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60</a:t>
            </a:r>
          </a:p>
        </p:txBody>
      </p:sp>
      <p:sp>
        <p:nvSpPr>
          <p:cNvPr id="85" name="Rectangle 84"/>
          <p:cNvSpPr/>
          <p:nvPr/>
        </p:nvSpPr>
        <p:spPr>
          <a:xfrm>
            <a:off x="1586484" y="3796817"/>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a:t>
            </a:r>
          </a:p>
        </p:txBody>
      </p:sp>
      <p:sp>
        <p:nvSpPr>
          <p:cNvPr id="86" name="Rectangle 85"/>
          <p:cNvSpPr/>
          <p:nvPr/>
        </p:nvSpPr>
        <p:spPr>
          <a:xfrm>
            <a:off x="2200503" y="3796817"/>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-11</a:t>
            </a:r>
          </a:p>
        </p:txBody>
      </p:sp>
      <p:sp>
        <p:nvSpPr>
          <p:cNvPr id="87" name="Rectangle 86"/>
          <p:cNvSpPr/>
          <p:nvPr/>
        </p:nvSpPr>
        <p:spPr>
          <a:xfrm>
            <a:off x="2814523" y="3796817"/>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-19</a:t>
            </a:r>
          </a:p>
        </p:txBody>
      </p:sp>
      <p:sp>
        <p:nvSpPr>
          <p:cNvPr id="88" name="Rectangle 87"/>
          <p:cNvSpPr/>
          <p:nvPr/>
        </p:nvSpPr>
        <p:spPr>
          <a:xfrm>
            <a:off x="3428542" y="3796817"/>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-27</a:t>
            </a:r>
          </a:p>
        </p:txBody>
      </p:sp>
      <p:sp>
        <p:nvSpPr>
          <p:cNvPr id="89" name="Rectangle 88"/>
          <p:cNvSpPr/>
          <p:nvPr/>
        </p:nvSpPr>
        <p:spPr>
          <a:xfrm>
            <a:off x="4042562" y="3796817"/>
            <a:ext cx="614019" cy="332727"/>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-35</a:t>
            </a:r>
          </a:p>
        </p:txBody>
      </p:sp>
      <p:sp>
        <p:nvSpPr>
          <p:cNvPr id="90" name="Rectangle 89"/>
          <p:cNvSpPr/>
          <p:nvPr/>
        </p:nvSpPr>
        <p:spPr>
          <a:xfrm>
            <a:off x="4656582" y="3796817"/>
            <a:ext cx="614019" cy="332727"/>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-42</a:t>
            </a:r>
          </a:p>
        </p:txBody>
      </p:sp>
      <p:sp>
        <p:nvSpPr>
          <p:cNvPr id="91" name="Rectangle 90"/>
          <p:cNvSpPr/>
          <p:nvPr/>
        </p:nvSpPr>
        <p:spPr>
          <a:xfrm>
            <a:off x="5270601" y="3796817"/>
            <a:ext cx="614019" cy="332727"/>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-50</a:t>
            </a:r>
          </a:p>
        </p:txBody>
      </p:sp>
      <p:sp>
        <p:nvSpPr>
          <p:cNvPr id="92" name="Rectangle 91"/>
          <p:cNvSpPr/>
          <p:nvPr/>
        </p:nvSpPr>
        <p:spPr>
          <a:xfrm>
            <a:off x="5884621" y="3796817"/>
            <a:ext cx="614019" cy="332727"/>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-58</a:t>
            </a:r>
          </a:p>
        </p:txBody>
      </p:sp>
      <p:sp>
        <p:nvSpPr>
          <p:cNvPr id="93" name="Rectangle 92"/>
          <p:cNvSpPr/>
          <p:nvPr/>
        </p:nvSpPr>
        <p:spPr>
          <a:xfrm>
            <a:off x="6498640" y="3796817"/>
            <a:ext cx="614019" cy="332727"/>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-66</a:t>
            </a:r>
          </a:p>
        </p:txBody>
      </p:sp>
      <p:sp>
        <p:nvSpPr>
          <p:cNvPr id="94" name="Rectangle 93"/>
          <p:cNvSpPr/>
          <p:nvPr/>
        </p:nvSpPr>
        <p:spPr>
          <a:xfrm>
            <a:off x="7112660" y="3796817"/>
            <a:ext cx="614019" cy="332727"/>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-74</a:t>
            </a:r>
          </a:p>
        </p:txBody>
      </p:sp>
      <p:sp>
        <p:nvSpPr>
          <p:cNvPr id="95" name="Rectangle 94"/>
          <p:cNvSpPr/>
          <p:nvPr/>
        </p:nvSpPr>
        <p:spPr>
          <a:xfrm>
            <a:off x="502920" y="4129544"/>
            <a:ext cx="1083564" cy="332727"/>
          </a:xfrm>
          <a:prstGeom prst="rect">
            <a:avLst/>
          </a:prstGeom>
          <a:solidFill>
            <a:srgbClr val="EBF2E6"/>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1" i="0">
                <a:solidFill>
                  <a:srgbClr val="262626"/>
                </a:solidFill>
                <a:latin typeface="Calibri"/>
              </a:rPr>
              <a:t>70</a:t>
            </a:r>
          </a:p>
        </p:txBody>
      </p:sp>
      <p:sp>
        <p:nvSpPr>
          <p:cNvPr id="96" name="Rectangle 95"/>
          <p:cNvSpPr/>
          <p:nvPr/>
        </p:nvSpPr>
        <p:spPr>
          <a:xfrm>
            <a:off x="1586484" y="4129544"/>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a:t>
            </a:r>
          </a:p>
        </p:txBody>
      </p:sp>
      <p:sp>
        <p:nvSpPr>
          <p:cNvPr id="97" name="Rectangle 96"/>
          <p:cNvSpPr/>
          <p:nvPr/>
        </p:nvSpPr>
        <p:spPr>
          <a:xfrm>
            <a:off x="2200503" y="4129544"/>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-12</a:t>
            </a:r>
          </a:p>
        </p:txBody>
      </p:sp>
      <p:sp>
        <p:nvSpPr>
          <p:cNvPr id="98" name="Rectangle 97"/>
          <p:cNvSpPr/>
          <p:nvPr/>
        </p:nvSpPr>
        <p:spPr>
          <a:xfrm>
            <a:off x="2814523" y="4129544"/>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-20</a:t>
            </a:r>
          </a:p>
        </p:txBody>
      </p:sp>
      <p:sp>
        <p:nvSpPr>
          <p:cNvPr id="99" name="Rectangle 98"/>
          <p:cNvSpPr/>
          <p:nvPr/>
        </p:nvSpPr>
        <p:spPr>
          <a:xfrm>
            <a:off x="3428542" y="4129544"/>
            <a:ext cx="614019" cy="332727"/>
          </a:xfrm>
          <a:prstGeom prst="rect">
            <a:avLst/>
          </a:prstGeom>
          <a:solidFill>
            <a:srgbClr val="FFFFFF"/>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-28</a:t>
            </a:r>
          </a:p>
        </p:txBody>
      </p:sp>
      <p:sp>
        <p:nvSpPr>
          <p:cNvPr id="100" name="Rectangle 99"/>
          <p:cNvSpPr/>
          <p:nvPr/>
        </p:nvSpPr>
        <p:spPr>
          <a:xfrm>
            <a:off x="4042562" y="4129544"/>
            <a:ext cx="614019" cy="332727"/>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-35</a:t>
            </a:r>
          </a:p>
        </p:txBody>
      </p:sp>
      <p:sp>
        <p:nvSpPr>
          <p:cNvPr id="101" name="Rectangle 100"/>
          <p:cNvSpPr/>
          <p:nvPr/>
        </p:nvSpPr>
        <p:spPr>
          <a:xfrm>
            <a:off x="4656582" y="4129544"/>
            <a:ext cx="614019" cy="332727"/>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-43</a:t>
            </a:r>
          </a:p>
        </p:txBody>
      </p:sp>
      <p:sp>
        <p:nvSpPr>
          <p:cNvPr id="102" name="Rectangle 101"/>
          <p:cNvSpPr/>
          <p:nvPr/>
        </p:nvSpPr>
        <p:spPr>
          <a:xfrm>
            <a:off x="5270601" y="4129544"/>
            <a:ext cx="614019" cy="332727"/>
          </a:xfrm>
          <a:prstGeom prst="rect">
            <a:avLst/>
          </a:prstGeom>
          <a:solidFill>
            <a:srgbClr val="D8EC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-51</a:t>
            </a:r>
          </a:p>
        </p:txBody>
      </p:sp>
      <p:sp>
        <p:nvSpPr>
          <p:cNvPr id="103" name="Rectangle 102"/>
          <p:cNvSpPr/>
          <p:nvPr/>
        </p:nvSpPr>
        <p:spPr>
          <a:xfrm>
            <a:off x="5884621" y="4129544"/>
            <a:ext cx="614019" cy="332727"/>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-59</a:t>
            </a:r>
          </a:p>
        </p:txBody>
      </p:sp>
      <p:sp>
        <p:nvSpPr>
          <p:cNvPr id="104" name="Rectangle 103"/>
          <p:cNvSpPr/>
          <p:nvPr/>
        </p:nvSpPr>
        <p:spPr>
          <a:xfrm>
            <a:off x="6498640" y="4129544"/>
            <a:ext cx="614019" cy="332727"/>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-67</a:t>
            </a:r>
          </a:p>
        </p:txBody>
      </p:sp>
      <p:sp>
        <p:nvSpPr>
          <p:cNvPr id="105" name="Rectangle 104"/>
          <p:cNvSpPr/>
          <p:nvPr/>
        </p:nvSpPr>
        <p:spPr>
          <a:xfrm>
            <a:off x="7112660" y="4129544"/>
            <a:ext cx="614019" cy="332727"/>
          </a:xfrm>
          <a:prstGeom prst="rect">
            <a:avLst/>
          </a:prstGeom>
          <a:solidFill>
            <a:srgbClr val="8DD8F8"/>
          </a:solidFill>
          <a:ln w="9525">
            <a:solidFill>
              <a:srgbClr val="D9D9D9"/>
            </a:solidFill>
          </a:ln>
          <a:effectLst/>
        </p:spPr>
        <p:txBody>
          <a:bodyPr rtlCol="0" anchor="ctr" wrap="square" lIns="18288" rIns="18288" tIns="0" bIns="0">
            <a:noAutofit/>
          </a:bodyPr>
          <a:lstStyle/>
          <a:p>
            <a:pPr algn="ctr">
              <a:spcBef>
                <a:spcPts val="0"/>
              </a:spcBef>
              <a:spcAft>
                <a:spcPts val="0"/>
              </a:spcAft>
            </a:pPr>
            <a:r>
              <a:rPr lang="tr-TR" sz="1800" b="0" i="0">
                <a:solidFill>
                  <a:srgbClr val="262626"/>
                </a:solidFill>
                <a:latin typeface="Calibri"/>
              </a:rPr>
              <a:t>-75</a:t>
            </a:r>
          </a:p>
        </p:txBody>
      </p:sp>
      <p:sp>
        <p:nvSpPr>
          <p:cNvPr id="106" name="Rectangle 105"/>
          <p:cNvSpPr/>
          <p:nvPr/>
        </p:nvSpPr>
        <p:spPr>
          <a:xfrm>
            <a:off x="502920" y="4572000"/>
            <a:ext cx="2334768" cy="1673352"/>
          </a:xfrm>
          <a:prstGeom prst="rect">
            <a:avLst/>
          </a:prstGeom>
          <a:solidFill>
            <a:srgbClr val="FFFFFF"/>
          </a:solidFill>
          <a:ln w="12700">
            <a:solidFill>
              <a:srgbClr val="24408F"/>
            </a:solidFill>
          </a:ln>
          <a:effectLst/>
        </p:spPr>
        <p:txBody>
          <a:bodyPr rtlCol="0" anchor="ctr" wrap="square" lIns="73152" rIns="73152" tIns="36576" bIns="36576">
            <a:noAutofit/>
          </a:bodyPr>
          <a:lstStyle/>
          <a:p>
            <a:pPr algn="l">
              <a:spcBef>
                <a:spcPts val="0"/>
              </a:spcBef>
              <a:spcAft>
                <a:spcPts val="0"/>
              </a:spcAft>
            </a:pPr>
            <a:r>
              <a:rPr lang="tr-TR" sz="1600" b="1" i="0">
                <a:solidFill>
                  <a:srgbClr val="262626"/>
                </a:solidFill>
                <a:latin typeface="Calibri"/>
              </a:rPr>
              <a:t>Risk:</a:t>
            </a:r>
            <a:r>
              <a:rPr lang="tr-TR" sz="1600" b="0" i="0">
                <a:solidFill>
                  <a:srgbClr val="262626"/>
                </a:solidFill>
                <a:latin typeface="Calibri"/>
              </a:rPr>
              <a:t> Açık cilt yüzeyinde 5 saatten az sürede rüzgâr ısırığı oluşma ve çatlama riski var.</a:t>
            </a:r>
          </a:p>
        </p:txBody>
      </p:sp>
      <p:sp>
        <p:nvSpPr>
          <p:cNvPr id="107" name="Rectangle 106"/>
          <p:cNvSpPr/>
          <p:nvPr/>
        </p:nvSpPr>
        <p:spPr>
          <a:xfrm>
            <a:off x="2947416" y="4572000"/>
            <a:ext cx="2334768" cy="1673352"/>
          </a:xfrm>
          <a:prstGeom prst="rect">
            <a:avLst/>
          </a:prstGeom>
          <a:solidFill>
            <a:srgbClr val="D8ECF8"/>
          </a:solidFill>
          <a:ln w="12700">
            <a:solidFill>
              <a:srgbClr val="24408F"/>
            </a:solidFill>
          </a:ln>
          <a:effectLst/>
        </p:spPr>
        <p:txBody>
          <a:bodyPr rtlCol="0" anchor="ctr" wrap="square" lIns="73152" rIns="73152" tIns="36576" bIns="36576">
            <a:noAutofit/>
          </a:bodyPr>
          <a:lstStyle/>
          <a:p>
            <a:pPr algn="l">
              <a:spcBef>
                <a:spcPts val="0"/>
              </a:spcBef>
              <a:spcAft>
                <a:spcPts val="0"/>
              </a:spcAft>
            </a:pPr>
            <a:r>
              <a:rPr lang="tr-TR" sz="1600" b="1" i="0">
                <a:solidFill>
                  <a:srgbClr val="262626"/>
                </a:solidFill>
                <a:latin typeface="Calibri"/>
              </a:rPr>
              <a:t>Artan Risk:</a:t>
            </a:r>
            <a:r>
              <a:rPr lang="tr-TR" sz="1600" b="0" i="0">
                <a:solidFill>
                  <a:srgbClr val="262626"/>
                </a:solidFill>
                <a:latin typeface="Calibri"/>
              </a:rPr>
              <a:t> Açık cilt yüzeylerinin 1 dakika içinde donma riski var.</a:t>
            </a:r>
          </a:p>
        </p:txBody>
      </p:sp>
      <p:sp>
        <p:nvSpPr>
          <p:cNvPr id="108" name="Rectangle 107"/>
          <p:cNvSpPr/>
          <p:nvPr/>
        </p:nvSpPr>
        <p:spPr>
          <a:xfrm>
            <a:off x="5391912" y="4572000"/>
            <a:ext cx="2334768" cy="1673352"/>
          </a:xfrm>
          <a:prstGeom prst="rect">
            <a:avLst/>
          </a:prstGeom>
          <a:solidFill>
            <a:srgbClr val="8DD8F8"/>
          </a:solidFill>
          <a:ln w="12700">
            <a:solidFill>
              <a:srgbClr val="24408F"/>
            </a:solidFill>
          </a:ln>
          <a:effectLst/>
        </p:spPr>
        <p:txBody>
          <a:bodyPr rtlCol="0" anchor="ctr" wrap="square" lIns="73152" rIns="73152" tIns="36576" bIns="36576">
            <a:noAutofit/>
          </a:bodyPr>
          <a:lstStyle/>
          <a:p>
            <a:pPr algn="l">
              <a:spcBef>
                <a:spcPts val="0"/>
              </a:spcBef>
              <a:spcAft>
                <a:spcPts val="0"/>
              </a:spcAft>
            </a:pPr>
            <a:r>
              <a:rPr lang="tr-TR" sz="1600" b="1" i="0">
                <a:solidFill>
                  <a:srgbClr val="262626"/>
                </a:solidFill>
                <a:latin typeface="Calibri"/>
              </a:rPr>
              <a:t>Büyük Risk:</a:t>
            </a:r>
            <a:r>
              <a:rPr lang="tr-TR" sz="1600" b="0" i="0">
                <a:solidFill>
                  <a:srgbClr val="262626"/>
                </a:solidFill>
                <a:latin typeface="Calibri"/>
              </a:rPr>
              <a:t> Açık cilt yüzeylerinin 30 saniye içinde donma riski var.</a:t>
            </a:r>
          </a:p>
        </p:txBody>
      </p:sp>
      <p:sp>
        <p:nvSpPr>
          <p:cNvPr id="109" name="Rounded Rectangle 108"/>
          <p:cNvSpPr/>
          <p:nvPr/>
        </p:nvSpPr>
        <p:spPr>
          <a:xfrm>
            <a:off x="7955280" y="1216152"/>
            <a:ext cx="3733495" cy="5029200"/>
          </a:xfrm>
          <a:prstGeom prst="roundRect">
            <a:avLst>
              <a:gd name="adj" fmla="val 6000"/>
            </a:avLst>
          </a:prstGeom>
          <a:solidFill>
            <a:srgbClr val="FFF3D1"/>
          </a:solidFill>
          <a:ln>
            <a:noFill/>
          </a:ln>
          <a:effectLst/>
        </p:spPr>
        <p:txBody>
          <a:bodyPr rtlCol="0" anchor="ctr"/>
          <a:lstStyle/>
          <a:p/>
        </p:txBody>
      </p:sp>
      <p:sp>
        <p:nvSpPr>
          <p:cNvPr id="110" name="Oval 109"/>
          <p:cNvSpPr/>
          <p:nvPr/>
        </p:nvSpPr>
        <p:spPr>
          <a:xfrm>
            <a:off x="8092440" y="1353312"/>
            <a:ext cx="566928" cy="56692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2</a:t>
            </a:r>
          </a:p>
        </p:txBody>
      </p:sp>
      <p:sp>
        <p:nvSpPr>
          <p:cNvPr id="111" name="TextBox 110"/>
          <p:cNvSpPr txBox="1"/>
          <p:nvPr/>
        </p:nvSpPr>
        <p:spPr>
          <a:xfrm>
            <a:off x="8778240" y="1289304"/>
            <a:ext cx="2819095" cy="4882896"/>
          </a:xfrm>
          <a:prstGeom prst="rect">
            <a:avLst/>
          </a:prstGeom>
          <a:noFill/>
        </p:spPr>
        <p:txBody>
          <a:bodyPr wrap="square" anchor="ctr" lIns="73152" rIns="73152" tIns="36576" bIns="36576">
            <a:noAutofit/>
          </a:bodyPr>
          <a:lstStyle/>
          <a:p>
            <a:pPr algn="l">
              <a:spcBef>
                <a:spcPts val="0"/>
              </a:spcBef>
              <a:spcAft>
                <a:spcPts val="0"/>
              </a:spcAft>
            </a:pPr>
            <a:r>
              <a:rPr lang="tr-TR" sz="2300" b="1" i="0">
                <a:solidFill>
                  <a:srgbClr val="262626"/>
                </a:solidFill>
                <a:latin typeface="Calibri"/>
              </a:rPr>
              <a:t>Rüzgârın soğutucu etkisini bilmek neden önemlidir? Rüzgâr ve sıcaklık değerlerinin insan sağlığı ve sokak hayvanları için risk oluşturduğu zamanlarda neler yapılabilir?</a:t>
            </a:r>
          </a:p>
        </p:txBody>
      </p:sp>
      <p:sp>
        <p:nvSpPr>
          <p:cNvPr id="112" name="TextBox 1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13" name="Rounded Rectangle 1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132</a:t>
            </a:r>
          </a:p>
        </p:txBody>
      </p:sp>
      <p:sp>
        <p:nvSpPr>
          <p:cNvPr id="114" name="TextBox 1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188 / 217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2</a:t>
            </a:r>
          </a:p>
        </p:txBody>
      </p:sp>
      <p:sp>
        <p:nvSpPr>
          <p:cNvPr id="6" name="Rounded Rectangle 5"/>
          <p:cNvSpPr/>
          <p:nvPr/>
        </p:nvSpPr>
        <p:spPr>
          <a:xfrm>
            <a:off x="502920" y="1216152"/>
            <a:ext cx="11185855" cy="914400"/>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612648" y="1399032"/>
            <a:ext cx="548640" cy="54864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2</a:t>
            </a:r>
          </a:p>
        </p:txBody>
      </p:sp>
      <p:sp>
        <p:nvSpPr>
          <p:cNvPr id="8" name="TextBox 7"/>
          <p:cNvSpPr txBox="1"/>
          <p:nvPr/>
        </p:nvSpPr>
        <p:spPr>
          <a:xfrm>
            <a:off x="1280160" y="1216152"/>
            <a:ext cx="10317175" cy="9144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Rüzgârın soğutucu etkisini bilmek neden önemlidir? Rüzgâr ve sıcaklık değerlerinin insan sağlığı ve sokak hayvanları için risk oluşturduğu zamanlarda neler yapılabilir?</a:t>
            </a:r>
          </a:p>
        </p:txBody>
      </p:sp>
      <p:sp>
        <p:nvSpPr>
          <p:cNvPr id="9" name="Rounded Rectangle 8"/>
          <p:cNvSpPr/>
          <p:nvPr/>
        </p:nvSpPr>
        <p:spPr>
          <a:xfrm>
            <a:off x="502920" y="2313432"/>
            <a:ext cx="3618890" cy="3931920"/>
          </a:xfrm>
          <a:prstGeom prst="roundRect">
            <a:avLst>
              <a:gd name="adj" fmla="val 5000"/>
            </a:avLst>
          </a:prstGeom>
          <a:solidFill>
            <a:srgbClr val="E3F1E4"/>
          </a:solidFill>
          <a:ln>
            <a:noFill/>
          </a:ln>
          <a:effectLst/>
        </p:spPr>
        <p:txBody>
          <a:bodyPr rtlCol="0" anchor="ctr"/>
          <a:lstStyle/>
          <a:p/>
        </p:txBody>
      </p:sp>
      <p:sp>
        <p:nvSpPr>
          <p:cNvPr id="10" name="Rounded Rectangle 9"/>
          <p:cNvSpPr/>
          <p:nvPr/>
        </p:nvSpPr>
        <p:spPr>
          <a:xfrm>
            <a:off x="502920" y="2313432"/>
            <a:ext cx="3618890" cy="457200"/>
          </a:xfrm>
          <a:prstGeom prst="roundRect">
            <a:avLst>
              <a:gd name="adj" fmla="val 25000"/>
            </a:avLst>
          </a:prstGeom>
          <a:solidFill>
            <a:srgbClr val="2E7D32"/>
          </a:solidFill>
          <a:ln>
            <a:noFill/>
          </a:ln>
          <a:effectLst/>
        </p:spPr>
        <p:txBody>
          <a:bodyPr rtlCol="0" anchor="ctr"/>
          <a:lstStyle/>
          <a:p/>
        </p:txBody>
      </p:sp>
      <p:sp>
        <p:nvSpPr>
          <p:cNvPr id="11" name="Rectangle 10"/>
          <p:cNvSpPr/>
          <p:nvPr/>
        </p:nvSpPr>
        <p:spPr>
          <a:xfrm>
            <a:off x="502920" y="2542032"/>
            <a:ext cx="3618890" cy="228600"/>
          </a:xfrm>
          <a:prstGeom prst="rect">
            <a:avLst/>
          </a:prstGeom>
          <a:solidFill>
            <a:srgbClr val="2E7D32"/>
          </a:solidFill>
          <a:ln>
            <a:noFill/>
          </a:ln>
          <a:effectLst/>
        </p:spPr>
        <p:txBody>
          <a:bodyPr rtlCol="0" anchor="ctr"/>
          <a:lstStyle/>
          <a:p/>
        </p:txBody>
      </p:sp>
      <p:sp>
        <p:nvSpPr>
          <p:cNvPr id="12" name="TextBox 11"/>
          <p:cNvSpPr txBox="1"/>
          <p:nvPr/>
        </p:nvSpPr>
        <p:spPr>
          <a:xfrm>
            <a:off x="594360" y="2313432"/>
            <a:ext cx="3436010" cy="45720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Neden önemli?</a:t>
            </a:r>
          </a:p>
        </p:txBody>
      </p:sp>
      <p:sp>
        <p:nvSpPr>
          <p:cNvPr id="13" name="TextBox 12"/>
          <p:cNvSpPr txBox="1"/>
          <p:nvPr/>
        </p:nvSpPr>
        <p:spPr>
          <a:xfrm>
            <a:off x="612648" y="2843784"/>
            <a:ext cx="3399434" cy="3328416"/>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Rüzgâr, aynı sıcaklığı daha soğuk hissettirir; ısı kaybı artar</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Örnek: -10 °C, 40 km/sa rüzgârda -31 gibi etki eder</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Yalnız termometreye bakmak yetmez</a:t>
            </a:r>
          </a:p>
        </p:txBody>
      </p:sp>
      <p:sp>
        <p:nvSpPr>
          <p:cNvPr id="14" name="Rounded Rectangle 13"/>
          <p:cNvSpPr/>
          <p:nvPr/>
        </p:nvSpPr>
        <p:spPr>
          <a:xfrm>
            <a:off x="4286402" y="2313432"/>
            <a:ext cx="3618890" cy="3931920"/>
          </a:xfrm>
          <a:prstGeom prst="roundRect">
            <a:avLst>
              <a:gd name="adj" fmla="val 5000"/>
            </a:avLst>
          </a:prstGeom>
          <a:solidFill>
            <a:srgbClr val="E3F1E4"/>
          </a:solidFill>
          <a:ln>
            <a:noFill/>
          </a:ln>
          <a:effectLst/>
        </p:spPr>
        <p:txBody>
          <a:bodyPr rtlCol="0" anchor="ctr"/>
          <a:lstStyle/>
          <a:p/>
        </p:txBody>
      </p:sp>
      <p:sp>
        <p:nvSpPr>
          <p:cNvPr id="15" name="Rounded Rectangle 14"/>
          <p:cNvSpPr/>
          <p:nvPr/>
        </p:nvSpPr>
        <p:spPr>
          <a:xfrm>
            <a:off x="4286402" y="2313432"/>
            <a:ext cx="3618890" cy="457200"/>
          </a:xfrm>
          <a:prstGeom prst="roundRect">
            <a:avLst>
              <a:gd name="adj" fmla="val 25000"/>
            </a:avLst>
          </a:prstGeom>
          <a:solidFill>
            <a:srgbClr val="2E7D32"/>
          </a:solidFill>
          <a:ln>
            <a:noFill/>
          </a:ln>
          <a:effectLst/>
        </p:spPr>
        <p:txBody>
          <a:bodyPr rtlCol="0" anchor="ctr"/>
          <a:lstStyle/>
          <a:p/>
        </p:txBody>
      </p:sp>
      <p:sp>
        <p:nvSpPr>
          <p:cNvPr id="16" name="Rectangle 15"/>
          <p:cNvSpPr/>
          <p:nvPr/>
        </p:nvSpPr>
        <p:spPr>
          <a:xfrm>
            <a:off x="4286402" y="2542032"/>
            <a:ext cx="3618890" cy="228600"/>
          </a:xfrm>
          <a:prstGeom prst="rect">
            <a:avLst/>
          </a:prstGeom>
          <a:solidFill>
            <a:srgbClr val="2E7D32"/>
          </a:solidFill>
          <a:ln>
            <a:noFill/>
          </a:ln>
          <a:effectLst/>
        </p:spPr>
        <p:txBody>
          <a:bodyPr rtlCol="0" anchor="ctr"/>
          <a:lstStyle/>
          <a:p/>
        </p:txBody>
      </p:sp>
      <p:sp>
        <p:nvSpPr>
          <p:cNvPr id="17" name="TextBox 16"/>
          <p:cNvSpPr txBox="1"/>
          <p:nvPr/>
        </p:nvSpPr>
        <p:spPr>
          <a:xfrm>
            <a:off x="4377842" y="2313432"/>
            <a:ext cx="3436010" cy="45720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İnsanlar için</a:t>
            </a:r>
          </a:p>
        </p:txBody>
      </p:sp>
      <p:sp>
        <p:nvSpPr>
          <p:cNvPr id="18" name="TextBox 17"/>
          <p:cNvSpPr txBox="1"/>
          <p:nvPr/>
        </p:nvSpPr>
        <p:spPr>
          <a:xfrm>
            <a:off x="4396130" y="2843784"/>
            <a:ext cx="3399434" cy="3328416"/>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Hava tahminlerini ve uyarıları izlemek</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Açık cildi örtmek: bere, atkı, eldiven</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Kat kat, kuru giyinmek; dışarıda kısa kalmak</a:t>
            </a:r>
          </a:p>
        </p:txBody>
      </p:sp>
      <p:sp>
        <p:nvSpPr>
          <p:cNvPr id="19" name="Rounded Rectangle 18"/>
          <p:cNvSpPr/>
          <p:nvPr/>
        </p:nvSpPr>
        <p:spPr>
          <a:xfrm>
            <a:off x="8069884" y="2313432"/>
            <a:ext cx="3618890" cy="3931920"/>
          </a:xfrm>
          <a:prstGeom prst="roundRect">
            <a:avLst>
              <a:gd name="adj" fmla="val 5000"/>
            </a:avLst>
          </a:prstGeom>
          <a:solidFill>
            <a:srgbClr val="E3F1E4"/>
          </a:solidFill>
          <a:ln>
            <a:noFill/>
          </a:ln>
          <a:effectLst/>
        </p:spPr>
        <p:txBody>
          <a:bodyPr rtlCol="0" anchor="ctr"/>
          <a:lstStyle/>
          <a:p/>
        </p:txBody>
      </p:sp>
      <p:sp>
        <p:nvSpPr>
          <p:cNvPr id="20" name="Rounded Rectangle 19"/>
          <p:cNvSpPr/>
          <p:nvPr/>
        </p:nvSpPr>
        <p:spPr>
          <a:xfrm>
            <a:off x="8069884" y="2313432"/>
            <a:ext cx="3618890" cy="457200"/>
          </a:xfrm>
          <a:prstGeom prst="roundRect">
            <a:avLst>
              <a:gd name="adj" fmla="val 25000"/>
            </a:avLst>
          </a:prstGeom>
          <a:solidFill>
            <a:srgbClr val="2E7D32"/>
          </a:solidFill>
          <a:ln>
            <a:noFill/>
          </a:ln>
          <a:effectLst/>
        </p:spPr>
        <p:txBody>
          <a:bodyPr rtlCol="0" anchor="ctr"/>
          <a:lstStyle/>
          <a:p/>
        </p:txBody>
      </p:sp>
      <p:sp>
        <p:nvSpPr>
          <p:cNvPr id="21" name="Rectangle 20"/>
          <p:cNvSpPr/>
          <p:nvPr/>
        </p:nvSpPr>
        <p:spPr>
          <a:xfrm>
            <a:off x="8069884" y="2542032"/>
            <a:ext cx="3618890" cy="228600"/>
          </a:xfrm>
          <a:prstGeom prst="rect">
            <a:avLst/>
          </a:prstGeom>
          <a:solidFill>
            <a:srgbClr val="2E7D32"/>
          </a:solidFill>
          <a:ln>
            <a:noFill/>
          </a:ln>
          <a:effectLst/>
        </p:spPr>
        <p:txBody>
          <a:bodyPr rtlCol="0" anchor="ctr"/>
          <a:lstStyle/>
          <a:p/>
        </p:txBody>
      </p:sp>
      <p:sp>
        <p:nvSpPr>
          <p:cNvPr id="22" name="TextBox 21"/>
          <p:cNvSpPr txBox="1"/>
          <p:nvPr/>
        </p:nvSpPr>
        <p:spPr>
          <a:xfrm>
            <a:off x="8161324" y="2313432"/>
            <a:ext cx="3436010" cy="45720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Sokak hayvanları için</a:t>
            </a:r>
          </a:p>
        </p:txBody>
      </p:sp>
      <p:sp>
        <p:nvSpPr>
          <p:cNvPr id="23" name="TextBox 22"/>
          <p:cNvSpPr txBox="1"/>
          <p:nvPr/>
        </p:nvSpPr>
        <p:spPr>
          <a:xfrm>
            <a:off x="8179612" y="2843784"/>
            <a:ext cx="3399434" cy="3328416"/>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Rüzgâr almayan, kuru barınak ve yatak</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Donmayan su ve mama</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Belediyenin ilgili birimine haber vermek</a:t>
            </a:r>
          </a:p>
        </p:txBody>
      </p:sp>
      <p:sp>
        <p:nvSpPr>
          <p:cNvPr id="24" name="TextBox 2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5" name="Rounded Rectangle 2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77, 132</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189 / 217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3.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3</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Tablodaki bilgilere göre aşağıdakilerden hangisine ULAŞILAMAZ?</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Rüzgâr hızı sakin ise rüzgârın soğutucu etkisi yoktur.</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Büyük risk olması için rüzgâr hızı 30 km/sa. üzerinde olmalıdır.</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Rüzgâr hızı 40 km/sa. ve sıcaklık -20 °C ise artan risk vardır.</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Sıcaklık -5 °C ve üzerinde ise rüzgâr artan risk oluşturmaz.</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Rüzgârın hızı 50 km/sa. ve sıcaklık -15 °C ise ısı kaybı -41 °C’tur.</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132</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190 / 217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3. soru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3</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Tablodaki bilgilere göre aşağıdakilerden hangisine ULAŞILAMAZ?</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Rüzgâr hızı sakin ise rüzgârın soğutucu etkisi yoktur.</a:t>
            </a:r>
          </a:p>
        </p:txBody>
      </p:sp>
      <p:sp>
        <p:nvSpPr>
          <p:cNvPr id="10" name="Rounded Rectangle 9"/>
          <p:cNvSpPr/>
          <p:nvPr/>
        </p:nvSpPr>
        <p:spPr>
          <a:xfrm>
            <a:off x="502920" y="315833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1" name="Oval 10"/>
          <p:cNvSpPr/>
          <p:nvPr/>
        </p:nvSpPr>
        <p:spPr>
          <a:xfrm>
            <a:off x="594360" y="311444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Büyük risk olması için rüzgâr hızı 30 km/sa. üzerinde olmalıdır.</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Rüzgâr hızı 40 km/sa. ve sıcaklık -20 °C ise artan risk vardır.</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Sıcaklık -5 °C ve üzerinde ise rüzgâr artan risk oluşturmaz.</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Rüzgârın hızı 50 km/sa. ve sıcaklık -15 °C ise ısı kaybı -41 °C’tur.</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Büyük risk 30 km/sa'te de görülür (-35 °C'ta -63): rüzgârın 30 km/sa'in üzerinde olması gerekmez. A, C (-46: artan risk), D ve E (-41) tablodan okunur.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132</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191 / 217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4.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4</a:t>
            </a:r>
          </a:p>
        </p:txBody>
      </p:sp>
      <p:sp>
        <p:nvSpPr>
          <p:cNvPr id="6" name="TextBox 5"/>
          <p:cNvSpPr txBox="1"/>
          <p:nvPr/>
        </p:nvSpPr>
        <p:spPr>
          <a:xfrm>
            <a:off x="502920" y="1170432"/>
            <a:ext cx="11185855" cy="365760"/>
          </a:xfrm>
          <a:prstGeom prst="rect">
            <a:avLst/>
          </a:prstGeom>
          <a:noFill/>
        </p:spPr>
        <p:txBody>
          <a:bodyPr wrap="square" anchor="t" lIns="73152" rIns="73152" tIns="36576" bIns="36576">
            <a:noAutofit/>
          </a:bodyPr>
          <a:lstStyle/>
          <a:p>
            <a:pPr algn="l">
              <a:spcBef>
                <a:spcPts val="0"/>
              </a:spcBef>
              <a:spcAft>
                <a:spcPts val="0"/>
              </a:spcAft>
            </a:pPr>
            <a:r>
              <a:rPr lang="tr-TR" sz="1600" b="0" i="1">
                <a:solidFill>
                  <a:srgbClr val="767676"/>
                </a:solidFill>
                <a:latin typeface="Calibri"/>
              </a:rPr>
              <a:t>4-8. soruları aşağıda verilen haritaya göre cevaplayınız.</a:t>
            </a:r>
          </a:p>
        </p:txBody>
      </p:sp>
      <p:pic>
        <p:nvPicPr>
          <p:cNvPr id="7" name="Picture 6" descr="sonu_harita_s133.jpg"/>
          <p:cNvPicPr>
            <a:picLocks noChangeAspect="1"/>
          </p:cNvPicPr>
          <p:nvPr/>
        </p:nvPicPr>
        <p:blipFill>
          <a:blip r:embed="rId3"/>
          <a:stretch>
            <a:fillRect/>
          </a:stretch>
        </p:blipFill>
        <p:spPr>
          <a:xfrm>
            <a:off x="502920" y="1581912"/>
            <a:ext cx="7086600" cy="3781505"/>
          </a:xfrm>
          <a:prstGeom prst="rect">
            <a:avLst/>
          </a:prstGeom>
          <a:ln w="9525">
            <a:solidFill>
              <a:srgbClr val="D9D9D9"/>
            </a:solidFill>
          </a:ln>
        </p:spPr>
      </p:pic>
      <p:sp>
        <p:nvSpPr>
          <p:cNvPr id="8" name="TextBox 7"/>
          <p:cNvSpPr txBox="1"/>
          <p:nvPr/>
        </p:nvSpPr>
        <p:spPr>
          <a:xfrm>
            <a:off x="502920" y="5381705"/>
            <a:ext cx="708660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 Ders kitabı s. 133 · işaretler sunuma aittir</a:t>
            </a:r>
          </a:p>
        </p:txBody>
      </p:sp>
      <p:sp>
        <p:nvSpPr>
          <p:cNvPr id="9" name="Oval 8"/>
          <p:cNvSpPr/>
          <p:nvPr/>
        </p:nvSpPr>
        <p:spPr>
          <a:xfrm>
            <a:off x="5251093" y="2321663"/>
            <a:ext cx="394543" cy="394543"/>
          </a:xfrm>
          <a:prstGeom prst="ellipse">
            <a:avLst/>
          </a:prstGeom>
          <a:noFill/>
          <a:ln w="44450">
            <a:solidFill>
              <a:srgbClr val="D3373A"/>
            </a:solidFill>
          </a:ln>
          <a:effectLst/>
        </p:spPr>
        <p:txBody>
          <a:bodyPr rtlCol="0" anchor="ctr"/>
          <a:lstStyle/>
          <a:p/>
        </p:txBody>
      </p:sp>
      <p:sp>
        <p:nvSpPr>
          <p:cNvPr id="10" name="Oval 9"/>
          <p:cNvSpPr/>
          <p:nvPr/>
        </p:nvSpPr>
        <p:spPr>
          <a:xfrm>
            <a:off x="5320897" y="2699814"/>
            <a:ext cx="394543" cy="394543"/>
          </a:xfrm>
          <a:prstGeom prst="ellipse">
            <a:avLst/>
          </a:prstGeom>
          <a:noFill/>
          <a:ln w="44450">
            <a:solidFill>
              <a:srgbClr val="D3373A"/>
            </a:solidFill>
          </a:ln>
          <a:effectLst/>
        </p:spPr>
        <p:txBody>
          <a:bodyPr rtlCol="0" anchor="ctr"/>
          <a:lstStyle/>
          <a:p/>
        </p:txBody>
      </p:sp>
      <p:sp>
        <p:nvSpPr>
          <p:cNvPr id="11" name="Rounded Rectangle 10"/>
          <p:cNvSpPr/>
          <p:nvPr/>
        </p:nvSpPr>
        <p:spPr>
          <a:xfrm>
            <a:off x="7818120" y="1581912"/>
            <a:ext cx="3870655" cy="4663440"/>
          </a:xfrm>
          <a:prstGeom prst="roundRect">
            <a:avLst>
              <a:gd name="adj" fmla="val 6000"/>
            </a:avLst>
          </a:prstGeom>
          <a:solidFill>
            <a:srgbClr val="FFF3D1"/>
          </a:solidFill>
          <a:ln>
            <a:noFill/>
          </a:ln>
          <a:effectLst/>
        </p:spPr>
        <p:txBody>
          <a:bodyPr rtlCol="0" anchor="ctr"/>
          <a:lstStyle/>
          <a:p/>
        </p:txBody>
      </p:sp>
      <p:sp>
        <p:nvSpPr>
          <p:cNvPr id="12" name="Oval 11"/>
          <p:cNvSpPr/>
          <p:nvPr/>
        </p:nvSpPr>
        <p:spPr>
          <a:xfrm>
            <a:off x="7955280" y="1719072"/>
            <a:ext cx="566928" cy="56692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4</a:t>
            </a:r>
          </a:p>
        </p:txBody>
      </p:sp>
      <p:sp>
        <p:nvSpPr>
          <p:cNvPr id="13" name="TextBox 12"/>
          <p:cNvSpPr txBox="1"/>
          <p:nvPr/>
        </p:nvSpPr>
        <p:spPr>
          <a:xfrm>
            <a:off x="8641080" y="1655064"/>
            <a:ext cx="2956255" cy="4517136"/>
          </a:xfrm>
          <a:prstGeom prst="rect">
            <a:avLst/>
          </a:prstGeom>
          <a:noFill/>
        </p:spPr>
        <p:txBody>
          <a:bodyPr wrap="square" anchor="ctr" lIns="73152" rIns="73152" tIns="36576" bIns="36576">
            <a:noAutofit/>
          </a:bodyPr>
          <a:lstStyle/>
          <a:p>
            <a:pPr algn="l">
              <a:spcBef>
                <a:spcPts val="0"/>
              </a:spcBef>
              <a:spcAft>
                <a:spcPts val="0"/>
              </a:spcAft>
            </a:pPr>
            <a:r>
              <a:rPr lang="tr-TR" sz="2300" b="1" i="0">
                <a:solidFill>
                  <a:srgbClr val="262626"/>
                </a:solidFill>
                <a:latin typeface="Calibri"/>
              </a:rPr>
              <a:t>Haritada a ve b ile gösterilen yerler arasındaki iklim farklılıklarının gerekçelerini açıklayınız.</a:t>
            </a:r>
          </a:p>
        </p:txBody>
      </p:sp>
      <p:sp>
        <p:nvSpPr>
          <p:cNvPr id="14" name="TextBox 1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5" name="Rounded Rectangle 1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133</a:t>
            </a:r>
          </a:p>
        </p:txBody>
      </p:sp>
      <p:sp>
        <p:nvSpPr>
          <p:cNvPr id="16" name="TextBox 1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192 / 217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4.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4</a:t>
            </a:r>
          </a:p>
        </p:txBody>
      </p:sp>
      <p:pic>
        <p:nvPicPr>
          <p:cNvPr id="6" name="Picture 5" descr="sonu_harita_s133.jpg"/>
          <p:cNvPicPr>
            <a:picLocks noChangeAspect="1"/>
          </p:cNvPicPr>
          <p:nvPr/>
        </p:nvPicPr>
        <p:blipFill>
          <a:blip r:embed="rId3"/>
          <a:stretch>
            <a:fillRect/>
          </a:stretch>
        </p:blipFill>
        <p:spPr>
          <a:xfrm>
            <a:off x="502920" y="1216152"/>
            <a:ext cx="5760720" cy="3073997"/>
          </a:xfrm>
          <a:prstGeom prst="rect">
            <a:avLst/>
          </a:prstGeom>
          <a:ln w="9525">
            <a:solidFill>
              <a:srgbClr val="D9D9D9"/>
            </a:solidFill>
          </a:ln>
        </p:spPr>
      </p:pic>
      <p:sp>
        <p:nvSpPr>
          <p:cNvPr id="7" name="TextBox 6"/>
          <p:cNvSpPr txBox="1"/>
          <p:nvPr/>
        </p:nvSpPr>
        <p:spPr>
          <a:xfrm>
            <a:off x="502920" y="4308437"/>
            <a:ext cx="576072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 Ders kitabı s. 133 · işaretler sunuma aittir</a:t>
            </a:r>
          </a:p>
        </p:txBody>
      </p:sp>
      <p:sp>
        <p:nvSpPr>
          <p:cNvPr id="8" name="Oval 7"/>
          <p:cNvSpPr/>
          <p:nvPr/>
        </p:nvSpPr>
        <p:spPr>
          <a:xfrm>
            <a:off x="4362725" y="1817498"/>
            <a:ext cx="320725" cy="320725"/>
          </a:xfrm>
          <a:prstGeom prst="ellipse">
            <a:avLst/>
          </a:prstGeom>
          <a:noFill/>
          <a:ln w="44450">
            <a:solidFill>
              <a:srgbClr val="2E7D32"/>
            </a:solidFill>
          </a:ln>
          <a:effectLst/>
        </p:spPr>
        <p:txBody>
          <a:bodyPr rtlCol="0" anchor="ctr"/>
          <a:lstStyle/>
          <a:p/>
        </p:txBody>
      </p:sp>
      <p:sp>
        <p:nvSpPr>
          <p:cNvPr id="9" name="Oval 8"/>
          <p:cNvSpPr/>
          <p:nvPr/>
        </p:nvSpPr>
        <p:spPr>
          <a:xfrm>
            <a:off x="4419469" y="2124897"/>
            <a:ext cx="320725" cy="320725"/>
          </a:xfrm>
          <a:prstGeom prst="ellipse">
            <a:avLst/>
          </a:prstGeom>
          <a:noFill/>
          <a:ln w="44450">
            <a:solidFill>
              <a:srgbClr val="8B5E34"/>
            </a:solidFill>
          </a:ln>
          <a:effectLst/>
        </p:spPr>
        <p:txBody>
          <a:bodyPr rtlCol="0" anchor="ctr"/>
          <a:lstStyle/>
          <a:p/>
        </p:txBody>
      </p:sp>
      <p:cxnSp>
        <p:nvCxnSpPr>
          <p:cNvPr id="10" name="Connector 9"/>
          <p:cNvCxnSpPr/>
          <p:nvPr/>
        </p:nvCxnSpPr>
        <p:spPr>
          <a:xfrm>
            <a:off x="4351623" y="1512440"/>
            <a:ext cx="98685" cy="345671"/>
          </a:xfrm>
          <a:prstGeom prst="line">
            <a:avLst/>
          </a:prstGeom>
          <a:ln w="50800">
            <a:solidFill>
              <a:srgbClr val="1F5F9E"/>
            </a:solidFill>
            <a:tailEnd type="triangle" w="med" len="med"/>
          </a:ln>
        </p:spPr>
      </p:cxnSp>
      <p:sp>
        <p:nvSpPr>
          <p:cNvPr id="11" name="Rounded Rectangle 10"/>
          <p:cNvSpPr/>
          <p:nvPr/>
        </p:nvSpPr>
        <p:spPr>
          <a:xfrm>
            <a:off x="2934303" y="1164968"/>
            <a:ext cx="1463040" cy="310896"/>
          </a:xfrm>
          <a:prstGeom prst="roundRect">
            <a:avLst>
              <a:gd name="adj" fmla="val 30000"/>
            </a:avLst>
          </a:prstGeom>
          <a:solidFill>
            <a:srgbClr val="1F5F9E"/>
          </a:solidFill>
          <a:ln w="9525">
            <a:solidFill>
              <a:srgbClr val="FFFFFF"/>
            </a:solidFill>
          </a:ln>
          <a:effectLst/>
        </p:spPr>
        <p:txBody>
          <a:bodyPr rtlCol="0" anchor="ctr" wrap="square" lIns="27432" rIns="27432" tIns="0" bIns="0">
            <a:noAutofit/>
          </a:bodyPr>
          <a:lstStyle/>
          <a:p>
            <a:pPr algn="ctr">
              <a:spcBef>
                <a:spcPts val="0"/>
              </a:spcBef>
              <a:spcAft>
                <a:spcPts val="0"/>
              </a:spcAft>
            </a:pPr>
            <a:r>
              <a:rPr lang="tr-TR" sz="1300" b="1" i="0">
                <a:solidFill>
                  <a:srgbClr val="FFFFFF"/>
                </a:solidFill>
                <a:latin typeface="Calibri"/>
              </a:rPr>
              <a:t>nemli hava</a:t>
            </a:r>
          </a:p>
        </p:txBody>
      </p:sp>
      <p:cxnSp>
        <p:nvCxnSpPr>
          <p:cNvPr id="12" name="Connector 11"/>
          <p:cNvCxnSpPr/>
          <p:nvPr/>
        </p:nvCxnSpPr>
        <p:spPr>
          <a:xfrm flipV="1">
            <a:off x="4104911" y="2092673"/>
            <a:ext cx="986848" cy="37036"/>
          </a:xfrm>
          <a:prstGeom prst="line">
            <a:avLst/>
          </a:prstGeom>
          <a:ln w="50800">
            <a:solidFill>
              <a:srgbClr val="8B5E34"/>
            </a:solidFill>
            <a:prstDash val="dash"/>
          </a:ln>
        </p:spPr>
      </p:cxnSp>
      <p:sp>
        <p:nvSpPr>
          <p:cNvPr id="13" name="Rounded Rectangle 12"/>
          <p:cNvSpPr/>
          <p:nvPr/>
        </p:nvSpPr>
        <p:spPr>
          <a:xfrm>
            <a:off x="5137479" y="1937225"/>
            <a:ext cx="685800" cy="310896"/>
          </a:xfrm>
          <a:prstGeom prst="roundRect">
            <a:avLst>
              <a:gd name="adj" fmla="val 30000"/>
            </a:avLst>
          </a:prstGeom>
          <a:solidFill>
            <a:srgbClr val="8B5E34"/>
          </a:solidFill>
          <a:ln w="9525">
            <a:solidFill>
              <a:srgbClr val="FFFFFF"/>
            </a:solidFill>
          </a:ln>
          <a:effectLst/>
        </p:spPr>
        <p:txBody>
          <a:bodyPr rtlCol="0" anchor="ctr" wrap="square" lIns="27432" rIns="27432" tIns="0" bIns="0">
            <a:noAutofit/>
          </a:bodyPr>
          <a:lstStyle/>
          <a:p>
            <a:pPr algn="ctr">
              <a:spcBef>
                <a:spcPts val="0"/>
              </a:spcBef>
              <a:spcAft>
                <a:spcPts val="0"/>
              </a:spcAft>
            </a:pPr>
            <a:r>
              <a:rPr lang="tr-TR" sz="1300" b="1" i="0">
                <a:solidFill>
                  <a:srgbClr val="FFFFFF"/>
                </a:solidFill>
                <a:latin typeface="Calibri"/>
              </a:rPr>
              <a:t>dağlar</a:t>
            </a:r>
          </a:p>
        </p:txBody>
      </p:sp>
      <p:sp>
        <p:nvSpPr>
          <p:cNvPr id="14" name="Rounded Rectangle 13"/>
          <p:cNvSpPr/>
          <p:nvPr/>
        </p:nvSpPr>
        <p:spPr>
          <a:xfrm>
            <a:off x="502920" y="4619333"/>
            <a:ext cx="5760720" cy="1626019"/>
          </a:xfrm>
          <a:prstGeom prst="roundRect">
            <a:avLst>
              <a:gd name="adj" fmla="val 6000"/>
            </a:avLst>
          </a:prstGeom>
          <a:solidFill>
            <a:srgbClr val="E3F1E4"/>
          </a:solidFill>
          <a:ln>
            <a:noFill/>
          </a:ln>
          <a:effectLst/>
        </p:spPr>
        <p:txBody>
          <a:bodyPr rtlCol="0" anchor="ctr"/>
          <a:lstStyle/>
          <a:p/>
        </p:txBody>
      </p:sp>
      <p:sp>
        <p:nvSpPr>
          <p:cNvPr id="15" name="Rectangle 14"/>
          <p:cNvSpPr/>
          <p:nvPr/>
        </p:nvSpPr>
        <p:spPr>
          <a:xfrm>
            <a:off x="502920" y="4619333"/>
            <a:ext cx="109728" cy="1626019"/>
          </a:xfrm>
          <a:prstGeom prst="rect">
            <a:avLst/>
          </a:prstGeom>
          <a:solidFill>
            <a:srgbClr val="2E7D32"/>
          </a:solidFill>
          <a:ln>
            <a:noFill/>
          </a:ln>
          <a:effectLst/>
        </p:spPr>
        <p:txBody>
          <a:bodyPr rtlCol="0" anchor="ctr"/>
          <a:lstStyle/>
          <a:p/>
        </p:txBody>
      </p:sp>
      <p:sp>
        <p:nvSpPr>
          <p:cNvPr id="16" name="TextBox 15"/>
          <p:cNvSpPr txBox="1"/>
          <p:nvPr/>
        </p:nvSpPr>
        <p:spPr>
          <a:xfrm>
            <a:off x="731520" y="4674197"/>
            <a:ext cx="5440680" cy="1516291"/>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Kısa cevap</a:t>
            </a:r>
          </a:p>
          <a:p>
            <a:pPr algn="l">
              <a:spcBef>
                <a:spcPts val="0"/>
              </a:spcBef>
              <a:spcAft>
                <a:spcPts val="0"/>
              </a:spcAft>
            </a:pPr>
            <a:r>
              <a:rPr lang="tr-TR" sz="1900" b="0" i="0">
                <a:solidFill>
                  <a:srgbClr val="262626"/>
                </a:solidFill>
                <a:latin typeface="Calibri"/>
              </a:rPr>
              <a:t>a'da Karadeniz iklimi (bol yağış, ılık kış), b'de karasal özellikler (az yağış, soğuk kış): aradaki dağlar nemli havayı ve deniz etkisini keser.</a:t>
            </a:r>
          </a:p>
        </p:txBody>
      </p:sp>
      <p:sp>
        <p:nvSpPr>
          <p:cNvPr id="17" name="Rounded Rectangle 16"/>
          <p:cNvSpPr/>
          <p:nvPr/>
        </p:nvSpPr>
        <p:spPr>
          <a:xfrm>
            <a:off x="6492240" y="1216152"/>
            <a:ext cx="5196535" cy="1584960"/>
          </a:xfrm>
          <a:prstGeom prst="roundRect">
            <a:avLst>
              <a:gd name="adj" fmla="val 5000"/>
            </a:avLst>
          </a:prstGeom>
          <a:solidFill>
            <a:srgbClr val="E3F1E4"/>
          </a:solidFill>
          <a:ln>
            <a:noFill/>
          </a:ln>
          <a:effectLst/>
        </p:spPr>
        <p:txBody>
          <a:bodyPr rtlCol="0" anchor="ctr"/>
          <a:lstStyle/>
          <a:p/>
        </p:txBody>
      </p:sp>
      <p:sp>
        <p:nvSpPr>
          <p:cNvPr id="18" name="Rounded Rectangle 17"/>
          <p:cNvSpPr/>
          <p:nvPr/>
        </p:nvSpPr>
        <p:spPr>
          <a:xfrm>
            <a:off x="6492240" y="1216152"/>
            <a:ext cx="5196535" cy="457200"/>
          </a:xfrm>
          <a:prstGeom prst="roundRect">
            <a:avLst>
              <a:gd name="adj" fmla="val 25000"/>
            </a:avLst>
          </a:prstGeom>
          <a:solidFill>
            <a:srgbClr val="2E7D32"/>
          </a:solidFill>
          <a:ln>
            <a:noFill/>
          </a:ln>
          <a:effectLst/>
        </p:spPr>
        <p:txBody>
          <a:bodyPr rtlCol="0" anchor="ctr"/>
          <a:lstStyle/>
          <a:p/>
        </p:txBody>
      </p:sp>
      <p:sp>
        <p:nvSpPr>
          <p:cNvPr id="19" name="Rectangle 18"/>
          <p:cNvSpPr/>
          <p:nvPr/>
        </p:nvSpPr>
        <p:spPr>
          <a:xfrm>
            <a:off x="6492240" y="1444752"/>
            <a:ext cx="5196535" cy="228600"/>
          </a:xfrm>
          <a:prstGeom prst="rect">
            <a:avLst/>
          </a:prstGeom>
          <a:solidFill>
            <a:srgbClr val="2E7D32"/>
          </a:solidFill>
          <a:ln>
            <a:noFill/>
          </a:ln>
          <a:effectLst/>
        </p:spPr>
        <p:txBody>
          <a:bodyPr rtlCol="0" anchor="ctr"/>
          <a:lstStyle/>
          <a:p/>
        </p:txBody>
      </p:sp>
      <p:sp>
        <p:nvSpPr>
          <p:cNvPr id="20" name="TextBox 19"/>
          <p:cNvSpPr txBox="1"/>
          <p:nvPr/>
        </p:nvSpPr>
        <p:spPr>
          <a:xfrm>
            <a:off x="6583680" y="1216152"/>
            <a:ext cx="50136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a · Karadeniz kıyısı</a:t>
            </a:r>
          </a:p>
        </p:txBody>
      </p:sp>
      <p:sp>
        <p:nvSpPr>
          <p:cNvPr id="21" name="TextBox 20"/>
          <p:cNvSpPr txBox="1"/>
          <p:nvPr/>
        </p:nvSpPr>
        <p:spPr>
          <a:xfrm>
            <a:off x="6601968" y="1746504"/>
            <a:ext cx="4977079" cy="981456"/>
          </a:xfrm>
          <a:prstGeom prst="rect">
            <a:avLst/>
          </a:prstGeom>
          <a:noFill/>
        </p:spPr>
        <p:txBody>
          <a:bodyPr wrap="square" anchor="t" lIns="73152" rIns="73152" tIns="36576" bIns="36576">
            <a:noAutofit/>
          </a:bodyPr>
          <a:lstStyle/>
          <a:p>
            <a:pPr algn="l" marL="217543" indent="-217543">
              <a:spcBef>
                <a:spcPts val="0"/>
              </a:spcBef>
              <a:spcAft>
                <a:spcPts val="583"/>
              </a:spcAft>
            </a:pPr>
            <a:r>
              <a:rPr lang="tr-TR" sz="1750" b="1" i="0">
                <a:solidFill>
                  <a:srgbClr val="2C6696"/>
                </a:solidFill>
                <a:latin typeface="Calibri"/>
              </a:rPr>
              <a:t>•  </a:t>
            </a:r>
            <a:r>
              <a:rPr lang="tr-TR" sz="1750" b="0" i="0">
                <a:solidFill>
                  <a:srgbClr val="262626"/>
                </a:solidFill>
                <a:latin typeface="Calibri"/>
              </a:rPr>
              <a:t>Denize bakan yamaç: nemli hava yükselir, bol yağış (yamaç yağışı)</a:t>
            </a:r>
          </a:p>
          <a:p>
            <a:pPr algn="l" marL="217543" indent="-217543">
              <a:spcBef>
                <a:spcPts val="0"/>
              </a:spcBef>
              <a:spcAft>
                <a:spcPts val="0"/>
              </a:spcAft>
            </a:pPr>
            <a:r>
              <a:rPr lang="tr-TR" sz="1750" b="1" i="0">
                <a:solidFill>
                  <a:srgbClr val="2C6696"/>
                </a:solidFill>
                <a:latin typeface="Calibri"/>
              </a:rPr>
              <a:t>•  </a:t>
            </a:r>
            <a:r>
              <a:rPr lang="tr-TR" sz="1750" b="0" i="0">
                <a:solidFill>
                  <a:srgbClr val="262626"/>
                </a:solidFill>
                <a:latin typeface="Calibri"/>
              </a:rPr>
              <a:t>Deniz etkisi: kışlar ılık, sıcaklık farkı az</a:t>
            </a:r>
          </a:p>
        </p:txBody>
      </p:sp>
      <p:sp>
        <p:nvSpPr>
          <p:cNvPr id="22" name="Rounded Rectangle 21"/>
          <p:cNvSpPr/>
          <p:nvPr/>
        </p:nvSpPr>
        <p:spPr>
          <a:xfrm>
            <a:off x="6492240" y="2938272"/>
            <a:ext cx="5196535" cy="1584960"/>
          </a:xfrm>
          <a:prstGeom prst="roundRect">
            <a:avLst>
              <a:gd name="adj" fmla="val 5000"/>
            </a:avLst>
          </a:prstGeom>
          <a:solidFill>
            <a:srgbClr val="E3F1E4"/>
          </a:solidFill>
          <a:ln>
            <a:noFill/>
          </a:ln>
          <a:effectLst/>
        </p:spPr>
        <p:txBody>
          <a:bodyPr rtlCol="0" anchor="ctr"/>
          <a:lstStyle/>
          <a:p/>
        </p:txBody>
      </p:sp>
      <p:sp>
        <p:nvSpPr>
          <p:cNvPr id="23" name="Rounded Rectangle 22"/>
          <p:cNvSpPr/>
          <p:nvPr/>
        </p:nvSpPr>
        <p:spPr>
          <a:xfrm>
            <a:off x="6492240" y="2938272"/>
            <a:ext cx="5196535" cy="457200"/>
          </a:xfrm>
          <a:prstGeom prst="roundRect">
            <a:avLst>
              <a:gd name="adj" fmla="val 25000"/>
            </a:avLst>
          </a:prstGeom>
          <a:solidFill>
            <a:srgbClr val="2E7D32"/>
          </a:solidFill>
          <a:ln>
            <a:noFill/>
          </a:ln>
          <a:effectLst/>
        </p:spPr>
        <p:txBody>
          <a:bodyPr rtlCol="0" anchor="ctr"/>
          <a:lstStyle/>
          <a:p/>
        </p:txBody>
      </p:sp>
      <p:sp>
        <p:nvSpPr>
          <p:cNvPr id="24" name="Rectangle 23"/>
          <p:cNvSpPr/>
          <p:nvPr/>
        </p:nvSpPr>
        <p:spPr>
          <a:xfrm>
            <a:off x="6492240" y="3166872"/>
            <a:ext cx="5196535" cy="228600"/>
          </a:xfrm>
          <a:prstGeom prst="rect">
            <a:avLst/>
          </a:prstGeom>
          <a:solidFill>
            <a:srgbClr val="2E7D32"/>
          </a:solidFill>
          <a:ln>
            <a:noFill/>
          </a:ln>
          <a:effectLst/>
        </p:spPr>
        <p:txBody>
          <a:bodyPr rtlCol="0" anchor="ctr"/>
          <a:lstStyle/>
          <a:p/>
        </p:txBody>
      </p:sp>
      <p:sp>
        <p:nvSpPr>
          <p:cNvPr id="25" name="TextBox 24"/>
          <p:cNvSpPr txBox="1"/>
          <p:nvPr/>
        </p:nvSpPr>
        <p:spPr>
          <a:xfrm>
            <a:off x="6583680" y="2938272"/>
            <a:ext cx="50136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b · Dağların gerisi</a:t>
            </a:r>
          </a:p>
        </p:txBody>
      </p:sp>
      <p:sp>
        <p:nvSpPr>
          <p:cNvPr id="26" name="TextBox 25"/>
          <p:cNvSpPr txBox="1"/>
          <p:nvPr/>
        </p:nvSpPr>
        <p:spPr>
          <a:xfrm>
            <a:off x="6601968" y="3468624"/>
            <a:ext cx="4977079" cy="981456"/>
          </a:xfrm>
          <a:prstGeom prst="rect">
            <a:avLst/>
          </a:prstGeom>
          <a:noFill/>
        </p:spPr>
        <p:txBody>
          <a:bodyPr wrap="square" anchor="t" lIns="73152" rIns="73152" tIns="36576" bIns="36576">
            <a:noAutofit/>
          </a:bodyPr>
          <a:lstStyle/>
          <a:p>
            <a:pPr algn="l" marL="217543" indent="-217543">
              <a:spcBef>
                <a:spcPts val="0"/>
              </a:spcBef>
              <a:spcAft>
                <a:spcPts val="583"/>
              </a:spcAft>
            </a:pPr>
            <a:r>
              <a:rPr lang="tr-TR" sz="1750" b="1" i="0">
                <a:solidFill>
                  <a:srgbClr val="2C6696"/>
                </a:solidFill>
                <a:latin typeface="Calibri"/>
              </a:rPr>
              <a:t>•  </a:t>
            </a:r>
            <a:r>
              <a:rPr lang="tr-TR" sz="1750" b="0" i="0">
                <a:solidFill>
                  <a:srgbClr val="262626"/>
                </a:solidFill>
                <a:latin typeface="Calibri"/>
              </a:rPr>
              <a:t>Dağlar nemli havayı ve deniz etkisini keser: yağış az</a:t>
            </a:r>
          </a:p>
          <a:p>
            <a:pPr algn="l" marL="217543" indent="-217543">
              <a:spcBef>
                <a:spcPts val="0"/>
              </a:spcBef>
              <a:spcAft>
                <a:spcPts val="0"/>
              </a:spcAft>
            </a:pPr>
            <a:r>
              <a:rPr lang="tr-TR" sz="1750" b="1" i="0">
                <a:solidFill>
                  <a:srgbClr val="2C6696"/>
                </a:solidFill>
                <a:latin typeface="Calibri"/>
              </a:rPr>
              <a:t>•  </a:t>
            </a:r>
            <a:r>
              <a:rPr lang="tr-TR" sz="1750" b="0" i="0">
                <a:solidFill>
                  <a:srgbClr val="262626"/>
                </a:solidFill>
                <a:latin typeface="Calibri"/>
              </a:rPr>
              <a:t>Yükselti fazla: kışlar soğuk ve karlı</a:t>
            </a:r>
          </a:p>
        </p:txBody>
      </p:sp>
      <p:sp>
        <p:nvSpPr>
          <p:cNvPr id="27" name="Rounded Rectangle 26"/>
          <p:cNvSpPr/>
          <p:nvPr/>
        </p:nvSpPr>
        <p:spPr>
          <a:xfrm>
            <a:off x="6492240" y="4660392"/>
            <a:ext cx="5196535" cy="1584960"/>
          </a:xfrm>
          <a:prstGeom prst="roundRect">
            <a:avLst>
              <a:gd name="adj" fmla="val 5000"/>
            </a:avLst>
          </a:prstGeom>
          <a:solidFill>
            <a:srgbClr val="E3F1E4"/>
          </a:solidFill>
          <a:ln>
            <a:noFill/>
          </a:ln>
          <a:effectLst/>
        </p:spPr>
        <p:txBody>
          <a:bodyPr rtlCol="0" anchor="ctr"/>
          <a:lstStyle/>
          <a:p/>
        </p:txBody>
      </p:sp>
      <p:sp>
        <p:nvSpPr>
          <p:cNvPr id="28" name="Rounded Rectangle 27"/>
          <p:cNvSpPr/>
          <p:nvPr/>
        </p:nvSpPr>
        <p:spPr>
          <a:xfrm>
            <a:off x="6492240" y="4660392"/>
            <a:ext cx="5196535" cy="457200"/>
          </a:xfrm>
          <a:prstGeom prst="roundRect">
            <a:avLst>
              <a:gd name="adj" fmla="val 25000"/>
            </a:avLst>
          </a:prstGeom>
          <a:solidFill>
            <a:srgbClr val="2E7D32"/>
          </a:solidFill>
          <a:ln>
            <a:noFill/>
          </a:ln>
          <a:effectLst/>
        </p:spPr>
        <p:txBody>
          <a:bodyPr rtlCol="0" anchor="ctr"/>
          <a:lstStyle/>
          <a:p/>
        </p:txBody>
      </p:sp>
      <p:sp>
        <p:nvSpPr>
          <p:cNvPr id="29" name="Rectangle 28"/>
          <p:cNvSpPr/>
          <p:nvPr/>
        </p:nvSpPr>
        <p:spPr>
          <a:xfrm>
            <a:off x="6492240" y="4888992"/>
            <a:ext cx="5196535" cy="228600"/>
          </a:xfrm>
          <a:prstGeom prst="rect">
            <a:avLst/>
          </a:prstGeom>
          <a:solidFill>
            <a:srgbClr val="2E7D32"/>
          </a:solidFill>
          <a:ln>
            <a:noFill/>
          </a:ln>
          <a:effectLst/>
        </p:spPr>
        <p:txBody>
          <a:bodyPr rtlCol="0" anchor="ctr"/>
          <a:lstStyle/>
          <a:p/>
        </p:txBody>
      </p:sp>
      <p:sp>
        <p:nvSpPr>
          <p:cNvPr id="30" name="TextBox 29"/>
          <p:cNvSpPr txBox="1"/>
          <p:nvPr/>
        </p:nvSpPr>
        <p:spPr>
          <a:xfrm>
            <a:off x="6583680" y="4660392"/>
            <a:ext cx="50136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Gerekçeler</a:t>
            </a:r>
          </a:p>
        </p:txBody>
      </p:sp>
      <p:sp>
        <p:nvSpPr>
          <p:cNvPr id="31" name="TextBox 30"/>
          <p:cNvSpPr txBox="1"/>
          <p:nvPr/>
        </p:nvSpPr>
        <p:spPr>
          <a:xfrm>
            <a:off x="6601968" y="5190744"/>
            <a:ext cx="4977079" cy="981456"/>
          </a:xfrm>
          <a:prstGeom prst="rect">
            <a:avLst/>
          </a:prstGeom>
          <a:noFill/>
        </p:spPr>
        <p:txBody>
          <a:bodyPr wrap="square" anchor="t" lIns="73152" rIns="73152" tIns="36576" bIns="36576">
            <a:noAutofit/>
          </a:bodyPr>
          <a:lstStyle/>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Dağların uzanış doğrultusu ve bakı</a:t>
            </a:r>
          </a:p>
          <a:p>
            <a:pPr algn="l" marL="223758" indent="-223758">
              <a:spcBef>
                <a:spcPts val="0"/>
              </a:spcBef>
              <a:spcAft>
                <a:spcPts val="0"/>
              </a:spcAft>
            </a:pPr>
            <a:r>
              <a:rPr lang="tr-TR" sz="1800" b="1" i="0">
                <a:solidFill>
                  <a:srgbClr val="2C6696"/>
                </a:solidFill>
                <a:latin typeface="Calibri"/>
              </a:rPr>
              <a:t>•  </a:t>
            </a:r>
            <a:r>
              <a:rPr lang="tr-TR" sz="1800" b="0" i="0">
                <a:solidFill>
                  <a:srgbClr val="262626"/>
                </a:solidFill>
                <a:latin typeface="Calibri"/>
              </a:rPr>
              <a:t>Yükselti, denizellik-karasallık</a:t>
            </a:r>
          </a:p>
        </p:txBody>
      </p:sp>
      <p:sp>
        <p:nvSpPr>
          <p:cNvPr id="32" name="TextBox 3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3" name="Rounded Rectangle 3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115-119</a:t>
            </a:r>
          </a:p>
        </p:txBody>
      </p:sp>
      <p:sp>
        <p:nvSpPr>
          <p:cNvPr id="34" name="TextBox 3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193 / 217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5.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5</a:t>
            </a:r>
          </a:p>
        </p:txBody>
      </p:sp>
      <p:sp>
        <p:nvSpPr>
          <p:cNvPr id="6" name="TextBox 5"/>
          <p:cNvSpPr txBox="1"/>
          <p:nvPr/>
        </p:nvSpPr>
        <p:spPr>
          <a:xfrm>
            <a:off x="502920" y="1170432"/>
            <a:ext cx="11185855" cy="365760"/>
          </a:xfrm>
          <a:prstGeom prst="rect">
            <a:avLst/>
          </a:prstGeom>
          <a:noFill/>
        </p:spPr>
        <p:txBody>
          <a:bodyPr wrap="square" anchor="t" lIns="73152" rIns="73152" tIns="36576" bIns="36576">
            <a:noAutofit/>
          </a:bodyPr>
          <a:lstStyle/>
          <a:p>
            <a:pPr algn="l">
              <a:spcBef>
                <a:spcPts val="0"/>
              </a:spcBef>
              <a:spcAft>
                <a:spcPts val="0"/>
              </a:spcAft>
            </a:pPr>
            <a:r>
              <a:rPr lang="tr-TR" sz="1600" b="0" i="1">
                <a:solidFill>
                  <a:srgbClr val="767676"/>
                </a:solidFill>
                <a:latin typeface="Calibri"/>
              </a:rPr>
              <a:t>4-8. soruları aşağıda verilen haritaya göre cevaplayınız.</a:t>
            </a:r>
          </a:p>
        </p:txBody>
      </p:sp>
      <p:pic>
        <p:nvPicPr>
          <p:cNvPr id="7" name="Picture 6" descr="sonu_harita_s133.jpg"/>
          <p:cNvPicPr>
            <a:picLocks noChangeAspect="1"/>
          </p:cNvPicPr>
          <p:nvPr/>
        </p:nvPicPr>
        <p:blipFill>
          <a:blip r:embed="rId3"/>
          <a:stretch>
            <a:fillRect/>
          </a:stretch>
        </p:blipFill>
        <p:spPr>
          <a:xfrm>
            <a:off x="502920" y="1581912"/>
            <a:ext cx="7086600" cy="3781505"/>
          </a:xfrm>
          <a:prstGeom prst="rect">
            <a:avLst/>
          </a:prstGeom>
          <a:ln w="9525">
            <a:solidFill>
              <a:srgbClr val="D9D9D9"/>
            </a:solidFill>
          </a:ln>
        </p:spPr>
      </p:pic>
      <p:sp>
        <p:nvSpPr>
          <p:cNvPr id="8" name="TextBox 7"/>
          <p:cNvSpPr txBox="1"/>
          <p:nvPr/>
        </p:nvSpPr>
        <p:spPr>
          <a:xfrm>
            <a:off x="502920" y="5381705"/>
            <a:ext cx="708660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 Ders kitabı s. 133 · işaretler sunuma aittir</a:t>
            </a:r>
          </a:p>
        </p:txBody>
      </p:sp>
      <p:sp>
        <p:nvSpPr>
          <p:cNvPr id="9" name="Oval 8"/>
          <p:cNvSpPr/>
          <p:nvPr/>
        </p:nvSpPr>
        <p:spPr>
          <a:xfrm>
            <a:off x="1081076" y="3267799"/>
            <a:ext cx="394543" cy="394543"/>
          </a:xfrm>
          <a:prstGeom prst="ellipse">
            <a:avLst/>
          </a:prstGeom>
          <a:noFill/>
          <a:ln w="44450">
            <a:solidFill>
              <a:srgbClr val="D3373A"/>
            </a:solidFill>
          </a:ln>
          <a:effectLst/>
        </p:spPr>
        <p:txBody>
          <a:bodyPr rtlCol="0" anchor="ctr"/>
          <a:lstStyle/>
          <a:p/>
        </p:txBody>
      </p:sp>
      <p:sp>
        <p:nvSpPr>
          <p:cNvPr id="10" name="Oval 9"/>
          <p:cNvSpPr/>
          <p:nvPr/>
        </p:nvSpPr>
        <p:spPr>
          <a:xfrm>
            <a:off x="1756352" y="3278429"/>
            <a:ext cx="394543" cy="394543"/>
          </a:xfrm>
          <a:prstGeom prst="ellipse">
            <a:avLst/>
          </a:prstGeom>
          <a:noFill/>
          <a:ln w="44450">
            <a:solidFill>
              <a:srgbClr val="D3373A"/>
            </a:solidFill>
          </a:ln>
          <a:effectLst/>
        </p:spPr>
        <p:txBody>
          <a:bodyPr rtlCol="0" anchor="ctr"/>
          <a:lstStyle/>
          <a:p/>
        </p:txBody>
      </p:sp>
      <p:sp>
        <p:nvSpPr>
          <p:cNvPr id="11" name="Rounded Rectangle 10"/>
          <p:cNvSpPr/>
          <p:nvPr/>
        </p:nvSpPr>
        <p:spPr>
          <a:xfrm>
            <a:off x="7818120" y="1581912"/>
            <a:ext cx="3870655" cy="4663440"/>
          </a:xfrm>
          <a:prstGeom prst="roundRect">
            <a:avLst>
              <a:gd name="adj" fmla="val 6000"/>
            </a:avLst>
          </a:prstGeom>
          <a:solidFill>
            <a:srgbClr val="FFF3D1"/>
          </a:solidFill>
          <a:ln>
            <a:noFill/>
          </a:ln>
          <a:effectLst/>
        </p:spPr>
        <p:txBody>
          <a:bodyPr rtlCol="0" anchor="ctr"/>
          <a:lstStyle/>
          <a:p/>
        </p:txBody>
      </p:sp>
      <p:sp>
        <p:nvSpPr>
          <p:cNvPr id="12" name="Oval 11"/>
          <p:cNvSpPr/>
          <p:nvPr/>
        </p:nvSpPr>
        <p:spPr>
          <a:xfrm>
            <a:off x="7955280" y="1719072"/>
            <a:ext cx="566928" cy="56692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5</a:t>
            </a:r>
          </a:p>
        </p:txBody>
      </p:sp>
      <p:sp>
        <p:nvSpPr>
          <p:cNvPr id="13" name="TextBox 12"/>
          <p:cNvSpPr txBox="1"/>
          <p:nvPr/>
        </p:nvSpPr>
        <p:spPr>
          <a:xfrm>
            <a:off x="8641080" y="1655064"/>
            <a:ext cx="2956255" cy="4517136"/>
          </a:xfrm>
          <a:prstGeom prst="rect">
            <a:avLst/>
          </a:prstGeom>
          <a:noFill/>
        </p:spPr>
        <p:txBody>
          <a:bodyPr wrap="square" anchor="ctr" lIns="73152" rIns="73152" tIns="36576" bIns="36576">
            <a:noAutofit/>
          </a:bodyPr>
          <a:lstStyle/>
          <a:p>
            <a:pPr algn="l">
              <a:spcBef>
                <a:spcPts val="0"/>
              </a:spcBef>
              <a:spcAft>
                <a:spcPts val="0"/>
              </a:spcAft>
            </a:pPr>
            <a:r>
              <a:rPr lang="tr-TR" sz="2300" b="1" i="0">
                <a:solidFill>
                  <a:srgbClr val="262626"/>
                </a:solidFill>
                <a:latin typeface="Calibri"/>
              </a:rPr>
              <a:t>Haritada c ve ç ile gösterilen yerlerde benzer iklim özelliklerinin görülmesini yer şekillerinin iklim üzerindeki etkileri açısından açıklayınız.</a:t>
            </a:r>
          </a:p>
        </p:txBody>
      </p:sp>
      <p:sp>
        <p:nvSpPr>
          <p:cNvPr id="14" name="TextBox 1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5" name="Rounded Rectangle 1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133</a:t>
            </a:r>
          </a:p>
        </p:txBody>
      </p:sp>
      <p:sp>
        <p:nvSpPr>
          <p:cNvPr id="16" name="TextBox 1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194 / 217</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5.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5</a:t>
            </a:r>
          </a:p>
        </p:txBody>
      </p:sp>
      <p:pic>
        <p:nvPicPr>
          <p:cNvPr id="6" name="Picture 5" descr="sonu_harita_s133.jpg"/>
          <p:cNvPicPr>
            <a:picLocks noChangeAspect="1"/>
          </p:cNvPicPr>
          <p:nvPr/>
        </p:nvPicPr>
        <p:blipFill>
          <a:blip r:embed="rId3"/>
          <a:stretch>
            <a:fillRect/>
          </a:stretch>
        </p:blipFill>
        <p:spPr>
          <a:xfrm>
            <a:off x="502920" y="1216152"/>
            <a:ext cx="5760720" cy="3073997"/>
          </a:xfrm>
          <a:prstGeom prst="rect">
            <a:avLst/>
          </a:prstGeom>
          <a:ln w="9525">
            <a:solidFill>
              <a:srgbClr val="D9D9D9"/>
            </a:solidFill>
          </a:ln>
        </p:spPr>
      </p:pic>
      <p:sp>
        <p:nvSpPr>
          <p:cNvPr id="7" name="TextBox 6"/>
          <p:cNvSpPr txBox="1"/>
          <p:nvPr/>
        </p:nvSpPr>
        <p:spPr>
          <a:xfrm>
            <a:off x="502920" y="4308437"/>
            <a:ext cx="576072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 Ders kitabı s. 133 · işaretler sunuma aittir</a:t>
            </a:r>
          </a:p>
        </p:txBody>
      </p:sp>
      <p:sp>
        <p:nvSpPr>
          <p:cNvPr id="8" name="Oval 7"/>
          <p:cNvSpPr/>
          <p:nvPr/>
        </p:nvSpPr>
        <p:spPr>
          <a:xfrm>
            <a:off x="972905" y="2586614"/>
            <a:ext cx="320725" cy="320725"/>
          </a:xfrm>
          <a:prstGeom prst="ellipse">
            <a:avLst/>
          </a:prstGeom>
          <a:noFill/>
          <a:ln w="44450">
            <a:solidFill>
              <a:srgbClr val="2E7D32"/>
            </a:solidFill>
          </a:ln>
          <a:effectLst/>
        </p:spPr>
        <p:txBody>
          <a:bodyPr rtlCol="0" anchor="ctr"/>
          <a:lstStyle/>
          <a:p/>
        </p:txBody>
      </p:sp>
      <p:sp>
        <p:nvSpPr>
          <p:cNvPr id="9" name="Oval 8"/>
          <p:cNvSpPr/>
          <p:nvPr/>
        </p:nvSpPr>
        <p:spPr>
          <a:xfrm>
            <a:off x="1521839" y="2595256"/>
            <a:ext cx="320725" cy="320725"/>
          </a:xfrm>
          <a:prstGeom prst="ellipse">
            <a:avLst/>
          </a:prstGeom>
          <a:noFill/>
          <a:ln w="44450">
            <a:solidFill>
              <a:srgbClr val="2E7D32"/>
            </a:solidFill>
          </a:ln>
          <a:effectLst/>
        </p:spPr>
        <p:txBody>
          <a:bodyPr rtlCol="0" anchor="ctr"/>
          <a:lstStyle/>
          <a:p/>
        </p:txBody>
      </p:sp>
      <p:cxnSp>
        <p:nvCxnSpPr>
          <p:cNvPr id="10" name="Connector 9"/>
          <p:cNvCxnSpPr/>
          <p:nvPr/>
        </p:nvCxnSpPr>
        <p:spPr>
          <a:xfrm>
            <a:off x="650947" y="2969194"/>
            <a:ext cx="1307572" cy="0"/>
          </a:xfrm>
          <a:prstGeom prst="line">
            <a:avLst/>
          </a:prstGeom>
          <a:ln w="57150">
            <a:solidFill>
              <a:srgbClr val="1F5F9E"/>
            </a:solidFill>
            <a:tailEnd type="triangle" w="med" len="med"/>
          </a:ln>
        </p:spPr>
      </p:cxnSp>
      <p:sp>
        <p:nvSpPr>
          <p:cNvPr id="11" name="Rounded Rectangle 10"/>
          <p:cNvSpPr/>
          <p:nvPr/>
        </p:nvSpPr>
        <p:spPr>
          <a:xfrm>
            <a:off x="650947" y="3060634"/>
            <a:ext cx="2286000" cy="310896"/>
          </a:xfrm>
          <a:prstGeom prst="roundRect">
            <a:avLst>
              <a:gd name="adj" fmla="val 30000"/>
            </a:avLst>
          </a:prstGeom>
          <a:solidFill>
            <a:srgbClr val="1F5F9E"/>
          </a:solidFill>
          <a:ln w="9525">
            <a:solidFill>
              <a:srgbClr val="FFFFFF"/>
            </a:solidFill>
          </a:ln>
          <a:effectLst/>
        </p:spPr>
        <p:txBody>
          <a:bodyPr rtlCol="0" anchor="ctr" wrap="square" lIns="27432" rIns="27432" tIns="0" bIns="0">
            <a:noAutofit/>
          </a:bodyPr>
          <a:lstStyle/>
          <a:p>
            <a:pPr algn="ctr">
              <a:spcBef>
                <a:spcPts val="0"/>
              </a:spcBef>
              <a:spcAft>
                <a:spcPts val="0"/>
              </a:spcAft>
            </a:pPr>
            <a:r>
              <a:rPr lang="tr-TR" sz="1300" b="1" i="0">
                <a:solidFill>
                  <a:srgbClr val="FFFFFF"/>
                </a:solidFill>
                <a:latin typeface="Calibri"/>
              </a:rPr>
              <a:t>deniz etkisi vadilerle içeri</a:t>
            </a:r>
          </a:p>
        </p:txBody>
      </p:sp>
      <p:sp>
        <p:nvSpPr>
          <p:cNvPr id="12" name="Rounded Rectangle 11"/>
          <p:cNvSpPr/>
          <p:nvPr/>
        </p:nvSpPr>
        <p:spPr>
          <a:xfrm>
            <a:off x="502920" y="4619333"/>
            <a:ext cx="5760720" cy="1626019"/>
          </a:xfrm>
          <a:prstGeom prst="roundRect">
            <a:avLst>
              <a:gd name="adj" fmla="val 6000"/>
            </a:avLst>
          </a:prstGeom>
          <a:solidFill>
            <a:srgbClr val="E3F1E4"/>
          </a:solidFill>
          <a:ln>
            <a:noFill/>
          </a:ln>
          <a:effectLst/>
        </p:spPr>
        <p:txBody>
          <a:bodyPr rtlCol="0" anchor="ctr"/>
          <a:lstStyle/>
          <a:p/>
        </p:txBody>
      </p:sp>
      <p:sp>
        <p:nvSpPr>
          <p:cNvPr id="13" name="Rectangle 12"/>
          <p:cNvSpPr/>
          <p:nvPr/>
        </p:nvSpPr>
        <p:spPr>
          <a:xfrm>
            <a:off x="502920" y="4619333"/>
            <a:ext cx="109728" cy="1626019"/>
          </a:xfrm>
          <a:prstGeom prst="rect">
            <a:avLst/>
          </a:prstGeom>
          <a:solidFill>
            <a:srgbClr val="2E7D32"/>
          </a:solidFill>
          <a:ln>
            <a:noFill/>
          </a:ln>
          <a:effectLst/>
        </p:spPr>
        <p:txBody>
          <a:bodyPr rtlCol="0" anchor="ctr"/>
          <a:lstStyle/>
          <a:p/>
        </p:txBody>
      </p:sp>
      <p:sp>
        <p:nvSpPr>
          <p:cNvPr id="14" name="TextBox 13"/>
          <p:cNvSpPr txBox="1"/>
          <p:nvPr/>
        </p:nvSpPr>
        <p:spPr>
          <a:xfrm>
            <a:off x="731520" y="4674197"/>
            <a:ext cx="5440680" cy="1516291"/>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Kısa cevap</a:t>
            </a:r>
          </a:p>
          <a:p>
            <a:pPr algn="l">
              <a:spcBef>
                <a:spcPts val="0"/>
              </a:spcBef>
              <a:spcAft>
                <a:spcPts val="0"/>
              </a:spcAft>
            </a:pPr>
            <a:r>
              <a:rPr lang="tr-TR" sz="1900" b="0" i="0">
                <a:solidFill>
                  <a:srgbClr val="262626"/>
                </a:solidFill>
                <a:latin typeface="Calibri"/>
              </a:rPr>
              <a:t>Ege'de dağlar kıyıya dik uzanır; deniz etkisi vadilerle iç kesime sokulur. Bu yüzden ç'de de c gibi Akdeniz ikliminin özellikleri görülür.</a:t>
            </a:r>
          </a:p>
        </p:txBody>
      </p:sp>
      <p:sp>
        <p:nvSpPr>
          <p:cNvPr id="15" name="Rounded Rectangle 14"/>
          <p:cNvSpPr/>
          <p:nvPr/>
        </p:nvSpPr>
        <p:spPr>
          <a:xfrm>
            <a:off x="6492240" y="1216152"/>
            <a:ext cx="5196535" cy="1584960"/>
          </a:xfrm>
          <a:prstGeom prst="roundRect">
            <a:avLst>
              <a:gd name="adj" fmla="val 5000"/>
            </a:avLst>
          </a:prstGeom>
          <a:solidFill>
            <a:srgbClr val="E3F1E4"/>
          </a:solidFill>
          <a:ln>
            <a:noFill/>
          </a:ln>
          <a:effectLst/>
        </p:spPr>
        <p:txBody>
          <a:bodyPr rtlCol="0" anchor="ctr"/>
          <a:lstStyle/>
          <a:p/>
        </p:txBody>
      </p:sp>
      <p:sp>
        <p:nvSpPr>
          <p:cNvPr id="16" name="Rounded Rectangle 15"/>
          <p:cNvSpPr/>
          <p:nvPr/>
        </p:nvSpPr>
        <p:spPr>
          <a:xfrm>
            <a:off x="6492240" y="1216152"/>
            <a:ext cx="5196535" cy="457200"/>
          </a:xfrm>
          <a:prstGeom prst="roundRect">
            <a:avLst>
              <a:gd name="adj" fmla="val 25000"/>
            </a:avLst>
          </a:prstGeom>
          <a:solidFill>
            <a:srgbClr val="2E7D32"/>
          </a:solidFill>
          <a:ln>
            <a:noFill/>
          </a:ln>
          <a:effectLst/>
        </p:spPr>
        <p:txBody>
          <a:bodyPr rtlCol="0" anchor="ctr"/>
          <a:lstStyle/>
          <a:p/>
        </p:txBody>
      </p:sp>
      <p:sp>
        <p:nvSpPr>
          <p:cNvPr id="17" name="Rectangle 16"/>
          <p:cNvSpPr/>
          <p:nvPr/>
        </p:nvSpPr>
        <p:spPr>
          <a:xfrm>
            <a:off x="6492240" y="1444752"/>
            <a:ext cx="5196535" cy="228600"/>
          </a:xfrm>
          <a:prstGeom prst="rect">
            <a:avLst/>
          </a:prstGeom>
          <a:solidFill>
            <a:srgbClr val="2E7D32"/>
          </a:solidFill>
          <a:ln>
            <a:noFill/>
          </a:ln>
          <a:effectLst/>
        </p:spPr>
        <p:txBody>
          <a:bodyPr rtlCol="0" anchor="ctr"/>
          <a:lstStyle/>
          <a:p/>
        </p:txBody>
      </p:sp>
      <p:sp>
        <p:nvSpPr>
          <p:cNvPr id="18" name="TextBox 17"/>
          <p:cNvSpPr txBox="1"/>
          <p:nvPr/>
        </p:nvSpPr>
        <p:spPr>
          <a:xfrm>
            <a:off x="6583680" y="1216152"/>
            <a:ext cx="50136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Yer şekli</a:t>
            </a:r>
          </a:p>
        </p:txBody>
      </p:sp>
      <p:sp>
        <p:nvSpPr>
          <p:cNvPr id="19" name="TextBox 18"/>
          <p:cNvSpPr txBox="1"/>
          <p:nvPr/>
        </p:nvSpPr>
        <p:spPr>
          <a:xfrm>
            <a:off x="6601968" y="1746504"/>
            <a:ext cx="4977079" cy="981456"/>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Ege'de dağlar kıyıya dik uzanır</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Ova ve vadiler denize açılır</a:t>
            </a:r>
          </a:p>
        </p:txBody>
      </p:sp>
      <p:sp>
        <p:nvSpPr>
          <p:cNvPr id="20" name="Rounded Rectangle 19"/>
          <p:cNvSpPr/>
          <p:nvPr/>
        </p:nvSpPr>
        <p:spPr>
          <a:xfrm>
            <a:off x="6492240" y="2938272"/>
            <a:ext cx="5196535" cy="1584960"/>
          </a:xfrm>
          <a:prstGeom prst="roundRect">
            <a:avLst>
              <a:gd name="adj" fmla="val 5000"/>
            </a:avLst>
          </a:prstGeom>
          <a:solidFill>
            <a:srgbClr val="E3F1E4"/>
          </a:solidFill>
          <a:ln>
            <a:noFill/>
          </a:ln>
          <a:effectLst/>
        </p:spPr>
        <p:txBody>
          <a:bodyPr rtlCol="0" anchor="ctr"/>
          <a:lstStyle/>
          <a:p/>
        </p:txBody>
      </p:sp>
      <p:sp>
        <p:nvSpPr>
          <p:cNvPr id="21" name="Rounded Rectangle 20"/>
          <p:cNvSpPr/>
          <p:nvPr/>
        </p:nvSpPr>
        <p:spPr>
          <a:xfrm>
            <a:off x="6492240" y="2938272"/>
            <a:ext cx="5196535" cy="457200"/>
          </a:xfrm>
          <a:prstGeom prst="roundRect">
            <a:avLst>
              <a:gd name="adj" fmla="val 25000"/>
            </a:avLst>
          </a:prstGeom>
          <a:solidFill>
            <a:srgbClr val="2E7D32"/>
          </a:solidFill>
          <a:ln>
            <a:noFill/>
          </a:ln>
          <a:effectLst/>
        </p:spPr>
        <p:txBody>
          <a:bodyPr rtlCol="0" anchor="ctr"/>
          <a:lstStyle/>
          <a:p/>
        </p:txBody>
      </p:sp>
      <p:sp>
        <p:nvSpPr>
          <p:cNvPr id="22" name="Rectangle 21"/>
          <p:cNvSpPr/>
          <p:nvPr/>
        </p:nvSpPr>
        <p:spPr>
          <a:xfrm>
            <a:off x="6492240" y="3166872"/>
            <a:ext cx="5196535" cy="228600"/>
          </a:xfrm>
          <a:prstGeom prst="rect">
            <a:avLst/>
          </a:prstGeom>
          <a:solidFill>
            <a:srgbClr val="2E7D32"/>
          </a:solidFill>
          <a:ln>
            <a:noFill/>
          </a:ln>
          <a:effectLst/>
        </p:spPr>
        <p:txBody>
          <a:bodyPr rtlCol="0" anchor="ctr"/>
          <a:lstStyle/>
          <a:p/>
        </p:txBody>
      </p:sp>
      <p:sp>
        <p:nvSpPr>
          <p:cNvPr id="23" name="TextBox 22"/>
          <p:cNvSpPr txBox="1"/>
          <p:nvPr/>
        </p:nvSpPr>
        <p:spPr>
          <a:xfrm>
            <a:off x="6583680" y="2938272"/>
            <a:ext cx="50136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Etkisi</a:t>
            </a:r>
          </a:p>
        </p:txBody>
      </p:sp>
      <p:sp>
        <p:nvSpPr>
          <p:cNvPr id="24" name="TextBox 23"/>
          <p:cNvSpPr txBox="1"/>
          <p:nvPr/>
        </p:nvSpPr>
        <p:spPr>
          <a:xfrm>
            <a:off x="6601968" y="3468624"/>
            <a:ext cx="4977079" cy="981456"/>
          </a:xfrm>
          <a:prstGeom prst="rect">
            <a:avLst/>
          </a:prstGeom>
          <a:noFill/>
        </p:spPr>
        <p:txBody>
          <a:bodyPr wrap="square" anchor="t" lIns="73152" rIns="73152" tIns="36576" bIns="36576">
            <a:noAutofit/>
          </a:bodyPr>
          <a:lstStyle/>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Denizden gelen hava vadiler boyunca iç kesime sokulur</a:t>
            </a:r>
          </a:p>
        </p:txBody>
      </p:sp>
      <p:sp>
        <p:nvSpPr>
          <p:cNvPr id="25" name="Rounded Rectangle 24"/>
          <p:cNvSpPr/>
          <p:nvPr/>
        </p:nvSpPr>
        <p:spPr>
          <a:xfrm>
            <a:off x="6492240" y="4660392"/>
            <a:ext cx="5196535" cy="1584960"/>
          </a:xfrm>
          <a:prstGeom prst="roundRect">
            <a:avLst>
              <a:gd name="adj" fmla="val 5000"/>
            </a:avLst>
          </a:prstGeom>
          <a:solidFill>
            <a:srgbClr val="E3F1E4"/>
          </a:solidFill>
          <a:ln>
            <a:noFill/>
          </a:ln>
          <a:effectLst/>
        </p:spPr>
        <p:txBody>
          <a:bodyPr rtlCol="0" anchor="ctr"/>
          <a:lstStyle/>
          <a:p/>
        </p:txBody>
      </p:sp>
      <p:sp>
        <p:nvSpPr>
          <p:cNvPr id="26" name="Rounded Rectangle 25"/>
          <p:cNvSpPr/>
          <p:nvPr/>
        </p:nvSpPr>
        <p:spPr>
          <a:xfrm>
            <a:off x="6492240" y="4660392"/>
            <a:ext cx="5196535" cy="457200"/>
          </a:xfrm>
          <a:prstGeom prst="roundRect">
            <a:avLst>
              <a:gd name="adj" fmla="val 25000"/>
            </a:avLst>
          </a:prstGeom>
          <a:solidFill>
            <a:srgbClr val="2E7D32"/>
          </a:solidFill>
          <a:ln>
            <a:noFill/>
          </a:ln>
          <a:effectLst/>
        </p:spPr>
        <p:txBody>
          <a:bodyPr rtlCol="0" anchor="ctr"/>
          <a:lstStyle/>
          <a:p/>
        </p:txBody>
      </p:sp>
      <p:sp>
        <p:nvSpPr>
          <p:cNvPr id="27" name="Rectangle 26"/>
          <p:cNvSpPr/>
          <p:nvPr/>
        </p:nvSpPr>
        <p:spPr>
          <a:xfrm>
            <a:off x="6492240" y="4888992"/>
            <a:ext cx="5196535" cy="228600"/>
          </a:xfrm>
          <a:prstGeom prst="rect">
            <a:avLst/>
          </a:prstGeom>
          <a:solidFill>
            <a:srgbClr val="2E7D32"/>
          </a:solidFill>
          <a:ln>
            <a:noFill/>
          </a:ln>
          <a:effectLst/>
        </p:spPr>
        <p:txBody>
          <a:bodyPr rtlCol="0" anchor="ctr"/>
          <a:lstStyle/>
          <a:p/>
        </p:txBody>
      </p:sp>
      <p:sp>
        <p:nvSpPr>
          <p:cNvPr id="28" name="TextBox 27"/>
          <p:cNvSpPr txBox="1"/>
          <p:nvPr/>
        </p:nvSpPr>
        <p:spPr>
          <a:xfrm>
            <a:off x="6583680" y="4660392"/>
            <a:ext cx="50136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Sonuç</a:t>
            </a:r>
          </a:p>
        </p:txBody>
      </p:sp>
      <p:sp>
        <p:nvSpPr>
          <p:cNvPr id="29" name="TextBox 28"/>
          <p:cNvSpPr txBox="1"/>
          <p:nvPr/>
        </p:nvSpPr>
        <p:spPr>
          <a:xfrm>
            <a:off x="6601968" y="5190744"/>
            <a:ext cx="4977079" cy="981456"/>
          </a:xfrm>
          <a:prstGeom prst="rect">
            <a:avLst/>
          </a:prstGeom>
          <a:noFill/>
        </p:spPr>
        <p:txBody>
          <a:bodyPr wrap="square" anchor="t" lIns="73152" rIns="73152" tIns="36576" bIns="36576">
            <a:noAutofit/>
          </a:bodyPr>
          <a:lstStyle/>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Yazlar sıcak ve kurak, yağışın çoğu kışın: c ve ç benzer</a:t>
            </a:r>
          </a:p>
        </p:txBody>
      </p:sp>
      <p:sp>
        <p:nvSpPr>
          <p:cNvPr id="30" name="TextBox 2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1" name="Rounded Rectangle 3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90, 110, 119</a:t>
            </a:r>
          </a:p>
        </p:txBody>
      </p:sp>
      <p:sp>
        <p:nvSpPr>
          <p:cNvPr id="32" name="TextBox 3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195 / 217</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6.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6</a:t>
            </a:r>
          </a:p>
        </p:txBody>
      </p:sp>
      <p:sp>
        <p:nvSpPr>
          <p:cNvPr id="6" name="TextBox 5"/>
          <p:cNvSpPr txBox="1"/>
          <p:nvPr/>
        </p:nvSpPr>
        <p:spPr>
          <a:xfrm>
            <a:off x="502920" y="1170432"/>
            <a:ext cx="11185855" cy="365760"/>
          </a:xfrm>
          <a:prstGeom prst="rect">
            <a:avLst/>
          </a:prstGeom>
          <a:noFill/>
        </p:spPr>
        <p:txBody>
          <a:bodyPr wrap="square" anchor="t" lIns="73152" rIns="73152" tIns="36576" bIns="36576">
            <a:noAutofit/>
          </a:bodyPr>
          <a:lstStyle/>
          <a:p>
            <a:pPr algn="l">
              <a:spcBef>
                <a:spcPts val="0"/>
              </a:spcBef>
              <a:spcAft>
                <a:spcPts val="0"/>
              </a:spcAft>
            </a:pPr>
            <a:r>
              <a:rPr lang="tr-TR" sz="1600" b="0" i="1">
                <a:solidFill>
                  <a:srgbClr val="767676"/>
                </a:solidFill>
                <a:latin typeface="Calibri"/>
              </a:rPr>
              <a:t>4-8. soruları aşağıda verilen haritaya göre cevaplayınız.</a:t>
            </a:r>
          </a:p>
        </p:txBody>
      </p:sp>
      <p:pic>
        <p:nvPicPr>
          <p:cNvPr id="7" name="Picture 6" descr="sonu_harita_s133.jpg"/>
          <p:cNvPicPr>
            <a:picLocks noChangeAspect="1"/>
          </p:cNvPicPr>
          <p:nvPr/>
        </p:nvPicPr>
        <p:blipFill>
          <a:blip r:embed="rId3"/>
          <a:stretch>
            <a:fillRect/>
          </a:stretch>
        </p:blipFill>
        <p:spPr>
          <a:xfrm>
            <a:off x="502920" y="1581912"/>
            <a:ext cx="7086600" cy="3781505"/>
          </a:xfrm>
          <a:prstGeom prst="rect">
            <a:avLst/>
          </a:prstGeom>
          <a:ln w="9525">
            <a:solidFill>
              <a:srgbClr val="D9D9D9"/>
            </a:solidFill>
          </a:ln>
        </p:spPr>
      </p:pic>
      <p:sp>
        <p:nvSpPr>
          <p:cNvPr id="8" name="TextBox 7"/>
          <p:cNvSpPr txBox="1"/>
          <p:nvPr/>
        </p:nvSpPr>
        <p:spPr>
          <a:xfrm>
            <a:off x="502920" y="5381705"/>
            <a:ext cx="708660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 Ders kitabı s. 133 · işaretler sunuma aittir</a:t>
            </a:r>
          </a:p>
        </p:txBody>
      </p:sp>
      <p:sp>
        <p:nvSpPr>
          <p:cNvPr id="9" name="Oval 8"/>
          <p:cNvSpPr/>
          <p:nvPr/>
        </p:nvSpPr>
        <p:spPr>
          <a:xfrm>
            <a:off x="1081076" y="3267799"/>
            <a:ext cx="394543" cy="394543"/>
          </a:xfrm>
          <a:prstGeom prst="ellipse">
            <a:avLst/>
          </a:prstGeom>
          <a:noFill/>
          <a:ln w="44450">
            <a:solidFill>
              <a:srgbClr val="D3373A"/>
            </a:solidFill>
          </a:ln>
          <a:effectLst/>
        </p:spPr>
        <p:txBody>
          <a:bodyPr rtlCol="0" anchor="ctr"/>
          <a:lstStyle/>
          <a:p/>
        </p:txBody>
      </p:sp>
      <p:sp>
        <p:nvSpPr>
          <p:cNvPr id="10" name="Oval 9"/>
          <p:cNvSpPr/>
          <p:nvPr/>
        </p:nvSpPr>
        <p:spPr>
          <a:xfrm>
            <a:off x="6116053" y="3169085"/>
            <a:ext cx="394543" cy="394543"/>
          </a:xfrm>
          <a:prstGeom prst="ellipse">
            <a:avLst/>
          </a:prstGeom>
          <a:noFill/>
          <a:ln w="44450">
            <a:solidFill>
              <a:srgbClr val="D3373A"/>
            </a:solidFill>
          </a:ln>
          <a:effectLst/>
        </p:spPr>
        <p:txBody>
          <a:bodyPr rtlCol="0" anchor="ctr"/>
          <a:lstStyle/>
          <a:p/>
        </p:txBody>
      </p:sp>
      <p:sp>
        <p:nvSpPr>
          <p:cNvPr id="11" name="Rounded Rectangle 10"/>
          <p:cNvSpPr/>
          <p:nvPr/>
        </p:nvSpPr>
        <p:spPr>
          <a:xfrm>
            <a:off x="7818120" y="1581912"/>
            <a:ext cx="3870655" cy="4663440"/>
          </a:xfrm>
          <a:prstGeom prst="roundRect">
            <a:avLst>
              <a:gd name="adj" fmla="val 6000"/>
            </a:avLst>
          </a:prstGeom>
          <a:solidFill>
            <a:srgbClr val="FFF3D1"/>
          </a:solidFill>
          <a:ln>
            <a:noFill/>
          </a:ln>
          <a:effectLst/>
        </p:spPr>
        <p:txBody>
          <a:bodyPr rtlCol="0" anchor="ctr"/>
          <a:lstStyle/>
          <a:p/>
        </p:txBody>
      </p:sp>
      <p:sp>
        <p:nvSpPr>
          <p:cNvPr id="12" name="Oval 11"/>
          <p:cNvSpPr/>
          <p:nvPr/>
        </p:nvSpPr>
        <p:spPr>
          <a:xfrm>
            <a:off x="7955280" y="1719072"/>
            <a:ext cx="566928" cy="56692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6</a:t>
            </a:r>
          </a:p>
        </p:txBody>
      </p:sp>
      <p:sp>
        <p:nvSpPr>
          <p:cNvPr id="13" name="TextBox 12"/>
          <p:cNvSpPr txBox="1"/>
          <p:nvPr/>
        </p:nvSpPr>
        <p:spPr>
          <a:xfrm>
            <a:off x="8641080" y="1655064"/>
            <a:ext cx="2956255" cy="4517136"/>
          </a:xfrm>
          <a:prstGeom prst="rect">
            <a:avLst/>
          </a:prstGeom>
          <a:noFill/>
        </p:spPr>
        <p:txBody>
          <a:bodyPr wrap="square" anchor="ctr" lIns="73152" rIns="73152" tIns="36576" bIns="36576">
            <a:noAutofit/>
          </a:bodyPr>
          <a:lstStyle/>
          <a:p>
            <a:pPr algn="l">
              <a:spcBef>
                <a:spcPts val="0"/>
              </a:spcBef>
              <a:spcAft>
                <a:spcPts val="0"/>
              </a:spcAft>
            </a:pPr>
            <a:r>
              <a:rPr lang="tr-TR" sz="2300" b="1" i="0">
                <a:solidFill>
                  <a:srgbClr val="262626"/>
                </a:solidFill>
                <a:latin typeface="Calibri"/>
              </a:rPr>
              <a:t>Haritada c ve d ile gösterilen yerler arasındaki iklim farklılıklarının gerekçelerini açıklayınız.</a:t>
            </a:r>
          </a:p>
        </p:txBody>
      </p:sp>
      <p:sp>
        <p:nvSpPr>
          <p:cNvPr id="14" name="TextBox 1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5" name="Rounded Rectangle 1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133</a:t>
            </a:r>
          </a:p>
        </p:txBody>
      </p:sp>
      <p:sp>
        <p:nvSpPr>
          <p:cNvPr id="16" name="TextBox 1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196 / 217</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6.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6</a:t>
            </a:r>
          </a:p>
        </p:txBody>
      </p:sp>
      <p:pic>
        <p:nvPicPr>
          <p:cNvPr id="6" name="Picture 5" descr="sonu_harita_s133.jpg"/>
          <p:cNvPicPr>
            <a:picLocks noChangeAspect="1"/>
          </p:cNvPicPr>
          <p:nvPr/>
        </p:nvPicPr>
        <p:blipFill>
          <a:blip r:embed="rId3"/>
          <a:stretch>
            <a:fillRect/>
          </a:stretch>
        </p:blipFill>
        <p:spPr>
          <a:xfrm>
            <a:off x="502920" y="1216152"/>
            <a:ext cx="5760720" cy="3073997"/>
          </a:xfrm>
          <a:prstGeom prst="rect">
            <a:avLst/>
          </a:prstGeom>
          <a:ln w="9525">
            <a:solidFill>
              <a:srgbClr val="D9D9D9"/>
            </a:solidFill>
          </a:ln>
        </p:spPr>
      </p:pic>
      <p:sp>
        <p:nvSpPr>
          <p:cNvPr id="7" name="TextBox 6"/>
          <p:cNvSpPr txBox="1"/>
          <p:nvPr/>
        </p:nvSpPr>
        <p:spPr>
          <a:xfrm>
            <a:off x="502920" y="4308437"/>
            <a:ext cx="576072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 Ders kitabı s. 133 · işaretler sunuma aittir</a:t>
            </a:r>
          </a:p>
        </p:txBody>
      </p:sp>
      <p:sp>
        <p:nvSpPr>
          <p:cNvPr id="8" name="Oval 7"/>
          <p:cNvSpPr/>
          <p:nvPr/>
        </p:nvSpPr>
        <p:spPr>
          <a:xfrm>
            <a:off x="972905" y="2586614"/>
            <a:ext cx="320725" cy="320725"/>
          </a:xfrm>
          <a:prstGeom prst="ellipse">
            <a:avLst/>
          </a:prstGeom>
          <a:noFill/>
          <a:ln w="44450">
            <a:solidFill>
              <a:srgbClr val="2E7D32"/>
            </a:solidFill>
          </a:ln>
          <a:effectLst/>
        </p:spPr>
        <p:txBody>
          <a:bodyPr rtlCol="0" anchor="ctr"/>
          <a:lstStyle/>
          <a:p/>
        </p:txBody>
      </p:sp>
      <p:sp>
        <p:nvSpPr>
          <p:cNvPr id="9" name="Oval 8"/>
          <p:cNvSpPr/>
          <p:nvPr/>
        </p:nvSpPr>
        <p:spPr>
          <a:xfrm>
            <a:off x="5065853" y="2506369"/>
            <a:ext cx="320725" cy="320725"/>
          </a:xfrm>
          <a:prstGeom prst="ellipse">
            <a:avLst/>
          </a:prstGeom>
          <a:noFill/>
          <a:ln w="44450">
            <a:solidFill>
              <a:srgbClr val="8B5E34"/>
            </a:solidFill>
          </a:ln>
          <a:effectLst/>
        </p:spPr>
        <p:txBody>
          <a:bodyPr rtlCol="0" anchor="ctr"/>
          <a:lstStyle/>
          <a:p/>
        </p:txBody>
      </p:sp>
      <p:cxnSp>
        <p:nvCxnSpPr>
          <p:cNvPr id="10" name="Connector 9"/>
          <p:cNvCxnSpPr/>
          <p:nvPr/>
        </p:nvCxnSpPr>
        <p:spPr>
          <a:xfrm flipV="1">
            <a:off x="1293630" y="2666732"/>
            <a:ext cx="3772223" cy="80245"/>
          </a:xfrm>
          <a:prstGeom prst="line">
            <a:avLst/>
          </a:prstGeom>
          <a:ln w="31750">
            <a:solidFill>
              <a:srgbClr val="4F4F4F"/>
            </a:solidFill>
            <a:prstDash val="dash"/>
          </a:ln>
        </p:spPr>
      </p:cxnSp>
      <p:sp>
        <p:nvSpPr>
          <p:cNvPr id="11" name="Rounded Rectangle 10"/>
          <p:cNvSpPr/>
          <p:nvPr/>
        </p:nvSpPr>
        <p:spPr>
          <a:xfrm>
            <a:off x="2219622" y="2295374"/>
            <a:ext cx="1920240" cy="310896"/>
          </a:xfrm>
          <a:prstGeom prst="roundRect">
            <a:avLst>
              <a:gd name="adj" fmla="val 30000"/>
            </a:avLst>
          </a:prstGeom>
          <a:solidFill>
            <a:srgbClr val="4F4F4F"/>
          </a:solidFill>
          <a:ln w="9525">
            <a:solidFill>
              <a:srgbClr val="FFFFFF"/>
            </a:solidFill>
          </a:ln>
          <a:effectLst/>
        </p:spPr>
        <p:txBody>
          <a:bodyPr rtlCol="0" anchor="ctr" wrap="square" lIns="27432" rIns="27432" tIns="0" bIns="0">
            <a:noAutofit/>
          </a:bodyPr>
          <a:lstStyle/>
          <a:p>
            <a:pPr algn="ctr">
              <a:spcBef>
                <a:spcPts val="0"/>
              </a:spcBef>
              <a:spcAft>
                <a:spcPts val="0"/>
              </a:spcAft>
            </a:pPr>
            <a:r>
              <a:rPr lang="tr-TR" sz="1300" b="1" i="0">
                <a:solidFill>
                  <a:srgbClr val="FFFFFF"/>
                </a:solidFill>
                <a:latin typeface="Calibri"/>
              </a:rPr>
              <a:t>≈ aynı enlem</a:t>
            </a:r>
          </a:p>
        </p:txBody>
      </p:sp>
      <p:sp>
        <p:nvSpPr>
          <p:cNvPr id="12" name="Rounded Rectangle 11"/>
          <p:cNvSpPr/>
          <p:nvPr/>
        </p:nvSpPr>
        <p:spPr>
          <a:xfrm>
            <a:off x="502920" y="4619333"/>
            <a:ext cx="5760720" cy="1626019"/>
          </a:xfrm>
          <a:prstGeom prst="roundRect">
            <a:avLst>
              <a:gd name="adj" fmla="val 6000"/>
            </a:avLst>
          </a:prstGeom>
          <a:solidFill>
            <a:srgbClr val="E3F1E4"/>
          </a:solidFill>
          <a:ln>
            <a:noFill/>
          </a:ln>
          <a:effectLst/>
        </p:spPr>
        <p:txBody>
          <a:bodyPr rtlCol="0" anchor="ctr"/>
          <a:lstStyle/>
          <a:p/>
        </p:txBody>
      </p:sp>
      <p:sp>
        <p:nvSpPr>
          <p:cNvPr id="13" name="Rectangle 12"/>
          <p:cNvSpPr/>
          <p:nvPr/>
        </p:nvSpPr>
        <p:spPr>
          <a:xfrm>
            <a:off x="502920" y="4619333"/>
            <a:ext cx="109728" cy="1626019"/>
          </a:xfrm>
          <a:prstGeom prst="rect">
            <a:avLst/>
          </a:prstGeom>
          <a:solidFill>
            <a:srgbClr val="2E7D32"/>
          </a:solidFill>
          <a:ln>
            <a:noFill/>
          </a:ln>
          <a:effectLst/>
        </p:spPr>
        <p:txBody>
          <a:bodyPr rtlCol="0" anchor="ctr"/>
          <a:lstStyle/>
          <a:p/>
        </p:txBody>
      </p:sp>
      <p:sp>
        <p:nvSpPr>
          <p:cNvPr id="14" name="TextBox 13"/>
          <p:cNvSpPr txBox="1"/>
          <p:nvPr/>
        </p:nvSpPr>
        <p:spPr>
          <a:xfrm>
            <a:off x="731520" y="4674197"/>
            <a:ext cx="5440680" cy="1516291"/>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Kısa cevap</a:t>
            </a:r>
          </a:p>
          <a:p>
            <a:pPr algn="l">
              <a:spcBef>
                <a:spcPts val="0"/>
              </a:spcBef>
              <a:spcAft>
                <a:spcPts val="0"/>
              </a:spcAft>
            </a:pPr>
            <a:r>
              <a:rPr lang="tr-TR" sz="1900" b="0" i="0">
                <a:solidFill>
                  <a:srgbClr val="262626"/>
                </a:solidFill>
                <a:latin typeface="Calibri"/>
              </a:rPr>
              <a:t>c ve d yaklaşık aynı enlemde; farkı yükselti ve denize uzaklık yaratır: c'de Akdeniz iklimi, d'de karasal iklim.</a:t>
            </a:r>
          </a:p>
        </p:txBody>
      </p:sp>
      <p:sp>
        <p:nvSpPr>
          <p:cNvPr id="15" name="Rounded Rectangle 14"/>
          <p:cNvSpPr/>
          <p:nvPr/>
        </p:nvSpPr>
        <p:spPr>
          <a:xfrm>
            <a:off x="6492240" y="1216152"/>
            <a:ext cx="5196535" cy="1584960"/>
          </a:xfrm>
          <a:prstGeom prst="roundRect">
            <a:avLst>
              <a:gd name="adj" fmla="val 5000"/>
            </a:avLst>
          </a:prstGeom>
          <a:solidFill>
            <a:srgbClr val="E3F1E4"/>
          </a:solidFill>
          <a:ln>
            <a:noFill/>
          </a:ln>
          <a:effectLst/>
        </p:spPr>
        <p:txBody>
          <a:bodyPr rtlCol="0" anchor="ctr"/>
          <a:lstStyle/>
          <a:p/>
        </p:txBody>
      </p:sp>
      <p:sp>
        <p:nvSpPr>
          <p:cNvPr id="16" name="Rounded Rectangle 15"/>
          <p:cNvSpPr/>
          <p:nvPr/>
        </p:nvSpPr>
        <p:spPr>
          <a:xfrm>
            <a:off x="6492240" y="1216152"/>
            <a:ext cx="5196535" cy="457200"/>
          </a:xfrm>
          <a:prstGeom prst="roundRect">
            <a:avLst>
              <a:gd name="adj" fmla="val 25000"/>
            </a:avLst>
          </a:prstGeom>
          <a:solidFill>
            <a:srgbClr val="2E7D32"/>
          </a:solidFill>
          <a:ln>
            <a:noFill/>
          </a:ln>
          <a:effectLst/>
        </p:spPr>
        <p:txBody>
          <a:bodyPr rtlCol="0" anchor="ctr"/>
          <a:lstStyle/>
          <a:p/>
        </p:txBody>
      </p:sp>
      <p:sp>
        <p:nvSpPr>
          <p:cNvPr id="17" name="Rectangle 16"/>
          <p:cNvSpPr/>
          <p:nvPr/>
        </p:nvSpPr>
        <p:spPr>
          <a:xfrm>
            <a:off x="6492240" y="1444752"/>
            <a:ext cx="5196535" cy="228600"/>
          </a:xfrm>
          <a:prstGeom prst="rect">
            <a:avLst/>
          </a:prstGeom>
          <a:solidFill>
            <a:srgbClr val="2E7D32"/>
          </a:solidFill>
          <a:ln>
            <a:noFill/>
          </a:ln>
          <a:effectLst/>
        </p:spPr>
        <p:txBody>
          <a:bodyPr rtlCol="0" anchor="ctr"/>
          <a:lstStyle/>
          <a:p/>
        </p:txBody>
      </p:sp>
      <p:sp>
        <p:nvSpPr>
          <p:cNvPr id="18" name="TextBox 17"/>
          <p:cNvSpPr txBox="1"/>
          <p:nvPr/>
        </p:nvSpPr>
        <p:spPr>
          <a:xfrm>
            <a:off x="6583680" y="1216152"/>
            <a:ext cx="50136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c · Ege kıyısı</a:t>
            </a:r>
          </a:p>
        </p:txBody>
      </p:sp>
      <p:sp>
        <p:nvSpPr>
          <p:cNvPr id="19" name="TextBox 18"/>
          <p:cNvSpPr txBox="1"/>
          <p:nvPr/>
        </p:nvSpPr>
        <p:spPr>
          <a:xfrm>
            <a:off x="6601968" y="1746504"/>
            <a:ext cx="4977079" cy="981456"/>
          </a:xfrm>
          <a:prstGeom prst="rect">
            <a:avLst/>
          </a:prstGeom>
          <a:noFill/>
        </p:spPr>
        <p:txBody>
          <a:bodyPr wrap="square" anchor="t" lIns="73152" rIns="73152" tIns="36576" bIns="36576">
            <a:noAutofit/>
          </a:bodyPr>
          <a:lstStyle/>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Alçak, denize yakın</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Kışlar ılık ve yağışlı</a:t>
            </a:r>
          </a:p>
        </p:txBody>
      </p:sp>
      <p:sp>
        <p:nvSpPr>
          <p:cNvPr id="20" name="Rounded Rectangle 19"/>
          <p:cNvSpPr/>
          <p:nvPr/>
        </p:nvSpPr>
        <p:spPr>
          <a:xfrm>
            <a:off x="6492240" y="2938272"/>
            <a:ext cx="5196535" cy="1584960"/>
          </a:xfrm>
          <a:prstGeom prst="roundRect">
            <a:avLst>
              <a:gd name="adj" fmla="val 5000"/>
            </a:avLst>
          </a:prstGeom>
          <a:solidFill>
            <a:srgbClr val="E3F1E4"/>
          </a:solidFill>
          <a:ln>
            <a:noFill/>
          </a:ln>
          <a:effectLst/>
        </p:spPr>
        <p:txBody>
          <a:bodyPr rtlCol="0" anchor="ctr"/>
          <a:lstStyle/>
          <a:p/>
        </p:txBody>
      </p:sp>
      <p:sp>
        <p:nvSpPr>
          <p:cNvPr id="21" name="Rounded Rectangle 20"/>
          <p:cNvSpPr/>
          <p:nvPr/>
        </p:nvSpPr>
        <p:spPr>
          <a:xfrm>
            <a:off x="6492240" y="2938272"/>
            <a:ext cx="5196535" cy="457200"/>
          </a:xfrm>
          <a:prstGeom prst="roundRect">
            <a:avLst>
              <a:gd name="adj" fmla="val 25000"/>
            </a:avLst>
          </a:prstGeom>
          <a:solidFill>
            <a:srgbClr val="2E7D32"/>
          </a:solidFill>
          <a:ln>
            <a:noFill/>
          </a:ln>
          <a:effectLst/>
        </p:spPr>
        <p:txBody>
          <a:bodyPr rtlCol="0" anchor="ctr"/>
          <a:lstStyle/>
          <a:p/>
        </p:txBody>
      </p:sp>
      <p:sp>
        <p:nvSpPr>
          <p:cNvPr id="22" name="Rectangle 21"/>
          <p:cNvSpPr/>
          <p:nvPr/>
        </p:nvSpPr>
        <p:spPr>
          <a:xfrm>
            <a:off x="6492240" y="3166872"/>
            <a:ext cx="5196535" cy="228600"/>
          </a:xfrm>
          <a:prstGeom prst="rect">
            <a:avLst/>
          </a:prstGeom>
          <a:solidFill>
            <a:srgbClr val="2E7D32"/>
          </a:solidFill>
          <a:ln>
            <a:noFill/>
          </a:ln>
          <a:effectLst/>
        </p:spPr>
        <p:txBody>
          <a:bodyPr rtlCol="0" anchor="ctr"/>
          <a:lstStyle/>
          <a:p/>
        </p:txBody>
      </p:sp>
      <p:sp>
        <p:nvSpPr>
          <p:cNvPr id="23" name="TextBox 22"/>
          <p:cNvSpPr txBox="1"/>
          <p:nvPr/>
        </p:nvSpPr>
        <p:spPr>
          <a:xfrm>
            <a:off x="6583680" y="2938272"/>
            <a:ext cx="50136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d · Doğu Anadolu</a:t>
            </a:r>
          </a:p>
        </p:txBody>
      </p:sp>
      <p:sp>
        <p:nvSpPr>
          <p:cNvPr id="24" name="TextBox 23"/>
          <p:cNvSpPr txBox="1"/>
          <p:nvPr/>
        </p:nvSpPr>
        <p:spPr>
          <a:xfrm>
            <a:off x="6601968" y="3468624"/>
            <a:ext cx="4977079" cy="981456"/>
          </a:xfrm>
          <a:prstGeom prst="rect">
            <a:avLst/>
          </a:prstGeom>
          <a:noFill/>
        </p:spPr>
        <p:txBody>
          <a:bodyPr wrap="square" anchor="t" lIns="73152" rIns="73152" tIns="36576" bIns="36576">
            <a:noAutofit/>
          </a:bodyPr>
          <a:lstStyle/>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Yüksek, denizden uzak</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Kışlar çok soğuk ve karlı</a:t>
            </a:r>
          </a:p>
        </p:txBody>
      </p:sp>
      <p:sp>
        <p:nvSpPr>
          <p:cNvPr id="25" name="Rounded Rectangle 24"/>
          <p:cNvSpPr/>
          <p:nvPr/>
        </p:nvSpPr>
        <p:spPr>
          <a:xfrm>
            <a:off x="6492240" y="4660392"/>
            <a:ext cx="5196535" cy="1584960"/>
          </a:xfrm>
          <a:prstGeom prst="roundRect">
            <a:avLst>
              <a:gd name="adj" fmla="val 5000"/>
            </a:avLst>
          </a:prstGeom>
          <a:solidFill>
            <a:srgbClr val="E3F1E4"/>
          </a:solidFill>
          <a:ln>
            <a:noFill/>
          </a:ln>
          <a:effectLst/>
        </p:spPr>
        <p:txBody>
          <a:bodyPr rtlCol="0" anchor="ctr"/>
          <a:lstStyle/>
          <a:p/>
        </p:txBody>
      </p:sp>
      <p:sp>
        <p:nvSpPr>
          <p:cNvPr id="26" name="Rounded Rectangle 25"/>
          <p:cNvSpPr/>
          <p:nvPr/>
        </p:nvSpPr>
        <p:spPr>
          <a:xfrm>
            <a:off x="6492240" y="4660392"/>
            <a:ext cx="5196535" cy="457200"/>
          </a:xfrm>
          <a:prstGeom prst="roundRect">
            <a:avLst>
              <a:gd name="adj" fmla="val 25000"/>
            </a:avLst>
          </a:prstGeom>
          <a:solidFill>
            <a:srgbClr val="2E7D32"/>
          </a:solidFill>
          <a:ln>
            <a:noFill/>
          </a:ln>
          <a:effectLst/>
        </p:spPr>
        <p:txBody>
          <a:bodyPr rtlCol="0" anchor="ctr"/>
          <a:lstStyle/>
          <a:p/>
        </p:txBody>
      </p:sp>
      <p:sp>
        <p:nvSpPr>
          <p:cNvPr id="27" name="Rectangle 26"/>
          <p:cNvSpPr/>
          <p:nvPr/>
        </p:nvSpPr>
        <p:spPr>
          <a:xfrm>
            <a:off x="6492240" y="4888992"/>
            <a:ext cx="5196535" cy="228600"/>
          </a:xfrm>
          <a:prstGeom prst="rect">
            <a:avLst/>
          </a:prstGeom>
          <a:solidFill>
            <a:srgbClr val="2E7D32"/>
          </a:solidFill>
          <a:ln>
            <a:noFill/>
          </a:ln>
          <a:effectLst/>
        </p:spPr>
        <p:txBody>
          <a:bodyPr rtlCol="0" anchor="ctr"/>
          <a:lstStyle/>
          <a:p/>
        </p:txBody>
      </p:sp>
      <p:sp>
        <p:nvSpPr>
          <p:cNvPr id="28" name="TextBox 27"/>
          <p:cNvSpPr txBox="1"/>
          <p:nvPr/>
        </p:nvSpPr>
        <p:spPr>
          <a:xfrm>
            <a:off x="6583680" y="4660392"/>
            <a:ext cx="50136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Gerekçe</a:t>
            </a:r>
          </a:p>
        </p:txBody>
      </p:sp>
      <p:sp>
        <p:nvSpPr>
          <p:cNvPr id="29" name="TextBox 28"/>
          <p:cNvSpPr txBox="1"/>
          <p:nvPr/>
        </p:nvSpPr>
        <p:spPr>
          <a:xfrm>
            <a:off x="6601968" y="5190744"/>
            <a:ext cx="4977079" cy="981456"/>
          </a:xfrm>
          <a:prstGeom prst="rect">
            <a:avLst/>
          </a:prstGeom>
          <a:noFill/>
        </p:spPr>
        <p:txBody>
          <a:bodyPr wrap="square" anchor="t" lIns="73152" rIns="73152" tIns="36576" bIns="36576">
            <a:noAutofit/>
          </a:bodyPr>
          <a:lstStyle/>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Aynı enlemde yükseltisi fazla olan daha soğuk</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Denizden uzaklaştıkça karasallık artar</a:t>
            </a:r>
          </a:p>
        </p:txBody>
      </p:sp>
      <p:sp>
        <p:nvSpPr>
          <p:cNvPr id="30" name="TextBox 2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1" name="Rounded Rectangle 3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97-109</a:t>
            </a:r>
          </a:p>
        </p:txBody>
      </p:sp>
      <p:sp>
        <p:nvSpPr>
          <p:cNvPr id="32" name="TextBox 3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197 / 217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7.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7</a:t>
            </a:r>
          </a:p>
        </p:txBody>
      </p:sp>
      <p:sp>
        <p:nvSpPr>
          <p:cNvPr id="6" name="TextBox 5"/>
          <p:cNvSpPr txBox="1"/>
          <p:nvPr/>
        </p:nvSpPr>
        <p:spPr>
          <a:xfrm>
            <a:off x="502920" y="1170432"/>
            <a:ext cx="11185855" cy="365760"/>
          </a:xfrm>
          <a:prstGeom prst="rect">
            <a:avLst/>
          </a:prstGeom>
          <a:noFill/>
        </p:spPr>
        <p:txBody>
          <a:bodyPr wrap="square" anchor="t" lIns="73152" rIns="73152" tIns="36576" bIns="36576">
            <a:noAutofit/>
          </a:bodyPr>
          <a:lstStyle/>
          <a:p>
            <a:pPr algn="l">
              <a:spcBef>
                <a:spcPts val="0"/>
              </a:spcBef>
              <a:spcAft>
                <a:spcPts val="0"/>
              </a:spcAft>
            </a:pPr>
            <a:r>
              <a:rPr lang="tr-TR" sz="1600" b="0" i="1">
                <a:solidFill>
                  <a:srgbClr val="767676"/>
                </a:solidFill>
                <a:latin typeface="Calibri"/>
              </a:rPr>
              <a:t>4-8. soruları aşağıda verilen haritaya göre cevaplayınız.</a:t>
            </a:r>
          </a:p>
        </p:txBody>
      </p:sp>
      <p:pic>
        <p:nvPicPr>
          <p:cNvPr id="7" name="Picture 6" descr="sonu_harita_s133.jpg"/>
          <p:cNvPicPr>
            <a:picLocks noChangeAspect="1"/>
          </p:cNvPicPr>
          <p:nvPr/>
        </p:nvPicPr>
        <p:blipFill>
          <a:blip r:embed="rId3"/>
          <a:stretch>
            <a:fillRect/>
          </a:stretch>
        </p:blipFill>
        <p:spPr>
          <a:xfrm>
            <a:off x="502920" y="1581912"/>
            <a:ext cx="7086600" cy="3781505"/>
          </a:xfrm>
          <a:prstGeom prst="rect">
            <a:avLst/>
          </a:prstGeom>
          <a:ln w="9525">
            <a:solidFill>
              <a:srgbClr val="D9D9D9"/>
            </a:solidFill>
          </a:ln>
        </p:spPr>
      </p:pic>
      <p:sp>
        <p:nvSpPr>
          <p:cNvPr id="8" name="TextBox 7"/>
          <p:cNvSpPr txBox="1"/>
          <p:nvPr/>
        </p:nvSpPr>
        <p:spPr>
          <a:xfrm>
            <a:off x="502920" y="5381705"/>
            <a:ext cx="708660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 Ders kitabı s. 133 · işaretler sunuma aittir</a:t>
            </a:r>
          </a:p>
        </p:txBody>
      </p:sp>
      <p:sp>
        <p:nvSpPr>
          <p:cNvPr id="9" name="Oval 8"/>
          <p:cNvSpPr/>
          <p:nvPr/>
        </p:nvSpPr>
        <p:spPr>
          <a:xfrm>
            <a:off x="2248013" y="3940572"/>
            <a:ext cx="394543" cy="394543"/>
          </a:xfrm>
          <a:prstGeom prst="ellipse">
            <a:avLst/>
          </a:prstGeom>
          <a:noFill/>
          <a:ln w="44450">
            <a:solidFill>
              <a:srgbClr val="D3373A"/>
            </a:solidFill>
          </a:ln>
          <a:effectLst/>
        </p:spPr>
        <p:txBody>
          <a:bodyPr rtlCol="0" anchor="ctr"/>
          <a:lstStyle/>
          <a:p/>
        </p:txBody>
      </p:sp>
      <p:sp>
        <p:nvSpPr>
          <p:cNvPr id="10" name="Oval 9"/>
          <p:cNvSpPr/>
          <p:nvPr/>
        </p:nvSpPr>
        <p:spPr>
          <a:xfrm>
            <a:off x="5278407" y="3929942"/>
            <a:ext cx="394543" cy="394543"/>
          </a:xfrm>
          <a:prstGeom prst="ellipse">
            <a:avLst/>
          </a:prstGeom>
          <a:noFill/>
          <a:ln w="44450">
            <a:solidFill>
              <a:srgbClr val="D3373A"/>
            </a:solidFill>
          </a:ln>
          <a:effectLst/>
        </p:spPr>
        <p:txBody>
          <a:bodyPr rtlCol="0" anchor="ctr"/>
          <a:lstStyle/>
          <a:p/>
        </p:txBody>
      </p:sp>
      <p:sp>
        <p:nvSpPr>
          <p:cNvPr id="11" name="Rounded Rectangle 10"/>
          <p:cNvSpPr/>
          <p:nvPr/>
        </p:nvSpPr>
        <p:spPr>
          <a:xfrm>
            <a:off x="7818120" y="1581912"/>
            <a:ext cx="3870655" cy="4663440"/>
          </a:xfrm>
          <a:prstGeom prst="roundRect">
            <a:avLst>
              <a:gd name="adj" fmla="val 6000"/>
            </a:avLst>
          </a:prstGeom>
          <a:solidFill>
            <a:srgbClr val="FFF3D1"/>
          </a:solidFill>
          <a:ln>
            <a:noFill/>
          </a:ln>
          <a:effectLst/>
        </p:spPr>
        <p:txBody>
          <a:bodyPr rtlCol="0" anchor="ctr"/>
          <a:lstStyle/>
          <a:p/>
        </p:txBody>
      </p:sp>
      <p:sp>
        <p:nvSpPr>
          <p:cNvPr id="12" name="Oval 11"/>
          <p:cNvSpPr/>
          <p:nvPr/>
        </p:nvSpPr>
        <p:spPr>
          <a:xfrm>
            <a:off x="7955280" y="1719072"/>
            <a:ext cx="566928" cy="56692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7</a:t>
            </a:r>
          </a:p>
        </p:txBody>
      </p:sp>
      <p:sp>
        <p:nvSpPr>
          <p:cNvPr id="13" name="TextBox 12"/>
          <p:cNvSpPr txBox="1"/>
          <p:nvPr/>
        </p:nvSpPr>
        <p:spPr>
          <a:xfrm>
            <a:off x="8641080" y="1655064"/>
            <a:ext cx="2956255" cy="4517136"/>
          </a:xfrm>
          <a:prstGeom prst="rect">
            <a:avLst/>
          </a:prstGeom>
          <a:noFill/>
        </p:spPr>
        <p:txBody>
          <a:bodyPr wrap="square" anchor="ctr" lIns="73152" rIns="73152" tIns="36576" bIns="36576">
            <a:noAutofit/>
          </a:bodyPr>
          <a:lstStyle/>
          <a:p>
            <a:pPr algn="l">
              <a:spcBef>
                <a:spcPts val="0"/>
              </a:spcBef>
              <a:spcAft>
                <a:spcPts val="0"/>
              </a:spcAft>
            </a:pPr>
            <a:r>
              <a:rPr lang="tr-TR" sz="2300" b="1" i="0">
                <a:solidFill>
                  <a:srgbClr val="262626"/>
                </a:solidFill>
                <a:latin typeface="Calibri"/>
              </a:rPr>
              <a:t>Haritada e ve f ile gösterilen yerlerdeki iklim koşullarının farklılaşmasında etkili olan faktörleri yorumlayınız.</a:t>
            </a:r>
          </a:p>
        </p:txBody>
      </p:sp>
      <p:sp>
        <p:nvSpPr>
          <p:cNvPr id="14" name="TextBox 1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5" name="Rounded Rectangle 1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133</a:t>
            </a:r>
          </a:p>
        </p:txBody>
      </p:sp>
      <p:sp>
        <p:nvSpPr>
          <p:cNvPr id="16" name="TextBox 1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198 / 217</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7.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7</a:t>
            </a:r>
          </a:p>
        </p:txBody>
      </p:sp>
      <p:pic>
        <p:nvPicPr>
          <p:cNvPr id="6" name="Picture 5" descr="sonu_harita_s133.jpg"/>
          <p:cNvPicPr>
            <a:picLocks noChangeAspect="1"/>
          </p:cNvPicPr>
          <p:nvPr/>
        </p:nvPicPr>
        <p:blipFill>
          <a:blip r:embed="rId3"/>
          <a:stretch>
            <a:fillRect/>
          </a:stretch>
        </p:blipFill>
        <p:spPr>
          <a:xfrm>
            <a:off x="502920" y="1216152"/>
            <a:ext cx="5760720" cy="3073997"/>
          </a:xfrm>
          <a:prstGeom prst="rect">
            <a:avLst/>
          </a:prstGeom>
          <a:ln w="9525">
            <a:solidFill>
              <a:srgbClr val="D9D9D9"/>
            </a:solidFill>
          </a:ln>
        </p:spPr>
      </p:pic>
      <p:sp>
        <p:nvSpPr>
          <p:cNvPr id="7" name="TextBox 6"/>
          <p:cNvSpPr txBox="1"/>
          <p:nvPr/>
        </p:nvSpPr>
        <p:spPr>
          <a:xfrm>
            <a:off x="502920" y="4308437"/>
            <a:ext cx="576072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 Ders kitabı s. 133 · işaretler sunuma aittir</a:t>
            </a:r>
          </a:p>
        </p:txBody>
      </p:sp>
      <p:sp>
        <p:nvSpPr>
          <p:cNvPr id="8" name="Oval 7"/>
          <p:cNvSpPr/>
          <p:nvPr/>
        </p:nvSpPr>
        <p:spPr>
          <a:xfrm>
            <a:off x="1921512" y="3133514"/>
            <a:ext cx="320725" cy="320725"/>
          </a:xfrm>
          <a:prstGeom prst="ellipse">
            <a:avLst/>
          </a:prstGeom>
          <a:noFill/>
          <a:ln w="44450">
            <a:solidFill>
              <a:srgbClr val="2E7D32"/>
            </a:solidFill>
          </a:ln>
          <a:effectLst/>
        </p:spPr>
        <p:txBody>
          <a:bodyPr rtlCol="0" anchor="ctr"/>
          <a:lstStyle/>
          <a:p/>
        </p:txBody>
      </p:sp>
      <p:sp>
        <p:nvSpPr>
          <p:cNvPr id="9" name="Oval 8"/>
          <p:cNvSpPr/>
          <p:nvPr/>
        </p:nvSpPr>
        <p:spPr>
          <a:xfrm>
            <a:off x="4384929" y="3124872"/>
            <a:ext cx="320725" cy="320725"/>
          </a:xfrm>
          <a:prstGeom prst="ellipse">
            <a:avLst/>
          </a:prstGeom>
          <a:noFill/>
          <a:ln w="44450">
            <a:solidFill>
              <a:srgbClr val="8B5E34"/>
            </a:solidFill>
          </a:ln>
          <a:effectLst/>
        </p:spPr>
        <p:txBody>
          <a:bodyPr rtlCol="0" anchor="ctr"/>
          <a:lstStyle/>
          <a:p/>
        </p:txBody>
      </p:sp>
      <p:cxnSp>
        <p:nvCxnSpPr>
          <p:cNvPr id="10" name="Connector 9"/>
          <p:cNvCxnSpPr/>
          <p:nvPr/>
        </p:nvCxnSpPr>
        <p:spPr>
          <a:xfrm flipV="1">
            <a:off x="2242237" y="3285235"/>
            <a:ext cx="2142692" cy="8642"/>
          </a:xfrm>
          <a:prstGeom prst="line">
            <a:avLst/>
          </a:prstGeom>
          <a:ln w="31750">
            <a:solidFill>
              <a:srgbClr val="4F4F4F"/>
            </a:solidFill>
            <a:prstDash val="dash"/>
          </a:ln>
        </p:spPr>
      </p:cxnSp>
      <p:sp>
        <p:nvSpPr>
          <p:cNvPr id="11" name="Rounded Rectangle 10"/>
          <p:cNvSpPr/>
          <p:nvPr/>
        </p:nvSpPr>
        <p:spPr>
          <a:xfrm>
            <a:off x="2353463" y="3403605"/>
            <a:ext cx="1920240" cy="310896"/>
          </a:xfrm>
          <a:prstGeom prst="roundRect">
            <a:avLst>
              <a:gd name="adj" fmla="val 30000"/>
            </a:avLst>
          </a:prstGeom>
          <a:solidFill>
            <a:srgbClr val="4F4F4F"/>
          </a:solidFill>
          <a:ln w="9525">
            <a:solidFill>
              <a:srgbClr val="FFFFFF"/>
            </a:solidFill>
          </a:ln>
          <a:effectLst/>
        </p:spPr>
        <p:txBody>
          <a:bodyPr rtlCol="0" anchor="ctr" wrap="square" lIns="27432" rIns="27432" tIns="0" bIns="0">
            <a:noAutofit/>
          </a:bodyPr>
          <a:lstStyle/>
          <a:p>
            <a:pPr algn="ctr">
              <a:spcBef>
                <a:spcPts val="0"/>
              </a:spcBef>
              <a:spcAft>
                <a:spcPts val="0"/>
              </a:spcAft>
            </a:pPr>
            <a:r>
              <a:rPr lang="tr-TR" sz="1300" b="1" i="0">
                <a:solidFill>
                  <a:srgbClr val="FFFFFF"/>
                </a:solidFill>
                <a:latin typeface="Calibri"/>
              </a:rPr>
              <a:t>≈ aynı enlem</a:t>
            </a:r>
          </a:p>
        </p:txBody>
      </p:sp>
      <p:sp>
        <p:nvSpPr>
          <p:cNvPr id="12" name="Rounded Rectangle 11"/>
          <p:cNvSpPr/>
          <p:nvPr/>
        </p:nvSpPr>
        <p:spPr>
          <a:xfrm>
            <a:off x="502920" y="4619333"/>
            <a:ext cx="5760720" cy="1626019"/>
          </a:xfrm>
          <a:prstGeom prst="roundRect">
            <a:avLst>
              <a:gd name="adj" fmla="val 6000"/>
            </a:avLst>
          </a:prstGeom>
          <a:solidFill>
            <a:srgbClr val="E3F1E4"/>
          </a:solidFill>
          <a:ln>
            <a:noFill/>
          </a:ln>
          <a:effectLst/>
        </p:spPr>
        <p:txBody>
          <a:bodyPr rtlCol="0" anchor="ctr"/>
          <a:lstStyle/>
          <a:p/>
        </p:txBody>
      </p:sp>
      <p:sp>
        <p:nvSpPr>
          <p:cNvPr id="13" name="Rectangle 12"/>
          <p:cNvSpPr/>
          <p:nvPr/>
        </p:nvSpPr>
        <p:spPr>
          <a:xfrm>
            <a:off x="502920" y="4619333"/>
            <a:ext cx="109728" cy="1626019"/>
          </a:xfrm>
          <a:prstGeom prst="rect">
            <a:avLst/>
          </a:prstGeom>
          <a:solidFill>
            <a:srgbClr val="2E7D32"/>
          </a:solidFill>
          <a:ln>
            <a:noFill/>
          </a:ln>
          <a:effectLst/>
        </p:spPr>
        <p:txBody>
          <a:bodyPr rtlCol="0" anchor="ctr"/>
          <a:lstStyle/>
          <a:p/>
        </p:txBody>
      </p:sp>
      <p:sp>
        <p:nvSpPr>
          <p:cNvPr id="14" name="TextBox 13"/>
          <p:cNvSpPr txBox="1"/>
          <p:nvPr/>
        </p:nvSpPr>
        <p:spPr>
          <a:xfrm>
            <a:off x="731520" y="4674197"/>
            <a:ext cx="5440680" cy="1516291"/>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Kısa cevap</a:t>
            </a:r>
          </a:p>
          <a:p>
            <a:pPr algn="l">
              <a:spcBef>
                <a:spcPts val="0"/>
              </a:spcBef>
              <a:spcAft>
                <a:spcPts val="0"/>
              </a:spcAft>
            </a:pPr>
            <a:r>
              <a:rPr lang="tr-TR" sz="1900" b="0" i="0">
                <a:solidFill>
                  <a:srgbClr val="262626"/>
                </a:solidFill>
                <a:latin typeface="Calibri"/>
              </a:rPr>
              <a:t>e ve f yaklaşık aynı enlemde; e'de deniz etkisi, f'de karasallık ve yazın Basra alçak basıncı etkili.</a:t>
            </a:r>
          </a:p>
        </p:txBody>
      </p:sp>
      <p:sp>
        <p:nvSpPr>
          <p:cNvPr id="15" name="Rounded Rectangle 14"/>
          <p:cNvSpPr/>
          <p:nvPr/>
        </p:nvSpPr>
        <p:spPr>
          <a:xfrm>
            <a:off x="6492240" y="1216152"/>
            <a:ext cx="5196535" cy="1584960"/>
          </a:xfrm>
          <a:prstGeom prst="roundRect">
            <a:avLst>
              <a:gd name="adj" fmla="val 5000"/>
            </a:avLst>
          </a:prstGeom>
          <a:solidFill>
            <a:srgbClr val="E3F1E4"/>
          </a:solidFill>
          <a:ln>
            <a:noFill/>
          </a:ln>
          <a:effectLst/>
        </p:spPr>
        <p:txBody>
          <a:bodyPr rtlCol="0" anchor="ctr"/>
          <a:lstStyle/>
          <a:p/>
        </p:txBody>
      </p:sp>
      <p:sp>
        <p:nvSpPr>
          <p:cNvPr id="16" name="Rounded Rectangle 15"/>
          <p:cNvSpPr/>
          <p:nvPr/>
        </p:nvSpPr>
        <p:spPr>
          <a:xfrm>
            <a:off x="6492240" y="1216152"/>
            <a:ext cx="5196535" cy="457200"/>
          </a:xfrm>
          <a:prstGeom prst="roundRect">
            <a:avLst>
              <a:gd name="adj" fmla="val 25000"/>
            </a:avLst>
          </a:prstGeom>
          <a:solidFill>
            <a:srgbClr val="2E7D32"/>
          </a:solidFill>
          <a:ln>
            <a:noFill/>
          </a:ln>
          <a:effectLst/>
        </p:spPr>
        <p:txBody>
          <a:bodyPr rtlCol="0" anchor="ctr"/>
          <a:lstStyle/>
          <a:p/>
        </p:txBody>
      </p:sp>
      <p:sp>
        <p:nvSpPr>
          <p:cNvPr id="17" name="Rectangle 16"/>
          <p:cNvSpPr/>
          <p:nvPr/>
        </p:nvSpPr>
        <p:spPr>
          <a:xfrm>
            <a:off x="6492240" y="1444752"/>
            <a:ext cx="5196535" cy="228600"/>
          </a:xfrm>
          <a:prstGeom prst="rect">
            <a:avLst/>
          </a:prstGeom>
          <a:solidFill>
            <a:srgbClr val="2E7D32"/>
          </a:solidFill>
          <a:ln>
            <a:noFill/>
          </a:ln>
          <a:effectLst/>
        </p:spPr>
        <p:txBody>
          <a:bodyPr rtlCol="0" anchor="ctr"/>
          <a:lstStyle/>
          <a:p/>
        </p:txBody>
      </p:sp>
      <p:sp>
        <p:nvSpPr>
          <p:cNvPr id="18" name="TextBox 17"/>
          <p:cNvSpPr txBox="1"/>
          <p:nvPr/>
        </p:nvSpPr>
        <p:spPr>
          <a:xfrm>
            <a:off x="6583680" y="1216152"/>
            <a:ext cx="50136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e · Akdeniz kıyısı</a:t>
            </a:r>
          </a:p>
        </p:txBody>
      </p:sp>
      <p:sp>
        <p:nvSpPr>
          <p:cNvPr id="19" name="TextBox 18"/>
          <p:cNvSpPr txBox="1"/>
          <p:nvPr/>
        </p:nvSpPr>
        <p:spPr>
          <a:xfrm>
            <a:off x="6601968" y="1746504"/>
            <a:ext cx="4977079" cy="981456"/>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Kışlar ılık ve yağışlı</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Denize bakan yamaçlar bol yağış alır</a:t>
            </a:r>
          </a:p>
        </p:txBody>
      </p:sp>
      <p:sp>
        <p:nvSpPr>
          <p:cNvPr id="20" name="Rounded Rectangle 19"/>
          <p:cNvSpPr/>
          <p:nvPr/>
        </p:nvSpPr>
        <p:spPr>
          <a:xfrm>
            <a:off x="6492240" y="2938272"/>
            <a:ext cx="5196535" cy="1584960"/>
          </a:xfrm>
          <a:prstGeom prst="roundRect">
            <a:avLst>
              <a:gd name="adj" fmla="val 5000"/>
            </a:avLst>
          </a:prstGeom>
          <a:solidFill>
            <a:srgbClr val="E3F1E4"/>
          </a:solidFill>
          <a:ln>
            <a:noFill/>
          </a:ln>
          <a:effectLst/>
        </p:spPr>
        <p:txBody>
          <a:bodyPr rtlCol="0" anchor="ctr"/>
          <a:lstStyle/>
          <a:p/>
        </p:txBody>
      </p:sp>
      <p:sp>
        <p:nvSpPr>
          <p:cNvPr id="21" name="Rounded Rectangle 20"/>
          <p:cNvSpPr/>
          <p:nvPr/>
        </p:nvSpPr>
        <p:spPr>
          <a:xfrm>
            <a:off x="6492240" y="2938272"/>
            <a:ext cx="5196535" cy="457200"/>
          </a:xfrm>
          <a:prstGeom prst="roundRect">
            <a:avLst>
              <a:gd name="adj" fmla="val 25000"/>
            </a:avLst>
          </a:prstGeom>
          <a:solidFill>
            <a:srgbClr val="2E7D32"/>
          </a:solidFill>
          <a:ln>
            <a:noFill/>
          </a:ln>
          <a:effectLst/>
        </p:spPr>
        <p:txBody>
          <a:bodyPr rtlCol="0" anchor="ctr"/>
          <a:lstStyle/>
          <a:p/>
        </p:txBody>
      </p:sp>
      <p:sp>
        <p:nvSpPr>
          <p:cNvPr id="22" name="Rectangle 21"/>
          <p:cNvSpPr/>
          <p:nvPr/>
        </p:nvSpPr>
        <p:spPr>
          <a:xfrm>
            <a:off x="6492240" y="3166872"/>
            <a:ext cx="5196535" cy="228600"/>
          </a:xfrm>
          <a:prstGeom prst="rect">
            <a:avLst/>
          </a:prstGeom>
          <a:solidFill>
            <a:srgbClr val="2E7D32"/>
          </a:solidFill>
          <a:ln>
            <a:noFill/>
          </a:ln>
          <a:effectLst/>
        </p:spPr>
        <p:txBody>
          <a:bodyPr rtlCol="0" anchor="ctr"/>
          <a:lstStyle/>
          <a:p/>
        </p:txBody>
      </p:sp>
      <p:sp>
        <p:nvSpPr>
          <p:cNvPr id="23" name="TextBox 22"/>
          <p:cNvSpPr txBox="1"/>
          <p:nvPr/>
        </p:nvSpPr>
        <p:spPr>
          <a:xfrm>
            <a:off x="6583680" y="2938272"/>
            <a:ext cx="50136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f · Güneydoğu Anadolu</a:t>
            </a:r>
          </a:p>
        </p:txBody>
      </p:sp>
      <p:sp>
        <p:nvSpPr>
          <p:cNvPr id="24" name="TextBox 23"/>
          <p:cNvSpPr txBox="1"/>
          <p:nvPr/>
        </p:nvSpPr>
        <p:spPr>
          <a:xfrm>
            <a:off x="6601968" y="3468624"/>
            <a:ext cx="4977079" cy="981456"/>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Yazlar çok sıcak ve kurak</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Kışlar e'ye göre soğuk; yağış az</a:t>
            </a:r>
          </a:p>
        </p:txBody>
      </p:sp>
      <p:sp>
        <p:nvSpPr>
          <p:cNvPr id="25" name="Rounded Rectangle 24"/>
          <p:cNvSpPr/>
          <p:nvPr/>
        </p:nvSpPr>
        <p:spPr>
          <a:xfrm>
            <a:off x="6492240" y="4660392"/>
            <a:ext cx="5196535" cy="1584960"/>
          </a:xfrm>
          <a:prstGeom prst="roundRect">
            <a:avLst>
              <a:gd name="adj" fmla="val 5000"/>
            </a:avLst>
          </a:prstGeom>
          <a:solidFill>
            <a:srgbClr val="E3F1E4"/>
          </a:solidFill>
          <a:ln>
            <a:noFill/>
          </a:ln>
          <a:effectLst/>
        </p:spPr>
        <p:txBody>
          <a:bodyPr rtlCol="0" anchor="ctr"/>
          <a:lstStyle/>
          <a:p/>
        </p:txBody>
      </p:sp>
      <p:sp>
        <p:nvSpPr>
          <p:cNvPr id="26" name="Rounded Rectangle 25"/>
          <p:cNvSpPr/>
          <p:nvPr/>
        </p:nvSpPr>
        <p:spPr>
          <a:xfrm>
            <a:off x="6492240" y="4660392"/>
            <a:ext cx="5196535" cy="457200"/>
          </a:xfrm>
          <a:prstGeom prst="roundRect">
            <a:avLst>
              <a:gd name="adj" fmla="val 25000"/>
            </a:avLst>
          </a:prstGeom>
          <a:solidFill>
            <a:srgbClr val="2E7D32"/>
          </a:solidFill>
          <a:ln>
            <a:noFill/>
          </a:ln>
          <a:effectLst/>
        </p:spPr>
        <p:txBody>
          <a:bodyPr rtlCol="0" anchor="ctr"/>
          <a:lstStyle/>
          <a:p/>
        </p:txBody>
      </p:sp>
      <p:sp>
        <p:nvSpPr>
          <p:cNvPr id="27" name="Rectangle 26"/>
          <p:cNvSpPr/>
          <p:nvPr/>
        </p:nvSpPr>
        <p:spPr>
          <a:xfrm>
            <a:off x="6492240" y="4888992"/>
            <a:ext cx="5196535" cy="228600"/>
          </a:xfrm>
          <a:prstGeom prst="rect">
            <a:avLst/>
          </a:prstGeom>
          <a:solidFill>
            <a:srgbClr val="2E7D32"/>
          </a:solidFill>
          <a:ln>
            <a:noFill/>
          </a:ln>
          <a:effectLst/>
        </p:spPr>
        <p:txBody>
          <a:bodyPr rtlCol="0" anchor="ctr"/>
          <a:lstStyle/>
          <a:p/>
        </p:txBody>
      </p:sp>
      <p:sp>
        <p:nvSpPr>
          <p:cNvPr id="28" name="TextBox 27"/>
          <p:cNvSpPr txBox="1"/>
          <p:nvPr/>
        </p:nvSpPr>
        <p:spPr>
          <a:xfrm>
            <a:off x="6583680" y="4660392"/>
            <a:ext cx="50136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Faktörler</a:t>
            </a:r>
          </a:p>
        </p:txBody>
      </p:sp>
      <p:sp>
        <p:nvSpPr>
          <p:cNvPr id="29" name="TextBox 28"/>
          <p:cNvSpPr txBox="1"/>
          <p:nvPr/>
        </p:nvSpPr>
        <p:spPr>
          <a:xfrm>
            <a:off x="6601968" y="5190744"/>
            <a:ext cx="4977079" cy="981456"/>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Denizellik-karasallık, yer şekilleri</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Yükselti, basınç merkezleri</a:t>
            </a:r>
          </a:p>
        </p:txBody>
      </p:sp>
      <p:sp>
        <p:nvSpPr>
          <p:cNvPr id="30" name="TextBox 2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1" name="Rounded Rectangle 3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109-116</a:t>
            </a:r>
          </a:p>
        </p:txBody>
      </p:sp>
      <p:sp>
        <p:nvSpPr>
          <p:cNvPr id="32" name="TextBox 3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199 / 217</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8.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8</a:t>
            </a:r>
          </a:p>
        </p:txBody>
      </p:sp>
      <p:sp>
        <p:nvSpPr>
          <p:cNvPr id="6" name="TextBox 5"/>
          <p:cNvSpPr txBox="1"/>
          <p:nvPr/>
        </p:nvSpPr>
        <p:spPr>
          <a:xfrm>
            <a:off x="502920" y="1170432"/>
            <a:ext cx="11185855" cy="365760"/>
          </a:xfrm>
          <a:prstGeom prst="rect">
            <a:avLst/>
          </a:prstGeom>
          <a:noFill/>
        </p:spPr>
        <p:txBody>
          <a:bodyPr wrap="square" anchor="t" lIns="73152" rIns="73152" tIns="36576" bIns="36576">
            <a:noAutofit/>
          </a:bodyPr>
          <a:lstStyle/>
          <a:p>
            <a:pPr algn="l">
              <a:spcBef>
                <a:spcPts val="0"/>
              </a:spcBef>
              <a:spcAft>
                <a:spcPts val="0"/>
              </a:spcAft>
            </a:pPr>
            <a:r>
              <a:rPr lang="tr-TR" sz="1600" b="0" i="1">
                <a:solidFill>
                  <a:srgbClr val="767676"/>
                </a:solidFill>
                <a:latin typeface="Calibri"/>
              </a:rPr>
              <a:t>4-8. soruları aşağıda verilen haritaya göre cevaplayınız.</a:t>
            </a:r>
          </a:p>
        </p:txBody>
      </p:sp>
      <p:pic>
        <p:nvPicPr>
          <p:cNvPr id="7" name="Picture 6" descr="sonu_harita_s133.jpg"/>
          <p:cNvPicPr>
            <a:picLocks noChangeAspect="1"/>
          </p:cNvPicPr>
          <p:nvPr/>
        </p:nvPicPr>
        <p:blipFill>
          <a:blip r:embed="rId3"/>
          <a:stretch>
            <a:fillRect/>
          </a:stretch>
        </p:blipFill>
        <p:spPr>
          <a:xfrm>
            <a:off x="502920" y="1581912"/>
            <a:ext cx="7086600" cy="3781505"/>
          </a:xfrm>
          <a:prstGeom prst="rect">
            <a:avLst/>
          </a:prstGeom>
          <a:ln w="9525">
            <a:solidFill>
              <a:srgbClr val="D9D9D9"/>
            </a:solidFill>
          </a:ln>
        </p:spPr>
      </p:pic>
      <p:sp>
        <p:nvSpPr>
          <p:cNvPr id="8" name="TextBox 7"/>
          <p:cNvSpPr txBox="1"/>
          <p:nvPr/>
        </p:nvSpPr>
        <p:spPr>
          <a:xfrm>
            <a:off x="502920" y="5381705"/>
            <a:ext cx="708660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 Ders kitabı s. 133 · işaretler sunuma aittir</a:t>
            </a:r>
          </a:p>
        </p:txBody>
      </p:sp>
      <p:sp>
        <p:nvSpPr>
          <p:cNvPr id="9" name="Rounded Rectangle 8"/>
          <p:cNvSpPr/>
          <p:nvPr/>
        </p:nvSpPr>
        <p:spPr>
          <a:xfrm>
            <a:off x="7818120" y="1581912"/>
            <a:ext cx="3870655" cy="4663440"/>
          </a:xfrm>
          <a:prstGeom prst="roundRect">
            <a:avLst>
              <a:gd name="adj" fmla="val 6000"/>
            </a:avLst>
          </a:prstGeom>
          <a:solidFill>
            <a:srgbClr val="FFF3D1"/>
          </a:solidFill>
          <a:ln>
            <a:noFill/>
          </a:ln>
          <a:effectLst/>
        </p:spPr>
        <p:txBody>
          <a:bodyPr rtlCol="0" anchor="ctr"/>
          <a:lstStyle/>
          <a:p/>
        </p:txBody>
      </p:sp>
      <p:sp>
        <p:nvSpPr>
          <p:cNvPr id="10" name="Oval 9"/>
          <p:cNvSpPr/>
          <p:nvPr/>
        </p:nvSpPr>
        <p:spPr>
          <a:xfrm>
            <a:off x="7955280" y="1719072"/>
            <a:ext cx="566928" cy="56692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8</a:t>
            </a:r>
          </a:p>
        </p:txBody>
      </p:sp>
      <p:sp>
        <p:nvSpPr>
          <p:cNvPr id="11" name="TextBox 10"/>
          <p:cNvSpPr txBox="1"/>
          <p:nvPr/>
        </p:nvSpPr>
        <p:spPr>
          <a:xfrm>
            <a:off x="8641080" y="1655064"/>
            <a:ext cx="2956255" cy="4517136"/>
          </a:xfrm>
          <a:prstGeom prst="rect">
            <a:avLst/>
          </a:prstGeom>
          <a:noFill/>
        </p:spPr>
        <p:txBody>
          <a:bodyPr wrap="square" anchor="ctr" lIns="73152" rIns="73152" tIns="36576" bIns="36576">
            <a:noAutofit/>
          </a:bodyPr>
          <a:lstStyle/>
          <a:p>
            <a:pPr algn="l">
              <a:spcBef>
                <a:spcPts val="0"/>
              </a:spcBef>
              <a:spcAft>
                <a:spcPts val="0"/>
              </a:spcAft>
            </a:pPr>
            <a:r>
              <a:rPr lang="tr-TR" sz="2300" b="1" i="0">
                <a:solidFill>
                  <a:srgbClr val="262626"/>
                </a:solidFill>
                <a:latin typeface="Calibri"/>
              </a:rPr>
              <a:t>Türkiye’nin mutlak konum özelliklerinin Türkiye’nin iklim özellikleri üzerindeki etkilerini açıklayınız.</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133</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200 / 217</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8.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8</a:t>
            </a:r>
          </a:p>
        </p:txBody>
      </p:sp>
      <p:pic>
        <p:nvPicPr>
          <p:cNvPr id="6" name="Picture 5" descr="sonu_harita_s133.jpg"/>
          <p:cNvPicPr>
            <a:picLocks noChangeAspect="1"/>
          </p:cNvPicPr>
          <p:nvPr/>
        </p:nvPicPr>
        <p:blipFill>
          <a:blip r:embed="rId3"/>
          <a:stretch>
            <a:fillRect/>
          </a:stretch>
        </p:blipFill>
        <p:spPr>
          <a:xfrm>
            <a:off x="502920" y="1216152"/>
            <a:ext cx="5760720" cy="3073997"/>
          </a:xfrm>
          <a:prstGeom prst="rect">
            <a:avLst/>
          </a:prstGeom>
          <a:ln w="9525">
            <a:solidFill>
              <a:srgbClr val="D9D9D9"/>
            </a:solidFill>
          </a:ln>
        </p:spPr>
      </p:pic>
      <p:sp>
        <p:nvSpPr>
          <p:cNvPr id="7" name="TextBox 6"/>
          <p:cNvSpPr txBox="1"/>
          <p:nvPr/>
        </p:nvSpPr>
        <p:spPr>
          <a:xfrm>
            <a:off x="502920" y="4308437"/>
            <a:ext cx="576072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 Ders kitabı s. 133 · işaretler sunuma aittir</a:t>
            </a:r>
          </a:p>
        </p:txBody>
      </p:sp>
      <p:sp>
        <p:nvSpPr>
          <p:cNvPr id="8" name="Rounded Rectangle 7"/>
          <p:cNvSpPr/>
          <p:nvPr/>
        </p:nvSpPr>
        <p:spPr>
          <a:xfrm>
            <a:off x="947001" y="3826066"/>
            <a:ext cx="2103120" cy="310896"/>
          </a:xfrm>
          <a:prstGeom prst="roundRect">
            <a:avLst>
              <a:gd name="adj" fmla="val 30000"/>
            </a:avLst>
          </a:prstGeom>
          <a:solidFill>
            <a:srgbClr val="D3373A"/>
          </a:solidFill>
          <a:ln w="9525">
            <a:solidFill>
              <a:srgbClr val="FFFFFF"/>
            </a:solidFill>
          </a:ln>
          <a:effectLst/>
        </p:spPr>
        <p:txBody>
          <a:bodyPr rtlCol="0" anchor="ctr" wrap="square" lIns="27432" rIns="27432" tIns="0" bIns="0">
            <a:noAutofit/>
          </a:bodyPr>
          <a:lstStyle/>
          <a:p>
            <a:pPr algn="ctr">
              <a:spcBef>
                <a:spcPts val="0"/>
              </a:spcBef>
              <a:spcAft>
                <a:spcPts val="0"/>
              </a:spcAft>
            </a:pPr>
            <a:r>
              <a:rPr lang="tr-TR" sz="1300" b="1" i="0">
                <a:solidFill>
                  <a:srgbClr val="FFFFFF"/>
                </a:solidFill>
                <a:latin typeface="Calibri"/>
              </a:rPr>
              <a:t>36°-42° K paralelleri</a:t>
            </a:r>
          </a:p>
        </p:txBody>
      </p:sp>
      <p:sp>
        <p:nvSpPr>
          <p:cNvPr id="9" name="Rounded Rectangle 8"/>
          <p:cNvSpPr/>
          <p:nvPr/>
        </p:nvSpPr>
        <p:spPr>
          <a:xfrm>
            <a:off x="3340105" y="1122430"/>
            <a:ext cx="2103120" cy="310896"/>
          </a:xfrm>
          <a:prstGeom prst="roundRect">
            <a:avLst>
              <a:gd name="adj" fmla="val 30000"/>
            </a:avLst>
          </a:prstGeom>
          <a:solidFill>
            <a:srgbClr val="D3373A"/>
          </a:solidFill>
          <a:ln w="9525">
            <a:solidFill>
              <a:srgbClr val="FFFFFF"/>
            </a:solidFill>
          </a:ln>
          <a:effectLst/>
        </p:spPr>
        <p:txBody>
          <a:bodyPr rtlCol="0" anchor="ctr" wrap="square" lIns="27432" rIns="27432" tIns="0" bIns="0">
            <a:noAutofit/>
          </a:bodyPr>
          <a:lstStyle/>
          <a:p>
            <a:pPr algn="ctr">
              <a:spcBef>
                <a:spcPts val="0"/>
              </a:spcBef>
              <a:spcAft>
                <a:spcPts val="0"/>
              </a:spcAft>
            </a:pPr>
            <a:r>
              <a:rPr lang="tr-TR" sz="1300" b="1" i="0">
                <a:solidFill>
                  <a:srgbClr val="FFFFFF"/>
                </a:solidFill>
                <a:latin typeface="Calibri"/>
              </a:rPr>
              <a:t>26°-45° D meridyenleri</a:t>
            </a:r>
          </a:p>
        </p:txBody>
      </p:sp>
      <p:sp>
        <p:nvSpPr>
          <p:cNvPr id="10" name="Rounded Rectangle 9"/>
          <p:cNvSpPr/>
          <p:nvPr/>
        </p:nvSpPr>
        <p:spPr>
          <a:xfrm>
            <a:off x="502920" y="4619333"/>
            <a:ext cx="5760720" cy="1626019"/>
          </a:xfrm>
          <a:prstGeom prst="roundRect">
            <a:avLst>
              <a:gd name="adj" fmla="val 6000"/>
            </a:avLst>
          </a:prstGeom>
          <a:solidFill>
            <a:srgbClr val="E3F1E4"/>
          </a:solidFill>
          <a:ln>
            <a:noFill/>
          </a:ln>
          <a:effectLst/>
        </p:spPr>
        <p:txBody>
          <a:bodyPr rtlCol="0" anchor="ctr"/>
          <a:lstStyle/>
          <a:p/>
        </p:txBody>
      </p:sp>
      <p:sp>
        <p:nvSpPr>
          <p:cNvPr id="11" name="Rectangle 10"/>
          <p:cNvSpPr/>
          <p:nvPr/>
        </p:nvSpPr>
        <p:spPr>
          <a:xfrm>
            <a:off x="502920" y="4619333"/>
            <a:ext cx="109728" cy="1626019"/>
          </a:xfrm>
          <a:prstGeom prst="rect">
            <a:avLst/>
          </a:prstGeom>
          <a:solidFill>
            <a:srgbClr val="2E7D32"/>
          </a:solidFill>
          <a:ln>
            <a:noFill/>
          </a:ln>
          <a:effectLst/>
        </p:spPr>
        <p:txBody>
          <a:bodyPr rtlCol="0" anchor="ctr"/>
          <a:lstStyle/>
          <a:p/>
        </p:txBody>
      </p:sp>
      <p:sp>
        <p:nvSpPr>
          <p:cNvPr id="12" name="TextBox 11"/>
          <p:cNvSpPr txBox="1"/>
          <p:nvPr/>
        </p:nvSpPr>
        <p:spPr>
          <a:xfrm>
            <a:off x="731520" y="4674197"/>
            <a:ext cx="5440680" cy="1516291"/>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Kısa cevap</a:t>
            </a:r>
          </a:p>
          <a:p>
            <a:pPr algn="l">
              <a:spcBef>
                <a:spcPts val="0"/>
              </a:spcBef>
              <a:spcAft>
                <a:spcPts val="0"/>
              </a:spcAft>
            </a:pPr>
            <a:r>
              <a:rPr lang="tr-TR" sz="1900" b="0" i="0">
                <a:solidFill>
                  <a:srgbClr val="262626"/>
                </a:solidFill>
                <a:latin typeface="Calibri"/>
              </a:rPr>
              <a:t>Türkiye, mutlak konumu itibarıyla Akdeniz iklim kuşağı içinde yer alır. Orta kuşakta olduğu için dört mevsim belirgindir.</a:t>
            </a:r>
          </a:p>
        </p:txBody>
      </p:sp>
      <p:sp>
        <p:nvSpPr>
          <p:cNvPr id="13" name="Rounded Rectangle 12"/>
          <p:cNvSpPr/>
          <p:nvPr/>
        </p:nvSpPr>
        <p:spPr>
          <a:xfrm>
            <a:off x="6492240" y="1216152"/>
            <a:ext cx="5196535" cy="1584960"/>
          </a:xfrm>
          <a:prstGeom prst="roundRect">
            <a:avLst>
              <a:gd name="adj" fmla="val 5000"/>
            </a:avLst>
          </a:prstGeom>
          <a:solidFill>
            <a:srgbClr val="E3F1E4"/>
          </a:solidFill>
          <a:ln>
            <a:noFill/>
          </a:ln>
          <a:effectLst/>
        </p:spPr>
        <p:txBody>
          <a:bodyPr rtlCol="0" anchor="ctr"/>
          <a:lstStyle/>
          <a:p/>
        </p:txBody>
      </p:sp>
      <p:sp>
        <p:nvSpPr>
          <p:cNvPr id="14" name="Rounded Rectangle 13"/>
          <p:cNvSpPr/>
          <p:nvPr/>
        </p:nvSpPr>
        <p:spPr>
          <a:xfrm>
            <a:off x="6492240" y="1216152"/>
            <a:ext cx="5196535" cy="457200"/>
          </a:xfrm>
          <a:prstGeom prst="roundRect">
            <a:avLst>
              <a:gd name="adj" fmla="val 25000"/>
            </a:avLst>
          </a:prstGeom>
          <a:solidFill>
            <a:srgbClr val="2E7D32"/>
          </a:solidFill>
          <a:ln>
            <a:noFill/>
          </a:ln>
          <a:effectLst/>
        </p:spPr>
        <p:txBody>
          <a:bodyPr rtlCol="0" anchor="ctr"/>
          <a:lstStyle/>
          <a:p/>
        </p:txBody>
      </p:sp>
      <p:sp>
        <p:nvSpPr>
          <p:cNvPr id="15" name="Rectangle 14"/>
          <p:cNvSpPr/>
          <p:nvPr/>
        </p:nvSpPr>
        <p:spPr>
          <a:xfrm>
            <a:off x="6492240" y="1444752"/>
            <a:ext cx="5196535" cy="228600"/>
          </a:xfrm>
          <a:prstGeom prst="rect">
            <a:avLst/>
          </a:prstGeom>
          <a:solidFill>
            <a:srgbClr val="2E7D32"/>
          </a:solidFill>
          <a:ln>
            <a:noFill/>
          </a:ln>
          <a:effectLst/>
        </p:spPr>
        <p:txBody>
          <a:bodyPr rtlCol="0" anchor="ctr"/>
          <a:lstStyle/>
          <a:p/>
        </p:txBody>
      </p:sp>
      <p:sp>
        <p:nvSpPr>
          <p:cNvPr id="16" name="TextBox 15"/>
          <p:cNvSpPr txBox="1"/>
          <p:nvPr/>
        </p:nvSpPr>
        <p:spPr>
          <a:xfrm>
            <a:off x="6583680" y="1216152"/>
            <a:ext cx="50136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Orta kuşak (36°-42° K)</a:t>
            </a:r>
          </a:p>
        </p:txBody>
      </p:sp>
      <p:sp>
        <p:nvSpPr>
          <p:cNvPr id="17" name="TextBox 16"/>
          <p:cNvSpPr txBox="1"/>
          <p:nvPr/>
        </p:nvSpPr>
        <p:spPr>
          <a:xfrm>
            <a:off x="6601968" y="1746504"/>
            <a:ext cx="4977079" cy="981456"/>
          </a:xfrm>
          <a:prstGeom prst="rect">
            <a:avLst/>
          </a:prstGeom>
          <a:noFill/>
        </p:spPr>
        <p:txBody>
          <a:bodyPr wrap="square" anchor="t" lIns="73152" rIns="73152" tIns="36576" bIns="36576">
            <a:noAutofit/>
          </a:bodyPr>
          <a:lstStyle/>
          <a:p>
            <a:pPr algn="l" marL="217543" indent="-217543">
              <a:spcBef>
                <a:spcPts val="0"/>
              </a:spcBef>
              <a:spcAft>
                <a:spcPts val="600"/>
              </a:spcAft>
            </a:pPr>
            <a:r>
              <a:rPr lang="tr-TR" sz="1750" b="1" i="0">
                <a:solidFill>
                  <a:srgbClr val="2C6696"/>
                </a:solidFill>
                <a:latin typeface="Calibri"/>
              </a:rPr>
              <a:t>•  </a:t>
            </a:r>
            <a:r>
              <a:rPr lang="tr-TR" sz="1750" b="0" i="0">
                <a:solidFill>
                  <a:srgbClr val="262626"/>
                </a:solidFill>
                <a:latin typeface="Calibri"/>
              </a:rPr>
              <a:t>Dört mevsim belirgin</a:t>
            </a:r>
          </a:p>
          <a:p>
            <a:pPr algn="l" marL="217543" indent="-217543">
              <a:spcBef>
                <a:spcPts val="0"/>
              </a:spcBef>
              <a:spcAft>
                <a:spcPts val="0"/>
              </a:spcAft>
            </a:pPr>
            <a:r>
              <a:rPr lang="tr-TR" sz="1750" b="1" i="0">
                <a:solidFill>
                  <a:srgbClr val="2C6696"/>
                </a:solidFill>
                <a:latin typeface="Calibri"/>
              </a:rPr>
              <a:t>•  </a:t>
            </a:r>
            <a:r>
              <a:rPr lang="tr-TR" sz="1750" b="0" i="0">
                <a:solidFill>
                  <a:srgbClr val="262626"/>
                </a:solidFill>
                <a:latin typeface="Calibri"/>
              </a:rPr>
              <a:t>Çevredeki basınç merkezlerinin etkisi</a:t>
            </a:r>
          </a:p>
        </p:txBody>
      </p:sp>
      <p:sp>
        <p:nvSpPr>
          <p:cNvPr id="18" name="Rounded Rectangle 17"/>
          <p:cNvSpPr/>
          <p:nvPr/>
        </p:nvSpPr>
        <p:spPr>
          <a:xfrm>
            <a:off x="6492240" y="2938272"/>
            <a:ext cx="5196535" cy="1584960"/>
          </a:xfrm>
          <a:prstGeom prst="roundRect">
            <a:avLst>
              <a:gd name="adj" fmla="val 5000"/>
            </a:avLst>
          </a:prstGeom>
          <a:solidFill>
            <a:srgbClr val="E3F1E4"/>
          </a:solidFill>
          <a:ln>
            <a:noFill/>
          </a:ln>
          <a:effectLst/>
        </p:spPr>
        <p:txBody>
          <a:bodyPr rtlCol="0" anchor="ctr"/>
          <a:lstStyle/>
          <a:p/>
        </p:txBody>
      </p:sp>
      <p:sp>
        <p:nvSpPr>
          <p:cNvPr id="19" name="Rounded Rectangle 18"/>
          <p:cNvSpPr/>
          <p:nvPr/>
        </p:nvSpPr>
        <p:spPr>
          <a:xfrm>
            <a:off x="6492240" y="2938272"/>
            <a:ext cx="5196535" cy="457200"/>
          </a:xfrm>
          <a:prstGeom prst="roundRect">
            <a:avLst>
              <a:gd name="adj" fmla="val 25000"/>
            </a:avLst>
          </a:prstGeom>
          <a:solidFill>
            <a:srgbClr val="2E7D32"/>
          </a:solidFill>
          <a:ln>
            <a:noFill/>
          </a:ln>
          <a:effectLst/>
        </p:spPr>
        <p:txBody>
          <a:bodyPr rtlCol="0" anchor="ctr"/>
          <a:lstStyle/>
          <a:p/>
        </p:txBody>
      </p:sp>
      <p:sp>
        <p:nvSpPr>
          <p:cNvPr id="20" name="Rectangle 19"/>
          <p:cNvSpPr/>
          <p:nvPr/>
        </p:nvSpPr>
        <p:spPr>
          <a:xfrm>
            <a:off x="6492240" y="3166872"/>
            <a:ext cx="5196535" cy="228600"/>
          </a:xfrm>
          <a:prstGeom prst="rect">
            <a:avLst/>
          </a:prstGeom>
          <a:solidFill>
            <a:srgbClr val="2E7D32"/>
          </a:solidFill>
          <a:ln>
            <a:noFill/>
          </a:ln>
          <a:effectLst/>
        </p:spPr>
        <p:txBody>
          <a:bodyPr rtlCol="0" anchor="ctr"/>
          <a:lstStyle/>
          <a:p/>
        </p:txBody>
      </p:sp>
      <p:sp>
        <p:nvSpPr>
          <p:cNvPr id="21" name="TextBox 20"/>
          <p:cNvSpPr txBox="1"/>
          <p:nvPr/>
        </p:nvSpPr>
        <p:spPr>
          <a:xfrm>
            <a:off x="6583680" y="2938272"/>
            <a:ext cx="50136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Enlem etkisi</a:t>
            </a:r>
          </a:p>
        </p:txBody>
      </p:sp>
      <p:sp>
        <p:nvSpPr>
          <p:cNvPr id="22" name="TextBox 21"/>
          <p:cNvSpPr txBox="1"/>
          <p:nvPr/>
        </p:nvSpPr>
        <p:spPr>
          <a:xfrm>
            <a:off x="6601968" y="3468624"/>
            <a:ext cx="4977079" cy="981456"/>
          </a:xfrm>
          <a:prstGeom prst="rect">
            <a:avLst/>
          </a:prstGeom>
          <a:noFill/>
        </p:spPr>
        <p:txBody>
          <a:bodyPr wrap="square" anchor="t" lIns="73152" rIns="73152" tIns="36576" bIns="36576">
            <a:noAutofit/>
          </a:bodyPr>
          <a:lstStyle/>
          <a:p>
            <a:pPr algn="l" marL="217543" indent="-217543">
              <a:spcBef>
                <a:spcPts val="0"/>
              </a:spcBef>
              <a:spcAft>
                <a:spcPts val="0"/>
              </a:spcAft>
            </a:pPr>
            <a:r>
              <a:rPr lang="tr-TR" sz="1750" b="1" i="0">
                <a:solidFill>
                  <a:srgbClr val="2C6696"/>
                </a:solidFill>
                <a:latin typeface="Calibri"/>
              </a:rPr>
              <a:t>•  </a:t>
            </a:r>
            <a:r>
              <a:rPr lang="tr-TR" sz="1750" b="0" i="0">
                <a:solidFill>
                  <a:srgbClr val="262626"/>
                </a:solidFill>
                <a:latin typeface="Calibri"/>
              </a:rPr>
              <a:t>Sıcaklık ve güneşlenme süresi güneyden kuzeye azalır</a:t>
            </a:r>
          </a:p>
        </p:txBody>
      </p:sp>
      <p:sp>
        <p:nvSpPr>
          <p:cNvPr id="23" name="Rounded Rectangle 22"/>
          <p:cNvSpPr/>
          <p:nvPr/>
        </p:nvSpPr>
        <p:spPr>
          <a:xfrm>
            <a:off x="6492240" y="4660392"/>
            <a:ext cx="5196535" cy="1584960"/>
          </a:xfrm>
          <a:prstGeom prst="roundRect">
            <a:avLst>
              <a:gd name="adj" fmla="val 5000"/>
            </a:avLst>
          </a:prstGeom>
          <a:solidFill>
            <a:srgbClr val="E3F1E4"/>
          </a:solidFill>
          <a:ln>
            <a:noFill/>
          </a:ln>
          <a:effectLst/>
        </p:spPr>
        <p:txBody>
          <a:bodyPr rtlCol="0" anchor="ctr"/>
          <a:lstStyle/>
          <a:p/>
        </p:txBody>
      </p:sp>
      <p:sp>
        <p:nvSpPr>
          <p:cNvPr id="24" name="Rounded Rectangle 23"/>
          <p:cNvSpPr/>
          <p:nvPr/>
        </p:nvSpPr>
        <p:spPr>
          <a:xfrm>
            <a:off x="6492240" y="4660392"/>
            <a:ext cx="5196535" cy="457200"/>
          </a:xfrm>
          <a:prstGeom prst="roundRect">
            <a:avLst>
              <a:gd name="adj" fmla="val 25000"/>
            </a:avLst>
          </a:prstGeom>
          <a:solidFill>
            <a:srgbClr val="2E7D32"/>
          </a:solidFill>
          <a:ln>
            <a:noFill/>
          </a:ln>
          <a:effectLst/>
        </p:spPr>
        <p:txBody>
          <a:bodyPr rtlCol="0" anchor="ctr"/>
          <a:lstStyle/>
          <a:p/>
        </p:txBody>
      </p:sp>
      <p:sp>
        <p:nvSpPr>
          <p:cNvPr id="25" name="Rectangle 24"/>
          <p:cNvSpPr/>
          <p:nvPr/>
        </p:nvSpPr>
        <p:spPr>
          <a:xfrm>
            <a:off x="6492240" y="4888992"/>
            <a:ext cx="5196535" cy="228600"/>
          </a:xfrm>
          <a:prstGeom prst="rect">
            <a:avLst/>
          </a:prstGeom>
          <a:solidFill>
            <a:srgbClr val="2E7D32"/>
          </a:solidFill>
          <a:ln>
            <a:noFill/>
          </a:ln>
          <a:effectLst/>
        </p:spPr>
        <p:txBody>
          <a:bodyPr rtlCol="0" anchor="ctr"/>
          <a:lstStyle/>
          <a:p/>
        </p:txBody>
      </p:sp>
      <p:sp>
        <p:nvSpPr>
          <p:cNvPr id="26" name="TextBox 25"/>
          <p:cNvSpPr txBox="1"/>
          <p:nvPr/>
        </p:nvSpPr>
        <p:spPr>
          <a:xfrm>
            <a:off x="6583680" y="4660392"/>
            <a:ext cx="50136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Kuzey yarım küre</a:t>
            </a:r>
          </a:p>
        </p:txBody>
      </p:sp>
      <p:sp>
        <p:nvSpPr>
          <p:cNvPr id="27" name="TextBox 26"/>
          <p:cNvSpPr txBox="1"/>
          <p:nvPr/>
        </p:nvSpPr>
        <p:spPr>
          <a:xfrm>
            <a:off x="6601968" y="5190744"/>
            <a:ext cx="4977079" cy="981456"/>
          </a:xfrm>
          <a:prstGeom prst="rect">
            <a:avLst/>
          </a:prstGeom>
          <a:noFill/>
        </p:spPr>
        <p:txBody>
          <a:bodyPr wrap="square" anchor="t" lIns="73152" rIns="73152" tIns="36576" bIns="36576">
            <a:noAutofit/>
          </a:bodyPr>
          <a:lstStyle/>
          <a:p>
            <a:pPr algn="l" marL="217543" indent="-217543">
              <a:spcBef>
                <a:spcPts val="0"/>
              </a:spcBef>
              <a:spcAft>
                <a:spcPts val="600"/>
              </a:spcAft>
            </a:pPr>
            <a:r>
              <a:rPr lang="tr-TR" sz="1750" b="1" i="0">
                <a:solidFill>
                  <a:srgbClr val="2C6696"/>
                </a:solidFill>
                <a:latin typeface="Calibri"/>
              </a:rPr>
              <a:t>•  </a:t>
            </a:r>
            <a:r>
              <a:rPr lang="tr-TR" sz="1750" b="0" i="0">
                <a:solidFill>
                  <a:srgbClr val="262626"/>
                </a:solidFill>
                <a:latin typeface="Calibri"/>
              </a:rPr>
              <a:t>Güney yamaçlar daha sıcak</a:t>
            </a:r>
          </a:p>
          <a:p>
            <a:pPr algn="l" marL="217543" indent="-217543">
              <a:spcBef>
                <a:spcPts val="0"/>
              </a:spcBef>
              <a:spcAft>
                <a:spcPts val="0"/>
              </a:spcAft>
            </a:pPr>
            <a:r>
              <a:rPr lang="tr-TR" sz="1750" b="1" i="0">
                <a:solidFill>
                  <a:srgbClr val="2C6696"/>
                </a:solidFill>
                <a:latin typeface="Calibri"/>
              </a:rPr>
              <a:t>•  </a:t>
            </a:r>
            <a:r>
              <a:rPr lang="tr-TR" sz="1750" b="0" i="0">
                <a:solidFill>
                  <a:srgbClr val="262626"/>
                </a:solidFill>
                <a:latin typeface="Calibri"/>
              </a:rPr>
              <a:t>Güneyden esen rüzgârlar ısıtır, kuzeyden esenler soğutur</a:t>
            </a:r>
          </a:p>
        </p:txBody>
      </p:sp>
      <p:sp>
        <p:nvSpPr>
          <p:cNvPr id="28" name="TextBox 2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9" name="Rounded Rectangle 2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97-119</a:t>
            </a:r>
          </a:p>
        </p:txBody>
      </p:sp>
      <p:sp>
        <p:nvSpPr>
          <p:cNvPr id="30" name="TextBox 2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201 / 217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9-14. sorular 16. haftada çözüldü — kısa cevaplar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9-14</a:t>
            </a:r>
          </a:p>
        </p:txBody>
      </p:sp>
      <p:sp>
        <p:nvSpPr>
          <p:cNvPr id="6" name="Rounded Rectangle 5"/>
          <p:cNvSpPr/>
          <p:nvPr/>
        </p:nvSpPr>
        <p:spPr>
          <a:xfrm>
            <a:off x="502920" y="1216152"/>
            <a:ext cx="11185855" cy="811571"/>
          </a:xfrm>
          <a:prstGeom prst="roundRect">
            <a:avLst>
              <a:gd name="adj" fmla="val 12000"/>
            </a:avLst>
          </a:prstGeom>
          <a:solidFill>
            <a:srgbClr val="E3F1E4"/>
          </a:solidFill>
          <a:ln>
            <a:noFill/>
          </a:ln>
          <a:effectLst/>
        </p:spPr>
        <p:txBody>
          <a:bodyPr rtlCol="0" anchor="ctr"/>
          <a:lstStyle/>
          <a:p/>
        </p:txBody>
      </p:sp>
      <p:sp>
        <p:nvSpPr>
          <p:cNvPr id="7" name="Oval 6"/>
          <p:cNvSpPr/>
          <p:nvPr/>
        </p:nvSpPr>
        <p:spPr>
          <a:xfrm>
            <a:off x="612648" y="1347617"/>
            <a:ext cx="548640" cy="54864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9</a:t>
            </a:r>
          </a:p>
        </p:txBody>
      </p:sp>
      <p:sp>
        <p:nvSpPr>
          <p:cNvPr id="8" name="TextBox 7"/>
          <p:cNvSpPr txBox="1"/>
          <p:nvPr/>
        </p:nvSpPr>
        <p:spPr>
          <a:xfrm>
            <a:off x="1325880" y="1216152"/>
            <a:ext cx="10271455" cy="811571"/>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1. ve 2. fikirler: sayısal verileri görselleştirip iklim özelliklerini kolayca açıklanabilir hâle getirmek; yağış ve sıcaklıkta zamana bağlı değişimleri görmek.</a:t>
            </a:r>
          </a:p>
        </p:txBody>
      </p:sp>
      <p:sp>
        <p:nvSpPr>
          <p:cNvPr id="9" name="Rounded Rectangle 8"/>
          <p:cNvSpPr/>
          <p:nvPr/>
        </p:nvSpPr>
        <p:spPr>
          <a:xfrm>
            <a:off x="502920" y="2119163"/>
            <a:ext cx="11185855" cy="811571"/>
          </a:xfrm>
          <a:prstGeom prst="roundRect">
            <a:avLst>
              <a:gd name="adj" fmla="val 12000"/>
            </a:avLst>
          </a:prstGeom>
          <a:solidFill>
            <a:srgbClr val="E3F1E4"/>
          </a:solidFill>
          <a:ln>
            <a:noFill/>
          </a:ln>
          <a:effectLst/>
        </p:spPr>
        <p:txBody>
          <a:bodyPr rtlCol="0" anchor="ctr"/>
          <a:lstStyle/>
          <a:p/>
        </p:txBody>
      </p:sp>
      <p:sp>
        <p:nvSpPr>
          <p:cNvPr id="10" name="Oval 9"/>
          <p:cNvSpPr/>
          <p:nvPr/>
        </p:nvSpPr>
        <p:spPr>
          <a:xfrm>
            <a:off x="612648" y="2250629"/>
            <a:ext cx="548640" cy="54864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10</a:t>
            </a:r>
          </a:p>
        </p:txBody>
      </p:sp>
      <p:sp>
        <p:nvSpPr>
          <p:cNvPr id="11" name="TextBox 10"/>
          <p:cNvSpPr txBox="1"/>
          <p:nvPr/>
        </p:nvSpPr>
        <p:spPr>
          <a:xfrm>
            <a:off x="1325880" y="2119163"/>
            <a:ext cx="10271455" cy="811571"/>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Sıcaklık (çizgi, °C) ve yağış (sütun, mm) aynı grafikte, aylara göre birlikte görülür; en sıcak-en soğuk ay, yağışlı ve kurak dönem bir bakışta okunur; farklı yerler kolayca karşılaştırılır.</a:t>
            </a:r>
          </a:p>
        </p:txBody>
      </p:sp>
      <p:sp>
        <p:nvSpPr>
          <p:cNvPr id="12" name="Rounded Rectangle 11"/>
          <p:cNvSpPr/>
          <p:nvPr/>
        </p:nvSpPr>
        <p:spPr>
          <a:xfrm>
            <a:off x="502920" y="3022175"/>
            <a:ext cx="11185855" cy="514140"/>
          </a:xfrm>
          <a:prstGeom prst="roundRect">
            <a:avLst>
              <a:gd name="adj" fmla="val 12000"/>
            </a:avLst>
          </a:prstGeom>
          <a:solidFill>
            <a:srgbClr val="E3F1E4"/>
          </a:solidFill>
          <a:ln>
            <a:noFill/>
          </a:ln>
          <a:effectLst/>
        </p:spPr>
        <p:txBody>
          <a:bodyPr rtlCol="0" anchor="ctr"/>
          <a:lstStyle/>
          <a:p/>
        </p:txBody>
      </p:sp>
      <p:sp>
        <p:nvSpPr>
          <p:cNvPr id="13" name="Oval 12"/>
          <p:cNvSpPr/>
          <p:nvPr/>
        </p:nvSpPr>
        <p:spPr>
          <a:xfrm>
            <a:off x="612648" y="3058751"/>
            <a:ext cx="440988" cy="440988"/>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11</a:t>
            </a:r>
          </a:p>
        </p:txBody>
      </p:sp>
      <p:sp>
        <p:nvSpPr>
          <p:cNvPr id="14" name="TextBox 13"/>
          <p:cNvSpPr txBox="1"/>
          <p:nvPr/>
        </p:nvSpPr>
        <p:spPr>
          <a:xfrm>
            <a:off x="1325880" y="3022175"/>
            <a:ext cx="10271455" cy="51414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E) I, II ve III.</a:t>
            </a:r>
          </a:p>
        </p:txBody>
      </p:sp>
      <p:sp>
        <p:nvSpPr>
          <p:cNvPr id="15" name="Rounded Rectangle 14"/>
          <p:cNvSpPr/>
          <p:nvPr/>
        </p:nvSpPr>
        <p:spPr>
          <a:xfrm>
            <a:off x="502920" y="3627756"/>
            <a:ext cx="11185855" cy="514140"/>
          </a:xfrm>
          <a:prstGeom prst="roundRect">
            <a:avLst>
              <a:gd name="adj" fmla="val 12000"/>
            </a:avLst>
          </a:prstGeom>
          <a:solidFill>
            <a:srgbClr val="E3F1E4"/>
          </a:solidFill>
          <a:ln>
            <a:noFill/>
          </a:ln>
          <a:effectLst/>
        </p:spPr>
        <p:txBody>
          <a:bodyPr rtlCol="0" anchor="ctr"/>
          <a:lstStyle/>
          <a:p/>
        </p:txBody>
      </p:sp>
      <p:sp>
        <p:nvSpPr>
          <p:cNvPr id="16" name="Oval 15"/>
          <p:cNvSpPr/>
          <p:nvPr/>
        </p:nvSpPr>
        <p:spPr>
          <a:xfrm>
            <a:off x="612648" y="3664332"/>
            <a:ext cx="440988" cy="440988"/>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12</a:t>
            </a:r>
          </a:p>
        </p:txBody>
      </p:sp>
      <p:sp>
        <p:nvSpPr>
          <p:cNvPr id="17" name="TextBox 16"/>
          <p:cNvSpPr txBox="1"/>
          <p:nvPr/>
        </p:nvSpPr>
        <p:spPr>
          <a:xfrm>
            <a:off x="1325880" y="3627756"/>
            <a:ext cx="10271455" cy="51414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A ve F: aylık ortalama sıcaklık ile aylık toplam yağış miktarı ortalaması.</a:t>
            </a:r>
          </a:p>
        </p:txBody>
      </p:sp>
      <p:sp>
        <p:nvSpPr>
          <p:cNvPr id="18" name="Rounded Rectangle 17"/>
          <p:cNvSpPr/>
          <p:nvPr/>
        </p:nvSpPr>
        <p:spPr>
          <a:xfrm>
            <a:off x="502920" y="4233336"/>
            <a:ext cx="11185855" cy="1109003"/>
          </a:xfrm>
          <a:prstGeom prst="roundRect">
            <a:avLst>
              <a:gd name="adj" fmla="val 12000"/>
            </a:avLst>
          </a:prstGeom>
          <a:solidFill>
            <a:srgbClr val="E3F1E4"/>
          </a:solidFill>
          <a:ln>
            <a:noFill/>
          </a:ln>
          <a:effectLst/>
        </p:spPr>
        <p:txBody>
          <a:bodyPr rtlCol="0" anchor="ctr"/>
          <a:lstStyle/>
          <a:p/>
        </p:txBody>
      </p:sp>
      <p:sp>
        <p:nvSpPr>
          <p:cNvPr id="19" name="Oval 18"/>
          <p:cNvSpPr/>
          <p:nvPr/>
        </p:nvSpPr>
        <p:spPr>
          <a:xfrm>
            <a:off x="612648" y="4513518"/>
            <a:ext cx="548640" cy="54864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13</a:t>
            </a:r>
          </a:p>
        </p:txBody>
      </p:sp>
      <p:sp>
        <p:nvSpPr>
          <p:cNvPr id="20" name="TextBox 19"/>
          <p:cNvSpPr txBox="1"/>
          <p:nvPr/>
        </p:nvSpPr>
        <p:spPr>
          <a:xfrm>
            <a:off x="1325880" y="4233336"/>
            <a:ext cx="10271455" cy="1109003"/>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Temmuz-aralık tablodan tamamlanır; en sıcak ay ağustos (23,5 °C), en soğuk ay ocak (0,3 °C); en çok yağış ilkbaharda (132,9 mm) ve mayısta (51,4 mm); en kurak mevsim yaz (63,5 mm); yıllık toplam 392,4 mm; iklim türü karasal iklim (istasyon koordinatlara göre Ankara).</a:t>
            </a:r>
          </a:p>
        </p:txBody>
      </p:sp>
      <p:sp>
        <p:nvSpPr>
          <p:cNvPr id="21" name="Rounded Rectangle 20"/>
          <p:cNvSpPr/>
          <p:nvPr/>
        </p:nvSpPr>
        <p:spPr>
          <a:xfrm>
            <a:off x="502920" y="5433780"/>
            <a:ext cx="11185855" cy="811571"/>
          </a:xfrm>
          <a:prstGeom prst="roundRect">
            <a:avLst>
              <a:gd name="adj" fmla="val 12000"/>
            </a:avLst>
          </a:prstGeom>
          <a:solidFill>
            <a:srgbClr val="E3F1E4"/>
          </a:solidFill>
          <a:ln>
            <a:noFill/>
          </a:ln>
          <a:effectLst/>
        </p:spPr>
        <p:txBody>
          <a:bodyPr rtlCol="0" anchor="ctr"/>
          <a:lstStyle/>
          <a:p/>
        </p:txBody>
      </p:sp>
      <p:sp>
        <p:nvSpPr>
          <p:cNvPr id="22" name="Oval 21"/>
          <p:cNvSpPr/>
          <p:nvPr/>
        </p:nvSpPr>
        <p:spPr>
          <a:xfrm>
            <a:off x="612648" y="5565246"/>
            <a:ext cx="548640" cy="54864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14</a:t>
            </a:r>
          </a:p>
        </p:txBody>
      </p:sp>
      <p:sp>
        <p:nvSpPr>
          <p:cNvPr id="23" name="TextBox 22"/>
          <p:cNvSpPr txBox="1"/>
          <p:nvPr/>
        </p:nvSpPr>
        <p:spPr>
          <a:xfrm>
            <a:off x="1325880" y="5433780"/>
            <a:ext cx="10271455" cy="811571"/>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İklim türünü belirlemek; farklı yerlerin iklimini karşılaştırmak; tarım, turizm, enerji ve su kaynakları planlamasına veri sağlamak; iklimin günlük hayata etkisini açıklamak.</a:t>
            </a:r>
          </a:p>
        </p:txBody>
      </p:sp>
      <p:sp>
        <p:nvSpPr>
          <p:cNvPr id="24" name="TextBox 2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5" name="Rounded Rectangle 2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134-135</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202 / 217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15-17. soruların metni</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15-17</a:t>
            </a:r>
          </a:p>
        </p:txBody>
      </p:sp>
      <p:sp>
        <p:nvSpPr>
          <p:cNvPr id="6" name="TextBox 5"/>
          <p:cNvSpPr txBox="1"/>
          <p:nvPr/>
        </p:nvSpPr>
        <p:spPr>
          <a:xfrm>
            <a:off x="502920" y="1170432"/>
            <a:ext cx="11185855" cy="365760"/>
          </a:xfrm>
          <a:prstGeom prst="rect">
            <a:avLst/>
          </a:prstGeom>
          <a:noFill/>
        </p:spPr>
        <p:txBody>
          <a:bodyPr wrap="square" anchor="t" lIns="73152" rIns="73152" tIns="36576" bIns="36576">
            <a:noAutofit/>
          </a:bodyPr>
          <a:lstStyle/>
          <a:p>
            <a:pPr algn="l">
              <a:spcBef>
                <a:spcPts val="0"/>
              </a:spcBef>
              <a:spcAft>
                <a:spcPts val="0"/>
              </a:spcAft>
            </a:pPr>
            <a:r>
              <a:rPr lang="tr-TR" sz="1600" b="0" i="1">
                <a:solidFill>
                  <a:srgbClr val="767676"/>
                </a:solidFill>
                <a:latin typeface="Calibri"/>
              </a:rPr>
              <a:t>15-17. soruları metinde verilen bilgilere göre cevaplayınız.</a:t>
            </a:r>
          </a:p>
        </p:txBody>
      </p:sp>
      <p:sp>
        <p:nvSpPr>
          <p:cNvPr id="7" name="Rounded Rectangle 6"/>
          <p:cNvSpPr/>
          <p:nvPr/>
        </p:nvSpPr>
        <p:spPr>
          <a:xfrm>
            <a:off x="502920" y="1581912"/>
            <a:ext cx="11185855" cy="4663440"/>
          </a:xfrm>
          <a:prstGeom prst="roundRect">
            <a:avLst>
              <a:gd name="adj" fmla="val 8000"/>
            </a:avLst>
          </a:prstGeom>
          <a:solidFill>
            <a:srgbClr val="F0F0F0"/>
          </a:solidFill>
          <a:ln>
            <a:noFill/>
          </a:ln>
          <a:effectLst/>
        </p:spPr>
        <p:txBody>
          <a:bodyPr rtlCol="0" anchor="ctr"/>
          <a:lstStyle/>
          <a:p/>
        </p:txBody>
      </p:sp>
      <p:sp>
        <p:nvSpPr>
          <p:cNvPr id="8" name="Rectangle 7"/>
          <p:cNvSpPr/>
          <p:nvPr/>
        </p:nvSpPr>
        <p:spPr>
          <a:xfrm>
            <a:off x="502920" y="1581912"/>
            <a:ext cx="118872" cy="4663440"/>
          </a:xfrm>
          <a:prstGeom prst="rect">
            <a:avLst/>
          </a:prstGeom>
          <a:solidFill>
            <a:srgbClr val="D3373A"/>
          </a:solidFill>
          <a:ln>
            <a:noFill/>
          </a:ln>
          <a:effectLst/>
        </p:spPr>
        <p:txBody>
          <a:bodyPr rtlCol="0" anchor="ctr"/>
          <a:lstStyle/>
          <a:p/>
        </p:txBody>
      </p:sp>
      <p:sp>
        <p:nvSpPr>
          <p:cNvPr id="9" name="TextBox 8"/>
          <p:cNvSpPr txBox="1"/>
          <p:nvPr/>
        </p:nvSpPr>
        <p:spPr>
          <a:xfrm>
            <a:off x="777240" y="1581912"/>
            <a:ext cx="10774375" cy="4663440"/>
          </a:xfrm>
          <a:prstGeom prst="rect">
            <a:avLst/>
          </a:prstGeom>
          <a:noFill/>
        </p:spPr>
        <p:txBody>
          <a:bodyPr wrap="square" anchor="ctr" lIns="73152" rIns="73152" tIns="36576" bIns="36576">
            <a:noAutofit/>
          </a:bodyPr>
          <a:lstStyle/>
          <a:p>
            <a:pPr algn="l">
              <a:spcBef>
                <a:spcPts val="0"/>
              </a:spcBef>
              <a:spcAft>
                <a:spcPts val="900"/>
              </a:spcAft>
            </a:pPr>
            <a:r>
              <a:rPr lang="tr-TR" sz="2200" b="1" i="0">
                <a:solidFill>
                  <a:srgbClr val="262626"/>
                </a:solidFill>
                <a:latin typeface="Calibri"/>
              </a:rPr>
              <a:t>Kuzey yarım kürenin ılıman kuşağında yıllık ortalama sıcaklığın 1 °C artması durumunda</a:t>
            </a:r>
          </a:p>
          <a:p>
            <a:pPr algn="l" marL="273482" indent="-273482">
              <a:spcBef>
                <a:spcPts val="0"/>
              </a:spcBef>
              <a:spcAft>
                <a:spcPts val="900"/>
              </a:spcAft>
            </a:pPr>
            <a:r>
              <a:rPr lang="tr-TR" sz="2200" b="1" i="0">
                <a:solidFill>
                  <a:srgbClr val="D3373A"/>
                </a:solidFill>
                <a:latin typeface="Calibri"/>
              </a:rPr>
              <a:t>•  </a:t>
            </a:r>
            <a:r>
              <a:rPr lang="tr-TR" sz="2200" b="0" i="0">
                <a:solidFill>
                  <a:srgbClr val="262626"/>
                </a:solidFill>
                <a:latin typeface="Calibri"/>
              </a:rPr>
              <a:t>Bitki topluluklarının kuzeye doğru 100-170 kilometre yer değiştirmek zorunda kalacağı,</a:t>
            </a:r>
          </a:p>
          <a:p>
            <a:pPr algn="l" marL="273482" indent="-273482">
              <a:spcBef>
                <a:spcPts val="0"/>
              </a:spcBef>
              <a:spcAft>
                <a:spcPts val="900"/>
              </a:spcAft>
            </a:pPr>
            <a:r>
              <a:rPr lang="tr-TR" sz="2200" b="1" i="0">
                <a:solidFill>
                  <a:srgbClr val="D3373A"/>
                </a:solidFill>
                <a:latin typeface="Calibri"/>
              </a:rPr>
              <a:t>•  </a:t>
            </a:r>
            <a:r>
              <a:rPr lang="tr-TR" sz="2200" b="0" i="0">
                <a:solidFill>
                  <a:srgbClr val="262626"/>
                </a:solidFill>
                <a:latin typeface="Calibri"/>
              </a:rPr>
              <a:t>Yüksek dağların Alpin kuşağında yaşayan bitki topluluklarının (kardelen, menekşe, yıldız çiçeği, zambak vb.) daha yükseklere göç etmenin mümkün olmaması nedeniyle yok olacağı,</a:t>
            </a:r>
          </a:p>
          <a:p>
            <a:pPr algn="l" marL="273482" indent="-273482">
              <a:spcBef>
                <a:spcPts val="0"/>
              </a:spcBef>
              <a:spcAft>
                <a:spcPts val="900"/>
              </a:spcAft>
            </a:pPr>
            <a:r>
              <a:rPr lang="tr-TR" sz="2200" b="1" i="0">
                <a:solidFill>
                  <a:srgbClr val="D3373A"/>
                </a:solidFill>
                <a:latin typeface="Calibri"/>
              </a:rPr>
              <a:t>•  </a:t>
            </a:r>
            <a:r>
              <a:rPr lang="tr-TR" sz="2200" b="0" i="0">
                <a:solidFill>
                  <a:srgbClr val="262626"/>
                </a:solidFill>
                <a:latin typeface="Calibri"/>
              </a:rPr>
              <a:t>Değişen sıcaklık durumlarına uyum sağlayamayan bitkilerin kendi iklim koşullarına uygun alanlara göç etmesinin göç yolları üzerinde bulunan büyük kentler, asit yağmurları vb. nedenlerle daha da zorlaşacağı,</a:t>
            </a:r>
          </a:p>
          <a:p>
            <a:pPr algn="l" marL="273482" indent="-273482">
              <a:spcBef>
                <a:spcPts val="0"/>
              </a:spcBef>
              <a:spcAft>
                <a:spcPts val="900"/>
              </a:spcAft>
            </a:pPr>
            <a:r>
              <a:rPr lang="tr-TR" sz="2200" b="1" i="0">
                <a:solidFill>
                  <a:srgbClr val="D3373A"/>
                </a:solidFill>
                <a:latin typeface="Calibri"/>
              </a:rPr>
              <a:t>•  </a:t>
            </a:r>
            <a:r>
              <a:rPr lang="tr-TR" sz="2200" b="0" i="0">
                <a:solidFill>
                  <a:srgbClr val="262626"/>
                </a:solidFill>
                <a:latin typeface="Calibri"/>
              </a:rPr>
              <a:t>Orman yangınlarının sıklığında ve dağılımında sıcaklık ortalamalarının yükselmesi, sıcaklık dalgalarının artması nedeniyle artışların yaşanacağı</a:t>
            </a:r>
          </a:p>
          <a:p>
            <a:pPr algn="l">
              <a:spcBef>
                <a:spcPts val="0"/>
              </a:spcBef>
              <a:spcAft>
                <a:spcPts val="0"/>
              </a:spcAft>
            </a:pPr>
            <a:r>
              <a:rPr lang="tr-TR" sz="2200" b="1" i="0">
                <a:solidFill>
                  <a:srgbClr val="262626"/>
                </a:solidFill>
                <a:latin typeface="Calibri"/>
              </a:rPr>
              <a:t>öngörülmektedir.</a:t>
            </a:r>
          </a:p>
        </p:txBody>
      </p:sp>
      <p:sp>
        <p:nvSpPr>
          <p:cNvPr id="10" name="TextBox 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1" name="Rounded Rectangle 1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136</a:t>
            </a:r>
          </a:p>
        </p:txBody>
      </p:sp>
      <p:sp>
        <p:nvSpPr>
          <p:cNvPr id="12" name="TextBox 1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203 / 217</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15.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15</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Kuzey yarım kürenin ılıman kuşağında yıllık ortalama sıcaklığın 1 °C artması durumunda aşağıdaki ülkelerden hangisi bu durumdan DAHA AZ etkilenir?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İtalya</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Kırgızistan</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Portekiz</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Sudan</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Türkiye</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136</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204 / 217</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15. soru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15</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Kuzey yarım kürenin ılıman kuşağında yıllık ortalama sıcaklığın 1 °C artması durumunda aşağıdaki ülkelerden hangisi bu durumdan DAHA AZ etkilenir?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İtalya</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Kırgızistan</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Portekiz</a:t>
            </a:r>
          </a:p>
        </p:txBody>
      </p:sp>
      <p:sp>
        <p:nvSpPr>
          <p:cNvPr id="16" name="Rounded Rectangle 15"/>
          <p:cNvSpPr/>
          <p:nvPr/>
        </p:nvSpPr>
        <p:spPr>
          <a:xfrm>
            <a:off x="502920" y="420806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7" name="Oval 16"/>
          <p:cNvSpPr/>
          <p:nvPr/>
        </p:nvSpPr>
        <p:spPr>
          <a:xfrm>
            <a:off x="594360" y="416417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Sudan</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Türkiye</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Metin ılıman (orta) kuşak içindir: orta kuşakta (30°-60° enlemleri). İtalya, Kırgızistan, Portekiz ve Türkiye bu kuşakta; Sudan ise Ekvator'a yakın, sıcak kuşaktadır.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136</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205 / 217</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16.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16</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Aşağıdakilerden hangisinin kuzey yarım kürenin ılıman kuşağında yıllık ortalama sıcaklığın 1 °C artması durumunda gerçekleşeceği SÖYLENEMEZ?</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Dağların yükseklerinde bitki çeşitliliğinin artması</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Bitki topluluklarının kuzeye doğru yer değiştirmesi</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Orman yangınlarının sıklığının ve dağılımının artması</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Dağların Alpin kuşağında bir kısım bitki türlerinin yok olması</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Sıcaklık isteği yüksek bitki topluluklarının alanının genişlemesi</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136</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206 / 217</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16. soru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16</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Aşağıdakilerden hangisinin kuzey yarım kürenin ılıman kuşağında yıllık ortalama sıcaklığın 1 °C artması durumunda gerçekleşeceği SÖYLENEMEZ?</a:t>
            </a:r>
          </a:p>
        </p:txBody>
      </p:sp>
      <p:sp>
        <p:nvSpPr>
          <p:cNvPr id="7" name="Rounded Rectangle 6"/>
          <p:cNvSpPr/>
          <p:nvPr/>
        </p:nvSpPr>
        <p:spPr>
          <a:xfrm>
            <a:off x="502920" y="263347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8" name="Oval 7"/>
          <p:cNvSpPr/>
          <p:nvPr/>
        </p:nvSpPr>
        <p:spPr>
          <a:xfrm>
            <a:off x="594360" y="258958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Dağların yükseklerinde bitki çeşitliliğinin artması</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Bitki topluluklarının kuzeye doğru yer değiştirmesi</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Orman yangınlarının sıklığının ve dağılımının artması</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Dağların Alpin kuşağında bir kısım bitki türlerinin yok olması</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Sıcaklık isteği yüksek bitki topluluklarının alanının genişlemesi</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Metne göre Alpin kuşaktaki bitki toplulukları daha yükseklere göç edemeyeceği için yok olacaktır: dağların yükseklerinde bitki çeşitliliği artmaz, azalır.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136</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207 / 217</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17.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17</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Yıllık ortalama sıcaklık değerlerinde meydana gelebilecek artışların EN FAZLA etkilediği afet türü aşağıdakilerden hangisidir?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Depremler</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Fırtınalar</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Heyelanlar</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Orman yangınları</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Tsunamiler</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136</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208 / 217</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17. soru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17</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Yıllık ortalama sıcaklık değerlerinde meydana gelebilecek artışların EN FAZLA etkilediği afet türü aşağıdakilerden hangisidir?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Depremler</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Fırtınalar</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Heyelanlar</a:t>
            </a:r>
          </a:p>
        </p:txBody>
      </p:sp>
      <p:sp>
        <p:nvSpPr>
          <p:cNvPr id="16" name="Rounded Rectangle 15"/>
          <p:cNvSpPr/>
          <p:nvPr/>
        </p:nvSpPr>
        <p:spPr>
          <a:xfrm>
            <a:off x="502920" y="420806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7" name="Oval 16"/>
          <p:cNvSpPr/>
          <p:nvPr/>
        </p:nvSpPr>
        <p:spPr>
          <a:xfrm>
            <a:off x="594360" y="416417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Orman yangınları</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Tsunamiler</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Metne göre sıcaklık ortalamalarının yükselmesi ve sıcaklık dalgalarının artması orman yangınlarının sıklığını ve dağılımını artıracaktır.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136</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209 / 217</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18.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18</a:t>
            </a:r>
          </a:p>
        </p:txBody>
      </p:sp>
      <p:sp>
        <p:nvSpPr>
          <p:cNvPr id="6" name="TextBox 5"/>
          <p:cNvSpPr txBox="1"/>
          <p:nvPr/>
        </p:nvSpPr>
        <p:spPr>
          <a:xfrm>
            <a:off x="502920" y="1170432"/>
            <a:ext cx="11185855" cy="365760"/>
          </a:xfrm>
          <a:prstGeom prst="rect">
            <a:avLst/>
          </a:prstGeom>
          <a:noFill/>
        </p:spPr>
        <p:txBody>
          <a:bodyPr wrap="square" anchor="t" lIns="73152" rIns="73152" tIns="36576" bIns="36576">
            <a:noAutofit/>
          </a:bodyPr>
          <a:lstStyle/>
          <a:p>
            <a:pPr algn="l">
              <a:spcBef>
                <a:spcPts val="0"/>
              </a:spcBef>
              <a:spcAft>
                <a:spcPts val="0"/>
              </a:spcAft>
            </a:pPr>
            <a:r>
              <a:rPr lang="tr-TR" sz="1400" b="0" i="1">
                <a:solidFill>
                  <a:srgbClr val="767676"/>
                </a:solidFill>
                <a:latin typeface="Calibri"/>
              </a:rPr>
              <a:t>18-21. soruları aşağıda verilen haritalara göre cevaplayınız. Aşağıda 1880-1884 ile 2015-2019 yıllarına ait dünya sıcaklık değişim haritaları verilmiştir.</a:t>
            </a:r>
          </a:p>
        </p:txBody>
      </p:sp>
      <p:pic>
        <p:nvPicPr>
          <p:cNvPr id="7" name="Picture 6" descr="sonu_1880_s137.jpg"/>
          <p:cNvPicPr>
            <a:picLocks noChangeAspect="1"/>
          </p:cNvPicPr>
          <p:nvPr/>
        </p:nvPicPr>
        <p:blipFill>
          <a:blip r:embed="rId3"/>
          <a:stretch>
            <a:fillRect/>
          </a:stretch>
        </p:blipFill>
        <p:spPr>
          <a:xfrm>
            <a:off x="502920" y="1581912"/>
            <a:ext cx="4983480" cy="2673707"/>
          </a:xfrm>
          <a:prstGeom prst="rect">
            <a:avLst/>
          </a:prstGeom>
          <a:ln w="9525">
            <a:solidFill>
              <a:srgbClr val="D9D9D9"/>
            </a:solidFill>
          </a:ln>
        </p:spPr>
      </p:pic>
      <p:pic>
        <p:nvPicPr>
          <p:cNvPr id="8" name="Picture 7" descr="sonu_2015_s137.jpg"/>
          <p:cNvPicPr>
            <a:picLocks noChangeAspect="1"/>
          </p:cNvPicPr>
          <p:nvPr/>
        </p:nvPicPr>
        <p:blipFill>
          <a:blip r:embed="rId4"/>
          <a:stretch>
            <a:fillRect/>
          </a:stretch>
        </p:blipFill>
        <p:spPr>
          <a:xfrm>
            <a:off x="5623560" y="1581912"/>
            <a:ext cx="4983480" cy="2523281"/>
          </a:xfrm>
          <a:prstGeom prst="rect">
            <a:avLst/>
          </a:prstGeom>
          <a:ln w="9525">
            <a:solidFill>
              <a:srgbClr val="D9D9D9"/>
            </a:solidFill>
          </a:ln>
        </p:spPr>
      </p:pic>
      <p:pic>
        <p:nvPicPr>
          <p:cNvPr id="9" name="Picture 8" descr="sonu_lejant_s137.jpg"/>
          <p:cNvPicPr>
            <a:picLocks noChangeAspect="1"/>
          </p:cNvPicPr>
          <p:nvPr/>
        </p:nvPicPr>
        <p:blipFill>
          <a:blip r:embed="rId5"/>
          <a:stretch>
            <a:fillRect/>
          </a:stretch>
        </p:blipFill>
        <p:spPr>
          <a:xfrm>
            <a:off x="10744200" y="1673352"/>
            <a:ext cx="825086" cy="2490827"/>
          </a:xfrm>
          <a:prstGeom prst="rect">
            <a:avLst/>
          </a:prstGeom>
        </p:spPr>
      </p:pic>
      <p:sp>
        <p:nvSpPr>
          <p:cNvPr id="10" name="TextBox 9"/>
          <p:cNvSpPr txBox="1"/>
          <p:nvPr/>
        </p:nvSpPr>
        <p:spPr>
          <a:xfrm>
            <a:off x="502920" y="4273907"/>
            <a:ext cx="996696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Haritalar: Ders kitabı s. 137</a:t>
            </a:r>
          </a:p>
        </p:txBody>
      </p:sp>
      <p:sp>
        <p:nvSpPr>
          <p:cNvPr id="11" name="Rounded Rectangle 10"/>
          <p:cNvSpPr/>
          <p:nvPr/>
        </p:nvSpPr>
        <p:spPr>
          <a:xfrm>
            <a:off x="502920" y="4575659"/>
            <a:ext cx="11185855" cy="1715413"/>
          </a:xfrm>
          <a:prstGeom prst="roundRect">
            <a:avLst>
              <a:gd name="adj" fmla="val 6000"/>
            </a:avLst>
          </a:prstGeom>
          <a:solidFill>
            <a:srgbClr val="FFF3D1"/>
          </a:solidFill>
          <a:ln>
            <a:noFill/>
          </a:ln>
          <a:effectLst/>
        </p:spPr>
        <p:txBody>
          <a:bodyPr rtlCol="0" anchor="ctr"/>
          <a:lstStyle/>
          <a:p/>
        </p:txBody>
      </p:sp>
      <p:sp>
        <p:nvSpPr>
          <p:cNvPr id="12" name="Oval 11"/>
          <p:cNvSpPr/>
          <p:nvPr/>
        </p:nvSpPr>
        <p:spPr>
          <a:xfrm>
            <a:off x="640080" y="4712819"/>
            <a:ext cx="566928" cy="56692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18</a:t>
            </a:r>
          </a:p>
        </p:txBody>
      </p:sp>
      <p:sp>
        <p:nvSpPr>
          <p:cNvPr id="13" name="TextBox 12"/>
          <p:cNvSpPr txBox="1"/>
          <p:nvPr/>
        </p:nvSpPr>
        <p:spPr>
          <a:xfrm>
            <a:off x="1325880" y="4648811"/>
            <a:ext cx="10271455" cy="1569109"/>
          </a:xfrm>
          <a:prstGeom prst="rect">
            <a:avLst/>
          </a:prstGeom>
          <a:noFill/>
        </p:spPr>
        <p:txBody>
          <a:bodyPr wrap="square" anchor="ctr" lIns="73152" rIns="73152" tIns="36576" bIns="36576">
            <a:noAutofit/>
          </a:bodyPr>
          <a:lstStyle/>
          <a:p>
            <a:pPr algn="l">
              <a:spcBef>
                <a:spcPts val="0"/>
              </a:spcBef>
              <a:spcAft>
                <a:spcPts val="0"/>
              </a:spcAft>
            </a:pPr>
            <a:r>
              <a:rPr lang="tr-TR" sz="2400" b="1" i="0">
                <a:solidFill>
                  <a:srgbClr val="262626"/>
                </a:solidFill>
                <a:latin typeface="Calibri"/>
              </a:rPr>
              <a:t>Her iki haritada verilen tarih aralıklarında Dünya sıcaklık ortalamalarında nasıl bir değişim yaşanmıştır? Açıklayınız.</a:t>
            </a:r>
          </a:p>
        </p:txBody>
      </p:sp>
      <p:sp>
        <p:nvSpPr>
          <p:cNvPr id="14" name="TextBox 1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5" name="Rounded Rectangle 1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137</a:t>
            </a:r>
          </a:p>
        </p:txBody>
      </p:sp>
      <p:sp>
        <p:nvSpPr>
          <p:cNvPr id="16" name="TextBox 1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210 / 217</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18.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18</a:t>
            </a:r>
          </a:p>
        </p:txBody>
      </p:sp>
      <p:pic>
        <p:nvPicPr>
          <p:cNvPr id="6" name="Picture 5" descr="sonu_1880_s137.jpg"/>
          <p:cNvPicPr>
            <a:picLocks noChangeAspect="1"/>
          </p:cNvPicPr>
          <p:nvPr/>
        </p:nvPicPr>
        <p:blipFill>
          <a:blip r:embed="rId3"/>
          <a:stretch>
            <a:fillRect/>
          </a:stretch>
        </p:blipFill>
        <p:spPr>
          <a:xfrm>
            <a:off x="502920" y="1216152"/>
            <a:ext cx="4617720" cy="2477471"/>
          </a:xfrm>
          <a:prstGeom prst="rect">
            <a:avLst/>
          </a:prstGeom>
          <a:ln w="9525">
            <a:solidFill>
              <a:srgbClr val="D9D9D9"/>
            </a:solidFill>
          </a:ln>
        </p:spPr>
      </p:pic>
      <p:pic>
        <p:nvPicPr>
          <p:cNvPr id="7" name="Picture 6" descr="sonu_2015_s137.jpg"/>
          <p:cNvPicPr>
            <a:picLocks noChangeAspect="1"/>
          </p:cNvPicPr>
          <p:nvPr/>
        </p:nvPicPr>
        <p:blipFill>
          <a:blip r:embed="rId4"/>
          <a:stretch>
            <a:fillRect/>
          </a:stretch>
        </p:blipFill>
        <p:spPr>
          <a:xfrm>
            <a:off x="5257800" y="1216152"/>
            <a:ext cx="4617720" cy="2338086"/>
          </a:xfrm>
          <a:prstGeom prst="rect">
            <a:avLst/>
          </a:prstGeom>
          <a:ln w="9525">
            <a:solidFill>
              <a:srgbClr val="D9D9D9"/>
            </a:solidFill>
          </a:ln>
        </p:spPr>
      </p:pic>
      <p:pic>
        <p:nvPicPr>
          <p:cNvPr id="8" name="Picture 7" descr="sonu_lejant_s137.jpg"/>
          <p:cNvPicPr>
            <a:picLocks noChangeAspect="1"/>
          </p:cNvPicPr>
          <p:nvPr/>
        </p:nvPicPr>
        <p:blipFill>
          <a:blip r:embed="rId5"/>
          <a:stretch>
            <a:fillRect/>
          </a:stretch>
        </p:blipFill>
        <p:spPr>
          <a:xfrm>
            <a:off x="10012680" y="1307592"/>
            <a:ext cx="760083" cy="2294591"/>
          </a:xfrm>
          <a:prstGeom prst="rect">
            <a:avLst/>
          </a:prstGeom>
        </p:spPr>
      </p:pic>
      <p:sp>
        <p:nvSpPr>
          <p:cNvPr id="9" name="TextBox 8"/>
          <p:cNvSpPr txBox="1"/>
          <p:nvPr/>
        </p:nvSpPr>
        <p:spPr>
          <a:xfrm>
            <a:off x="502920" y="3702767"/>
            <a:ext cx="937260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Haritalar: Ders kitabı s. 137 · etiketler sunuma aittir</a:t>
            </a:r>
          </a:p>
        </p:txBody>
      </p:sp>
      <p:sp>
        <p:nvSpPr>
          <p:cNvPr id="10" name="Rounded Rectangle 9"/>
          <p:cNvSpPr/>
          <p:nvPr/>
        </p:nvSpPr>
        <p:spPr>
          <a:xfrm>
            <a:off x="1479028" y="3386773"/>
            <a:ext cx="2651760" cy="310896"/>
          </a:xfrm>
          <a:prstGeom prst="roundRect">
            <a:avLst>
              <a:gd name="adj" fmla="val 30000"/>
            </a:avLst>
          </a:prstGeom>
          <a:solidFill>
            <a:srgbClr val="2C6696"/>
          </a:solidFill>
          <a:ln w="9525">
            <a:solidFill>
              <a:srgbClr val="FFFFFF"/>
            </a:solidFill>
          </a:ln>
          <a:effectLst/>
        </p:spPr>
        <p:txBody>
          <a:bodyPr rtlCol="0" anchor="ctr" wrap="square" lIns="27432" rIns="27432" tIns="0" bIns="0">
            <a:noAutofit/>
          </a:bodyPr>
          <a:lstStyle/>
          <a:p>
            <a:pPr algn="ctr">
              <a:spcBef>
                <a:spcPts val="0"/>
              </a:spcBef>
              <a:spcAft>
                <a:spcPts val="0"/>
              </a:spcAft>
            </a:pPr>
            <a:r>
              <a:rPr lang="tr-TR" sz="1200" b="1" i="0">
                <a:solidFill>
                  <a:srgbClr val="FFFFFF"/>
                </a:solidFill>
                <a:latin typeface="Calibri"/>
              </a:rPr>
              <a:t>çoğu yer 0'a yakın · mavi: soğuma</a:t>
            </a:r>
          </a:p>
        </p:txBody>
      </p:sp>
      <p:sp>
        <p:nvSpPr>
          <p:cNvPr id="11" name="Rounded Rectangle 10"/>
          <p:cNvSpPr/>
          <p:nvPr/>
        </p:nvSpPr>
        <p:spPr>
          <a:xfrm>
            <a:off x="6233908" y="3247502"/>
            <a:ext cx="2651760" cy="310896"/>
          </a:xfrm>
          <a:prstGeom prst="roundRect">
            <a:avLst>
              <a:gd name="adj" fmla="val 30000"/>
            </a:avLst>
          </a:prstGeom>
          <a:solidFill>
            <a:srgbClr val="D3373A"/>
          </a:solidFill>
          <a:ln w="9525">
            <a:solidFill>
              <a:srgbClr val="FFFFFF"/>
            </a:solidFill>
          </a:ln>
          <a:effectLst/>
        </p:spPr>
        <p:txBody>
          <a:bodyPr rtlCol="0" anchor="ctr" wrap="square" lIns="27432" rIns="27432" tIns="0" bIns="0">
            <a:noAutofit/>
          </a:bodyPr>
          <a:lstStyle/>
          <a:p>
            <a:pPr algn="ctr">
              <a:spcBef>
                <a:spcPts val="0"/>
              </a:spcBef>
              <a:spcAft>
                <a:spcPts val="0"/>
              </a:spcAft>
            </a:pPr>
            <a:r>
              <a:rPr lang="tr-TR" sz="1200" b="1" i="0">
                <a:solidFill>
                  <a:srgbClr val="FFFFFF"/>
                </a:solidFill>
                <a:latin typeface="Calibri"/>
              </a:rPr>
              <a:t>her yer ısınmış · kutupta ≥ 4 °C</a:t>
            </a:r>
          </a:p>
        </p:txBody>
      </p:sp>
      <p:sp>
        <p:nvSpPr>
          <p:cNvPr id="12" name="Rounded Rectangle 11"/>
          <p:cNvSpPr/>
          <p:nvPr/>
        </p:nvSpPr>
        <p:spPr>
          <a:xfrm>
            <a:off x="502920" y="4022807"/>
            <a:ext cx="5510631" cy="2222545"/>
          </a:xfrm>
          <a:prstGeom prst="roundRect">
            <a:avLst>
              <a:gd name="adj" fmla="val 5000"/>
            </a:avLst>
          </a:prstGeom>
          <a:solidFill>
            <a:srgbClr val="E3F1E4"/>
          </a:solidFill>
          <a:ln>
            <a:noFill/>
          </a:ln>
          <a:effectLst/>
        </p:spPr>
        <p:txBody>
          <a:bodyPr rtlCol="0" anchor="ctr"/>
          <a:lstStyle/>
          <a:p/>
        </p:txBody>
      </p:sp>
      <p:sp>
        <p:nvSpPr>
          <p:cNvPr id="13" name="Rounded Rectangle 12"/>
          <p:cNvSpPr/>
          <p:nvPr/>
        </p:nvSpPr>
        <p:spPr>
          <a:xfrm>
            <a:off x="502920" y="4022807"/>
            <a:ext cx="5510631" cy="457200"/>
          </a:xfrm>
          <a:prstGeom prst="roundRect">
            <a:avLst>
              <a:gd name="adj" fmla="val 25000"/>
            </a:avLst>
          </a:prstGeom>
          <a:solidFill>
            <a:srgbClr val="2E7D32"/>
          </a:solidFill>
          <a:ln>
            <a:noFill/>
          </a:ln>
          <a:effectLst/>
        </p:spPr>
        <p:txBody>
          <a:bodyPr rtlCol="0" anchor="ctr"/>
          <a:lstStyle/>
          <a:p/>
        </p:txBody>
      </p:sp>
      <p:sp>
        <p:nvSpPr>
          <p:cNvPr id="14" name="Rectangle 13"/>
          <p:cNvSpPr/>
          <p:nvPr/>
        </p:nvSpPr>
        <p:spPr>
          <a:xfrm>
            <a:off x="502920" y="4251407"/>
            <a:ext cx="5510631" cy="228600"/>
          </a:xfrm>
          <a:prstGeom prst="rect">
            <a:avLst/>
          </a:prstGeom>
          <a:solidFill>
            <a:srgbClr val="2E7D32"/>
          </a:solidFill>
          <a:ln>
            <a:noFill/>
          </a:ln>
          <a:effectLst/>
        </p:spPr>
        <p:txBody>
          <a:bodyPr rtlCol="0" anchor="ctr"/>
          <a:lstStyle/>
          <a:p/>
        </p:txBody>
      </p:sp>
      <p:sp>
        <p:nvSpPr>
          <p:cNvPr id="15" name="TextBox 14"/>
          <p:cNvSpPr txBox="1"/>
          <p:nvPr/>
        </p:nvSpPr>
        <p:spPr>
          <a:xfrm>
            <a:off x="594360" y="4022807"/>
            <a:ext cx="5327751" cy="45720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1880-1884</a:t>
            </a:r>
          </a:p>
        </p:txBody>
      </p:sp>
      <p:sp>
        <p:nvSpPr>
          <p:cNvPr id="16" name="TextBox 15"/>
          <p:cNvSpPr txBox="1"/>
          <p:nvPr/>
        </p:nvSpPr>
        <p:spPr>
          <a:xfrm>
            <a:off x="612648" y="4553159"/>
            <a:ext cx="5291175" cy="1619041"/>
          </a:xfrm>
          <a:prstGeom prst="rect">
            <a:avLst/>
          </a:prstGeom>
          <a:noFill/>
        </p:spPr>
        <p:txBody>
          <a:bodyPr wrap="square" anchor="t" lIns="73152" rIns="73152" tIns="36576" bIns="36576">
            <a:noAutofit/>
          </a:bodyPr>
          <a:lstStyle/>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Değişim çoğu yerde 0'a yakın</a:t>
            </a:r>
          </a:p>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Yer yer eksi (mavi): soğuma</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Gri alanlarda ölçüm yok</a:t>
            </a:r>
          </a:p>
        </p:txBody>
      </p:sp>
      <p:sp>
        <p:nvSpPr>
          <p:cNvPr id="17" name="Rounded Rectangle 16"/>
          <p:cNvSpPr/>
          <p:nvPr/>
        </p:nvSpPr>
        <p:spPr>
          <a:xfrm>
            <a:off x="6178143" y="4022807"/>
            <a:ext cx="5510631" cy="2222545"/>
          </a:xfrm>
          <a:prstGeom prst="roundRect">
            <a:avLst>
              <a:gd name="adj" fmla="val 5000"/>
            </a:avLst>
          </a:prstGeom>
          <a:solidFill>
            <a:srgbClr val="E3F1E4"/>
          </a:solidFill>
          <a:ln>
            <a:noFill/>
          </a:ln>
          <a:effectLst/>
        </p:spPr>
        <p:txBody>
          <a:bodyPr rtlCol="0" anchor="ctr"/>
          <a:lstStyle/>
          <a:p/>
        </p:txBody>
      </p:sp>
      <p:sp>
        <p:nvSpPr>
          <p:cNvPr id="18" name="Rounded Rectangle 17"/>
          <p:cNvSpPr/>
          <p:nvPr/>
        </p:nvSpPr>
        <p:spPr>
          <a:xfrm>
            <a:off x="6178143" y="4022807"/>
            <a:ext cx="5510631" cy="457200"/>
          </a:xfrm>
          <a:prstGeom prst="roundRect">
            <a:avLst>
              <a:gd name="adj" fmla="val 25000"/>
            </a:avLst>
          </a:prstGeom>
          <a:solidFill>
            <a:srgbClr val="2E7D32"/>
          </a:solidFill>
          <a:ln>
            <a:noFill/>
          </a:ln>
          <a:effectLst/>
        </p:spPr>
        <p:txBody>
          <a:bodyPr rtlCol="0" anchor="ctr"/>
          <a:lstStyle/>
          <a:p/>
        </p:txBody>
      </p:sp>
      <p:sp>
        <p:nvSpPr>
          <p:cNvPr id="19" name="Rectangle 18"/>
          <p:cNvSpPr/>
          <p:nvPr/>
        </p:nvSpPr>
        <p:spPr>
          <a:xfrm>
            <a:off x="6178143" y="4251407"/>
            <a:ext cx="5510631" cy="228600"/>
          </a:xfrm>
          <a:prstGeom prst="rect">
            <a:avLst/>
          </a:prstGeom>
          <a:solidFill>
            <a:srgbClr val="2E7D32"/>
          </a:solidFill>
          <a:ln>
            <a:noFill/>
          </a:ln>
          <a:effectLst/>
        </p:spPr>
        <p:txBody>
          <a:bodyPr rtlCol="0" anchor="ctr"/>
          <a:lstStyle/>
          <a:p/>
        </p:txBody>
      </p:sp>
      <p:sp>
        <p:nvSpPr>
          <p:cNvPr id="20" name="TextBox 19"/>
          <p:cNvSpPr txBox="1"/>
          <p:nvPr/>
        </p:nvSpPr>
        <p:spPr>
          <a:xfrm>
            <a:off x="6269583" y="4022807"/>
            <a:ext cx="5327751" cy="45720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2015-2019</a:t>
            </a:r>
          </a:p>
        </p:txBody>
      </p:sp>
      <p:sp>
        <p:nvSpPr>
          <p:cNvPr id="21" name="TextBox 20"/>
          <p:cNvSpPr txBox="1"/>
          <p:nvPr/>
        </p:nvSpPr>
        <p:spPr>
          <a:xfrm>
            <a:off x="6287871" y="4553159"/>
            <a:ext cx="5291175" cy="1619041"/>
          </a:xfrm>
          <a:prstGeom prst="rect">
            <a:avLst/>
          </a:prstGeom>
          <a:noFill/>
        </p:spPr>
        <p:txBody>
          <a:bodyPr wrap="square" anchor="t" lIns="73152" rIns="73152" tIns="36576" bIns="36576">
            <a:noAutofit/>
          </a:bodyPr>
          <a:lstStyle/>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Hemen her yerde artı (sarı-kırmızı)</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En büyük artış kuzey kutup çevresinde: 4 °C ve üzeri</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137</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211 / 217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19.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19</a:t>
            </a:r>
          </a:p>
        </p:txBody>
      </p:sp>
      <p:sp>
        <p:nvSpPr>
          <p:cNvPr id="6" name="TextBox 5"/>
          <p:cNvSpPr txBox="1"/>
          <p:nvPr/>
        </p:nvSpPr>
        <p:spPr>
          <a:xfrm>
            <a:off x="502920" y="1170432"/>
            <a:ext cx="11185855" cy="365760"/>
          </a:xfrm>
          <a:prstGeom prst="rect">
            <a:avLst/>
          </a:prstGeom>
          <a:noFill/>
        </p:spPr>
        <p:txBody>
          <a:bodyPr wrap="square" anchor="t" lIns="73152" rIns="73152" tIns="36576" bIns="36576">
            <a:noAutofit/>
          </a:bodyPr>
          <a:lstStyle/>
          <a:p>
            <a:pPr algn="l">
              <a:spcBef>
                <a:spcPts val="0"/>
              </a:spcBef>
              <a:spcAft>
                <a:spcPts val="0"/>
              </a:spcAft>
            </a:pPr>
            <a:r>
              <a:rPr lang="tr-TR" sz="1400" b="0" i="1">
                <a:solidFill>
                  <a:srgbClr val="767676"/>
                </a:solidFill>
                <a:latin typeface="Calibri"/>
              </a:rPr>
              <a:t>18-21. soruları aşağıda verilen haritalara göre cevaplayınız. Aşağıda 1880-1884 ile 2015-2019 yıllarına ait dünya sıcaklık değişim haritaları verilmiştir.</a:t>
            </a:r>
          </a:p>
        </p:txBody>
      </p:sp>
      <p:pic>
        <p:nvPicPr>
          <p:cNvPr id="7" name="Picture 6" descr="sonu_1880_s137.jpg"/>
          <p:cNvPicPr>
            <a:picLocks noChangeAspect="1"/>
          </p:cNvPicPr>
          <p:nvPr/>
        </p:nvPicPr>
        <p:blipFill>
          <a:blip r:embed="rId3"/>
          <a:stretch>
            <a:fillRect/>
          </a:stretch>
        </p:blipFill>
        <p:spPr>
          <a:xfrm>
            <a:off x="502920" y="1581912"/>
            <a:ext cx="4983480" cy="2673707"/>
          </a:xfrm>
          <a:prstGeom prst="rect">
            <a:avLst/>
          </a:prstGeom>
          <a:ln w="9525">
            <a:solidFill>
              <a:srgbClr val="D9D9D9"/>
            </a:solidFill>
          </a:ln>
        </p:spPr>
      </p:pic>
      <p:pic>
        <p:nvPicPr>
          <p:cNvPr id="8" name="Picture 7" descr="sonu_2015_s137.jpg"/>
          <p:cNvPicPr>
            <a:picLocks noChangeAspect="1"/>
          </p:cNvPicPr>
          <p:nvPr/>
        </p:nvPicPr>
        <p:blipFill>
          <a:blip r:embed="rId4"/>
          <a:stretch>
            <a:fillRect/>
          </a:stretch>
        </p:blipFill>
        <p:spPr>
          <a:xfrm>
            <a:off x="5623560" y="1581912"/>
            <a:ext cx="4983480" cy="2523281"/>
          </a:xfrm>
          <a:prstGeom prst="rect">
            <a:avLst/>
          </a:prstGeom>
          <a:ln w="9525">
            <a:solidFill>
              <a:srgbClr val="D9D9D9"/>
            </a:solidFill>
          </a:ln>
        </p:spPr>
      </p:pic>
      <p:pic>
        <p:nvPicPr>
          <p:cNvPr id="9" name="Picture 8" descr="sonu_lejant_s137.jpg"/>
          <p:cNvPicPr>
            <a:picLocks noChangeAspect="1"/>
          </p:cNvPicPr>
          <p:nvPr/>
        </p:nvPicPr>
        <p:blipFill>
          <a:blip r:embed="rId5"/>
          <a:stretch>
            <a:fillRect/>
          </a:stretch>
        </p:blipFill>
        <p:spPr>
          <a:xfrm>
            <a:off x="10744200" y="1673352"/>
            <a:ext cx="825086" cy="2490827"/>
          </a:xfrm>
          <a:prstGeom prst="rect">
            <a:avLst/>
          </a:prstGeom>
        </p:spPr>
      </p:pic>
      <p:sp>
        <p:nvSpPr>
          <p:cNvPr id="10" name="TextBox 9"/>
          <p:cNvSpPr txBox="1"/>
          <p:nvPr/>
        </p:nvSpPr>
        <p:spPr>
          <a:xfrm>
            <a:off x="502920" y="4273907"/>
            <a:ext cx="996696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Haritalar: Ders kitabı s. 137</a:t>
            </a:r>
          </a:p>
        </p:txBody>
      </p:sp>
      <p:sp>
        <p:nvSpPr>
          <p:cNvPr id="11" name="Rounded Rectangle 10"/>
          <p:cNvSpPr/>
          <p:nvPr/>
        </p:nvSpPr>
        <p:spPr>
          <a:xfrm>
            <a:off x="502920" y="4575659"/>
            <a:ext cx="11185855" cy="1715413"/>
          </a:xfrm>
          <a:prstGeom prst="roundRect">
            <a:avLst>
              <a:gd name="adj" fmla="val 6000"/>
            </a:avLst>
          </a:prstGeom>
          <a:solidFill>
            <a:srgbClr val="FFF3D1"/>
          </a:solidFill>
          <a:ln>
            <a:noFill/>
          </a:ln>
          <a:effectLst/>
        </p:spPr>
        <p:txBody>
          <a:bodyPr rtlCol="0" anchor="ctr"/>
          <a:lstStyle/>
          <a:p/>
        </p:txBody>
      </p:sp>
      <p:sp>
        <p:nvSpPr>
          <p:cNvPr id="12" name="Oval 11"/>
          <p:cNvSpPr/>
          <p:nvPr/>
        </p:nvSpPr>
        <p:spPr>
          <a:xfrm>
            <a:off x="640080" y="4712819"/>
            <a:ext cx="566928" cy="56692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19</a:t>
            </a:r>
          </a:p>
        </p:txBody>
      </p:sp>
      <p:sp>
        <p:nvSpPr>
          <p:cNvPr id="13" name="TextBox 12"/>
          <p:cNvSpPr txBox="1"/>
          <p:nvPr/>
        </p:nvSpPr>
        <p:spPr>
          <a:xfrm>
            <a:off x="1325880" y="4648811"/>
            <a:ext cx="10271455" cy="1569109"/>
          </a:xfrm>
          <a:prstGeom prst="rect">
            <a:avLst/>
          </a:prstGeom>
          <a:noFill/>
        </p:spPr>
        <p:txBody>
          <a:bodyPr wrap="square" anchor="ctr" lIns="73152" rIns="73152" tIns="36576" bIns="36576">
            <a:noAutofit/>
          </a:bodyPr>
          <a:lstStyle/>
          <a:p>
            <a:pPr algn="l">
              <a:spcBef>
                <a:spcPts val="0"/>
              </a:spcBef>
              <a:spcAft>
                <a:spcPts val="0"/>
              </a:spcAft>
            </a:pPr>
            <a:r>
              <a:rPr lang="tr-TR" sz="2400" b="1" i="0">
                <a:solidFill>
                  <a:srgbClr val="262626"/>
                </a:solidFill>
                <a:latin typeface="Calibri"/>
              </a:rPr>
              <a:t>Dünya sıcaklık ortalamalarında 2015-2019 arasındaki değişimin 1880-1884 arasındaki değişimden daha fazla olmasının nedenleri neler olabilir?</a:t>
            </a:r>
          </a:p>
        </p:txBody>
      </p:sp>
      <p:sp>
        <p:nvSpPr>
          <p:cNvPr id="14" name="TextBox 1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5" name="Rounded Rectangle 1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137</a:t>
            </a:r>
          </a:p>
        </p:txBody>
      </p:sp>
      <p:sp>
        <p:nvSpPr>
          <p:cNvPr id="16" name="TextBox 1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212 / 217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19.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19</a:t>
            </a:r>
          </a:p>
        </p:txBody>
      </p:sp>
      <p:pic>
        <p:nvPicPr>
          <p:cNvPr id="6" name="Picture 5" descr="sonu_1880_s137.jpg"/>
          <p:cNvPicPr>
            <a:picLocks noChangeAspect="1"/>
          </p:cNvPicPr>
          <p:nvPr/>
        </p:nvPicPr>
        <p:blipFill>
          <a:blip r:embed="rId3"/>
          <a:stretch>
            <a:fillRect/>
          </a:stretch>
        </p:blipFill>
        <p:spPr>
          <a:xfrm>
            <a:off x="502920" y="1216152"/>
            <a:ext cx="4617720" cy="2477471"/>
          </a:xfrm>
          <a:prstGeom prst="rect">
            <a:avLst/>
          </a:prstGeom>
          <a:ln w="9525">
            <a:solidFill>
              <a:srgbClr val="D9D9D9"/>
            </a:solidFill>
          </a:ln>
        </p:spPr>
      </p:pic>
      <p:pic>
        <p:nvPicPr>
          <p:cNvPr id="7" name="Picture 6" descr="sonu_2015_s137.jpg"/>
          <p:cNvPicPr>
            <a:picLocks noChangeAspect="1"/>
          </p:cNvPicPr>
          <p:nvPr/>
        </p:nvPicPr>
        <p:blipFill>
          <a:blip r:embed="rId4"/>
          <a:stretch>
            <a:fillRect/>
          </a:stretch>
        </p:blipFill>
        <p:spPr>
          <a:xfrm>
            <a:off x="5257800" y="1216152"/>
            <a:ext cx="4617720" cy="2338086"/>
          </a:xfrm>
          <a:prstGeom prst="rect">
            <a:avLst/>
          </a:prstGeom>
          <a:ln w="9525">
            <a:solidFill>
              <a:srgbClr val="D9D9D9"/>
            </a:solidFill>
          </a:ln>
        </p:spPr>
      </p:pic>
      <p:pic>
        <p:nvPicPr>
          <p:cNvPr id="8" name="Picture 7" descr="sonu_lejant_s137.jpg"/>
          <p:cNvPicPr>
            <a:picLocks noChangeAspect="1"/>
          </p:cNvPicPr>
          <p:nvPr/>
        </p:nvPicPr>
        <p:blipFill>
          <a:blip r:embed="rId5"/>
          <a:stretch>
            <a:fillRect/>
          </a:stretch>
        </p:blipFill>
        <p:spPr>
          <a:xfrm>
            <a:off x="10012680" y="1307592"/>
            <a:ext cx="760083" cy="2294591"/>
          </a:xfrm>
          <a:prstGeom prst="rect">
            <a:avLst/>
          </a:prstGeom>
        </p:spPr>
      </p:pic>
      <p:sp>
        <p:nvSpPr>
          <p:cNvPr id="9" name="TextBox 8"/>
          <p:cNvSpPr txBox="1"/>
          <p:nvPr/>
        </p:nvSpPr>
        <p:spPr>
          <a:xfrm>
            <a:off x="502920" y="3702767"/>
            <a:ext cx="937260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Haritalar: Ders kitabı s. 137 · etiketler sunuma aittir</a:t>
            </a:r>
          </a:p>
        </p:txBody>
      </p:sp>
      <p:sp>
        <p:nvSpPr>
          <p:cNvPr id="10" name="Rounded Rectangle 9"/>
          <p:cNvSpPr/>
          <p:nvPr/>
        </p:nvSpPr>
        <p:spPr>
          <a:xfrm>
            <a:off x="502920" y="4022807"/>
            <a:ext cx="2673019" cy="2222545"/>
          </a:xfrm>
          <a:prstGeom prst="roundRect">
            <a:avLst>
              <a:gd name="adj" fmla="val 5000"/>
            </a:avLst>
          </a:prstGeom>
          <a:solidFill>
            <a:srgbClr val="E3F1E4"/>
          </a:solidFill>
          <a:ln>
            <a:noFill/>
          </a:ln>
          <a:effectLst/>
        </p:spPr>
        <p:txBody>
          <a:bodyPr rtlCol="0" anchor="ctr"/>
          <a:lstStyle/>
          <a:p/>
        </p:txBody>
      </p:sp>
      <p:sp>
        <p:nvSpPr>
          <p:cNvPr id="11" name="Rounded Rectangle 10"/>
          <p:cNvSpPr/>
          <p:nvPr/>
        </p:nvSpPr>
        <p:spPr>
          <a:xfrm>
            <a:off x="502920" y="4022807"/>
            <a:ext cx="2673019" cy="457200"/>
          </a:xfrm>
          <a:prstGeom prst="roundRect">
            <a:avLst>
              <a:gd name="adj" fmla="val 25000"/>
            </a:avLst>
          </a:prstGeom>
          <a:solidFill>
            <a:srgbClr val="2E7D32"/>
          </a:solidFill>
          <a:ln>
            <a:noFill/>
          </a:ln>
          <a:effectLst/>
        </p:spPr>
        <p:txBody>
          <a:bodyPr rtlCol="0" anchor="ctr"/>
          <a:lstStyle/>
          <a:p/>
        </p:txBody>
      </p:sp>
      <p:sp>
        <p:nvSpPr>
          <p:cNvPr id="12" name="Rectangle 11"/>
          <p:cNvSpPr/>
          <p:nvPr/>
        </p:nvSpPr>
        <p:spPr>
          <a:xfrm>
            <a:off x="502920" y="4251407"/>
            <a:ext cx="2673019" cy="228600"/>
          </a:xfrm>
          <a:prstGeom prst="rect">
            <a:avLst/>
          </a:prstGeom>
          <a:solidFill>
            <a:srgbClr val="2E7D32"/>
          </a:solidFill>
          <a:ln>
            <a:noFill/>
          </a:ln>
          <a:effectLst/>
        </p:spPr>
        <p:txBody>
          <a:bodyPr rtlCol="0" anchor="ctr"/>
          <a:lstStyle/>
          <a:p/>
        </p:txBody>
      </p:sp>
      <p:sp>
        <p:nvSpPr>
          <p:cNvPr id="13" name="TextBox 12"/>
          <p:cNvSpPr txBox="1"/>
          <p:nvPr/>
        </p:nvSpPr>
        <p:spPr>
          <a:xfrm>
            <a:off x="594360" y="4022807"/>
            <a:ext cx="2490139" cy="45720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Fosil yakıt</a:t>
            </a:r>
          </a:p>
        </p:txBody>
      </p:sp>
      <p:sp>
        <p:nvSpPr>
          <p:cNvPr id="14" name="TextBox 13"/>
          <p:cNvSpPr txBox="1"/>
          <p:nvPr/>
        </p:nvSpPr>
        <p:spPr>
          <a:xfrm>
            <a:off x="612648" y="4553159"/>
            <a:ext cx="2453563" cy="1619041"/>
          </a:xfrm>
          <a:prstGeom prst="rect">
            <a:avLst/>
          </a:prstGeom>
          <a:noFill/>
        </p:spPr>
        <p:txBody>
          <a:bodyPr wrap="square" anchor="t" lIns="73152" rIns="73152" tIns="36576" bIns="36576">
            <a:noAutofit/>
          </a:bodyPr>
          <a:lstStyle/>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Sanayi Devrimi sonrası artan fosil yakıt kullanımı</a:t>
            </a:r>
          </a:p>
        </p:txBody>
      </p:sp>
      <p:sp>
        <p:nvSpPr>
          <p:cNvPr id="15" name="Rounded Rectangle 14"/>
          <p:cNvSpPr/>
          <p:nvPr/>
        </p:nvSpPr>
        <p:spPr>
          <a:xfrm>
            <a:off x="3340531" y="4022807"/>
            <a:ext cx="2673019" cy="2222545"/>
          </a:xfrm>
          <a:prstGeom prst="roundRect">
            <a:avLst>
              <a:gd name="adj" fmla="val 5000"/>
            </a:avLst>
          </a:prstGeom>
          <a:solidFill>
            <a:srgbClr val="E3F1E4"/>
          </a:solidFill>
          <a:ln>
            <a:noFill/>
          </a:ln>
          <a:effectLst/>
        </p:spPr>
        <p:txBody>
          <a:bodyPr rtlCol="0" anchor="ctr"/>
          <a:lstStyle/>
          <a:p/>
        </p:txBody>
      </p:sp>
      <p:sp>
        <p:nvSpPr>
          <p:cNvPr id="16" name="Rounded Rectangle 15"/>
          <p:cNvSpPr/>
          <p:nvPr/>
        </p:nvSpPr>
        <p:spPr>
          <a:xfrm>
            <a:off x="3340531" y="4022807"/>
            <a:ext cx="2673019" cy="457200"/>
          </a:xfrm>
          <a:prstGeom prst="roundRect">
            <a:avLst>
              <a:gd name="adj" fmla="val 25000"/>
            </a:avLst>
          </a:prstGeom>
          <a:solidFill>
            <a:srgbClr val="2E7D32"/>
          </a:solidFill>
          <a:ln>
            <a:noFill/>
          </a:ln>
          <a:effectLst/>
        </p:spPr>
        <p:txBody>
          <a:bodyPr rtlCol="0" anchor="ctr"/>
          <a:lstStyle/>
          <a:p/>
        </p:txBody>
      </p:sp>
      <p:sp>
        <p:nvSpPr>
          <p:cNvPr id="17" name="Rectangle 16"/>
          <p:cNvSpPr/>
          <p:nvPr/>
        </p:nvSpPr>
        <p:spPr>
          <a:xfrm>
            <a:off x="3340531" y="4251407"/>
            <a:ext cx="2673019" cy="228600"/>
          </a:xfrm>
          <a:prstGeom prst="rect">
            <a:avLst/>
          </a:prstGeom>
          <a:solidFill>
            <a:srgbClr val="2E7D32"/>
          </a:solidFill>
          <a:ln>
            <a:noFill/>
          </a:ln>
          <a:effectLst/>
        </p:spPr>
        <p:txBody>
          <a:bodyPr rtlCol="0" anchor="ctr"/>
          <a:lstStyle/>
          <a:p/>
        </p:txBody>
      </p:sp>
      <p:sp>
        <p:nvSpPr>
          <p:cNvPr id="18" name="TextBox 17"/>
          <p:cNvSpPr txBox="1"/>
          <p:nvPr/>
        </p:nvSpPr>
        <p:spPr>
          <a:xfrm>
            <a:off x="3431971" y="4022807"/>
            <a:ext cx="2490139" cy="45720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Sera etkisi</a:t>
            </a:r>
          </a:p>
        </p:txBody>
      </p:sp>
      <p:sp>
        <p:nvSpPr>
          <p:cNvPr id="19" name="TextBox 18"/>
          <p:cNvSpPr txBox="1"/>
          <p:nvPr/>
        </p:nvSpPr>
        <p:spPr>
          <a:xfrm>
            <a:off x="3450259" y="4553159"/>
            <a:ext cx="2453563" cy="1619041"/>
          </a:xfrm>
          <a:prstGeom prst="rect">
            <a:avLst/>
          </a:prstGeom>
          <a:noFill/>
        </p:spPr>
        <p:txBody>
          <a:bodyPr wrap="square" anchor="t" lIns="73152" rIns="73152" tIns="36576" bIns="36576">
            <a:noAutofit/>
          </a:bodyPr>
          <a:lstStyle/>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Sera gazı birikimi arttı, doğal sera etkisi kuvvetlendi</a:t>
            </a:r>
          </a:p>
        </p:txBody>
      </p:sp>
      <p:sp>
        <p:nvSpPr>
          <p:cNvPr id="20" name="Rounded Rectangle 19"/>
          <p:cNvSpPr/>
          <p:nvPr/>
        </p:nvSpPr>
        <p:spPr>
          <a:xfrm>
            <a:off x="6178142" y="4022807"/>
            <a:ext cx="2673019" cy="2222545"/>
          </a:xfrm>
          <a:prstGeom prst="roundRect">
            <a:avLst>
              <a:gd name="adj" fmla="val 5000"/>
            </a:avLst>
          </a:prstGeom>
          <a:solidFill>
            <a:srgbClr val="E3F1E4"/>
          </a:solidFill>
          <a:ln>
            <a:noFill/>
          </a:ln>
          <a:effectLst/>
        </p:spPr>
        <p:txBody>
          <a:bodyPr rtlCol="0" anchor="ctr"/>
          <a:lstStyle/>
          <a:p/>
        </p:txBody>
      </p:sp>
      <p:sp>
        <p:nvSpPr>
          <p:cNvPr id="21" name="Rounded Rectangle 20"/>
          <p:cNvSpPr/>
          <p:nvPr/>
        </p:nvSpPr>
        <p:spPr>
          <a:xfrm>
            <a:off x="6178142" y="4022807"/>
            <a:ext cx="2673019" cy="457200"/>
          </a:xfrm>
          <a:prstGeom prst="roundRect">
            <a:avLst>
              <a:gd name="adj" fmla="val 25000"/>
            </a:avLst>
          </a:prstGeom>
          <a:solidFill>
            <a:srgbClr val="2E7D32"/>
          </a:solidFill>
          <a:ln>
            <a:noFill/>
          </a:ln>
          <a:effectLst/>
        </p:spPr>
        <p:txBody>
          <a:bodyPr rtlCol="0" anchor="ctr"/>
          <a:lstStyle/>
          <a:p/>
        </p:txBody>
      </p:sp>
      <p:sp>
        <p:nvSpPr>
          <p:cNvPr id="22" name="Rectangle 21"/>
          <p:cNvSpPr/>
          <p:nvPr/>
        </p:nvSpPr>
        <p:spPr>
          <a:xfrm>
            <a:off x="6178142" y="4251407"/>
            <a:ext cx="2673019" cy="228600"/>
          </a:xfrm>
          <a:prstGeom prst="rect">
            <a:avLst/>
          </a:prstGeom>
          <a:solidFill>
            <a:srgbClr val="2E7D32"/>
          </a:solidFill>
          <a:ln>
            <a:noFill/>
          </a:ln>
          <a:effectLst/>
        </p:spPr>
        <p:txBody>
          <a:bodyPr rtlCol="0" anchor="ctr"/>
          <a:lstStyle/>
          <a:p/>
        </p:txBody>
      </p:sp>
      <p:sp>
        <p:nvSpPr>
          <p:cNvPr id="23" name="TextBox 22"/>
          <p:cNvSpPr txBox="1"/>
          <p:nvPr/>
        </p:nvSpPr>
        <p:spPr>
          <a:xfrm>
            <a:off x="6269582" y="4022807"/>
            <a:ext cx="2490139" cy="45720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Arazi kullanımı</a:t>
            </a:r>
          </a:p>
        </p:txBody>
      </p:sp>
      <p:sp>
        <p:nvSpPr>
          <p:cNvPr id="24" name="TextBox 23"/>
          <p:cNvSpPr txBox="1"/>
          <p:nvPr/>
        </p:nvSpPr>
        <p:spPr>
          <a:xfrm>
            <a:off x="6287870" y="4553159"/>
            <a:ext cx="2453563" cy="1619041"/>
          </a:xfrm>
          <a:prstGeom prst="rect">
            <a:avLst/>
          </a:prstGeom>
          <a:noFill/>
        </p:spPr>
        <p:txBody>
          <a:bodyPr wrap="square" anchor="t" lIns="73152" rIns="73152" tIns="36576" bIns="36576">
            <a:noAutofit/>
          </a:bodyPr>
          <a:lstStyle/>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Orman alanlarının beşte biri yok edildi; tarım ve kentleşme</a:t>
            </a:r>
          </a:p>
        </p:txBody>
      </p:sp>
      <p:sp>
        <p:nvSpPr>
          <p:cNvPr id="25" name="Rounded Rectangle 24"/>
          <p:cNvSpPr/>
          <p:nvPr/>
        </p:nvSpPr>
        <p:spPr>
          <a:xfrm>
            <a:off x="9015753" y="4022807"/>
            <a:ext cx="2673019" cy="2222545"/>
          </a:xfrm>
          <a:prstGeom prst="roundRect">
            <a:avLst>
              <a:gd name="adj" fmla="val 5000"/>
            </a:avLst>
          </a:prstGeom>
          <a:solidFill>
            <a:srgbClr val="E3F1E4"/>
          </a:solidFill>
          <a:ln>
            <a:noFill/>
          </a:ln>
          <a:effectLst/>
        </p:spPr>
        <p:txBody>
          <a:bodyPr rtlCol="0" anchor="ctr"/>
          <a:lstStyle/>
          <a:p/>
        </p:txBody>
      </p:sp>
      <p:sp>
        <p:nvSpPr>
          <p:cNvPr id="26" name="Rounded Rectangle 25"/>
          <p:cNvSpPr/>
          <p:nvPr/>
        </p:nvSpPr>
        <p:spPr>
          <a:xfrm>
            <a:off x="9015753" y="4022807"/>
            <a:ext cx="2673019" cy="457200"/>
          </a:xfrm>
          <a:prstGeom prst="roundRect">
            <a:avLst>
              <a:gd name="adj" fmla="val 25000"/>
            </a:avLst>
          </a:prstGeom>
          <a:solidFill>
            <a:srgbClr val="2E7D32"/>
          </a:solidFill>
          <a:ln>
            <a:noFill/>
          </a:ln>
          <a:effectLst/>
        </p:spPr>
        <p:txBody>
          <a:bodyPr rtlCol="0" anchor="ctr"/>
          <a:lstStyle/>
          <a:p/>
        </p:txBody>
      </p:sp>
      <p:sp>
        <p:nvSpPr>
          <p:cNvPr id="27" name="Rectangle 26"/>
          <p:cNvSpPr/>
          <p:nvPr/>
        </p:nvSpPr>
        <p:spPr>
          <a:xfrm>
            <a:off x="9015753" y="4251407"/>
            <a:ext cx="2673019" cy="228600"/>
          </a:xfrm>
          <a:prstGeom prst="rect">
            <a:avLst/>
          </a:prstGeom>
          <a:solidFill>
            <a:srgbClr val="2E7D32"/>
          </a:solidFill>
          <a:ln>
            <a:noFill/>
          </a:ln>
          <a:effectLst/>
        </p:spPr>
        <p:txBody>
          <a:bodyPr rtlCol="0" anchor="ctr"/>
          <a:lstStyle/>
          <a:p/>
        </p:txBody>
      </p:sp>
      <p:sp>
        <p:nvSpPr>
          <p:cNvPr id="28" name="TextBox 27"/>
          <p:cNvSpPr txBox="1"/>
          <p:nvPr/>
        </p:nvSpPr>
        <p:spPr>
          <a:xfrm>
            <a:off x="9107193" y="4022807"/>
            <a:ext cx="2490139" cy="45720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2019 kaynakları</a:t>
            </a:r>
          </a:p>
        </p:txBody>
      </p:sp>
      <p:sp>
        <p:nvSpPr>
          <p:cNvPr id="29" name="TextBox 28"/>
          <p:cNvSpPr txBox="1"/>
          <p:nvPr/>
        </p:nvSpPr>
        <p:spPr>
          <a:xfrm>
            <a:off x="9125481" y="4553159"/>
            <a:ext cx="2453563" cy="1619041"/>
          </a:xfrm>
          <a:prstGeom prst="rect">
            <a:avLst/>
          </a:prstGeom>
          <a:noFill/>
        </p:spPr>
        <p:txBody>
          <a:bodyPr wrap="square" anchor="t" lIns="73152" rIns="73152" tIns="36576" bIns="36576">
            <a:noAutofit/>
          </a:bodyPr>
          <a:lstStyle/>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Enerji %33 · sanayi %24 · tarım-orman-arazi %22 · ulaşım %15 · konut %6</a:t>
            </a:r>
          </a:p>
        </p:txBody>
      </p:sp>
      <p:sp>
        <p:nvSpPr>
          <p:cNvPr id="30" name="TextBox 2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1" name="Rounded Rectangle 3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124, 128, 137</a:t>
            </a:r>
          </a:p>
        </p:txBody>
      </p:sp>
      <p:sp>
        <p:nvSpPr>
          <p:cNvPr id="32" name="TextBox 3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213 / 217</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20.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20</a:t>
            </a:r>
          </a:p>
        </p:txBody>
      </p:sp>
      <p:sp>
        <p:nvSpPr>
          <p:cNvPr id="6" name="TextBox 5"/>
          <p:cNvSpPr txBox="1"/>
          <p:nvPr/>
        </p:nvSpPr>
        <p:spPr>
          <a:xfrm>
            <a:off x="502920" y="1170432"/>
            <a:ext cx="11185855" cy="365760"/>
          </a:xfrm>
          <a:prstGeom prst="rect">
            <a:avLst/>
          </a:prstGeom>
          <a:noFill/>
        </p:spPr>
        <p:txBody>
          <a:bodyPr wrap="square" anchor="t" lIns="73152" rIns="73152" tIns="36576" bIns="36576">
            <a:noAutofit/>
          </a:bodyPr>
          <a:lstStyle/>
          <a:p>
            <a:pPr algn="l">
              <a:spcBef>
                <a:spcPts val="0"/>
              </a:spcBef>
              <a:spcAft>
                <a:spcPts val="0"/>
              </a:spcAft>
            </a:pPr>
            <a:r>
              <a:rPr lang="tr-TR" sz="1400" b="0" i="1">
                <a:solidFill>
                  <a:srgbClr val="767676"/>
                </a:solidFill>
                <a:latin typeface="Calibri"/>
              </a:rPr>
              <a:t>18-21. soruları aşağıda verilen haritalara göre cevaplayınız. Aşağıda 1880-1884 ile 2015-2019 yıllarına ait dünya sıcaklık değişim haritaları verilmiştir.</a:t>
            </a:r>
          </a:p>
        </p:txBody>
      </p:sp>
      <p:pic>
        <p:nvPicPr>
          <p:cNvPr id="7" name="Picture 6" descr="sonu_1880_s137.jpg"/>
          <p:cNvPicPr>
            <a:picLocks noChangeAspect="1"/>
          </p:cNvPicPr>
          <p:nvPr/>
        </p:nvPicPr>
        <p:blipFill>
          <a:blip r:embed="rId3"/>
          <a:stretch>
            <a:fillRect/>
          </a:stretch>
        </p:blipFill>
        <p:spPr>
          <a:xfrm>
            <a:off x="502920" y="1581912"/>
            <a:ext cx="4983480" cy="2673707"/>
          </a:xfrm>
          <a:prstGeom prst="rect">
            <a:avLst/>
          </a:prstGeom>
          <a:ln w="9525">
            <a:solidFill>
              <a:srgbClr val="D9D9D9"/>
            </a:solidFill>
          </a:ln>
        </p:spPr>
      </p:pic>
      <p:pic>
        <p:nvPicPr>
          <p:cNvPr id="8" name="Picture 7" descr="sonu_2015_s137.jpg"/>
          <p:cNvPicPr>
            <a:picLocks noChangeAspect="1"/>
          </p:cNvPicPr>
          <p:nvPr/>
        </p:nvPicPr>
        <p:blipFill>
          <a:blip r:embed="rId4"/>
          <a:stretch>
            <a:fillRect/>
          </a:stretch>
        </p:blipFill>
        <p:spPr>
          <a:xfrm>
            <a:off x="5623560" y="1581912"/>
            <a:ext cx="4983480" cy="2523281"/>
          </a:xfrm>
          <a:prstGeom prst="rect">
            <a:avLst/>
          </a:prstGeom>
          <a:ln w="9525">
            <a:solidFill>
              <a:srgbClr val="D9D9D9"/>
            </a:solidFill>
          </a:ln>
        </p:spPr>
      </p:pic>
      <p:pic>
        <p:nvPicPr>
          <p:cNvPr id="9" name="Picture 8" descr="sonu_lejant_s137.jpg"/>
          <p:cNvPicPr>
            <a:picLocks noChangeAspect="1"/>
          </p:cNvPicPr>
          <p:nvPr/>
        </p:nvPicPr>
        <p:blipFill>
          <a:blip r:embed="rId5"/>
          <a:stretch>
            <a:fillRect/>
          </a:stretch>
        </p:blipFill>
        <p:spPr>
          <a:xfrm>
            <a:off x="10744200" y="1673352"/>
            <a:ext cx="825086" cy="2490827"/>
          </a:xfrm>
          <a:prstGeom prst="rect">
            <a:avLst/>
          </a:prstGeom>
        </p:spPr>
      </p:pic>
      <p:sp>
        <p:nvSpPr>
          <p:cNvPr id="10" name="TextBox 9"/>
          <p:cNvSpPr txBox="1"/>
          <p:nvPr/>
        </p:nvSpPr>
        <p:spPr>
          <a:xfrm>
            <a:off x="502920" y="4273907"/>
            <a:ext cx="996696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Haritalar: Ders kitabı s. 137</a:t>
            </a:r>
          </a:p>
        </p:txBody>
      </p:sp>
      <p:sp>
        <p:nvSpPr>
          <p:cNvPr id="11" name="Rounded Rectangle 10"/>
          <p:cNvSpPr/>
          <p:nvPr/>
        </p:nvSpPr>
        <p:spPr>
          <a:xfrm>
            <a:off x="502920" y="4575659"/>
            <a:ext cx="11185855" cy="1715413"/>
          </a:xfrm>
          <a:prstGeom prst="roundRect">
            <a:avLst>
              <a:gd name="adj" fmla="val 6000"/>
            </a:avLst>
          </a:prstGeom>
          <a:solidFill>
            <a:srgbClr val="FFF3D1"/>
          </a:solidFill>
          <a:ln>
            <a:noFill/>
          </a:ln>
          <a:effectLst/>
        </p:spPr>
        <p:txBody>
          <a:bodyPr rtlCol="0" anchor="ctr"/>
          <a:lstStyle/>
          <a:p/>
        </p:txBody>
      </p:sp>
      <p:sp>
        <p:nvSpPr>
          <p:cNvPr id="12" name="Oval 11"/>
          <p:cNvSpPr/>
          <p:nvPr/>
        </p:nvSpPr>
        <p:spPr>
          <a:xfrm>
            <a:off x="640080" y="4712819"/>
            <a:ext cx="566928" cy="56692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20</a:t>
            </a:r>
          </a:p>
        </p:txBody>
      </p:sp>
      <p:sp>
        <p:nvSpPr>
          <p:cNvPr id="13" name="TextBox 12"/>
          <p:cNvSpPr txBox="1"/>
          <p:nvPr/>
        </p:nvSpPr>
        <p:spPr>
          <a:xfrm>
            <a:off x="1325880" y="4648811"/>
            <a:ext cx="10271455" cy="1569109"/>
          </a:xfrm>
          <a:prstGeom prst="rect">
            <a:avLst/>
          </a:prstGeom>
          <a:noFill/>
        </p:spPr>
        <p:txBody>
          <a:bodyPr wrap="square" anchor="ctr" lIns="73152" rIns="73152" tIns="36576" bIns="36576">
            <a:noAutofit/>
          </a:bodyPr>
          <a:lstStyle/>
          <a:p>
            <a:pPr algn="l">
              <a:spcBef>
                <a:spcPts val="0"/>
              </a:spcBef>
              <a:spcAft>
                <a:spcPts val="0"/>
              </a:spcAft>
            </a:pPr>
            <a:r>
              <a:rPr lang="tr-TR" sz="2400" b="1" i="0">
                <a:solidFill>
                  <a:srgbClr val="262626"/>
                </a:solidFill>
                <a:latin typeface="Calibri"/>
              </a:rPr>
              <a:t>Verilen tarih aralıklarında sıcaklık ortalamalarında yaşanan değişimin kuzey yarım kürede daha belirgin olmasının nedenleri nelerdir?</a:t>
            </a:r>
          </a:p>
        </p:txBody>
      </p:sp>
      <p:sp>
        <p:nvSpPr>
          <p:cNvPr id="14" name="TextBox 1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5" name="Rounded Rectangle 1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137</a:t>
            </a:r>
          </a:p>
        </p:txBody>
      </p:sp>
      <p:sp>
        <p:nvSpPr>
          <p:cNvPr id="16" name="TextBox 1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214 / 217</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20.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20</a:t>
            </a:r>
          </a:p>
        </p:txBody>
      </p:sp>
      <p:pic>
        <p:nvPicPr>
          <p:cNvPr id="6" name="Picture 5" descr="sonu_1880_s137.jpg"/>
          <p:cNvPicPr>
            <a:picLocks noChangeAspect="1"/>
          </p:cNvPicPr>
          <p:nvPr/>
        </p:nvPicPr>
        <p:blipFill>
          <a:blip r:embed="rId3"/>
          <a:stretch>
            <a:fillRect/>
          </a:stretch>
        </p:blipFill>
        <p:spPr>
          <a:xfrm>
            <a:off x="502920" y="1216152"/>
            <a:ext cx="4617720" cy="2477471"/>
          </a:xfrm>
          <a:prstGeom prst="rect">
            <a:avLst/>
          </a:prstGeom>
          <a:ln w="9525">
            <a:solidFill>
              <a:srgbClr val="D9D9D9"/>
            </a:solidFill>
          </a:ln>
        </p:spPr>
      </p:pic>
      <p:pic>
        <p:nvPicPr>
          <p:cNvPr id="7" name="Picture 6" descr="sonu_2015_s137.jpg"/>
          <p:cNvPicPr>
            <a:picLocks noChangeAspect="1"/>
          </p:cNvPicPr>
          <p:nvPr/>
        </p:nvPicPr>
        <p:blipFill>
          <a:blip r:embed="rId4"/>
          <a:stretch>
            <a:fillRect/>
          </a:stretch>
        </p:blipFill>
        <p:spPr>
          <a:xfrm>
            <a:off x="5257800" y="1216152"/>
            <a:ext cx="4617720" cy="2338086"/>
          </a:xfrm>
          <a:prstGeom prst="rect">
            <a:avLst/>
          </a:prstGeom>
          <a:ln w="9525">
            <a:solidFill>
              <a:srgbClr val="D9D9D9"/>
            </a:solidFill>
          </a:ln>
        </p:spPr>
      </p:pic>
      <p:pic>
        <p:nvPicPr>
          <p:cNvPr id="8" name="Picture 7" descr="sonu_lejant_s137.jpg"/>
          <p:cNvPicPr>
            <a:picLocks noChangeAspect="1"/>
          </p:cNvPicPr>
          <p:nvPr/>
        </p:nvPicPr>
        <p:blipFill>
          <a:blip r:embed="rId5"/>
          <a:stretch>
            <a:fillRect/>
          </a:stretch>
        </p:blipFill>
        <p:spPr>
          <a:xfrm>
            <a:off x="10012680" y="1307592"/>
            <a:ext cx="760083" cy="2294591"/>
          </a:xfrm>
          <a:prstGeom prst="rect">
            <a:avLst/>
          </a:prstGeom>
        </p:spPr>
      </p:pic>
      <p:sp>
        <p:nvSpPr>
          <p:cNvPr id="9" name="TextBox 8"/>
          <p:cNvSpPr txBox="1"/>
          <p:nvPr/>
        </p:nvSpPr>
        <p:spPr>
          <a:xfrm>
            <a:off x="502920" y="3702767"/>
            <a:ext cx="937260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Haritalar: Ders kitabı s. 137 · etiketler sunuma aittir</a:t>
            </a:r>
          </a:p>
        </p:txBody>
      </p:sp>
      <p:sp>
        <p:nvSpPr>
          <p:cNvPr id="10" name="Rounded Rectangle 9"/>
          <p:cNvSpPr/>
          <p:nvPr/>
        </p:nvSpPr>
        <p:spPr>
          <a:xfrm>
            <a:off x="5319644" y="1436207"/>
            <a:ext cx="4494031" cy="1017755"/>
          </a:xfrm>
          <a:prstGeom prst="roundRect">
            <a:avLst>
              <a:gd name="adj" fmla="val 10000"/>
            </a:avLst>
          </a:prstGeom>
          <a:noFill/>
          <a:ln w="38100">
            <a:solidFill>
              <a:srgbClr val="2E7D32"/>
            </a:solidFill>
          </a:ln>
          <a:effectLst/>
        </p:spPr>
        <p:txBody>
          <a:bodyPr rtlCol="0" anchor="ctr"/>
          <a:lstStyle/>
          <a:p/>
        </p:txBody>
      </p:sp>
      <p:sp>
        <p:nvSpPr>
          <p:cNvPr id="11" name="Rounded Rectangle 10"/>
          <p:cNvSpPr/>
          <p:nvPr/>
        </p:nvSpPr>
        <p:spPr>
          <a:xfrm>
            <a:off x="5411084" y="2106490"/>
            <a:ext cx="1828800" cy="292608"/>
          </a:xfrm>
          <a:prstGeom prst="roundRect">
            <a:avLst>
              <a:gd name="adj" fmla="val 30000"/>
            </a:avLst>
          </a:prstGeom>
          <a:solidFill>
            <a:srgbClr val="2E7D32"/>
          </a:solidFill>
          <a:ln w="9525">
            <a:solidFill>
              <a:srgbClr val="FFFFFF"/>
            </a:solidFill>
          </a:ln>
          <a:effectLst/>
        </p:spPr>
        <p:txBody>
          <a:bodyPr rtlCol="0" anchor="ctr" wrap="square" lIns="27432" rIns="27432" tIns="0" bIns="0">
            <a:noAutofit/>
          </a:bodyPr>
          <a:lstStyle/>
          <a:p>
            <a:pPr algn="ctr">
              <a:spcBef>
                <a:spcPts val="0"/>
              </a:spcBef>
              <a:spcAft>
                <a:spcPts val="0"/>
              </a:spcAft>
            </a:pPr>
            <a:r>
              <a:rPr lang="tr-TR" sz="1200" b="1" i="0">
                <a:solidFill>
                  <a:srgbClr val="FFFFFF"/>
                </a:solidFill>
                <a:latin typeface="Calibri"/>
              </a:rPr>
              <a:t>kuzey yarım küre</a:t>
            </a:r>
          </a:p>
        </p:txBody>
      </p:sp>
      <p:sp>
        <p:nvSpPr>
          <p:cNvPr id="12" name="Rounded Rectangle 11"/>
          <p:cNvSpPr/>
          <p:nvPr/>
        </p:nvSpPr>
        <p:spPr>
          <a:xfrm>
            <a:off x="502920" y="4022807"/>
            <a:ext cx="3618890" cy="2222545"/>
          </a:xfrm>
          <a:prstGeom prst="roundRect">
            <a:avLst>
              <a:gd name="adj" fmla="val 5000"/>
            </a:avLst>
          </a:prstGeom>
          <a:solidFill>
            <a:srgbClr val="E3F1E4"/>
          </a:solidFill>
          <a:ln>
            <a:noFill/>
          </a:ln>
          <a:effectLst/>
        </p:spPr>
        <p:txBody>
          <a:bodyPr rtlCol="0" anchor="ctr"/>
          <a:lstStyle/>
          <a:p/>
        </p:txBody>
      </p:sp>
      <p:sp>
        <p:nvSpPr>
          <p:cNvPr id="13" name="Rounded Rectangle 12"/>
          <p:cNvSpPr/>
          <p:nvPr/>
        </p:nvSpPr>
        <p:spPr>
          <a:xfrm>
            <a:off x="502920" y="4022807"/>
            <a:ext cx="3618890" cy="457200"/>
          </a:xfrm>
          <a:prstGeom prst="roundRect">
            <a:avLst>
              <a:gd name="adj" fmla="val 25000"/>
            </a:avLst>
          </a:prstGeom>
          <a:solidFill>
            <a:srgbClr val="2E7D32"/>
          </a:solidFill>
          <a:ln>
            <a:noFill/>
          </a:ln>
          <a:effectLst/>
        </p:spPr>
        <p:txBody>
          <a:bodyPr rtlCol="0" anchor="ctr"/>
          <a:lstStyle/>
          <a:p/>
        </p:txBody>
      </p:sp>
      <p:sp>
        <p:nvSpPr>
          <p:cNvPr id="14" name="Rectangle 13"/>
          <p:cNvSpPr/>
          <p:nvPr/>
        </p:nvSpPr>
        <p:spPr>
          <a:xfrm>
            <a:off x="502920" y="4251407"/>
            <a:ext cx="3618890" cy="228600"/>
          </a:xfrm>
          <a:prstGeom prst="rect">
            <a:avLst/>
          </a:prstGeom>
          <a:solidFill>
            <a:srgbClr val="2E7D32"/>
          </a:solidFill>
          <a:ln>
            <a:noFill/>
          </a:ln>
          <a:effectLst/>
        </p:spPr>
        <p:txBody>
          <a:bodyPr rtlCol="0" anchor="ctr"/>
          <a:lstStyle/>
          <a:p/>
        </p:txBody>
      </p:sp>
      <p:sp>
        <p:nvSpPr>
          <p:cNvPr id="15" name="TextBox 14"/>
          <p:cNvSpPr txBox="1"/>
          <p:nvPr/>
        </p:nvSpPr>
        <p:spPr>
          <a:xfrm>
            <a:off x="594360" y="4022807"/>
            <a:ext cx="3436010" cy="45720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Karalar</a:t>
            </a:r>
          </a:p>
        </p:txBody>
      </p:sp>
      <p:sp>
        <p:nvSpPr>
          <p:cNvPr id="16" name="TextBox 15"/>
          <p:cNvSpPr txBox="1"/>
          <p:nvPr/>
        </p:nvSpPr>
        <p:spPr>
          <a:xfrm>
            <a:off x="612648" y="4553159"/>
            <a:ext cx="3399434" cy="1619041"/>
          </a:xfrm>
          <a:prstGeom prst="rect">
            <a:avLst/>
          </a:prstGeom>
          <a:noFill/>
        </p:spPr>
        <p:txBody>
          <a:bodyPr wrap="square" anchor="t" lIns="73152" rIns="73152" tIns="36576" bIns="36576">
            <a:noAutofit/>
          </a:bodyPr>
          <a:lstStyle/>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Kuzey yarım kürede karalar daha fazla yer kaplar</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Karalar denizlerden daha çabuk ısınır</a:t>
            </a:r>
          </a:p>
        </p:txBody>
      </p:sp>
      <p:sp>
        <p:nvSpPr>
          <p:cNvPr id="17" name="Rounded Rectangle 16"/>
          <p:cNvSpPr/>
          <p:nvPr/>
        </p:nvSpPr>
        <p:spPr>
          <a:xfrm>
            <a:off x="4286402" y="4022807"/>
            <a:ext cx="3618890" cy="2222545"/>
          </a:xfrm>
          <a:prstGeom prst="roundRect">
            <a:avLst>
              <a:gd name="adj" fmla="val 5000"/>
            </a:avLst>
          </a:prstGeom>
          <a:solidFill>
            <a:srgbClr val="E3F1E4"/>
          </a:solidFill>
          <a:ln>
            <a:noFill/>
          </a:ln>
          <a:effectLst/>
        </p:spPr>
        <p:txBody>
          <a:bodyPr rtlCol="0" anchor="ctr"/>
          <a:lstStyle/>
          <a:p/>
        </p:txBody>
      </p:sp>
      <p:sp>
        <p:nvSpPr>
          <p:cNvPr id="18" name="Rounded Rectangle 17"/>
          <p:cNvSpPr/>
          <p:nvPr/>
        </p:nvSpPr>
        <p:spPr>
          <a:xfrm>
            <a:off x="4286402" y="4022807"/>
            <a:ext cx="3618890" cy="457200"/>
          </a:xfrm>
          <a:prstGeom prst="roundRect">
            <a:avLst>
              <a:gd name="adj" fmla="val 25000"/>
            </a:avLst>
          </a:prstGeom>
          <a:solidFill>
            <a:srgbClr val="2E7D32"/>
          </a:solidFill>
          <a:ln>
            <a:noFill/>
          </a:ln>
          <a:effectLst/>
        </p:spPr>
        <p:txBody>
          <a:bodyPr rtlCol="0" anchor="ctr"/>
          <a:lstStyle/>
          <a:p/>
        </p:txBody>
      </p:sp>
      <p:sp>
        <p:nvSpPr>
          <p:cNvPr id="19" name="Rectangle 18"/>
          <p:cNvSpPr/>
          <p:nvPr/>
        </p:nvSpPr>
        <p:spPr>
          <a:xfrm>
            <a:off x="4286402" y="4251407"/>
            <a:ext cx="3618890" cy="228600"/>
          </a:xfrm>
          <a:prstGeom prst="rect">
            <a:avLst/>
          </a:prstGeom>
          <a:solidFill>
            <a:srgbClr val="2E7D32"/>
          </a:solidFill>
          <a:ln>
            <a:noFill/>
          </a:ln>
          <a:effectLst/>
        </p:spPr>
        <p:txBody>
          <a:bodyPr rtlCol="0" anchor="ctr"/>
          <a:lstStyle/>
          <a:p/>
        </p:txBody>
      </p:sp>
      <p:sp>
        <p:nvSpPr>
          <p:cNvPr id="20" name="TextBox 19"/>
          <p:cNvSpPr txBox="1"/>
          <p:nvPr/>
        </p:nvSpPr>
        <p:spPr>
          <a:xfrm>
            <a:off x="4377842" y="4022807"/>
            <a:ext cx="3436010" cy="45720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Buz ve kar</a:t>
            </a:r>
          </a:p>
        </p:txBody>
      </p:sp>
      <p:sp>
        <p:nvSpPr>
          <p:cNvPr id="21" name="TextBox 20"/>
          <p:cNvSpPr txBox="1"/>
          <p:nvPr/>
        </p:nvSpPr>
        <p:spPr>
          <a:xfrm>
            <a:off x="4396130" y="4553159"/>
            <a:ext cx="3399434" cy="1619041"/>
          </a:xfrm>
          <a:prstGeom prst="rect">
            <a:avLst/>
          </a:prstGeom>
          <a:noFill/>
        </p:spPr>
        <p:txBody>
          <a:bodyPr wrap="square" anchor="t" lIns="73152" rIns="73152" tIns="36576" bIns="36576">
            <a:noAutofit/>
          </a:bodyPr>
          <a:lstStyle/>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Deniz buzu ve kar örtüsü azaldıkça yansıtma azalır, yer daha çok ısınır</a:t>
            </a:r>
          </a:p>
        </p:txBody>
      </p:sp>
      <p:sp>
        <p:nvSpPr>
          <p:cNvPr id="22" name="Rounded Rectangle 21"/>
          <p:cNvSpPr/>
          <p:nvPr/>
        </p:nvSpPr>
        <p:spPr>
          <a:xfrm>
            <a:off x="8069884" y="4022807"/>
            <a:ext cx="3618890" cy="2222545"/>
          </a:xfrm>
          <a:prstGeom prst="roundRect">
            <a:avLst>
              <a:gd name="adj" fmla="val 5000"/>
            </a:avLst>
          </a:prstGeom>
          <a:solidFill>
            <a:srgbClr val="E3F1E4"/>
          </a:solidFill>
          <a:ln>
            <a:noFill/>
          </a:ln>
          <a:effectLst/>
        </p:spPr>
        <p:txBody>
          <a:bodyPr rtlCol="0" anchor="ctr"/>
          <a:lstStyle/>
          <a:p/>
        </p:txBody>
      </p:sp>
      <p:sp>
        <p:nvSpPr>
          <p:cNvPr id="23" name="Rounded Rectangle 22"/>
          <p:cNvSpPr/>
          <p:nvPr/>
        </p:nvSpPr>
        <p:spPr>
          <a:xfrm>
            <a:off x="8069884" y="4022807"/>
            <a:ext cx="3618890" cy="457200"/>
          </a:xfrm>
          <a:prstGeom prst="roundRect">
            <a:avLst>
              <a:gd name="adj" fmla="val 25000"/>
            </a:avLst>
          </a:prstGeom>
          <a:solidFill>
            <a:srgbClr val="2E7D32"/>
          </a:solidFill>
          <a:ln>
            <a:noFill/>
          </a:ln>
          <a:effectLst/>
        </p:spPr>
        <p:txBody>
          <a:bodyPr rtlCol="0" anchor="ctr"/>
          <a:lstStyle/>
          <a:p/>
        </p:txBody>
      </p:sp>
      <p:sp>
        <p:nvSpPr>
          <p:cNvPr id="24" name="Rectangle 23"/>
          <p:cNvSpPr/>
          <p:nvPr/>
        </p:nvSpPr>
        <p:spPr>
          <a:xfrm>
            <a:off x="8069884" y="4251407"/>
            <a:ext cx="3618890" cy="228600"/>
          </a:xfrm>
          <a:prstGeom prst="rect">
            <a:avLst/>
          </a:prstGeom>
          <a:solidFill>
            <a:srgbClr val="2E7D32"/>
          </a:solidFill>
          <a:ln>
            <a:noFill/>
          </a:ln>
          <a:effectLst/>
        </p:spPr>
        <p:txBody>
          <a:bodyPr rtlCol="0" anchor="ctr"/>
          <a:lstStyle/>
          <a:p/>
        </p:txBody>
      </p:sp>
      <p:sp>
        <p:nvSpPr>
          <p:cNvPr id="25" name="TextBox 24"/>
          <p:cNvSpPr txBox="1"/>
          <p:nvPr/>
        </p:nvSpPr>
        <p:spPr>
          <a:xfrm>
            <a:off x="8161324" y="4022807"/>
            <a:ext cx="3436010" cy="45720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İnsan</a:t>
            </a:r>
          </a:p>
        </p:txBody>
      </p:sp>
      <p:sp>
        <p:nvSpPr>
          <p:cNvPr id="26" name="TextBox 25"/>
          <p:cNvSpPr txBox="1"/>
          <p:nvPr/>
        </p:nvSpPr>
        <p:spPr>
          <a:xfrm>
            <a:off x="8179612" y="4553159"/>
            <a:ext cx="3399434" cy="1619041"/>
          </a:xfrm>
          <a:prstGeom prst="rect">
            <a:avLst/>
          </a:prstGeom>
          <a:noFill/>
        </p:spPr>
        <p:txBody>
          <a:bodyPr wrap="square" anchor="t" lIns="73152" rIns="73152" tIns="36576" bIns="36576">
            <a:noAutofit/>
          </a:bodyPr>
          <a:lstStyle/>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Nüfus, sanayi ve fosil yakıt kullanımı kuzey yarım kürede yoğun</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91, 99, 101</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215 / 217</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21.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21</a:t>
            </a:r>
          </a:p>
        </p:txBody>
      </p:sp>
      <p:sp>
        <p:nvSpPr>
          <p:cNvPr id="6" name="TextBox 5"/>
          <p:cNvSpPr txBox="1"/>
          <p:nvPr/>
        </p:nvSpPr>
        <p:spPr>
          <a:xfrm>
            <a:off x="502920" y="1170432"/>
            <a:ext cx="11185855" cy="365760"/>
          </a:xfrm>
          <a:prstGeom prst="rect">
            <a:avLst/>
          </a:prstGeom>
          <a:noFill/>
        </p:spPr>
        <p:txBody>
          <a:bodyPr wrap="square" anchor="t" lIns="73152" rIns="73152" tIns="36576" bIns="36576">
            <a:noAutofit/>
          </a:bodyPr>
          <a:lstStyle/>
          <a:p>
            <a:pPr algn="l">
              <a:spcBef>
                <a:spcPts val="0"/>
              </a:spcBef>
              <a:spcAft>
                <a:spcPts val="0"/>
              </a:spcAft>
            </a:pPr>
            <a:r>
              <a:rPr lang="tr-TR" sz="1400" b="0" i="1">
                <a:solidFill>
                  <a:srgbClr val="767676"/>
                </a:solidFill>
                <a:latin typeface="Calibri"/>
              </a:rPr>
              <a:t>18-21. soruları aşağıda verilen haritalara göre cevaplayınız. Aşağıda 1880-1884 ile 2015-2019 yıllarına ait dünya sıcaklık değişim haritaları verilmiştir.</a:t>
            </a:r>
          </a:p>
        </p:txBody>
      </p:sp>
      <p:pic>
        <p:nvPicPr>
          <p:cNvPr id="7" name="Picture 6" descr="sonu_1880_s137.jpg"/>
          <p:cNvPicPr>
            <a:picLocks noChangeAspect="1"/>
          </p:cNvPicPr>
          <p:nvPr/>
        </p:nvPicPr>
        <p:blipFill>
          <a:blip r:embed="rId3"/>
          <a:stretch>
            <a:fillRect/>
          </a:stretch>
        </p:blipFill>
        <p:spPr>
          <a:xfrm>
            <a:off x="502920" y="1581912"/>
            <a:ext cx="4983480" cy="2673707"/>
          </a:xfrm>
          <a:prstGeom prst="rect">
            <a:avLst/>
          </a:prstGeom>
          <a:ln w="9525">
            <a:solidFill>
              <a:srgbClr val="D9D9D9"/>
            </a:solidFill>
          </a:ln>
        </p:spPr>
      </p:pic>
      <p:pic>
        <p:nvPicPr>
          <p:cNvPr id="8" name="Picture 7" descr="sonu_2015_s137.jpg"/>
          <p:cNvPicPr>
            <a:picLocks noChangeAspect="1"/>
          </p:cNvPicPr>
          <p:nvPr/>
        </p:nvPicPr>
        <p:blipFill>
          <a:blip r:embed="rId4"/>
          <a:stretch>
            <a:fillRect/>
          </a:stretch>
        </p:blipFill>
        <p:spPr>
          <a:xfrm>
            <a:off x="5623560" y="1581912"/>
            <a:ext cx="4983480" cy="2523281"/>
          </a:xfrm>
          <a:prstGeom prst="rect">
            <a:avLst/>
          </a:prstGeom>
          <a:ln w="9525">
            <a:solidFill>
              <a:srgbClr val="D9D9D9"/>
            </a:solidFill>
          </a:ln>
        </p:spPr>
      </p:pic>
      <p:pic>
        <p:nvPicPr>
          <p:cNvPr id="9" name="Picture 8" descr="sonu_lejant_s137.jpg"/>
          <p:cNvPicPr>
            <a:picLocks noChangeAspect="1"/>
          </p:cNvPicPr>
          <p:nvPr/>
        </p:nvPicPr>
        <p:blipFill>
          <a:blip r:embed="rId5"/>
          <a:stretch>
            <a:fillRect/>
          </a:stretch>
        </p:blipFill>
        <p:spPr>
          <a:xfrm>
            <a:off x="10744200" y="1673352"/>
            <a:ext cx="825086" cy="2490827"/>
          </a:xfrm>
          <a:prstGeom prst="rect">
            <a:avLst/>
          </a:prstGeom>
        </p:spPr>
      </p:pic>
      <p:sp>
        <p:nvSpPr>
          <p:cNvPr id="10" name="TextBox 9"/>
          <p:cNvSpPr txBox="1"/>
          <p:nvPr/>
        </p:nvSpPr>
        <p:spPr>
          <a:xfrm>
            <a:off x="502920" y="4273907"/>
            <a:ext cx="996696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Haritalar: Ders kitabı s. 137</a:t>
            </a:r>
          </a:p>
        </p:txBody>
      </p:sp>
      <p:sp>
        <p:nvSpPr>
          <p:cNvPr id="11" name="Rounded Rectangle 10"/>
          <p:cNvSpPr/>
          <p:nvPr/>
        </p:nvSpPr>
        <p:spPr>
          <a:xfrm>
            <a:off x="502920" y="4575659"/>
            <a:ext cx="11185855" cy="1715413"/>
          </a:xfrm>
          <a:prstGeom prst="roundRect">
            <a:avLst>
              <a:gd name="adj" fmla="val 6000"/>
            </a:avLst>
          </a:prstGeom>
          <a:solidFill>
            <a:srgbClr val="FFF3D1"/>
          </a:solidFill>
          <a:ln>
            <a:noFill/>
          </a:ln>
          <a:effectLst/>
        </p:spPr>
        <p:txBody>
          <a:bodyPr rtlCol="0" anchor="ctr"/>
          <a:lstStyle/>
          <a:p/>
        </p:txBody>
      </p:sp>
      <p:sp>
        <p:nvSpPr>
          <p:cNvPr id="12" name="Oval 11"/>
          <p:cNvSpPr/>
          <p:nvPr/>
        </p:nvSpPr>
        <p:spPr>
          <a:xfrm>
            <a:off x="640080" y="4712819"/>
            <a:ext cx="566928" cy="56692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21</a:t>
            </a:r>
          </a:p>
        </p:txBody>
      </p:sp>
      <p:sp>
        <p:nvSpPr>
          <p:cNvPr id="13" name="TextBox 12"/>
          <p:cNvSpPr txBox="1"/>
          <p:nvPr/>
        </p:nvSpPr>
        <p:spPr>
          <a:xfrm>
            <a:off x="1325880" y="4648811"/>
            <a:ext cx="10271455" cy="1569109"/>
          </a:xfrm>
          <a:prstGeom prst="rect">
            <a:avLst/>
          </a:prstGeom>
          <a:noFill/>
        </p:spPr>
        <p:txBody>
          <a:bodyPr wrap="square" anchor="ctr" lIns="73152" rIns="73152" tIns="36576" bIns="36576">
            <a:noAutofit/>
          </a:bodyPr>
          <a:lstStyle/>
          <a:p>
            <a:pPr algn="l">
              <a:spcBef>
                <a:spcPts val="0"/>
              </a:spcBef>
              <a:spcAft>
                <a:spcPts val="0"/>
              </a:spcAft>
            </a:pPr>
            <a:r>
              <a:rPr lang="tr-TR" sz="2400" b="1" i="0">
                <a:solidFill>
                  <a:srgbClr val="262626"/>
                </a:solidFill>
                <a:latin typeface="Calibri"/>
              </a:rPr>
              <a:t>2015-2019 arasında kuzey yarım kürenin sıcaklık ortalamalarında yaşanan artışın doğal ortamda ne gibi etkileri olabilir?</a:t>
            </a:r>
          </a:p>
        </p:txBody>
      </p:sp>
      <p:sp>
        <p:nvSpPr>
          <p:cNvPr id="14" name="TextBox 1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5" name="Rounded Rectangle 1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137</a:t>
            </a:r>
          </a:p>
        </p:txBody>
      </p:sp>
      <p:sp>
        <p:nvSpPr>
          <p:cNvPr id="16" name="TextBox 1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216 / 217</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21.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21</a:t>
            </a:r>
          </a:p>
        </p:txBody>
      </p:sp>
      <p:pic>
        <p:nvPicPr>
          <p:cNvPr id="6" name="Picture 5" descr="sonu_1880_s137.jpg"/>
          <p:cNvPicPr>
            <a:picLocks noChangeAspect="1"/>
          </p:cNvPicPr>
          <p:nvPr/>
        </p:nvPicPr>
        <p:blipFill>
          <a:blip r:embed="rId3"/>
          <a:stretch>
            <a:fillRect/>
          </a:stretch>
        </p:blipFill>
        <p:spPr>
          <a:xfrm>
            <a:off x="502920" y="1216152"/>
            <a:ext cx="4617720" cy="2477471"/>
          </a:xfrm>
          <a:prstGeom prst="rect">
            <a:avLst/>
          </a:prstGeom>
          <a:ln w="9525">
            <a:solidFill>
              <a:srgbClr val="D9D9D9"/>
            </a:solidFill>
          </a:ln>
        </p:spPr>
      </p:pic>
      <p:pic>
        <p:nvPicPr>
          <p:cNvPr id="7" name="Picture 6" descr="sonu_2015_s137.jpg"/>
          <p:cNvPicPr>
            <a:picLocks noChangeAspect="1"/>
          </p:cNvPicPr>
          <p:nvPr/>
        </p:nvPicPr>
        <p:blipFill>
          <a:blip r:embed="rId4"/>
          <a:stretch>
            <a:fillRect/>
          </a:stretch>
        </p:blipFill>
        <p:spPr>
          <a:xfrm>
            <a:off x="5257800" y="1216152"/>
            <a:ext cx="4617720" cy="2338086"/>
          </a:xfrm>
          <a:prstGeom prst="rect">
            <a:avLst/>
          </a:prstGeom>
          <a:ln w="9525">
            <a:solidFill>
              <a:srgbClr val="D9D9D9"/>
            </a:solidFill>
          </a:ln>
        </p:spPr>
      </p:pic>
      <p:pic>
        <p:nvPicPr>
          <p:cNvPr id="8" name="Picture 7" descr="sonu_lejant_s137.jpg"/>
          <p:cNvPicPr>
            <a:picLocks noChangeAspect="1"/>
          </p:cNvPicPr>
          <p:nvPr/>
        </p:nvPicPr>
        <p:blipFill>
          <a:blip r:embed="rId5"/>
          <a:stretch>
            <a:fillRect/>
          </a:stretch>
        </p:blipFill>
        <p:spPr>
          <a:xfrm>
            <a:off x="10012680" y="1307592"/>
            <a:ext cx="760083" cy="2294591"/>
          </a:xfrm>
          <a:prstGeom prst="rect">
            <a:avLst/>
          </a:prstGeom>
        </p:spPr>
      </p:pic>
      <p:sp>
        <p:nvSpPr>
          <p:cNvPr id="9" name="TextBox 8"/>
          <p:cNvSpPr txBox="1"/>
          <p:nvPr/>
        </p:nvSpPr>
        <p:spPr>
          <a:xfrm>
            <a:off x="502920" y="3702767"/>
            <a:ext cx="937260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Haritalar: Ders kitabı s. 137 · etiketler sunuma aittir</a:t>
            </a:r>
          </a:p>
        </p:txBody>
      </p:sp>
      <p:sp>
        <p:nvSpPr>
          <p:cNvPr id="10" name="Rounded Rectangle 9"/>
          <p:cNvSpPr/>
          <p:nvPr/>
        </p:nvSpPr>
        <p:spPr>
          <a:xfrm>
            <a:off x="502920" y="4022807"/>
            <a:ext cx="2673019" cy="2222545"/>
          </a:xfrm>
          <a:prstGeom prst="roundRect">
            <a:avLst>
              <a:gd name="adj" fmla="val 5000"/>
            </a:avLst>
          </a:prstGeom>
          <a:solidFill>
            <a:srgbClr val="E3F1E4"/>
          </a:solidFill>
          <a:ln>
            <a:noFill/>
          </a:ln>
          <a:effectLst/>
        </p:spPr>
        <p:txBody>
          <a:bodyPr rtlCol="0" anchor="ctr"/>
          <a:lstStyle/>
          <a:p/>
        </p:txBody>
      </p:sp>
      <p:sp>
        <p:nvSpPr>
          <p:cNvPr id="11" name="Rounded Rectangle 10"/>
          <p:cNvSpPr/>
          <p:nvPr/>
        </p:nvSpPr>
        <p:spPr>
          <a:xfrm>
            <a:off x="502920" y="4022807"/>
            <a:ext cx="2673019" cy="457200"/>
          </a:xfrm>
          <a:prstGeom prst="roundRect">
            <a:avLst>
              <a:gd name="adj" fmla="val 25000"/>
            </a:avLst>
          </a:prstGeom>
          <a:solidFill>
            <a:srgbClr val="2E7D32"/>
          </a:solidFill>
          <a:ln>
            <a:noFill/>
          </a:ln>
          <a:effectLst/>
        </p:spPr>
        <p:txBody>
          <a:bodyPr rtlCol="0" anchor="ctr"/>
          <a:lstStyle/>
          <a:p/>
        </p:txBody>
      </p:sp>
      <p:sp>
        <p:nvSpPr>
          <p:cNvPr id="12" name="Rectangle 11"/>
          <p:cNvSpPr/>
          <p:nvPr/>
        </p:nvSpPr>
        <p:spPr>
          <a:xfrm>
            <a:off x="502920" y="4251407"/>
            <a:ext cx="2673019" cy="228600"/>
          </a:xfrm>
          <a:prstGeom prst="rect">
            <a:avLst/>
          </a:prstGeom>
          <a:solidFill>
            <a:srgbClr val="2E7D32"/>
          </a:solidFill>
          <a:ln>
            <a:noFill/>
          </a:ln>
          <a:effectLst/>
        </p:spPr>
        <p:txBody>
          <a:bodyPr rtlCol="0" anchor="ctr"/>
          <a:lstStyle/>
          <a:p/>
        </p:txBody>
      </p:sp>
      <p:sp>
        <p:nvSpPr>
          <p:cNvPr id="13" name="TextBox 12"/>
          <p:cNvSpPr txBox="1"/>
          <p:nvPr/>
        </p:nvSpPr>
        <p:spPr>
          <a:xfrm>
            <a:off x="594360" y="4022807"/>
            <a:ext cx="2490139" cy="45720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Kriyosfer</a:t>
            </a:r>
          </a:p>
        </p:txBody>
      </p:sp>
      <p:sp>
        <p:nvSpPr>
          <p:cNvPr id="14" name="TextBox 13"/>
          <p:cNvSpPr txBox="1"/>
          <p:nvPr/>
        </p:nvSpPr>
        <p:spPr>
          <a:xfrm>
            <a:off x="612648" y="4553159"/>
            <a:ext cx="2453563" cy="1619041"/>
          </a:xfrm>
          <a:prstGeom prst="rect">
            <a:avLst/>
          </a:prstGeom>
          <a:noFill/>
        </p:spPr>
        <p:txBody>
          <a:bodyPr wrap="square" anchor="t" lIns="73152" rIns="73152" tIns="36576" bIns="36576">
            <a:noAutofit/>
          </a:bodyPr>
          <a:lstStyle/>
          <a:p>
            <a:pPr algn="l" marL="229974" indent="-229974">
              <a:spcBef>
                <a:spcPts val="0"/>
              </a:spcBef>
              <a:spcAft>
                <a:spcPts val="600"/>
              </a:spcAft>
            </a:pPr>
            <a:r>
              <a:rPr lang="tr-TR" sz="1850" b="1" i="0">
                <a:solidFill>
                  <a:srgbClr val="2C6696"/>
                </a:solidFill>
                <a:latin typeface="Calibri"/>
              </a:rPr>
              <a:t>•  </a:t>
            </a:r>
            <a:r>
              <a:rPr lang="tr-TR" sz="1850" b="0" i="0">
                <a:solidFill>
                  <a:srgbClr val="262626"/>
                </a:solidFill>
                <a:latin typeface="Calibri"/>
              </a:rPr>
              <a:t>Buzul, deniz buzu, kar örtüsü ve permafrost azalır</a:t>
            </a:r>
          </a:p>
          <a:p>
            <a:pPr algn="l" marL="229974" indent="-229974">
              <a:spcBef>
                <a:spcPts val="0"/>
              </a:spcBef>
              <a:spcAft>
                <a:spcPts val="0"/>
              </a:spcAft>
            </a:pPr>
            <a:r>
              <a:rPr lang="tr-TR" sz="1850" b="1" i="0">
                <a:solidFill>
                  <a:srgbClr val="2C6696"/>
                </a:solidFill>
                <a:latin typeface="Calibri"/>
              </a:rPr>
              <a:t>•  </a:t>
            </a:r>
            <a:r>
              <a:rPr lang="tr-TR" sz="1850" b="0" i="0">
                <a:solidFill>
                  <a:srgbClr val="262626"/>
                </a:solidFill>
                <a:latin typeface="Calibri"/>
              </a:rPr>
              <a:t>Göl ve akarsuların donma süresi kısalır</a:t>
            </a:r>
          </a:p>
        </p:txBody>
      </p:sp>
      <p:sp>
        <p:nvSpPr>
          <p:cNvPr id="15" name="Rounded Rectangle 14"/>
          <p:cNvSpPr/>
          <p:nvPr/>
        </p:nvSpPr>
        <p:spPr>
          <a:xfrm>
            <a:off x="3340531" y="4022807"/>
            <a:ext cx="2673019" cy="2222545"/>
          </a:xfrm>
          <a:prstGeom prst="roundRect">
            <a:avLst>
              <a:gd name="adj" fmla="val 5000"/>
            </a:avLst>
          </a:prstGeom>
          <a:solidFill>
            <a:srgbClr val="E3F1E4"/>
          </a:solidFill>
          <a:ln>
            <a:noFill/>
          </a:ln>
          <a:effectLst/>
        </p:spPr>
        <p:txBody>
          <a:bodyPr rtlCol="0" anchor="ctr"/>
          <a:lstStyle/>
          <a:p/>
        </p:txBody>
      </p:sp>
      <p:sp>
        <p:nvSpPr>
          <p:cNvPr id="16" name="Rounded Rectangle 15"/>
          <p:cNvSpPr/>
          <p:nvPr/>
        </p:nvSpPr>
        <p:spPr>
          <a:xfrm>
            <a:off x="3340531" y="4022807"/>
            <a:ext cx="2673019" cy="457200"/>
          </a:xfrm>
          <a:prstGeom prst="roundRect">
            <a:avLst>
              <a:gd name="adj" fmla="val 25000"/>
            </a:avLst>
          </a:prstGeom>
          <a:solidFill>
            <a:srgbClr val="2E7D32"/>
          </a:solidFill>
          <a:ln>
            <a:noFill/>
          </a:ln>
          <a:effectLst/>
        </p:spPr>
        <p:txBody>
          <a:bodyPr rtlCol="0" anchor="ctr"/>
          <a:lstStyle/>
          <a:p/>
        </p:txBody>
      </p:sp>
      <p:sp>
        <p:nvSpPr>
          <p:cNvPr id="17" name="Rectangle 16"/>
          <p:cNvSpPr/>
          <p:nvPr/>
        </p:nvSpPr>
        <p:spPr>
          <a:xfrm>
            <a:off x="3340531" y="4251407"/>
            <a:ext cx="2673019" cy="228600"/>
          </a:xfrm>
          <a:prstGeom prst="rect">
            <a:avLst/>
          </a:prstGeom>
          <a:solidFill>
            <a:srgbClr val="2E7D32"/>
          </a:solidFill>
          <a:ln>
            <a:noFill/>
          </a:ln>
          <a:effectLst/>
        </p:spPr>
        <p:txBody>
          <a:bodyPr rtlCol="0" anchor="ctr"/>
          <a:lstStyle/>
          <a:p/>
        </p:txBody>
      </p:sp>
      <p:sp>
        <p:nvSpPr>
          <p:cNvPr id="18" name="TextBox 17"/>
          <p:cNvSpPr txBox="1"/>
          <p:nvPr/>
        </p:nvSpPr>
        <p:spPr>
          <a:xfrm>
            <a:off x="3431971" y="4022807"/>
            <a:ext cx="2490139" cy="45720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Hidrosfer</a:t>
            </a:r>
          </a:p>
        </p:txBody>
      </p:sp>
      <p:sp>
        <p:nvSpPr>
          <p:cNvPr id="19" name="TextBox 18"/>
          <p:cNvSpPr txBox="1"/>
          <p:nvPr/>
        </p:nvSpPr>
        <p:spPr>
          <a:xfrm>
            <a:off x="3450259" y="4553159"/>
            <a:ext cx="2453563" cy="1619041"/>
          </a:xfrm>
          <a:prstGeom prst="rect">
            <a:avLst/>
          </a:prstGeom>
          <a:noFill/>
        </p:spPr>
        <p:txBody>
          <a:bodyPr wrap="square" anchor="t" lIns="73152" rIns="73152" tIns="36576" bIns="36576">
            <a:noAutofit/>
          </a:bodyPr>
          <a:lstStyle/>
          <a:p>
            <a:pPr algn="l" marL="229974" indent="-229974">
              <a:spcBef>
                <a:spcPts val="0"/>
              </a:spcBef>
              <a:spcAft>
                <a:spcPts val="600"/>
              </a:spcAft>
            </a:pPr>
            <a:r>
              <a:rPr lang="tr-TR" sz="1850" b="1" i="0">
                <a:solidFill>
                  <a:srgbClr val="2C6696"/>
                </a:solidFill>
                <a:latin typeface="Calibri"/>
              </a:rPr>
              <a:t>•  </a:t>
            </a:r>
            <a:r>
              <a:rPr lang="tr-TR" sz="1850" b="0" i="0">
                <a:solidFill>
                  <a:srgbClr val="262626"/>
                </a:solidFill>
                <a:latin typeface="Calibri"/>
              </a:rPr>
              <a:t>Deniz seviyesi yükselir</a:t>
            </a:r>
          </a:p>
          <a:p>
            <a:pPr algn="l" marL="229974" indent="-229974">
              <a:spcBef>
                <a:spcPts val="0"/>
              </a:spcBef>
              <a:spcAft>
                <a:spcPts val="0"/>
              </a:spcAft>
            </a:pPr>
            <a:r>
              <a:rPr lang="tr-TR" sz="1850" b="1" i="0">
                <a:solidFill>
                  <a:srgbClr val="2C6696"/>
                </a:solidFill>
                <a:latin typeface="Calibri"/>
              </a:rPr>
              <a:t>•  </a:t>
            </a:r>
            <a:r>
              <a:rPr lang="tr-TR" sz="1850" b="0" i="0">
                <a:solidFill>
                  <a:srgbClr val="262626"/>
                </a:solidFill>
                <a:latin typeface="Calibri"/>
              </a:rPr>
              <a:t>Okyanuslar ısınır</a:t>
            </a:r>
          </a:p>
        </p:txBody>
      </p:sp>
      <p:sp>
        <p:nvSpPr>
          <p:cNvPr id="20" name="Rounded Rectangle 19"/>
          <p:cNvSpPr/>
          <p:nvPr/>
        </p:nvSpPr>
        <p:spPr>
          <a:xfrm>
            <a:off x="6178142" y="4022807"/>
            <a:ext cx="2673019" cy="2222545"/>
          </a:xfrm>
          <a:prstGeom prst="roundRect">
            <a:avLst>
              <a:gd name="adj" fmla="val 5000"/>
            </a:avLst>
          </a:prstGeom>
          <a:solidFill>
            <a:srgbClr val="E3F1E4"/>
          </a:solidFill>
          <a:ln>
            <a:noFill/>
          </a:ln>
          <a:effectLst/>
        </p:spPr>
        <p:txBody>
          <a:bodyPr rtlCol="0" anchor="ctr"/>
          <a:lstStyle/>
          <a:p/>
        </p:txBody>
      </p:sp>
      <p:sp>
        <p:nvSpPr>
          <p:cNvPr id="21" name="Rounded Rectangle 20"/>
          <p:cNvSpPr/>
          <p:nvPr/>
        </p:nvSpPr>
        <p:spPr>
          <a:xfrm>
            <a:off x="6178142" y="4022807"/>
            <a:ext cx="2673019" cy="457200"/>
          </a:xfrm>
          <a:prstGeom prst="roundRect">
            <a:avLst>
              <a:gd name="adj" fmla="val 25000"/>
            </a:avLst>
          </a:prstGeom>
          <a:solidFill>
            <a:srgbClr val="2E7D32"/>
          </a:solidFill>
          <a:ln>
            <a:noFill/>
          </a:ln>
          <a:effectLst/>
        </p:spPr>
        <p:txBody>
          <a:bodyPr rtlCol="0" anchor="ctr"/>
          <a:lstStyle/>
          <a:p/>
        </p:txBody>
      </p:sp>
      <p:sp>
        <p:nvSpPr>
          <p:cNvPr id="22" name="Rectangle 21"/>
          <p:cNvSpPr/>
          <p:nvPr/>
        </p:nvSpPr>
        <p:spPr>
          <a:xfrm>
            <a:off x="6178142" y="4251407"/>
            <a:ext cx="2673019" cy="228600"/>
          </a:xfrm>
          <a:prstGeom prst="rect">
            <a:avLst/>
          </a:prstGeom>
          <a:solidFill>
            <a:srgbClr val="2E7D32"/>
          </a:solidFill>
          <a:ln>
            <a:noFill/>
          </a:ln>
          <a:effectLst/>
        </p:spPr>
        <p:txBody>
          <a:bodyPr rtlCol="0" anchor="ctr"/>
          <a:lstStyle/>
          <a:p/>
        </p:txBody>
      </p:sp>
      <p:sp>
        <p:nvSpPr>
          <p:cNvPr id="23" name="TextBox 22"/>
          <p:cNvSpPr txBox="1"/>
          <p:nvPr/>
        </p:nvSpPr>
        <p:spPr>
          <a:xfrm>
            <a:off x="6269582" y="4022807"/>
            <a:ext cx="2490139" cy="45720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Biyosfer</a:t>
            </a:r>
          </a:p>
        </p:txBody>
      </p:sp>
      <p:sp>
        <p:nvSpPr>
          <p:cNvPr id="24" name="TextBox 23"/>
          <p:cNvSpPr txBox="1"/>
          <p:nvPr/>
        </p:nvSpPr>
        <p:spPr>
          <a:xfrm>
            <a:off x="6287870" y="4553159"/>
            <a:ext cx="2453563" cy="1619041"/>
          </a:xfrm>
          <a:prstGeom prst="rect">
            <a:avLst/>
          </a:prstGeom>
          <a:noFill/>
        </p:spPr>
        <p:txBody>
          <a:bodyPr wrap="square" anchor="t" lIns="73152" rIns="73152" tIns="36576" bIns="36576">
            <a:noAutofit/>
          </a:bodyPr>
          <a:lstStyle/>
          <a:p>
            <a:pPr algn="l" marL="229974" indent="-229974">
              <a:spcBef>
                <a:spcPts val="0"/>
              </a:spcBef>
              <a:spcAft>
                <a:spcPts val="600"/>
              </a:spcAft>
            </a:pPr>
            <a:r>
              <a:rPr lang="tr-TR" sz="1850" b="1" i="0">
                <a:solidFill>
                  <a:srgbClr val="2C6696"/>
                </a:solidFill>
                <a:latin typeface="Calibri"/>
              </a:rPr>
              <a:t>•  </a:t>
            </a:r>
            <a:r>
              <a:rPr lang="tr-TR" sz="1850" b="0" i="0">
                <a:solidFill>
                  <a:srgbClr val="262626"/>
                </a:solidFill>
                <a:latin typeface="Calibri"/>
              </a:rPr>
              <a:t>Bitkiler kuzeye ve yükseklere göç eder</a:t>
            </a:r>
          </a:p>
          <a:p>
            <a:pPr algn="l" marL="229974" indent="-229974">
              <a:spcBef>
                <a:spcPts val="0"/>
              </a:spcBef>
              <a:spcAft>
                <a:spcPts val="0"/>
              </a:spcAft>
            </a:pPr>
            <a:r>
              <a:rPr lang="tr-TR" sz="1850" b="1" i="0">
                <a:solidFill>
                  <a:srgbClr val="2C6696"/>
                </a:solidFill>
                <a:latin typeface="Calibri"/>
              </a:rPr>
              <a:t>•  </a:t>
            </a:r>
            <a:r>
              <a:rPr lang="tr-TR" sz="1850" b="0" i="0">
                <a:solidFill>
                  <a:srgbClr val="262626"/>
                </a:solidFill>
                <a:latin typeface="Calibri"/>
              </a:rPr>
              <a:t>Çiçek açma tarihleri erkene kayar</a:t>
            </a:r>
          </a:p>
        </p:txBody>
      </p:sp>
      <p:sp>
        <p:nvSpPr>
          <p:cNvPr id="25" name="Rounded Rectangle 24"/>
          <p:cNvSpPr/>
          <p:nvPr/>
        </p:nvSpPr>
        <p:spPr>
          <a:xfrm>
            <a:off x="9015753" y="4022807"/>
            <a:ext cx="2673019" cy="2222545"/>
          </a:xfrm>
          <a:prstGeom prst="roundRect">
            <a:avLst>
              <a:gd name="adj" fmla="val 5000"/>
            </a:avLst>
          </a:prstGeom>
          <a:solidFill>
            <a:srgbClr val="E3F1E4"/>
          </a:solidFill>
          <a:ln>
            <a:noFill/>
          </a:ln>
          <a:effectLst/>
        </p:spPr>
        <p:txBody>
          <a:bodyPr rtlCol="0" anchor="ctr"/>
          <a:lstStyle/>
          <a:p/>
        </p:txBody>
      </p:sp>
      <p:sp>
        <p:nvSpPr>
          <p:cNvPr id="26" name="Rounded Rectangle 25"/>
          <p:cNvSpPr/>
          <p:nvPr/>
        </p:nvSpPr>
        <p:spPr>
          <a:xfrm>
            <a:off x="9015753" y="4022807"/>
            <a:ext cx="2673019" cy="457200"/>
          </a:xfrm>
          <a:prstGeom prst="roundRect">
            <a:avLst>
              <a:gd name="adj" fmla="val 25000"/>
            </a:avLst>
          </a:prstGeom>
          <a:solidFill>
            <a:srgbClr val="2E7D32"/>
          </a:solidFill>
          <a:ln>
            <a:noFill/>
          </a:ln>
          <a:effectLst/>
        </p:spPr>
        <p:txBody>
          <a:bodyPr rtlCol="0" anchor="ctr"/>
          <a:lstStyle/>
          <a:p/>
        </p:txBody>
      </p:sp>
      <p:sp>
        <p:nvSpPr>
          <p:cNvPr id="27" name="Rectangle 26"/>
          <p:cNvSpPr/>
          <p:nvPr/>
        </p:nvSpPr>
        <p:spPr>
          <a:xfrm>
            <a:off x="9015753" y="4251407"/>
            <a:ext cx="2673019" cy="228600"/>
          </a:xfrm>
          <a:prstGeom prst="rect">
            <a:avLst/>
          </a:prstGeom>
          <a:solidFill>
            <a:srgbClr val="2E7D32"/>
          </a:solidFill>
          <a:ln>
            <a:noFill/>
          </a:ln>
          <a:effectLst/>
        </p:spPr>
        <p:txBody>
          <a:bodyPr rtlCol="0" anchor="ctr"/>
          <a:lstStyle/>
          <a:p/>
        </p:txBody>
      </p:sp>
      <p:sp>
        <p:nvSpPr>
          <p:cNvPr id="28" name="TextBox 27"/>
          <p:cNvSpPr txBox="1"/>
          <p:nvPr/>
        </p:nvSpPr>
        <p:spPr>
          <a:xfrm>
            <a:off x="9107193" y="4022807"/>
            <a:ext cx="2490139" cy="45720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Atmosfer</a:t>
            </a:r>
          </a:p>
        </p:txBody>
      </p:sp>
      <p:sp>
        <p:nvSpPr>
          <p:cNvPr id="29" name="TextBox 28"/>
          <p:cNvSpPr txBox="1"/>
          <p:nvPr/>
        </p:nvSpPr>
        <p:spPr>
          <a:xfrm>
            <a:off x="9125481" y="4553159"/>
            <a:ext cx="2453563" cy="1619041"/>
          </a:xfrm>
          <a:prstGeom prst="rect">
            <a:avLst/>
          </a:prstGeom>
          <a:noFill/>
        </p:spPr>
        <p:txBody>
          <a:bodyPr wrap="square" anchor="t" lIns="73152" rIns="73152" tIns="36576" bIns="36576">
            <a:noAutofit/>
          </a:bodyPr>
          <a:lstStyle/>
          <a:p>
            <a:pPr algn="l" marL="229974" indent="-229974">
              <a:spcBef>
                <a:spcPts val="0"/>
              </a:spcBef>
              <a:spcAft>
                <a:spcPts val="600"/>
              </a:spcAft>
            </a:pPr>
            <a:r>
              <a:rPr lang="tr-TR" sz="1850" b="1" i="0">
                <a:solidFill>
                  <a:srgbClr val="2C6696"/>
                </a:solidFill>
                <a:latin typeface="Calibri"/>
              </a:rPr>
              <a:t>•  </a:t>
            </a:r>
            <a:r>
              <a:rPr lang="tr-TR" sz="1850" b="0" i="0">
                <a:solidFill>
                  <a:srgbClr val="262626"/>
                </a:solidFill>
                <a:latin typeface="Calibri"/>
              </a:rPr>
              <a:t>Sıcak hava dalgaları, şiddetli yağışlar</a:t>
            </a:r>
          </a:p>
          <a:p>
            <a:pPr algn="l" marL="229974" indent="-229974">
              <a:spcBef>
                <a:spcPts val="0"/>
              </a:spcBef>
              <a:spcAft>
                <a:spcPts val="0"/>
              </a:spcAft>
            </a:pPr>
            <a:r>
              <a:rPr lang="tr-TR" sz="1850" b="1" i="0">
                <a:solidFill>
                  <a:srgbClr val="2C6696"/>
                </a:solidFill>
                <a:latin typeface="Calibri"/>
              </a:rPr>
              <a:t>•  </a:t>
            </a:r>
            <a:r>
              <a:rPr lang="tr-TR" sz="1850" b="0" i="0">
                <a:solidFill>
                  <a:srgbClr val="262626"/>
                </a:solidFill>
                <a:latin typeface="Calibri"/>
              </a:rPr>
              <a:t>Orman yangınları sıklaşır</a:t>
            </a:r>
          </a:p>
        </p:txBody>
      </p:sp>
      <p:sp>
        <p:nvSpPr>
          <p:cNvPr id="30" name="TextBox 2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1" name="Rounded Rectangle 3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126-136</a:t>
            </a:r>
          </a:p>
        </p:txBody>
      </p:sp>
      <p:sp>
        <p:nvSpPr>
          <p:cNvPr id="32" name="TextBox 3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217 / 217</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GNL-COG9-SN-U3B — Ünite sonu · Ünite sonu ölçme ve değerlendirme (slayt 185-217)</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