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44.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51"/>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51" Type="http://schemas.openxmlformats.org/officeDocument/2006/relationships/slide" Target="slides/slide44.xml"/><Relationship Id="rId55" Type="http://schemas.openxmlformats.org/officeDocument/2006/relationships/slide" Target="slides/slide1.xml"/><Relationship Id="rId56" Type="http://schemas.openxmlformats.org/officeDocument/2006/relationships/slide" Target="slides/slide2.xml"/><Relationship Id="rId57" Type="http://schemas.openxmlformats.org/officeDocument/2006/relationships/slide" Target="slides/slide3.xml"/><Relationship Id="rId58" Type="http://schemas.openxmlformats.org/officeDocument/2006/relationships/slide" Target="slides/slide4.xml"/><Relationship Id="rId59" Type="http://schemas.openxmlformats.org/officeDocument/2006/relationships/slide" Target="slides/slide5.xml"/><Relationship Id="rId60" Type="http://schemas.openxmlformats.org/officeDocument/2006/relationships/slide" Target="slides/slide6.xml"/><Relationship Id="rId61" Type="http://schemas.openxmlformats.org/officeDocument/2006/relationships/slide" Target="slides/slide7.xml"/><Relationship Id="rId62" Type="http://schemas.openxmlformats.org/officeDocument/2006/relationships/slide" Target="slides/slide8.xml"/><Relationship Id="rId63" Type="http://schemas.openxmlformats.org/officeDocument/2006/relationships/slide" Target="slides/slide9.xml"/><Relationship Id="rId64" Type="http://schemas.openxmlformats.org/officeDocument/2006/relationships/slide" Target="slides/slide10.xml"/><Relationship Id="rId65" Type="http://schemas.openxmlformats.org/officeDocument/2006/relationships/slide" Target="slides/slide11.xml"/><Relationship Id="rId66" Type="http://schemas.openxmlformats.org/officeDocument/2006/relationships/slide" Target="slides/slide12.xml"/><Relationship Id="rId67" Type="http://schemas.openxmlformats.org/officeDocument/2006/relationships/slide" Target="slides/slide13.xml"/><Relationship Id="rId68" Type="http://schemas.openxmlformats.org/officeDocument/2006/relationships/slide" Target="slides/slide14.xml"/><Relationship Id="rId69" Type="http://schemas.openxmlformats.org/officeDocument/2006/relationships/slide" Target="slides/slide15.xml"/><Relationship Id="rId70" Type="http://schemas.openxmlformats.org/officeDocument/2006/relationships/slide" Target="slides/slide16.xml"/><Relationship Id="rId71" Type="http://schemas.openxmlformats.org/officeDocument/2006/relationships/slide" Target="slides/slide17.xml"/><Relationship Id="rId72" Type="http://schemas.openxmlformats.org/officeDocument/2006/relationships/slide" Target="slides/slide18.xml"/><Relationship Id="rId73" Type="http://schemas.openxmlformats.org/officeDocument/2006/relationships/slide" Target="slides/slide19.xml"/><Relationship Id="rId74" Type="http://schemas.openxmlformats.org/officeDocument/2006/relationships/slide" Target="slides/slide20.xml"/><Relationship Id="rId75" Type="http://schemas.openxmlformats.org/officeDocument/2006/relationships/slide" Target="slides/slide21.xml"/><Relationship Id="rId76" Type="http://schemas.openxmlformats.org/officeDocument/2006/relationships/slide" Target="slides/slide22.xml"/><Relationship Id="rId77" Type="http://schemas.openxmlformats.org/officeDocument/2006/relationships/slide" Target="slides/slide23.xml"/><Relationship Id="rId78" Type="http://schemas.openxmlformats.org/officeDocument/2006/relationships/slide" Target="slides/slide24.xml"/><Relationship Id="rId79" Type="http://schemas.openxmlformats.org/officeDocument/2006/relationships/slide" Target="slides/slide25.xml"/><Relationship Id="rId80" Type="http://schemas.openxmlformats.org/officeDocument/2006/relationships/slide" Target="slides/slide26.xml"/><Relationship Id="rId81" Type="http://schemas.openxmlformats.org/officeDocument/2006/relationships/slide" Target="slides/slide27.xml"/><Relationship Id="rId82" Type="http://schemas.openxmlformats.org/officeDocument/2006/relationships/slide" Target="slides/slide28.xml"/><Relationship Id="rId83" Type="http://schemas.openxmlformats.org/officeDocument/2006/relationships/slide" Target="slides/slide29.xml"/><Relationship Id="rId84" Type="http://schemas.openxmlformats.org/officeDocument/2006/relationships/slide" Target="slides/slide30.xml"/><Relationship Id="rId85" Type="http://schemas.openxmlformats.org/officeDocument/2006/relationships/slide" Target="slides/slide31.xml"/><Relationship Id="rId86" Type="http://schemas.openxmlformats.org/officeDocument/2006/relationships/slide" Target="slides/slide32.xml"/><Relationship Id="rId87" Type="http://schemas.openxmlformats.org/officeDocument/2006/relationships/slide" Target="slides/slide33.xml"/><Relationship Id="rId88" Type="http://schemas.openxmlformats.org/officeDocument/2006/relationships/slide" Target="slides/slide34.xml"/><Relationship Id="rId89" Type="http://schemas.openxmlformats.org/officeDocument/2006/relationships/slide" Target="slides/slide35.xml"/><Relationship Id="rId90" Type="http://schemas.openxmlformats.org/officeDocument/2006/relationships/slide" Target="slides/slide36.xml"/><Relationship Id="rId91" Type="http://schemas.openxmlformats.org/officeDocument/2006/relationships/slide" Target="slides/slide37.xml"/><Relationship Id="rId92" Type="http://schemas.openxmlformats.org/officeDocument/2006/relationships/slide" Target="slides/slide38.xml"/><Relationship Id="rId93" Type="http://schemas.openxmlformats.org/officeDocument/2006/relationships/slide" Target="slides/slide39.xml"/><Relationship Id="rId94" Type="http://schemas.openxmlformats.org/officeDocument/2006/relationships/slide" Target="slides/slide40.xml"/><Relationship Id="rId95" Type="http://schemas.openxmlformats.org/officeDocument/2006/relationships/slide" Target="slides/slide41.xml"/><Relationship Id="rId96" Type="http://schemas.openxmlformats.org/officeDocument/2006/relationships/slide" Target="slides/slide42.xml"/><Relationship Id="rId97"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öğrenme çıktısını ve iki süreç bileşenini tanıtmak.</a:t>
            </a:r>
          </a:p>
          <a:p/>
          <a:p>
            <a:r>
              <a:t>SÜRE: 80 dakikalık akış (ders planı, 21. hafta): giriş 5 · iki grafiği okuma 12 · s. 144 etkinliği (ikili) 13 · ülkeler arası karşılaştırma 10 (40. dk) · geçiş 2 · Türk devletleri: 1. ve 2. adım 20 · 3. adım: sergi ve değerlendirme 8 · çalışma kâğıdı 6 · toparlama 4.</a:t>
            </a:r>
          </a:p>
          <a:p/>
          <a:p>
            <a:r>
              <a:t>NASIL: Çıktıyı öğrencinin diliyle söyleyin: 'Geçen hafta dünyanın grafiklerini okuduk. Bu hafta Türkiye'nin grafiklerinden sonuç çıkaracağız (c), sonra Türkiye'yi başka ülkelerle ve Türk devletleriyle karşılaştıracağız (ç).' Vergi Haftası: istenirse 'nüfus verisi kamu hizmetlerinin planlanmasında kullanılır' bağı bir cümleyle kurulur.</a:t>
            </a:r>
          </a:p>
          <a:p/>
          <a:p>
            <a:r>
              <a:t>KAYNAK: Program (2026) COĞ.9.4.1 c-ç; ders planı 21. hafta; kitap s. 143-145.</a:t>
            </a:r>
          </a:p>
          <a:p/>
          <a:p>
            <a:r>
              <a:t>NOT: Kitap 2026-2027 baskısı: s. 144 grafiklerinin ekseni 2024'e uzanır; s. 145 Türk devletleri etkinliği yeniden yazıldı (üç adım). s. 143 Yönerge 2 bu haftanın 4. aşamasıdır.</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Dersin yol haritasını göstermek (30 sn).</a:t>
            </a:r>
          </a:p>
          <a:p/>
          <a:p>
            <a:r>
              <a:t>NASIL: Her istasyonu bir cümleyle söyleyin; 3. istasyondan (karşılaştırma) sonra dersin ilk yarısı biter, poster ve sergi grup düzenindedir.</a:t>
            </a:r>
          </a:p>
          <a:p/>
          <a:p>
            <a:r>
              <a:t>KAYNAK: Ders planı 21. hafta akışı.</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Ön değerlendirmenin sınıf özetini isimsiz paylaşmak; Türk devletleri verilerini ve malzemeyi kontrol etmek.</a:t>
            </a:r>
          </a:p>
          <a:p/>
          <a:p>
            <a:r>
              <a:t>SÜRE: Giriş 5 dk.</a:t>
            </a:r>
          </a:p>
          <a:p/>
          <a:p>
            <a:r>
              <a:t>NASIL: Sol kartın üç satırını 20. hafta yapraklarından çıkardığınız sınıf özetiyle sözlü doldurun (isim verilmez; sunumda değer yoktur). Sağ kartı malzeme sorumlularına okutun: veri kartında beş gösterge, kaynak ve yıl var mı? Eksik grup, verisini 1. adımda öğretmen bilgisayarından birlikte tamamlar (telefon kullanılmaz). Derse hazırlık P2 kaydına işlenir.</a:t>
            </a:r>
          </a:p>
          <a:p/>
          <a:p>
            <a:r>
              <a:t>KAYNAK: Ders planı 21. hafta 1. aşama (ön değerlendirme dönütü); kitap s. 145 Gelecek Derse Hazırlık.</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Artış oranı grafiğini grafik okuma adımlarıyla okumak (bileşenler ve sonuç).</a:t>
            </a:r>
          </a:p>
          <a:p/>
          <a:p>
            <a:r>
              <a:t>SÜRE: Bu aşama 12 dk: artış oranı 5 dk · nüfus miktarı 5 dk · yoklama 2 dk.</a:t>
            </a:r>
          </a:p>
          <a:p/>
          <a:p>
            <a:r>
              <a:t>NASIL: Grafiği 20 saniye sessiz inceletin; dört soruyu sırayla sorun. 3. soruda ipucu: '1935 ile 1940 arası kaç yıl? 1960 ile 1970 arası? 2020 ile 2021 arası?'</a:t>
            </a:r>
          </a:p>
          <a:p/>
          <a:p>
            <a:r>
              <a:t>BEKLENEN CEVAP: 1) Türkiye'nin nüfus artış oranları; TÜİK. | 2) Yatay: yıllar. Dikey: artış oranı, binde (‰): 1.000 kişiye yıllık artış. | 3) Hayır: önce 5'er, sonra 10'ar yıl; 2019'dan sonra her yıl. | 4) En yüksek 1960 (≈ ‰28), en düşük 2023 (≈ ‰1).</a:t>
            </a:r>
          </a:p>
          <a:p/>
          <a:p>
            <a:r>
              <a:t>KAYNAK: Kitap s. 144 grafik (TÜİK); değerler grafikten okunur (yaklaşık). TÜİK: TÜİK’in görevi ekonomi, demografi, çevre, bilim, teknoloji gibi alanlarda ülkemize ait resmî istatistik verileri toplamak, değerlendirmek ve analiz ederek yayımlamaktır. Nüfus artış hızı tanımı: s. 141.</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Artış oranı grafiğini grafik okuma adımlarıyla okumak (bileşenler ve sonuç).</a:t>
            </a:r>
          </a:p>
          <a:p/>
          <a:p>
            <a:r>
              <a:t>NASIL: Halkalar: 1945'teki belirgin düşüş, 1960'taki en yüksek değer, 2023'teki en düşük değer. 1945 düşüşünün nedeni kitapta yazılmaz; öğrenciler Tarih dersinden savaş yıllarını önerebilir (kitap s. 158 savaşı nüfusu etkileyen etkenler arasında sayar). 2020-2024 dalgalanmasının nedeni de kitapta yoktur: 'Grafik ne olduğunu gösterir, nedenini göstermez; nedeni başka güvenilir kaynaklardan teyit ederiz' (veri okuryazarlığı). Künye 1935-2023 der, eksen 2024'e uzanır (yeni baskı): künye ile ekseni karşılaştırmak da okuma adımıdır.</a:t>
            </a:r>
          </a:p>
          <a:p/>
          <a:p>
            <a:r>
              <a:t>BEKLENEN CEVAP: 1) Türkiye'nin nüfus artış oranları; TÜİK. | 2) Yatay: yıllar. Dikey: artış oranı, binde (‰): 1.000 kişiye yıllık artış. | 3) Hayır: önce 5'er, sonra 10'ar yıl; 2019'dan sonra her yıl. | 4) En yüksek 1960 (≈ ‰28), en düşük 2023 (≈ ‰1).</a:t>
            </a:r>
          </a:p>
          <a:p/>
          <a:p>
            <a:r>
              <a:t>KAYNAK: Kitap s. 144 grafik (TÜİK); değerler grafikten okunur (yaklaşık). TÜİK: TÜİK’in görevi ekonomi, demografi, çevre, bilim, teknoloji gibi alanlarda ülkemize ait resmî istatistik verileri toplamak, değerlendirmek ve analiz ederek yayımlamaktır. Nüfus artış hızı tanımı: s. 141.</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miktarı grafiğinde gözlenen değerleri ve nüfus projeksiyonunu (üç senaryo) ayırt etmek.</a:t>
            </a:r>
          </a:p>
          <a:p/>
          <a:p>
            <a:r>
              <a:t>NASIL: Lejantı okutun: mavi çizgi gözlenen nüfus, yeşil-kırmızı-siyah 'tahminî nüfus'. 'Projeksiyon ne demekti?' (s. 142) sorusuyla geçen haftaya bağlayın.</a:t>
            </a:r>
          </a:p>
          <a:p/>
          <a:p>
            <a:r>
              <a:t>BEKLENEN CEVAP: 1) Milyon kişi. 1927'den 2024'e TÜİK verisi (künye 1927-2023 der). | 2) Tahminî nüfus: nüfus projeksiyonu — temel, yüksek, düşük senaryo. | 3) Dikleşir: artış hızlanır; 2020'den sonra yatıklaşır: artış yavaşlar.</a:t>
            </a:r>
          </a:p>
          <a:p/>
          <a:p>
            <a:r>
              <a:t>KAYNAK: Kitap s. 144 grafik ve lejant (TÜİK); 'Nüfus projeksiyonu' kenar notu s. 142. Künye '1927-2023' der, gözlenen değerler 2024'e uzanır (yeni baskı).</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miktarı grafiğinde gözlenen değerleri ve nüfus projeksiyonunu (üç senaryo) ayırt etmek.</a:t>
            </a:r>
          </a:p>
          <a:p/>
          <a:p>
            <a:r>
              <a:t>NASIL: Kesik çizgi 2024'tür: solu TÜİK'in ölçtüğü nüfus, sağı tahmin. 2080 değerleri grafikten yaklaşık okunur (yüksek yaklaşık 121, temel yaklaşık 107, düşük yaklaşık 94 milyon). Senaryolar, doğum, ölüm ve göçün gelecekte nasıl değişeceğine ilişkin farklı varsayımlarla hazırlanır (bilimsel; kitapta yok) — bu yüzden tek çizgi yerine üç çizgi vardır.</a:t>
            </a:r>
          </a:p>
          <a:p/>
          <a:p>
            <a:r>
              <a:t>BEKLENEN CEVAP: 1) Milyon kişi. 1927'den 2024'e TÜİK verisi (künye 1927-2023 der). | 2) Tahminî nüfus: nüfus projeksiyonu — temel, yüksek, düşük senaryo. | 3) Dikleşir: artış hızlanır; 2020'den sonra yatıklaşır: artış yavaşlar.</a:t>
            </a:r>
          </a:p>
          <a:p/>
          <a:p>
            <a:r>
              <a:t>KAYNAK: Kitap s. 144 grafik ve lejant (TÜİK); 'Nüfus projeksiyonu' kenar notu s. 142. Künye '1927-2023' der, gözlenen değerler 2024'e uzanır (yeni baskı).</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bu bölümün temel sonucunu tek soruyla yoklamak.</a:t>
            </a:r>
          </a:p>
          <a:p/>
          <a:p>
            <a:r>
              <a:t>NASIL: Öğrenciler 20 saniye düşünür, parmakla (1-5 = A-E) cevap gösterir; dağılıma bakıp cevap slaytına geçin. Grafiği tekrar göstermek gerekmez; öğrenciler kitaptan bakabilir.</a:t>
            </a:r>
          </a:p>
          <a:p/>
          <a:p>
            <a:r>
              <a:t>BEKLENEN CEVAP: C) 1960</a:t>
            </a:r>
          </a:p>
          <a:p/>
          <a:p>
            <a:r>
              <a:t>KAYNAK: Kitap s. 144 artış oranı grafiği (TÜİK); değer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Gerekçeyi bir öğrenciye okutun; yanlış seçeneklerden birinin neden yanlış olduğunu sorun.</a:t>
            </a:r>
          </a:p>
          <a:p/>
          <a:p>
            <a:r>
              <a:t>SÖYLENEBİLİR: 1960'ta yaklaşık ‰28 (grafikten okunur). 1945'te belirgin bir düşüş, 2023'te en düşük değer vardır.</a:t>
            </a:r>
          </a:p>
          <a:p/>
          <a:p>
            <a:r>
              <a:t>BEKLENEN CEVAP: C) 1960</a:t>
            </a:r>
          </a:p>
          <a:p/>
          <a:p>
            <a:r>
              <a:t>KAYNAK: Kitap s. 144 artış oranı grafiği (TÜİK); değer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s. 144 etkinliğini tanıtmak; dört soru ikililerle, her sorudan sonra örnek cevap.</a:t>
            </a:r>
          </a:p>
          <a:p/>
          <a:p>
            <a:r>
              <a:t>SÜRE: Etkinlik 13 dk: yazma 9 dk (her soru yaklaşık 2 dk) · paylaşım ve örnek cevaplar 4 dk.</a:t>
            </a:r>
          </a:p>
          <a:p/>
          <a:p>
            <a:r>
              <a:t>NASIL: Künyeyi ve yönergeyi okutun. İkililer kitaptaki iki grafiği kullanır. Her sorunun ardından isim kartıyla bir ikiliden cevap alın, sonra örnek cevap slaytını açın; ikililer eksiklerini düzeltir.</a:t>
            </a:r>
          </a:p>
          <a:p/>
          <a:p>
            <a:r>
              <a:t>KAYNAK: Kitap s. 144 ETKİNLİK (künye, yönerge, dört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Artış oranı (hız) ile nüfus miktarı arasındaki ilişkiyi kurmak (süreç bileşeni b-c).</a:t>
            </a:r>
          </a:p>
          <a:p/>
          <a:p>
            <a:r>
              <a:t>NASIL: İki grafiği aynı yıllar üzerinden okutun: '1960'ta oran nerede, miktar eğrisi nasıl? 2023'te?'</a:t>
            </a:r>
          </a:p>
          <a:p/>
          <a:p>
            <a:r>
              <a:t>BEKLENEN CEVAP: Oran sıfırın üstünde kaldıkça nüfus artar: 1935-2024 arasında oran hep artı olduğu için nüfus hep arttı. Oran 1960'tan sonra düştüğü hâlde miktar eğrisi bir süre daha dikleşti: nüfus büyüdükçe aynı oran daha çok kişi demektir. Oran çok düşünce (2020 sonrası) eğri yatıklaştı. Oran artışın hızını, miktar nüfusun büyüklüğünü gösterir.</a:t>
            </a:r>
          </a:p>
          <a:p/>
          <a:p>
            <a:r>
              <a:t>KAYNAK: Kitap s. 144 grafikleri ve 1. soru; s. 141 'Nüfus artış hızı' kenar notu. Değerler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Artış oranı (hız) ile nüfus miktarı arasındaki ilişkiyi kurmak (süreç bileşeni b-c).</a:t>
            </a:r>
          </a:p>
          <a:p/>
          <a:p>
            <a:r>
              <a:t>NASIL: Benzetme: bir su deposuna dolan su gibi — musluk kısılsa da açık kaldıkça depo dolmaya devam eder. İnce nokta: oran bir dönemin büyüme hızıdır; nüfus büyüdükçe aynı oran daha çok kişi eder. Bu yüzden 1960-1990 arasında oran düşerken eklenen kişi sayısı artmaya devam etti (miktar grafiğinde 1980-2000 arası en dik bölümdür). Oran eksiye düşerse (artış yerine azalış) miktar da azalır (s. 141: 'artış veya azalış oranı'). Not: miktar grafiğinde 2000-2010 aralığı yatık, 2010-2020 aralığı diktir; kitap bunun nedenini yazmaz — yorum dönem dönem değil, genel eğilim üzerinden yapılır.</a:t>
            </a:r>
          </a:p>
          <a:p/>
          <a:p>
            <a:r>
              <a:t>BEKLENEN CEVAP: Oran sıfırın üstünde kaldıkça nüfus artar: 1935-2024 arasında oran hep artı olduğu için nüfus hep arttı. Oran 1960'tan sonra düştüğü hâlde miktar eğrisi bir süre daha dikleşti: nüfus büyüdükçe aynı oran daha çok kişi demektir. Oran çok düşünce (2020 sonrası) eğri yatıklaştı. Oran artışın hızını, miktar nüfusun büyüklüğünü gösterir.</a:t>
            </a:r>
          </a:p>
          <a:p/>
          <a:p>
            <a:r>
              <a:t>KAYNAK: Kitap s. 144 grafikleri ve 1. soru; s. 141 'Nüfus artış hızı' kenar notu. Değerler grafikten okunur.</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1950-1980'deki yüksek artış hızını ölüm ve doğum oranlarıyla açıklamak.</a:t>
            </a:r>
          </a:p>
          <a:p/>
          <a:p>
            <a:r>
              <a:t>NASIL: Bant 1950-1980 dönemidir. İpucu: 'Geçen hafta 1950 sonrası dünyada hızlı nüfuslanmanın nedenini okumuştuk (s. 142).'</a:t>
            </a:r>
          </a:p>
          <a:p/>
          <a:p>
            <a:r>
              <a:t>BEKLENEN CEVAP: Sağlık hizmetleri ve teknolojinin yaygınlaşmasıyla ölüm oranları hızla düştü, doğum oranları yüksek kaldı; beslenme koşulları iyileşti, bebek ölüm oranları düştü → nüfus artış hızı yükseldi.</a:t>
            </a:r>
          </a:p>
          <a:p/>
          <a:p>
            <a:r>
              <a:t>KAYNAK: Kitap s. 142 (1950 sonrası hızlı nüfuslanma), s. 155 (2. aşama), s. 163 (Nüfus artış hızı ve doğum oranları, Cumhuriyet’in ilanından günümüze kadar siyasi, sosyal ve ekonomik gelişmelerden etkilenmiştir.).</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1950-1980'deki yüksek artış hızını ölüm ve doğum oranlarıyla açıklamak.</a:t>
            </a:r>
          </a:p>
          <a:p/>
          <a:p>
            <a:r>
              <a:t>NASIL: İki kartı okutun; alttaki cümle demografik dönüşümün 2. aşamasıdır (24. haftada ayrıntılı). Kitap Türkiye için dönem tarihi ya da kampanya adı vermez; 'Nüfus artış hızı ve doğum oranları, Cumhuriyet'in ilanından günümüze kadar siyasi, sosyal ve ekonomik gelişmelerden etkilenmiştir' (s. 163) cümlesiyle yetinin.</a:t>
            </a:r>
          </a:p>
          <a:p/>
          <a:p>
            <a:r>
              <a:t>BEKLENEN CEVAP: Sağlık hizmetleri ve teknolojinin yaygınlaşmasıyla ölüm oranları hızla düştü, doğum oranları yüksek kaldı; beslenme koşulları iyileşti, bebek ölüm oranları düştü → nüfus artış hızı yükseldi.</a:t>
            </a:r>
          </a:p>
          <a:p/>
          <a:p>
            <a:r>
              <a:t>KAYNAK: Kitap s. 142 (1950 sonrası hızlı nüfuslanma), s. 155 (2. aşama), s. 163 (Nüfus artış hızı ve doğum oranları, Cumhuriyet’in ilanından günümüze kadar siyasi, sosyal ve ekonomik gelişmelerden etkilenmiştir.).</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1990 sonrası azalma eğilimini doğum oranlarını düşüren toplumsal değişimlerle açıklamak.</a:t>
            </a:r>
          </a:p>
          <a:p/>
          <a:p>
            <a:r>
              <a:t>NASIL: Bant 1990-2024 dönemidir. 'Ölüm oranı mı arttı, doğum oranı mı azaldı?' sorusuyla başlatın.</a:t>
            </a:r>
          </a:p>
          <a:p/>
          <a:p>
            <a:r>
              <a:t>BEKLENEN CEVAP: Kentleşme, eğitim seviyesinin yükselmesi, kadınların eğitim görmesi ve çalışma hayatına girmesi, hizmet sektörünün gelişmesi doğum oranlarını düşürdü → nüfus artış hızı azaldı.</a:t>
            </a:r>
          </a:p>
          <a:p/>
          <a:p>
            <a:r>
              <a:t>KAYNAK: Kitap s. 155 (3. aşama ve model açıklaması), s. 160 (Nüfus Artış Hızını Artırma).</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1990 sonrası azalma eğilimini doğum oranlarını düşüren toplumsal değişimlerle açıklamak.</a:t>
            </a:r>
          </a:p>
          <a:p/>
          <a:p>
            <a:r>
              <a:t>NASIL: Dört kartı okutun; alttaki kitap cümlesini deftere yazdırın. Bu, demografik dönüşümün 3. aşamasıdır (24. haftada).</a:t>
            </a:r>
          </a:p>
          <a:p/>
          <a:p>
            <a:r>
              <a:t>BEKLENEN CEVAP: Kentleşme, eğitim seviyesinin yükselmesi, kadınların eğitim görmesi ve çalışma hayatına girmesi, hizmet sektörünün gelişmesi doğum oranlarını düşürdü → nüfus artış hızı azaldı.</a:t>
            </a:r>
          </a:p>
          <a:p/>
          <a:p>
            <a:r>
              <a:t>KAYNAK: Kitap s. 155 (3. aşama ve model açıklaması), s. 160 (Nüfus Artış Hızını Artırma).</a:t>
            </a:r>
          </a:p>
        </p:txBody>
      </p:sp>
      <p:sp>
        <p:nvSpPr>
          <p:cNvPr id="4" name="Slide Number Placeholder 3"/>
          <p:cNvSpPr>
            <a:spLocks noGrp="1"/>
          </p:cNvSpPr>
          <p:nvPr>
            <p:ph type="sldNum" idx="5" sz="quarter"/>
          </p:nvPr>
        </p:nvSpPr>
        <p:spPr/>
      </p:sp>
    </p:spTree>
  </p:cSld>
  <p:clrMapOvr>
    <a:masterClrMapping/>
  </p:clrMapOvr>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Projeksiyon senaryolarının nedenlerini nüfusu artıran ve azaltan etkenlerle yorumlamak.</a:t>
            </a:r>
          </a:p>
          <a:p/>
          <a:p>
            <a:r>
              <a:t>NASIL: Kırmızı ve siyah çizgiyi gösterin: '2050'den sonra ne oluyor?'</a:t>
            </a:r>
          </a:p>
          <a:p/>
          <a:p>
            <a:r>
              <a:t>BEKLENEN CEVAP: Düşük: doğumlar daha da azalır, yaşlı nüfus oranı artar → nüfus 2050-2060 dolayında en yüksek değerine ulaşıp azalır. | Yüksek: doğumlar daha yüksek kalır (ör. destekleyici nüfus politikaları), ortalama ömür uzar → nüfus 2080'e kadar artar.</a:t>
            </a:r>
          </a:p>
          <a:p/>
          <a:p>
            <a:r>
              <a:t>KAYNAK: Kitap s. 144 grafik; s. 155 (5. aşama), s. 142 (ömrün uzaması), s. 160 (nüfus artış hızını artırma). Senaryoların varsayıma dayanması: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Projeksiyon senaryolarının nedenlerini nüfusu artıran ve azaltan etkenlerle yorumlamak.</a:t>
            </a:r>
          </a:p>
          <a:p/>
          <a:p>
            <a:r>
              <a:t>NASIL: Düşük senaryo demografik dönüşümün 5. aşamasına benzer (s. 155: 'Bu aşamada nüfusta azalma görülür'). Yüksek senaryoyu açıklamak için kitabın 'Nüfus Artış Hızını Artırma' politikası (s. 160; 26. haftada) kullanılabilir. Temel senaryo ikisinin arasındadır. Senaryoların hangi varsayımlarla hazırlandığı kitapta yazılmaz: öğrencinin doğum, ölüm ya da göçe dayanan gerekçeli her yorumu kabul edilir; kesin hüküm kurulmaz.</a:t>
            </a:r>
          </a:p>
          <a:p/>
          <a:p>
            <a:r>
              <a:t>BEKLENEN CEVAP: Düşük: doğumlar daha da azalır, yaşlı nüfus oranı artar → nüfus 2050-2060 dolayında en yüksek değerine ulaşıp azalır. | Yüksek: doğumlar daha yüksek kalır (ör. destekleyici nüfus politikaları), ortalama ömür uzar → nüfus 2080'e kadar artar.</a:t>
            </a:r>
          </a:p>
          <a:p/>
          <a:p>
            <a:r>
              <a:t>KAYNAK: Kitap s. 144 grafik; s. 155 (5. aşama), s. 142 (ömrün uzaması), s. 160 (nüfus artış hızını artırma). Senaryoların varsayıma dayanması: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ülkenin nüfus değişimini dönem dönem karşılaştırmak (süreç bileşeni ç).</a:t>
            </a:r>
          </a:p>
          <a:p/>
          <a:p>
            <a:r>
              <a:t>SÜRE: Bu aşama 10 dk: 4. soru 4 dk · seçmece 2 dk · 5. soru tartışması 3 dk · yoklama 1 dk.</a:t>
            </a:r>
          </a:p>
          <a:p/>
          <a:p>
            <a:r>
              <a:t>NASIL: Grafiği okutun: başlık, birim (milyon), üç renk. Kalıpla birer karşılaştırma cümlesi yazdırın, iki öğrenci okusun. Not: son aralık (2020-2024) dört yıldır ama öteki beş yıllık aralıklarla aynı genişlikte çizilmiştir — zaman aralığı adımı.</a:t>
            </a:r>
          </a:p>
          <a:p/>
          <a:p>
            <a:r>
              <a:t>BEKLENEN CEVAP: 1950-1980: Almanya en kalabalık, yavaş artıyor; Türkiye ve Demokratik Kongo düzenli artıyor. | 1980-2000: Almanya neredeyse sabit; Türkiye hızlı artıyor; Demokratik Kongo'nun artışı hızlanıyor. | 2000-2024: Demokratik Kongo en hızlı artışla önce Türkiye'yi, sonra Almanya'yı geçiyor; Türkiye Almanya'yı az farkla geçiyor.</a:t>
            </a:r>
          </a:p>
          <a:p/>
          <a:p>
            <a:r>
              <a:t>KAYNAK: Kitap s. 143 Yönerge 2 grafiği ve 4. soru; değerler grafiğin çizgilerinden yaklaşık okunmuştur (1950: Almanya yaklaşık 68, Türkiye 21, D. Kongo 14; 2024: D. Kongo 116, Türkiye 86, Almanya 84 milyon). Kitaptaki 5,2 pt'lik eksen yazıları aynı yerlere büyük yazıldı.</a:t>
            </a:r>
          </a:p>
        </p:txBody>
      </p:sp>
      <p:sp>
        <p:nvSpPr>
          <p:cNvPr id="4" name="Slide Number Placeholder 3"/>
          <p:cNvSpPr>
            <a:spLocks noGrp="1"/>
          </p:cNvSpPr>
          <p:nvPr>
            <p:ph type="sldNum" idx="5" sz="quarter"/>
          </p:nvPr>
        </p:nvSpPr>
        <p:spPr/>
      </p:sp>
    </p:spTree>
  </p:cSld>
  <p:clrMapOvr>
    <a:masterClrMapping/>
  </p:clrMapOvr>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Üç ülkenin nüfus değişimini dönem dönem karşılaştırmak (süreç bileşeni ç).</a:t>
            </a:r>
          </a:p>
          <a:p/>
          <a:p>
            <a:r>
              <a:t>NASIL: Kesikli çizgiler dönemleri ayırır; halkalar çizgilerin kesiştiği yerlerdir (yaklaşık: Demokratik Kongo Türkiye'yi 2011, Almanya'yı 2014 dolayında; Türkiye Almanya'yı 2022-2023 dolayında geçer — grafikten okunur). Kesişme yılları öğrenciden beklenmez; dönemin söylenmesi yeterlidir.</a:t>
            </a:r>
          </a:p>
          <a:p/>
          <a:p>
            <a:r>
              <a:t>BEKLENEN CEVAP: 1950-1980: Almanya en kalabalık, yavaş artıyor; Türkiye ve Demokratik Kongo düzenli artıyor. | 1980-2000: Almanya neredeyse sabit; Türkiye hızlı artıyor; Demokratik Kongo'nun artışı hızlanıyor. | 2000-2024: Demokratik Kongo en hızlı artışla önce Türkiye'yi, sonra Almanya'yı geçiyor; Türkiye Almanya'yı az farkla geçiyor.</a:t>
            </a:r>
          </a:p>
          <a:p/>
          <a:p>
            <a:r>
              <a:t>KAYNAK: Kitap s. 143 Yönerge 2 grafiği ve 4. soru; değerler grafiğin çizgilerinden yaklaşık okunmuştur (1950: Almanya yaklaşık 68, Türkiye 21, D. Kongo 14; 2024: D. Kongo 116, Türkiye 86, Almanya 84 milyon). Kitaptaki 5,2 pt'lik eksen yazıları aynı yerlere büyük yazıldı.</a:t>
            </a:r>
          </a:p>
        </p:txBody>
      </p:sp>
      <p:sp>
        <p:nvSpPr>
          <p:cNvPr id="4" name="Slide Number Placeholder 3"/>
          <p:cNvSpPr>
            <a:spLocks noGrp="1"/>
          </p:cNvSpPr>
          <p:nvPr>
            <p:ph type="sldNum" idx="5" sz="quarter"/>
          </p:nvPr>
        </p:nvSpPr>
        <p:spPr/>
      </p:sp>
    </p:spTree>
  </p:cSld>
  <p:clrMapOvr>
    <a:masterClrMapping/>
  </p:clrMapOvr>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'Türkiye, Demokratik Kongo ve Almanya Nüfusunun Değişimi' uygulamasıyla paralel: grafikten doğru çıkarımları seçmek.</a:t>
            </a:r>
          </a:p>
          <a:p/>
          <a:p>
            <a:r>
              <a:t>NASIL: Öğrenciler doğru bulduklarının numarasını mini kâğıda yazar (1,5 dk).</a:t>
            </a:r>
          </a:p>
          <a:p/>
          <a:p>
            <a:r>
              <a:t>BEKLENEN CEVAP: Doğru: 1, 3, 5. Yanlış: 2 (en hızlı D. Kongo), 4 (2024'te Türkiye önde), 6 (yaklaşık 16 milyon).</a:t>
            </a:r>
          </a:p>
          <a:p/>
          <a:p>
            <a:r>
              <a:t>KAYNAK: Kitap s. 143 Yönerge 2 grafiği; OGM Materyal etkileşimli uygulama 151 (altı ifade; OGM'deki 'almanya' yazımı düzeltildi). Okumalar: Türkiye yaklaşık 21 → 86, Almanya 68 → 84 milyon (grafiğin çizgisinden).</a:t>
            </a:r>
          </a:p>
        </p:txBody>
      </p:sp>
      <p:sp>
        <p:nvSpPr>
          <p:cNvPr id="4" name="Slide Number Placeholder 3"/>
          <p:cNvSpPr>
            <a:spLocks noGrp="1"/>
          </p:cNvSpPr>
          <p:nvPr>
            <p:ph type="sldNum" idx="5" sz="quarter"/>
          </p:nvPr>
        </p:nvSpPr>
        <p:spPr/>
      </p:sp>
    </p:spTree>
  </p:cSld>
  <p:clrMapOvr>
    <a:masterClrMapping/>
  </p:clrMapOvr>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OGM Materyal 'Türkiye, Demokratik Kongo ve Almanya Nüfusunun Değişimi' uygulamasıyla paralel: grafikten doğru çıkarımları seçmek.</a:t>
            </a:r>
          </a:p>
          <a:p/>
          <a:p>
            <a:r>
              <a:t>NASIL: Yanlış ifadelerin doğrusunu sınıfa söyletin. 'Üç kattan fazla': yaklaşık 21 × 3 = 63 &lt; 86. Değer okumaları yaklaşıktır.</a:t>
            </a:r>
          </a:p>
          <a:p/>
          <a:p>
            <a:r>
              <a:t>BEKLENEN CEVAP: Doğru: 1, 3, 5. Yanlış: 2 (en hızlı D. Kongo), 4 (2024'te Türkiye önde), 6 (yaklaşık 16 milyon).</a:t>
            </a:r>
          </a:p>
          <a:p/>
          <a:p>
            <a:r>
              <a:t>KAYNAK: Kitap s. 143 Yönerge 2 grafiği; OGM Materyal etkileşimli uygulama 151 (altı ifade; OGM'deki 'almanya' yazımı düzeltildi). Okumalar: Türkiye yaklaşık 21 → 86, Almanya 68 → 84 milyon (grafiğin çizgisinden).</a:t>
            </a:r>
          </a:p>
        </p:txBody>
      </p:sp>
      <p:sp>
        <p:nvSpPr>
          <p:cNvPr id="4" name="Slide Number Placeholder 3"/>
          <p:cNvSpPr>
            <a:spLocks noGrp="1"/>
          </p:cNvSpPr>
          <p:nvPr>
            <p:ph type="sldNum" idx="5" sz="quarter"/>
          </p:nvPr>
        </p:nvSpPr>
        <p:spPr/>
      </p:sp>
    </p:spTree>
  </p:cSld>
  <p:clrMapOvr>
    <a:masterClrMapping/>
  </p:clrMapOvr>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artış hızını gelişmişlik düzeyiyle ve sonuçlarıyla ilişkilendirmek (D4.2, SDB2.1).</a:t>
            </a:r>
          </a:p>
          <a:p/>
          <a:p>
            <a:r>
              <a:t>NASIL: Sınıf tartışması, 3 dakika: söz kesmeden dinleme, farklı görüşe saygı. Her sütun için iki öğrenciden görüş alın. Ülkeler hakkında siyasi değerlendirme yapılmaz; kitabın kavramlarıyla konuşulur.</a:t>
            </a:r>
          </a:p>
          <a:p/>
          <a:p>
            <a:r>
              <a:t>BEKLENEN CEVAP: Gelişmiş: doğum oranı ve artış hızı düşük (eğitim, kentleşme, kadınların iş hayatına katılımı); sonuç: genç nüfus azalır, yaşlı nüfus artar, iş gücü açığı, göç alma. Gelişmekte olan: ölüm oranı düşmüş, doğum oranı yüksek, artış hızı yüksek; sonuç: eğitim ve sağlık hizmetleri yetersiz, işsizlik, konut açığı, çarpık kentleşme, doğal kaynakların aşırı tüketimi.</a:t>
            </a:r>
          </a:p>
          <a:p/>
          <a:p>
            <a:r>
              <a:t>KAYNAK: Kitap s. 142, 160 (Nüfus Artış Hızını Azaltma / Artırma), s. 161 (Göç Politikası Belirleme: Almanya örneği). Demokratik Kongo'nun gelişmişlik düzeyi: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Nüfus artış hızını gelişmişlik düzeyiyle ve sonuçlarıyla ilişkilendirmek (D4.2, SDB2.1).</a:t>
            </a:r>
          </a:p>
          <a:p/>
          <a:p>
            <a:r>
              <a:t>NASIL: Kartlardaki cümleler kitabın nüfus politikaları bölümündendir (26. haftada ayrıntılı). Demokratik Kongo'nun gelişmekte olan ülke olduğu kitapta yazılı değildir (genel kabul görmüş bilgi); grafikteki hızlı artışı kitabın gelişmekte olan ülkeler için verdiği özelliklerle uyumludur. Almanya kitapta gelişmiş ülke örneği olarak geçer (s. 160).</a:t>
            </a:r>
          </a:p>
          <a:p/>
          <a:p>
            <a:r>
              <a:t>BEKLENEN CEVAP: Gelişmiş: doğum oranı ve artış hızı düşük (eğitim, kentleşme, kadınların iş hayatına katılımı); sonuç: genç nüfus azalır, yaşlı nüfus artar, iş gücü açığı, göç alma. Gelişmekte olan: ölüm oranı düşmüş, doğum oranı yüksek, artış hızı yüksek; sonuç: eğitim ve sağlık hizmetleri yetersiz, işsizlik, konut açığı, çarpık kentleşme, doğal kaynakların aşırı tüketimi.</a:t>
            </a:r>
          </a:p>
          <a:p/>
          <a:p>
            <a:r>
              <a:t>KAYNAK: Kitap s. 142, 160 (Nüfus Artış Hızını Azaltma / Artırma), s. 161 (Göç Politikası Belirleme: Almanya örneği). Demokratik Kongo'nun gelişmişlik düzeyi: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bu bölümün temel sonucunu tek soruyla yoklamak.</a:t>
            </a:r>
          </a:p>
          <a:p/>
          <a:p>
            <a:r>
              <a:t>NASIL: Öğrenciler 20 saniye düşünür, parmakla (1-5 = A-E) cevap gösterir; dağılıma bakıp cevap slaytına geçin. Grafiği gerekirse yeniden gösterin.</a:t>
            </a:r>
          </a:p>
          <a:p/>
          <a:p>
            <a:r>
              <a:t>BEKLENEN CEVAP: C) Almanya</a:t>
            </a:r>
          </a:p>
          <a:p/>
          <a:p>
            <a:r>
              <a:t>KAYNAK: Kitap s. 143 Yönerge 2 grafiği; s. 160.</a:t>
            </a:r>
          </a:p>
        </p:txBody>
      </p:sp>
      <p:sp>
        <p:nvSpPr>
          <p:cNvPr id="4" name="Slide Number Placeholder 3"/>
          <p:cNvSpPr>
            <a:spLocks noGrp="1"/>
          </p:cNvSpPr>
          <p:nvPr>
            <p:ph type="sldNum" idx="5" sz="quarter"/>
          </p:nvPr>
        </p:nvSpPr>
        <p:spPr/>
      </p:sp>
    </p:spTree>
  </p:cSld>
  <p:clrMapOvr>
    <a:masterClrMapping/>
  </p:clrMapOvr>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Gerekçeyi bir öğrenciye okutun; yanlış seçeneklerden birinin neden yanlış olduğunu sorun.</a:t>
            </a:r>
          </a:p>
          <a:p/>
          <a:p>
            <a:r>
              <a:t>SÖYLENEBİLİR: Almanya'nın çizgisi neredeyse yataydır (yaklaşık 68 → 84 milyon, grafikten okunur); gelişmiş ülkelerde nüfus artış hızı düşüktür (s. 160).</a:t>
            </a:r>
          </a:p>
          <a:p/>
          <a:p>
            <a:r>
              <a:t>BEKLENEN CEVAP: C) Almanya</a:t>
            </a:r>
          </a:p>
          <a:p/>
          <a:p>
            <a:r>
              <a:t>KAYNAK: Kitap s. 143 Yönerge 2 grafiği; s. 160.</a:t>
            </a:r>
          </a:p>
        </p:txBody>
      </p:sp>
      <p:sp>
        <p:nvSpPr>
          <p:cNvPr id="4" name="Slide Number Placeholder 3"/>
          <p:cNvSpPr>
            <a:spLocks noGrp="1"/>
          </p:cNvSpPr>
          <p:nvPr>
            <p:ph type="sldNum" idx="5" sz="quarter"/>
          </p:nvPr>
        </p:nvSpPr>
        <p:spPr/>
      </p:sp>
    </p:spTree>
  </p:cSld>
  <p:clrMapOvr>
    <a:masterClrMapping/>
  </p:clrMapOvr>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Grup çalışmasına geçiş: rolleri ve kuralları hatırlatmak.</a:t>
            </a:r>
          </a:p>
          <a:p/>
          <a:p>
            <a:r>
              <a:t>SÜRE: Geçiş: 2 dk (esnek).</a:t>
            </a:r>
          </a:p>
          <a:p/>
          <a:p>
            <a:r>
              <a:t>NASIL: Ayağa kalkma molası; sıralar 4'lü adalara çevrilir, malzeme sorumluları grup zarflarını alır. Roller her hafta döner; 4 kişilik grupta ilk dört rol, 5 kişilikte editör de vardır. Malzeme sorumluları veri kartını, A4 kartonu ve kalemleri alır; 8. grup büyük kartonu ve dilsiz haritayı (s. 145 karekodundaki 'Etkinlik Materyalleri'nden çıktı ya da atlastan çizim) alır. Makas ve yapıştırıcı yalnız masada kullanılır.</a:t>
            </a:r>
          </a:p>
          <a:p/>
          <a:p>
            <a:r>
              <a:t>KAYNAK: Ders planı (34 kişilik sınıf için grup düzeni: 6 × 4 + 2 × 5; sınıf mevcuduna göre uyarlanır).</a:t>
            </a:r>
          </a:p>
        </p:txBody>
      </p:sp>
      <p:sp>
        <p:nvSpPr>
          <p:cNvPr id="4" name="Slide Number Placeholder 3"/>
          <p:cNvSpPr>
            <a:spLocks noGrp="1"/>
          </p:cNvSpPr>
          <p:nvPr>
            <p:ph type="sldNum" idx="5" sz="quarter"/>
          </p:nvPr>
        </p:nvSpPr>
        <p:spPr/>
      </p:sp>
    </p:spTree>
  </p:cSld>
  <p:clrMapOvr>
    <a:masterClrMapping/>
  </p:clrMapOvr>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s. 145 etkinliğini (yeni baskı, üç adım) tanıtmak.</a:t>
            </a:r>
          </a:p>
          <a:p/>
          <a:p>
            <a:r>
              <a:t>SÜRE: Bu aşama 20 dk: tanıtım 1 dk · 1. adım 12 dk · 2. adım 7 dk. 3. adım (sergi) izleyen aşamadadır.</a:t>
            </a:r>
          </a:p>
          <a:p/>
          <a:p>
            <a:r>
              <a:t>NASIL: Künyeyi ve üç adımı okutun. Karekoddaki 'Etkinlik Materyalleri' öğretmen bilgisayarından açılır; öğrenci telefonu kullanılmaz. Ürünlerde yalnız grubun derlediği veriler (kaynak ve yılıyla) kullanılır; sunumda Türk devletlerine ait sayı yoktur.</a:t>
            </a:r>
          </a:p>
          <a:p/>
          <a:p>
            <a:r>
              <a:t>KAYNAK: Kitap s. 145 ETKİNLİK (künye, yönerge, üç adım birebir; yeni baskı). Kitap yazımında 1. adımda 'özeliklerini' ve sonda çift nokta (..) var: sunumda 'özelliklerini' ve tek nokta (KITAP_DUZELTMELERI).</a:t>
            </a:r>
          </a:p>
        </p:txBody>
      </p:sp>
      <p:sp>
        <p:nvSpPr>
          <p:cNvPr id="4" name="Slide Number Placeholder 3"/>
          <p:cNvSpPr>
            <a:spLocks noGrp="1"/>
          </p:cNvSpPr>
          <p:nvPr>
            <p:ph type="sldNum" idx="5" sz="quarter"/>
          </p:nvPr>
        </p:nvSpPr>
        <p:spPr/>
      </p:sp>
    </p:spTree>
  </p:cSld>
  <p:clrMapOvr>
    <a:masterClrMapping/>
  </p:clrMapOvr>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KKTC ve Türk devletleri vurgusunu göstermek; grup-devlet eşleşmesini hatırlatmak.</a:t>
            </a:r>
          </a:p>
          <a:p/>
          <a:p>
            <a:r>
              <a:t>NASIL: Program cümlesini okutun. Eşleşme 20. haftada duyurulmuştu (değiştirdiyseniz sözlü düzeltin). 8. grup ortak posterin zeminini (dilsiz harita, başlık, lejant) ve karşılaştırma tablosunu hazırlar; 2. adımda yerleştirmeyi yönetir. Türk devletleri kitabın s. 145 listesindeki yedi devlettir; liste dışına çıkılmaz.</a:t>
            </a:r>
          </a:p>
          <a:p/>
          <a:p>
            <a:r>
              <a:t>KAYNAK: Program COĞ.9.4.1 Öğrenme-Öğretme Uygulamaları (birebir); kitap s. 145 Türk Devletleri listesi.</a:t>
            </a:r>
          </a:p>
        </p:txBody>
      </p:sp>
      <p:sp>
        <p:nvSpPr>
          <p:cNvPr id="4" name="Slide Number Placeholder 3"/>
          <p:cNvSpPr>
            <a:spLocks noGrp="1"/>
          </p:cNvSpPr>
          <p:nvPr>
            <p:ph type="sldNum" idx="5" sz="quarter"/>
          </p:nvPr>
        </p:nvSpPr>
        <p:spPr/>
      </p:sp>
    </p:spTree>
  </p:cSld>
  <p:clrMapOvr>
    <a:masterClrMapping/>
  </p:clrMapOvr>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adımın ürününü tanımlamak: veri kartı (beş gösterge, kaynak ve yıl), ülkenin haritadaki yeri, en az bir grafik.</a:t>
            </a:r>
          </a:p>
          <a:p/>
          <a:p>
            <a:r>
              <a:t>NASIL: Kart şablonunu gösterin. Birim tuzağı: yıllık nüfus artış hızı kaynakta ‰ ya da % olabilir (kitap s. 144'te ‰, s. 162'de %); karşılaştırmada hepsi aynı birime çevrilir (‰5 = %0,5). Nüfus yoğunluğu kaynakta yoksa toplam nüfus yüz ölçümüne bölünür. Hesap örneğinin değerleri kitabın s. 164'ündedir (TÜİK, 2025). Grafik önerisi: göstergelerden birini Türkiye ile karşılaştıran sütun grafiği ya da kaynak veriyorsa yıllara göre nüfus. Dolaşım: birim, kaynak ve yıl yazılmış mı? Derlenen veri dışında sayı eklenmez (D3.1).</a:t>
            </a:r>
          </a:p>
          <a:p/>
          <a:p>
            <a:r>
              <a:t>KAYNAK: Kitap s. 145 (Gelecek Derse Hazırlık: göstergeler; 1. adım), s. 146 (nüfus yoğunluğu kenar notu), s. 164 (Türkiye göstergeleri, TÜİK 2025). Yoğunluk formülü: bilimsel; kitapta yok. Hesap: 86.092.168 ÷ 780.043 = 110,4 kişi/km².</a:t>
            </a:r>
          </a:p>
        </p:txBody>
      </p:sp>
      <p:sp>
        <p:nvSpPr>
          <p:cNvPr id="4" name="Slide Number Placeholder 3"/>
          <p:cNvSpPr>
            <a:spLocks noGrp="1"/>
          </p:cNvSpPr>
          <p:nvPr>
            <p:ph type="sldNum" idx="5" sz="quarter"/>
          </p:nvPr>
        </p:nvSpPr>
        <p:spPr/>
      </p:sp>
    </p:spTree>
  </p:cSld>
  <p:clrMapOvr>
    <a:masterClrMapping/>
  </p:clrMapOvr>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Yedi ülke ürününü 'Türk Devletleri Nüfus Haritası' üzerinde tek posterde birleştirmek.</a:t>
            </a:r>
          </a:p>
          <a:p/>
          <a:p>
            <a:r>
              <a:t>NASIL: 8. grup harita zeminini panoya ya da büyük masaya koyar. Sözcüler sırayla gelir: ürününü ülkesinin yanına yapıştırır, okla haritadaki yerine bağlar; veri okuyucular karşılaştırma tablosuna kendi satırını yazar. Bekleme sırası kitabın listesindeki sırayla (1-7). Şema bir yerleşim önerisidir; harita değildir.</a:t>
            </a:r>
          </a:p>
          <a:p/>
          <a:p>
            <a:r>
              <a:t>KAYNAK: Kitap s. 145 2. adım (birebir); yerleşim şeması sunum içindir (kitapta poster örneği yok).</a:t>
            </a:r>
          </a:p>
        </p:txBody>
      </p:sp>
      <p:sp>
        <p:nvSpPr>
          <p:cNvPr id="4" name="Slide Number Placeholder 3"/>
          <p:cNvSpPr>
            <a:spLocks noGrp="1"/>
          </p:cNvSpPr>
          <p:nvPr>
            <p:ph type="sldNum" idx="5" sz="quarter"/>
          </p:nvPr>
        </p:nvSpPr>
        <p:spPr/>
      </p:sp>
    </p:spTree>
  </p:cSld>
  <p:clrMapOvr>
    <a:masterClrMapping/>
  </p:clrMapOvr>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Ortak posterin ne içermesi gerektiğini ölçütlerle ve şematik bir örnekle göstermek (doğru cevap değil, örnek ürün).</a:t>
            </a:r>
          </a:p>
          <a:p/>
          <a:p>
            <a:r>
              <a:t>NASIL: Posteri bitiren gruplarla ölçütleri tek tek kontrol edin. Şemadaki '……' alanları grupların derlediği değerlerdir; sunuma sayı yazılmaz. Eksik ölçüt 3. adımdan önce tamamlanır. P2 kontrol listesi bu ölçütlerle doldurulur.</a:t>
            </a:r>
          </a:p>
          <a:p/>
          <a:p>
            <a:r>
              <a:t>BEKLENEN CEVAP: Ölçütler: Beş gösterge, her biri kaynak ve yılıyla · En az bir grafik: başlık, eksen, birim · Haritada ülkenin yeri doğru; lejant var · Karşılaştırma tablosunda aynı birimler · Yalnız derlenen veriler; düzenli ve okunaklı.</a:t>
            </a:r>
          </a:p>
          <a:p/>
          <a:p>
            <a:r>
              <a:t>KAYNAK: Kitap s. 145 (göstergeler, üç adım); ders planı 21. hafta ölçme (P2 kontrol listesi). Örnek ürün şematiktir.</a:t>
            </a:r>
          </a:p>
        </p:txBody>
      </p:sp>
      <p:sp>
        <p:nvSpPr>
          <p:cNvPr id="4" name="Slide Number Placeholder 3"/>
          <p:cNvSpPr>
            <a:spLocks noGrp="1"/>
          </p:cNvSpPr>
          <p:nvPr>
            <p:ph type="sldNum" idx="5" sz="quarter"/>
          </p:nvPr>
        </p:nvSpPr>
        <p:spPr/>
      </p:sp>
    </p:spTree>
  </p:cSld>
  <p:clrMapOvr>
    <a:masterClrMapping/>
  </p:clrMapOvr>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Ortak posteri sergilemek; ülkeleri aynı göstergelerle karşılaştırmak (süreç bileşeni ç).</a:t>
            </a:r>
          </a:p>
          <a:p/>
          <a:p>
            <a:r>
              <a:t>SÜRE: Bu aşama 8 dk: sergi incelemesi 3 dk · değerlendirme soruları ve örnek cevap 4 dk · yoklama 1 dk.</a:t>
            </a:r>
          </a:p>
          <a:p/>
          <a:p>
            <a:r>
              <a:t>NASIL: Poster panoya asılır. İki dalga (1-4 ve 5-8. gruplar), tek yön, elde yalnız kalem; herkes en az bir benzerlik ve bir farklılık not eder. Tablo 8. grubun doldurduğu karşılaştırma tablosunun şablonudur; değerler posterden okunur (sunumda sayı yok). 'Hangisi daha iyi' yarışı değil, 'veriler neyi gösteriyor' yorumu; ülkeler hakkında siyasi değerlendirme yapılmaz.</a:t>
            </a:r>
          </a:p>
          <a:p/>
          <a:p>
            <a:r>
              <a:t>KAYNAK: Kitap s. 145 3. adım (birebir).</a:t>
            </a:r>
          </a:p>
        </p:txBody>
      </p:sp>
      <p:sp>
        <p:nvSpPr>
          <p:cNvPr id="4" name="Slide Number Placeholder 3"/>
          <p:cNvSpPr>
            <a:spLocks noGrp="1"/>
          </p:cNvSpPr>
          <p:nvPr>
            <p:ph type="sldNum" idx="5" sz="quarter"/>
          </p:nvPr>
        </p:nvSpPr>
        <p:spPr/>
      </p:sp>
    </p:spTree>
  </p:cSld>
  <p:clrMapOvr>
    <a:masterClrMapping/>
  </p:clrMapOvr>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Kitabın değerlendirme sorularını posterdeki verilerle sınıfça cevaplamak.</a:t>
            </a:r>
          </a:p>
          <a:p/>
          <a:p>
            <a:r>
              <a:t>NASIL: İsim kartıyla üç sözcüden cevap alın: önce benzerlik, sonra farklılık, en son gelecek. Kural: her iddia posterdeki bir değere dayanır ('… değeri … olduğu için'). Ardından ölçütlü örnek cevap.</a:t>
            </a:r>
          </a:p>
          <a:p/>
          <a:p>
            <a:r>
              <a:t>BEKLENEN CEVAP: Örnek cevap izleyen slaytta (veriler grupların derlediği değerlerdir).</a:t>
            </a:r>
          </a:p>
          <a:p/>
          <a:p>
            <a:r>
              <a:t>KAYNAK: Kitap s. 145 DEĞERLENDİRME (birebir; 1. soruda kitaptaki 'farlılıklar' yazım hatası 'farklılıklar' olarak düzeltildi).</a:t>
            </a:r>
          </a:p>
        </p:txBody>
      </p:sp>
      <p:sp>
        <p:nvSpPr>
          <p:cNvPr id="4" name="Slide Number Placeholder 3"/>
          <p:cNvSpPr>
            <a:spLocks noGrp="1"/>
          </p:cNvSpPr>
          <p:nvPr>
            <p:ph type="sldNum" idx="5" sz="quarter"/>
          </p:nvPr>
        </p:nvSpPr>
        <p:spPr/>
      </p:sp>
    </p:spTree>
  </p:cSld>
  <p:clrMapOvr>
    <a:masterClrMapping/>
  </p:clrMapOvr>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Değerlendirme sorularının nasıl cevaplanacağını ölçütlerle göstermek; değerler posterden.</a:t>
            </a:r>
          </a:p>
          <a:p/>
          <a:p>
            <a:r>
              <a:t>NASIL: Cümle kalıplarını posterin değerleriyle sözlü doldurun. 2. soruda 'çıkarım' bir tahmindir: mevcut eğilim sürerse ne olur? (nüfus projeksiyonu, s. 142). Kesin hüküm kurulmaz.</a:t>
            </a:r>
          </a:p>
          <a:p/>
          <a:p>
            <a:r>
              <a:t>BEKLENEN CEVAP: 1: Benzerlik ve farklılık aynı göstergelerle, değerlere dayanarak yazılır ve nedeni kitaptaki kavramlarla açıklanır (gelişmişlik düzeyi, kentleşme, eğitim, doğum ve ölüm oranları). 2: Artış hızı yüksek devletlerde nüfus artmaya devam eder, genç nüfus oranı yüksek kalır; artış hızı düşük olanlarda artış yavaşlar, yaşlı nüfus oranı artar.</a:t>
            </a:r>
          </a:p>
          <a:p/>
          <a:p>
            <a:r>
              <a:t>KAYNAK: Kitap s. 154 (genç nüfus ve piramit tabanı), s. 160 (artış hızının düşük olmasının sonuçları), s. 142 (nüfus projeksiyonu). Türk devletlerine ait değer sunumda yoktur.</a:t>
            </a:r>
          </a:p>
        </p:txBody>
      </p:sp>
      <p:sp>
        <p:nvSpPr>
          <p:cNvPr id="4" name="Slide Number Placeholder 3"/>
          <p:cNvSpPr>
            <a:spLocks noGrp="1"/>
          </p:cNvSpPr>
          <p:nvPr>
            <p:ph type="sldNum" idx="5" sz="quarter"/>
          </p:nvPr>
        </p:nvSpPr>
        <p:spPr/>
      </p:sp>
    </p:spTree>
  </p:cSld>
  <p:clrMapOvr>
    <a:masterClrMapping/>
  </p:clrMapOvr>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bu bölümün temel sonucunu tek soruyla yoklamak.</a:t>
            </a:r>
          </a:p>
          <a:p/>
          <a:p>
            <a:r>
              <a:t>NASIL: Öğrenciler 20 saniye düşünür, parmakla (1-5 = A-E) cevap gösterir; dağılıma bakıp cevap slaytına geçin. Yanlış çoğunluktaysa 1. adım slaytındaki hesap örneğine dönün.</a:t>
            </a:r>
          </a:p>
          <a:p/>
          <a:p>
            <a:r>
              <a:t>BEKLENEN CEVAP: B) Toplam nüfus ve yüz ölçümü</a:t>
            </a:r>
          </a:p>
          <a:p/>
          <a:p>
            <a:r>
              <a:t>KAYNAK: Kitap s. 146 'Nüfus yoğunluğu' kenar notu; formül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Gerekçeyi bir öğrenciye okutun; yanlış seçeneklerden birinin neden yanlış olduğunu sorun.</a:t>
            </a:r>
          </a:p>
          <a:p/>
          <a:p>
            <a:r>
              <a:t>SÖYLENEBİLİR: Nüfus yoğunluğu = toplam nüfus ÷ yüz ölçümü (kişi/km²). Kitap: “Bir bölgenin ne kadar kalabalık veya seyrek olduğunu ifade etmek için kullanılır.”</a:t>
            </a:r>
          </a:p>
          <a:p/>
          <a:p>
            <a:r>
              <a:t>BEKLENEN CEVAP: B) Toplam nüfus ve yüz ölçümü</a:t>
            </a:r>
          </a:p>
          <a:p/>
          <a:p>
            <a:r>
              <a:t>KAYNAK: Kitap s. 146 'Nüfus yoğunluğu' kenar notu; formül bilimsel (kitapta yok).</a:t>
            </a:r>
          </a:p>
        </p:txBody>
      </p:sp>
      <p:sp>
        <p:nvSpPr>
          <p:cNvPr id="4" name="Slide Number Placeholder 3"/>
          <p:cNvSpPr>
            <a:spLocks noGrp="1"/>
          </p:cNvSpPr>
          <p:nvPr>
            <p:ph type="sldNum" idx="5" sz="quarter"/>
          </p:nvPr>
        </p:nvSpPr>
        <p:spPr/>
      </p:sp>
    </p:spTree>
  </p:cSld>
  <p:clrMapOvr>
    <a:masterClrMapping/>
  </p:clrMapOvr>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Programın 'çalışma yaprağıyla izleme' kanıtı: Bölüm 1'in 3-4. sorularını sınıfta çözmek.</a:t>
            </a:r>
          </a:p>
          <a:p/>
          <a:p>
            <a:r>
              <a:t>SÜRE: Çalışma yaprağı 6 dk: çözüm 5 dk · yoklama 1 dk.</a:t>
            </a:r>
          </a:p>
          <a:p/>
          <a:p>
            <a:r>
              <a:t>NASIL: Kâğıtlar 20. haftada dağıtıldı (1-2. sorular evde çözüldü). 5 dakika bireysel; takılınan soru işaretlenir, bitmeyen kısım evde tamamlanır. Cevap anahtarı çalışma kâğıdının cevap anahtarındadır; 22. haftanın girişinde kısa kontrol.</a:t>
            </a:r>
          </a:p>
          <a:p/>
          <a:p>
            <a:r>
              <a:t>KAYNAK: Program COĞ.9.4.1: Öğrenmeler, çalışma yaprağıyla izlenebilir. Ders planı 21. hafta 8. aşama (COG9-CK-U4 Bölüm 1, 3-4).</a:t>
            </a:r>
          </a:p>
        </p:txBody>
      </p:sp>
      <p:sp>
        <p:nvSpPr>
          <p:cNvPr id="4" name="Slide Number Placeholder 3"/>
          <p:cNvSpPr>
            <a:spLocks noGrp="1"/>
          </p:cNvSpPr>
          <p:nvPr>
            <p:ph type="sldNum" idx="5" sz="quarter"/>
          </p:nvPr>
        </p:nvSpPr>
        <p:spPr/>
      </p:sp>
    </p:spTree>
  </p:cSld>
  <p:clrMapOvr>
    <a:masterClrMapping/>
  </p:clrMapOvr>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Çalışma kâğıdının 3 ve 4. sorularının cevaplarını göstermek.</a:t>
            </a:r>
          </a:p>
          <a:p/>
          <a:p>
            <a:r>
              <a:t>NASIL: Süre kalırsa hemen, kalmazsa 22. haftanın girişinde açın. 3. soru Yönerge 2 grafiğinin D/Y hâlidir (OGM 151 ile aynı ifadeler); değerler grafikten yaklaşık okunur. 4. soruda nedenler s. 155'teki aşama tanımlarından gelir.</a:t>
            </a:r>
          </a:p>
          <a:p/>
          <a:p>
            <a:r>
              <a:t>BEKLENEN CEVAP: 3: a D · b Y · c D · ç Y · d D · e D. 4: 1950-1980 ölüm oranı düştü, doğum yüksek kaldı · 1990'dan sonra kentleşme, eğitim, kadınların çalışma hayatına girmesi doğumu düşürdü · artış hızı sıfırın üstünde kaldıkça nüfus büyür · düşük senaryoda nüfus bir süre artıp azalır.</a:t>
            </a:r>
          </a:p>
          <a:p/>
          <a:p>
            <a:r>
              <a:t>KAYNAK: Kitap s. 143 Yönerge 2 grafiği, s. 144 grafikleri (TÜİK), s. 155 aşama tanımları; COG9-CK-U4 cevap anahtarı.</a:t>
            </a:r>
          </a:p>
        </p:txBody>
      </p:sp>
      <p:sp>
        <p:nvSpPr>
          <p:cNvPr id="4" name="Slide Number Placeholder 3"/>
          <p:cNvSpPr>
            <a:spLocks noGrp="1"/>
          </p:cNvSpPr>
          <p:nvPr>
            <p:ph type="sldNum" idx="5" sz="quarter"/>
          </p:nvPr>
        </p:nvSpPr>
        <p:spPr/>
      </p:sp>
    </p:spTree>
  </p:cSld>
  <p:clrMapOvr>
    <a:masterClrMapping/>
  </p:clrMapOvr>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Ara yoklama: bu bölümün temel sonucunu tek soruyla yoklamak.</a:t>
            </a:r>
          </a:p>
          <a:p/>
          <a:p>
            <a:r>
              <a:t>NASIL: Öğrenciler 20 saniye düşünür, parmakla (1-5 = A-E) cevap gösterir; dağılıma bakıp cevap slaytına geçin. Piramitleri 24. haftada ayrıntılı okuyacağız.</a:t>
            </a:r>
          </a:p>
          <a:p/>
          <a:p>
            <a:r>
              <a:t>BEKLENEN CEVAP: B) Genç nüfus oranı fazladır, nüfus artmaya devam eder.</a:t>
            </a:r>
          </a:p>
          <a:p/>
          <a:p>
            <a:r>
              <a:t>KAYNAK: Kitap s. 154 'Nüfus Piramitleri Nasıl Okunur?'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seçeneği gerekçesiyle göstermek.</a:t>
            </a:r>
          </a:p>
          <a:p/>
          <a:p>
            <a:r>
              <a:t>NASIL: Gerekçeyi bir öğrenciye okutun; yanlış seçeneklerden birinin neden yanlış olduğunu sorun.</a:t>
            </a:r>
          </a:p>
          <a:p/>
          <a:p>
            <a:r>
              <a:t>SÖYLENEBİLİR: Gelişmekte olan ülkelerde piramit tabanı geniş, genç nüfusun toplam nüfusa oranı fazladır. Nüfus artış hızının az olduğu ülkelerde piramit tabanı dardır.</a:t>
            </a:r>
          </a:p>
          <a:p/>
          <a:p>
            <a:r>
              <a:t>BEKLENEN CEVAP: B) Genç nüfus oranı fazladır, nüfus artmaya devam eder.</a:t>
            </a:r>
          </a:p>
          <a:p/>
          <a:p>
            <a:r>
              <a:t>KAYNAK: Kitap s. 154 'Nüfus Piramitleri Nasıl Okunur?' bilgi kutusu.</a:t>
            </a:r>
          </a:p>
        </p:txBody>
      </p:sp>
      <p:sp>
        <p:nvSpPr>
          <p:cNvPr id="4" name="Slide Number Placeholder 3"/>
          <p:cNvSpPr>
            <a:spLocks noGrp="1"/>
          </p:cNvSpPr>
          <p:nvPr>
            <p:ph type="sldNum" idx="5" sz="quarter"/>
          </p:nvPr>
        </p:nvSpPr>
        <p:spPr/>
      </p:sp>
    </p:spTree>
  </p:cSld>
  <p:clrMapOvr>
    <a:masterClrMapping/>
  </p:clrMapOvr>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Haftanın üç çıkış sorusu (ders planı).</a:t>
            </a:r>
          </a:p>
          <a:p/>
          <a:p>
            <a:r>
              <a:t>SÜRE: Toparlama 4 dk: çıkış kartı 3 dk · ev ve 22. hafta duyurusu 1 dk.</a:t>
            </a:r>
          </a:p>
          <a:p/>
          <a:p>
            <a:r>
              <a:t>NASIL: Yazıcılar toplar; kartlar P2 katılım gözlemine işlenir. 3. soruda 8. grup tablodan bir devlet seçer. Öğrenme günlüğüne 'bu hafta Türkiye nüfusu ve Türk devletleri hakkında beni en çok şaşırtan' cümlesi yazılır.</a:t>
            </a:r>
          </a:p>
          <a:p/>
          <a:p>
            <a:r>
              <a:t>BEKLENEN CEVAP: 1) oran azalsa da sıfırın üstünde (artı) kaldığı için nüfusa her yıl yeni kişiler eklenir; nüfus daha yavaş bir hızla da olsa büyür. · 2) temel, yüksek, düşük senaryo; düşük senaryoda nüfus 2050-2060 dolayında en yüksek değerine ulaşıp sonra azalır (grafikten okunur). · 3) grubun derlediği veriye (kaynak ve yılıyla) dayanan, yön belirten bir cümle; ör. '…'nın yıllık nüfus artış hızı (……) Türkiye'ninkinden (……) yüksektir.'</a:t>
            </a:r>
          </a:p>
          <a:p/>
          <a:p>
            <a:r>
              <a:t>KAYNAK: Ders planı 21. hafta ölçme bölümü; kitap s. 144-145.</a:t>
            </a:r>
          </a:p>
        </p:txBody>
      </p:sp>
      <p:sp>
        <p:nvSpPr>
          <p:cNvPr id="4" name="Slide Number Placeholder 3"/>
          <p:cNvSpPr>
            <a:spLocks noGrp="1"/>
          </p:cNvSpPr>
          <p:nvPr>
            <p:ph type="sldNum" idx="5" sz="quarter"/>
          </p:nvPr>
        </p:nvSpPr>
        <p:spPr/>
      </p:sp>
    </p:spTree>
  </p:cSld>
  <p:clrMapOvr>
    <a:masterClrMapping/>
  </p:clrMapOvr>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Ev çalışmasını ve 22. hafta hazırlığını duyurmak.</a:t>
            </a:r>
          </a:p>
          <a:p/>
          <a:p>
            <a:r>
              <a:t>NASIL: Tahtaya da yazın. Ortak poster 22. haftaya kadar panoda kalır. Atlas için veliye mali yük getirilmez (okul atlasları).</a:t>
            </a:r>
          </a:p>
          <a:p/>
          <a:p>
            <a:r>
              <a:t>KAYNAK: Ders planı 21. hafta ev çalışması.</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2.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3.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8.xml"/><Relationship Id="rId3" Type="http://schemas.openxmlformats.org/officeDocument/2006/relationships/image" Target="../media/image5.jp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9.xml"/><Relationship Id="rId3" Type="http://schemas.openxmlformats.org/officeDocument/2006/relationships/image" Target="../media/image5.jpg"/><Relationship Id="rId4" Type="http://schemas.openxmlformats.org/officeDocument/2006/relationships/image" Target="../media/image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0.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2.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4.xml"/><Relationship Id="rId3" Type="http://schemas.openxmlformats.org/officeDocument/2006/relationships/image" Target="../media/image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5.xml"/><Relationship Id="rId3" Type="http://schemas.openxmlformats.org/officeDocument/2006/relationships/image" Target="../media/image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6.xml"/><Relationship Id="rId3" Type="http://schemas.openxmlformats.org/officeDocument/2006/relationships/image" Target="../media/image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7.xml"/><Relationship Id="rId3" Type="http://schemas.openxmlformats.org/officeDocument/2006/relationships/image" Target="../media/image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8.xml"/><Relationship Id="rId3" Type="http://schemas.openxmlformats.org/officeDocument/2006/relationships/image" Target="../media/image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9.xml"/><Relationship Id="rId3" Type="http://schemas.openxmlformats.org/officeDocument/2006/relationships/image" Target="../media/image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2C6696"/>
          </a:solidFill>
          <a:ln>
            <a:noFill/>
          </a:ln>
          <a:effectLst/>
        </p:spPr>
        <p:txBody>
          <a:bodyPr rtlCol="0" anchor="ctr"/>
          <a:lstStyle/>
          <a:p/>
        </p:txBody>
      </p:sp>
      <p:sp>
        <p:nvSpPr>
          <p:cNvPr id="3" name="Rectangle 2"/>
          <p:cNvSpPr/>
          <p:nvPr/>
        </p:nvSpPr>
        <p:spPr>
          <a:xfrm>
            <a:off x="0" y="6199632"/>
            <a:ext cx="12191695" cy="73152"/>
          </a:xfrm>
          <a:prstGeom prst="rect">
            <a:avLst/>
          </a:prstGeom>
          <a:solidFill>
            <a:srgbClr val="FCC021"/>
          </a:solidFill>
          <a:ln>
            <a:noFill/>
          </a:ln>
          <a:effectLst/>
        </p:spPr>
        <p:txBody>
          <a:bodyPr rtlCol="0" anchor="ctr"/>
          <a:lstStyle/>
          <a:p/>
        </p:txBody>
      </p:sp>
      <p:sp>
        <p:nvSpPr>
          <p:cNvPr id="4" name="TextBox 3"/>
          <p:cNvSpPr txBox="1"/>
          <p:nvPr/>
        </p:nvSpPr>
        <p:spPr>
          <a:xfrm>
            <a:off x="548640" y="320040"/>
            <a:ext cx="2377440" cy="502920"/>
          </a:xfrm>
          <a:prstGeom prst="rect">
            <a:avLst/>
          </a:prstGeom>
          <a:noFill/>
        </p:spPr>
        <p:txBody>
          <a:bodyPr wrap="square" anchor="t" lIns="73152" rIns="73152" tIns="36576" bIns="36576">
            <a:noAutofit/>
          </a:bodyPr>
          <a:lstStyle/>
          <a:p>
            <a:pPr algn="l">
              <a:spcBef>
                <a:spcPts val="0"/>
              </a:spcBef>
              <a:spcAft>
                <a:spcPts val="0"/>
              </a:spcAft>
            </a:pPr>
            <a:r>
              <a:rPr lang="tr-TR" sz="2400" b="1" i="0">
                <a:solidFill>
                  <a:srgbClr val="FCC021"/>
                </a:solidFill>
                <a:latin typeface="Calibri"/>
              </a:rPr>
              <a:t>21. HAFTA</a:t>
            </a:r>
          </a:p>
        </p:txBody>
      </p:sp>
      <p:sp>
        <p:nvSpPr>
          <p:cNvPr id="5" name="TextBox 4"/>
          <p:cNvSpPr txBox="1"/>
          <p:nvPr/>
        </p:nvSpPr>
        <p:spPr>
          <a:xfrm>
            <a:off x="411480" y="731520"/>
            <a:ext cx="2377440" cy="2514600"/>
          </a:xfrm>
          <a:prstGeom prst="rect">
            <a:avLst/>
          </a:prstGeom>
          <a:noFill/>
        </p:spPr>
        <p:txBody>
          <a:bodyPr wrap="square" anchor="t" lIns="73152" rIns="73152" tIns="0" bIns="0">
            <a:noAutofit/>
          </a:bodyPr>
          <a:lstStyle/>
          <a:p>
            <a:pPr algn="l">
              <a:spcBef>
                <a:spcPts val="0"/>
              </a:spcBef>
              <a:spcAft>
                <a:spcPts val="0"/>
              </a:spcAft>
            </a:pPr>
            <a:r>
              <a:rPr lang="tr-TR" sz="16000" b="1" i="0">
                <a:solidFill>
                  <a:srgbClr val="FCC021"/>
                </a:solidFill>
                <a:latin typeface="Calibri"/>
              </a:rPr>
              <a:t>21</a:t>
            </a:r>
          </a:p>
        </p:txBody>
      </p:sp>
      <p:sp>
        <p:nvSpPr>
          <p:cNvPr id="6" name="TextBox 5"/>
          <p:cNvSpPr txBox="1"/>
          <p:nvPr/>
        </p:nvSpPr>
        <p:spPr>
          <a:xfrm>
            <a:off x="2834640" y="411480"/>
            <a:ext cx="8869680" cy="1051560"/>
          </a:xfrm>
          <a:prstGeom prst="rect">
            <a:avLst/>
          </a:prstGeom>
          <a:noFill/>
        </p:spPr>
        <p:txBody>
          <a:bodyPr wrap="square" anchor="ctr" lIns="73152" rIns="73152" tIns="36576" bIns="36576">
            <a:noAutofit/>
          </a:bodyPr>
          <a:lstStyle/>
          <a:p>
            <a:pPr algn="l">
              <a:spcBef>
                <a:spcPts val="0"/>
              </a:spcBef>
              <a:spcAft>
                <a:spcPts val="0"/>
              </a:spcAft>
            </a:pPr>
            <a:r>
              <a:rPr lang="tr-TR" sz="3150" b="1" i="0">
                <a:solidFill>
                  <a:srgbClr val="FFFFFF"/>
                </a:solidFill>
                <a:latin typeface="Calibri"/>
              </a:rPr>
              <a:t>Nüfusun Tarihsel Değişimi II: Türkiye ve Türk Devletleri</a:t>
            </a:r>
          </a:p>
        </p:txBody>
      </p:sp>
      <p:sp>
        <p:nvSpPr>
          <p:cNvPr id="7" name="TextBox 6"/>
          <p:cNvSpPr txBox="1"/>
          <p:nvPr/>
        </p:nvSpPr>
        <p:spPr>
          <a:xfrm>
            <a:off x="2834640" y="1481328"/>
            <a:ext cx="8869680" cy="411480"/>
          </a:xfrm>
          <a:prstGeom prst="rect">
            <a:avLst/>
          </a:prstGeom>
          <a:noFill/>
        </p:spPr>
        <p:txBody>
          <a:bodyPr wrap="square" anchor="t" lIns="73152" rIns="73152" tIns="36576" bIns="36576">
            <a:noAutofit/>
          </a:bodyPr>
          <a:lstStyle/>
          <a:p>
            <a:pPr algn="l">
              <a:spcBef>
                <a:spcPts val="0"/>
              </a:spcBef>
              <a:spcAft>
                <a:spcPts val="0"/>
              </a:spcAft>
            </a:pPr>
            <a:r>
              <a:rPr lang="tr-TR" sz="1800" b="0" i="0">
                <a:solidFill>
                  <a:srgbClr val="E3ECF5"/>
                </a:solidFill>
                <a:latin typeface="Calibri"/>
              </a:rPr>
              <a:t>22-26 Şubat 2027 · 2 ders saati · Kitap s. 143-145</a:t>
            </a:r>
          </a:p>
        </p:txBody>
      </p:sp>
      <p:sp>
        <p:nvSpPr>
          <p:cNvPr id="8" name="Rounded Rectangle 7"/>
          <p:cNvSpPr/>
          <p:nvPr/>
        </p:nvSpPr>
        <p:spPr>
          <a:xfrm>
            <a:off x="2834640" y="2011680"/>
            <a:ext cx="8869680" cy="4023360"/>
          </a:xfrm>
          <a:prstGeom prst="roundRect">
            <a:avLst>
              <a:gd name="adj" fmla="val 5000"/>
            </a:avLst>
          </a:prstGeom>
          <a:solidFill>
            <a:srgbClr val="FFFFFF">
              <a:alpha val="12000"/>
            </a:srgbClr>
          </a:solidFill>
          <a:ln>
            <a:noFill/>
          </a:ln>
          <a:effectLst/>
        </p:spPr>
        <p:txBody>
          <a:bodyPr rtlCol="0" anchor="ctr"/>
          <a:lstStyle/>
          <a:p/>
        </p:txBody>
      </p:sp>
      <p:sp>
        <p:nvSpPr>
          <p:cNvPr id="9" name="TextBox 8"/>
          <p:cNvSpPr txBox="1"/>
          <p:nvPr/>
        </p:nvSpPr>
        <p:spPr>
          <a:xfrm>
            <a:off x="3063240" y="2148840"/>
            <a:ext cx="8412480" cy="365760"/>
          </a:xfrm>
          <a:prstGeom prst="rect">
            <a:avLst/>
          </a:prstGeom>
          <a:noFill/>
        </p:spPr>
        <p:txBody>
          <a:bodyPr wrap="square" anchor="t" lIns="73152" rIns="73152" tIns="36576" bIns="36576">
            <a:noAutofit/>
          </a:bodyPr>
          <a:lstStyle/>
          <a:p>
            <a:pPr algn="l">
              <a:spcBef>
                <a:spcPts val="0"/>
              </a:spcBef>
              <a:spcAft>
                <a:spcPts val="0"/>
              </a:spcAft>
            </a:pPr>
            <a:r>
              <a:rPr lang="tr-TR" sz="1600" b="1" i="0">
                <a:solidFill>
                  <a:srgbClr val="FCC021"/>
                </a:solidFill>
                <a:latin typeface="Calibri"/>
              </a:rPr>
              <a:t>ÖĞRENME ÇIKTISI · COĞ.9.4.1</a:t>
            </a:r>
          </a:p>
        </p:txBody>
      </p:sp>
      <p:sp>
        <p:nvSpPr>
          <p:cNvPr id="10" name="TextBox 9"/>
          <p:cNvSpPr txBox="1"/>
          <p:nvPr/>
        </p:nvSpPr>
        <p:spPr>
          <a:xfrm>
            <a:off x="3063240" y="2532888"/>
            <a:ext cx="8412480" cy="873252"/>
          </a:xfrm>
          <a:prstGeom prst="rect">
            <a:avLst/>
          </a:prstGeom>
          <a:noFill/>
        </p:spPr>
        <p:txBody>
          <a:bodyPr wrap="square" anchor="t" lIns="73152" rIns="73152" tIns="36576" bIns="36576">
            <a:noAutofit/>
          </a:bodyPr>
          <a:lstStyle/>
          <a:p>
            <a:pPr algn="l">
              <a:spcBef>
                <a:spcPts val="0"/>
              </a:spcBef>
              <a:spcAft>
                <a:spcPts val="0"/>
              </a:spcAft>
            </a:pPr>
            <a:r>
              <a:rPr lang="tr-TR" sz="2500" b="1" i="0">
                <a:solidFill>
                  <a:srgbClr val="FFFFFF"/>
                </a:solidFill>
                <a:latin typeface="Calibri"/>
              </a:rPr>
              <a:t>Nüfusun zaman içerisindeki değişimini tablo ve grafikler aracılığı ile yorumlayabilme</a:t>
            </a:r>
          </a:p>
        </p:txBody>
      </p:sp>
      <p:sp>
        <p:nvSpPr>
          <p:cNvPr id="11" name="TextBox 10"/>
          <p:cNvSpPr txBox="1"/>
          <p:nvPr/>
        </p:nvSpPr>
        <p:spPr>
          <a:xfrm>
            <a:off x="3063240" y="3515868"/>
            <a:ext cx="8412480" cy="347472"/>
          </a:xfrm>
          <a:prstGeom prst="rect">
            <a:avLst/>
          </a:prstGeom>
          <a:noFill/>
        </p:spPr>
        <p:txBody>
          <a:bodyPr wrap="square" anchor="t" lIns="73152" rIns="73152" tIns="36576" bIns="36576">
            <a:noAutofit/>
          </a:bodyPr>
          <a:lstStyle/>
          <a:p>
            <a:pPr algn="l">
              <a:spcBef>
                <a:spcPts val="0"/>
              </a:spcBef>
              <a:spcAft>
                <a:spcPts val="0"/>
              </a:spcAft>
            </a:pPr>
            <a:r>
              <a:rPr lang="tr-TR" sz="1500" b="1" i="0">
                <a:solidFill>
                  <a:srgbClr val="FCC021"/>
                </a:solidFill>
                <a:latin typeface="Calibri"/>
              </a:rPr>
              <a:t>Süreç bileşenleri</a:t>
            </a:r>
          </a:p>
        </p:txBody>
      </p:sp>
      <p:sp>
        <p:nvSpPr>
          <p:cNvPr id="12" name="TextBox 11"/>
          <p:cNvSpPr txBox="1"/>
          <p:nvPr/>
        </p:nvSpPr>
        <p:spPr>
          <a:xfrm>
            <a:off x="3063240" y="3881628"/>
            <a:ext cx="8412480" cy="2043684"/>
          </a:xfrm>
          <a:prstGeom prst="rect">
            <a:avLst/>
          </a:prstGeom>
          <a:noFill/>
        </p:spPr>
        <p:txBody>
          <a:bodyPr wrap="square" anchor="t" lIns="73152" rIns="73152" tIns="36576" bIns="36576">
            <a:noAutofit/>
          </a:bodyPr>
          <a:lstStyle/>
          <a:p>
            <a:pPr algn="l" marL="309283" indent="-309283">
              <a:spcBef>
                <a:spcPts val="0"/>
              </a:spcBef>
              <a:spcAft>
                <a:spcPts val="500"/>
              </a:spcAft>
            </a:pPr>
            <a:r>
              <a:rPr lang="tr-TR" sz="2000" b="1" i="0">
                <a:solidFill>
                  <a:srgbClr val="FCC021"/>
                </a:solidFill>
                <a:latin typeface="Calibri"/>
              </a:rPr>
              <a:t>c)  </a:t>
            </a:r>
            <a:r>
              <a:rPr lang="tr-TR" sz="2000" b="0" i="0">
                <a:solidFill>
                  <a:srgbClr val="FFFFFF"/>
                </a:solidFill>
                <a:latin typeface="Calibri"/>
              </a:rPr>
              <a:t>Nüfusun zaman içerisindeki değişimine dair incelediği tablo ve grafiklerden sonuçlar çıkarır.</a:t>
            </a:r>
          </a:p>
          <a:p>
            <a:pPr algn="l" marL="309283" indent="-309283">
              <a:spcBef>
                <a:spcPts val="0"/>
              </a:spcBef>
              <a:spcAft>
                <a:spcPts val="0"/>
              </a:spcAft>
            </a:pPr>
            <a:r>
              <a:rPr lang="tr-TR" sz="2000" b="1" i="0">
                <a:solidFill>
                  <a:srgbClr val="FCC021"/>
                </a:solidFill>
                <a:latin typeface="Calibri"/>
              </a:rPr>
              <a:t>ç)  </a:t>
            </a:r>
            <a:r>
              <a:rPr lang="tr-TR" sz="2000" b="0" i="0">
                <a:solidFill>
                  <a:srgbClr val="FFFFFF"/>
                </a:solidFill>
                <a:latin typeface="Calibri"/>
              </a:rPr>
              <a:t>Farklı ülke nüfuslarındaki değişimi, incelediği tablo ve grafikleri kullanarak karşılaştırır.</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F0F0F0"/>
                </a:solidFill>
                <a:latin typeface="Calibri"/>
              </a:rPr>
              <a:t>9. Sınıf Coğrafya · 4. Ünite: Beşerî Sistemler ve Süreçler</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F0F0F0"/>
                </a:solidFill>
                <a:latin typeface="Calibri"/>
              </a:rPr>
              <a:t>48 / 379</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Bugün neler yapacağız?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21. HAFTA</a:t>
            </a:r>
          </a:p>
        </p:txBody>
      </p:sp>
      <p:cxnSp>
        <p:nvCxnSpPr>
          <p:cNvPr id="6" name="Connector 5"/>
          <p:cNvCxnSpPr/>
          <p:nvPr/>
        </p:nvCxnSpPr>
        <p:spPr>
          <a:xfrm>
            <a:off x="1541038" y="2212848"/>
            <a:ext cx="9109616" cy="0"/>
          </a:xfrm>
          <a:prstGeom prst="line">
            <a:avLst/>
          </a:prstGeom>
          <a:ln w="50800">
            <a:solidFill>
              <a:srgbClr val="D9D9D9"/>
            </a:solidFill>
          </a:ln>
        </p:spPr>
      </p:cxnSp>
      <p:sp>
        <p:nvSpPr>
          <p:cNvPr id="7" name="Oval 6"/>
          <p:cNvSpPr/>
          <p:nvPr/>
        </p:nvSpPr>
        <p:spPr>
          <a:xfrm>
            <a:off x="1156990"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1</a:t>
            </a:r>
          </a:p>
        </p:txBody>
      </p:sp>
      <p:sp>
        <p:nvSpPr>
          <p:cNvPr id="8" name="Rounded Rectangle 7"/>
          <p:cNvSpPr/>
          <p:nvPr/>
        </p:nvSpPr>
        <p:spPr>
          <a:xfrm>
            <a:off x="502920"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İki grafik</a:t>
            </a:r>
          </a:p>
        </p:txBody>
      </p:sp>
      <p:sp>
        <p:nvSpPr>
          <p:cNvPr id="9" name="TextBox 8"/>
          <p:cNvSpPr txBox="1"/>
          <p:nvPr/>
        </p:nvSpPr>
        <p:spPr>
          <a:xfrm>
            <a:off x="502920"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Türkiye'nin nüfus artış oranı ve nüfus miktarı</a:t>
            </a:r>
          </a:p>
        </p:txBody>
      </p:sp>
      <p:sp>
        <p:nvSpPr>
          <p:cNvPr id="10" name="Oval 9"/>
          <p:cNvSpPr/>
          <p:nvPr/>
        </p:nvSpPr>
        <p:spPr>
          <a:xfrm>
            <a:off x="3434394"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2</a:t>
            </a:r>
          </a:p>
        </p:txBody>
      </p:sp>
      <p:sp>
        <p:nvSpPr>
          <p:cNvPr id="11" name="Rounded Rectangle 10"/>
          <p:cNvSpPr/>
          <p:nvPr/>
        </p:nvSpPr>
        <p:spPr>
          <a:xfrm>
            <a:off x="2780324"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Etkinlik</a:t>
            </a:r>
          </a:p>
        </p:txBody>
      </p:sp>
      <p:sp>
        <p:nvSpPr>
          <p:cNvPr id="12" name="TextBox 11"/>
          <p:cNvSpPr txBox="1"/>
          <p:nvPr/>
        </p:nvSpPr>
        <p:spPr>
          <a:xfrm>
            <a:off x="2780324"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 nüfusunun tarihsel gelişimi</a:t>
            </a:r>
          </a:p>
        </p:txBody>
      </p:sp>
      <p:sp>
        <p:nvSpPr>
          <p:cNvPr id="13" name="Oval 12"/>
          <p:cNvSpPr/>
          <p:nvPr/>
        </p:nvSpPr>
        <p:spPr>
          <a:xfrm>
            <a:off x="5711798"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3</a:t>
            </a:r>
          </a:p>
        </p:txBody>
      </p:sp>
      <p:sp>
        <p:nvSpPr>
          <p:cNvPr id="14" name="Rounded Rectangle 13"/>
          <p:cNvSpPr/>
          <p:nvPr/>
        </p:nvSpPr>
        <p:spPr>
          <a:xfrm>
            <a:off x="5057728"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Karşılaştır</a:t>
            </a:r>
          </a:p>
        </p:txBody>
      </p:sp>
      <p:sp>
        <p:nvSpPr>
          <p:cNvPr id="15" name="TextBox 14"/>
          <p:cNvSpPr txBox="1"/>
          <p:nvPr/>
        </p:nvSpPr>
        <p:spPr>
          <a:xfrm>
            <a:off x="5057728"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Türkiye, Demokratik Kongo, Almanya</a:t>
            </a:r>
          </a:p>
        </p:txBody>
      </p:sp>
      <p:sp>
        <p:nvSpPr>
          <p:cNvPr id="16" name="Oval 15"/>
          <p:cNvSpPr/>
          <p:nvPr/>
        </p:nvSpPr>
        <p:spPr>
          <a:xfrm>
            <a:off x="7989202" y="1828800"/>
            <a:ext cx="768096" cy="768096"/>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4</a:t>
            </a:r>
          </a:p>
        </p:txBody>
      </p:sp>
      <p:sp>
        <p:nvSpPr>
          <p:cNvPr id="17" name="Rounded Rectangle 16"/>
          <p:cNvSpPr/>
          <p:nvPr/>
        </p:nvSpPr>
        <p:spPr>
          <a:xfrm>
            <a:off x="7335132"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Poster</a:t>
            </a:r>
          </a:p>
        </p:txBody>
      </p:sp>
      <p:sp>
        <p:nvSpPr>
          <p:cNvPr id="18" name="TextBox 17"/>
          <p:cNvSpPr txBox="1"/>
          <p:nvPr/>
        </p:nvSpPr>
        <p:spPr>
          <a:xfrm>
            <a:off x="7335132"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Türk devletlerinin nüfus haritası</a:t>
            </a:r>
          </a:p>
        </p:txBody>
      </p:sp>
      <p:sp>
        <p:nvSpPr>
          <p:cNvPr id="19" name="Oval 18"/>
          <p:cNvSpPr/>
          <p:nvPr/>
        </p:nvSpPr>
        <p:spPr>
          <a:xfrm>
            <a:off x="10266606" y="1828800"/>
            <a:ext cx="768096" cy="76809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800" b="1" i="0">
                <a:solidFill>
                  <a:srgbClr val="FFFFFF"/>
                </a:solidFill>
                <a:latin typeface="Calibri"/>
              </a:rPr>
              <a:t>5</a:t>
            </a:r>
          </a:p>
        </p:txBody>
      </p:sp>
      <p:sp>
        <p:nvSpPr>
          <p:cNvPr id="20" name="Rounded Rectangle 19"/>
          <p:cNvSpPr/>
          <p:nvPr/>
        </p:nvSpPr>
        <p:spPr>
          <a:xfrm>
            <a:off x="9612536" y="2788920"/>
            <a:ext cx="2076236" cy="11430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ctr">
              <a:spcBef>
                <a:spcPts val="0"/>
              </a:spcBef>
              <a:spcAft>
                <a:spcPts val="0"/>
              </a:spcAft>
            </a:pPr>
            <a:r>
              <a:rPr lang="tr-TR" sz="2000" b="1" i="0">
                <a:solidFill>
                  <a:srgbClr val="262626"/>
                </a:solidFill>
                <a:latin typeface="Calibri"/>
              </a:rPr>
              <a:t>Sergi</a:t>
            </a:r>
          </a:p>
        </p:txBody>
      </p:sp>
      <p:sp>
        <p:nvSpPr>
          <p:cNvPr id="21" name="TextBox 20"/>
          <p:cNvSpPr txBox="1"/>
          <p:nvPr/>
        </p:nvSpPr>
        <p:spPr>
          <a:xfrm>
            <a:off x="9612536" y="4041648"/>
            <a:ext cx="2076236" cy="1737360"/>
          </a:xfrm>
          <a:prstGeom prst="rect">
            <a:avLst/>
          </a:prstGeom>
          <a:noFill/>
        </p:spPr>
        <p:txBody>
          <a:bodyPr wrap="square" anchor="t" lIns="73152" rIns="73152" tIns="36576" bIns="36576">
            <a:noAutofit/>
          </a:bodyPr>
          <a:lstStyle/>
          <a:p>
            <a:pPr algn="ctr">
              <a:spcBef>
                <a:spcPts val="0"/>
              </a:spcBef>
              <a:spcAft>
                <a:spcPts val="0"/>
              </a:spcAft>
            </a:pPr>
            <a:r>
              <a:rPr lang="tr-TR" sz="1600" b="0" i="0">
                <a:solidFill>
                  <a:srgbClr val="767676"/>
                </a:solidFill>
                <a:latin typeface="Calibri"/>
              </a:rPr>
              <a:t>Benzerlikler, farklılıklar, gelecek</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49 / 379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Geçen haftadan notlar ve hazırlık kontrolü</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21. HAFTA</a:t>
            </a:r>
          </a:p>
        </p:txBody>
      </p:sp>
      <p:sp>
        <p:nvSpPr>
          <p:cNvPr id="6" name="Rounded Rectangle 5"/>
          <p:cNvSpPr/>
          <p:nvPr/>
        </p:nvSpPr>
        <p:spPr>
          <a:xfrm>
            <a:off x="502920" y="1261872"/>
            <a:ext cx="5455767" cy="498348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5455767"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5455767"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Ön değerlendirmeden (isimsiz)</a:t>
            </a:r>
          </a:p>
        </p:txBody>
      </p:sp>
      <p:sp>
        <p:nvSpPr>
          <p:cNvPr id="10" name="TextBox 9"/>
          <p:cNvSpPr txBox="1"/>
          <p:nvPr/>
        </p:nvSpPr>
        <p:spPr>
          <a:xfrm>
            <a:off x="612648" y="1865376"/>
            <a:ext cx="5236311" cy="4306824"/>
          </a:xfrm>
          <a:prstGeom prst="rect">
            <a:avLst/>
          </a:prstGeom>
          <a:noFill/>
        </p:spPr>
        <p:txBody>
          <a:bodyPr wrap="square" anchor="ctr" lIns="73152" rIns="73152" tIns="36576" bIns="36576">
            <a:noAutofit/>
          </a:bodyPr>
          <a:lstStyle/>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En sık yazdığımız kavramlar: ……</a:t>
            </a:r>
          </a:p>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Hiç yazılmayanlar: ……</a:t>
            </a:r>
          </a:p>
          <a:p>
            <a:pPr algn="l" marL="298344" indent="-298344">
              <a:spcBef>
                <a:spcPts val="0"/>
              </a:spcBef>
              <a:spcAft>
                <a:spcPts val="600"/>
              </a:spcAft>
            </a:pPr>
            <a:r>
              <a:rPr lang="tr-TR" sz="2400" b="1" i="0">
                <a:solidFill>
                  <a:srgbClr val="2C6696"/>
                </a:solidFill>
                <a:latin typeface="Calibri"/>
              </a:rPr>
              <a:t>•  </a:t>
            </a:r>
            <a:r>
              <a:rPr lang="tr-TR" sz="2400" b="0" i="0">
                <a:solidFill>
                  <a:srgbClr val="262626"/>
                </a:solidFill>
                <a:latin typeface="Calibri"/>
              </a:rPr>
              <a:t>Şemada eksik kalanlar: ……</a:t>
            </a:r>
          </a:p>
          <a:p>
            <a:pPr algn="l">
              <a:spcBef>
                <a:spcPts val="0"/>
              </a:spcBef>
              <a:spcAft>
                <a:spcPts val="0"/>
              </a:spcAft>
            </a:pPr>
            <a:r>
              <a:rPr lang="tr-TR" sz="2400" b="0" i="1">
                <a:solidFill>
                  <a:srgbClr val="767676"/>
                </a:solidFill>
                <a:latin typeface="Calibri"/>
              </a:rPr>
              <a:t>Bu kavramlar ünite boyunca karşımıza çıkacak.</a:t>
            </a:r>
          </a:p>
        </p:txBody>
      </p:sp>
      <p:sp>
        <p:nvSpPr>
          <p:cNvPr id="11" name="Rounded Rectangle 10"/>
          <p:cNvSpPr/>
          <p:nvPr/>
        </p:nvSpPr>
        <p:spPr>
          <a:xfrm>
            <a:off x="6233007" y="1261872"/>
            <a:ext cx="5455767" cy="498348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233007" y="1261872"/>
            <a:ext cx="5455767"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6233007" y="1527048"/>
            <a:ext cx="5455767" cy="265176"/>
          </a:xfrm>
          <a:prstGeom prst="rect">
            <a:avLst/>
          </a:prstGeom>
          <a:solidFill>
            <a:srgbClr val="4F4F4F"/>
          </a:solidFill>
          <a:ln>
            <a:noFill/>
          </a:ln>
          <a:effectLst/>
        </p:spPr>
        <p:txBody>
          <a:bodyPr rtlCol="0" anchor="ctr"/>
          <a:lstStyle/>
          <a:p/>
        </p:txBody>
      </p:sp>
      <p:sp>
        <p:nvSpPr>
          <p:cNvPr id="14" name="TextBox 13"/>
          <p:cNvSpPr txBox="1"/>
          <p:nvPr/>
        </p:nvSpPr>
        <p:spPr>
          <a:xfrm>
            <a:off x="6324447" y="1261872"/>
            <a:ext cx="5272887" cy="530352"/>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FFFFFF"/>
                </a:solidFill>
                <a:latin typeface="Calibri"/>
              </a:rPr>
              <a:t>Grubumuz hazır mı?</a:t>
            </a:r>
          </a:p>
        </p:txBody>
      </p:sp>
      <p:sp>
        <p:nvSpPr>
          <p:cNvPr id="15" name="TextBox 14"/>
          <p:cNvSpPr txBox="1"/>
          <p:nvPr/>
        </p:nvSpPr>
        <p:spPr>
          <a:xfrm>
            <a:off x="6342735" y="1865376"/>
            <a:ext cx="5236311" cy="4306824"/>
          </a:xfrm>
          <a:prstGeom prst="rect">
            <a:avLst/>
          </a:prstGeom>
          <a:noFill/>
        </p:spPr>
        <p:txBody>
          <a:bodyPr wrap="square" anchor="ctr" lIns="73152" rIns="73152" tIns="36576" bIns="36576">
            <a:noAutofit/>
          </a:bodyPr>
          <a:lstStyle/>
          <a:p>
            <a:pPr algn="l" marL="352847" indent="-352847">
              <a:spcBef>
                <a:spcPts val="0"/>
              </a:spcBef>
              <a:spcAft>
                <a:spcPts val="600"/>
              </a:spcAft>
            </a:pPr>
            <a:r>
              <a:rPr lang="tr-TR" sz="2200" b="1" i="0">
                <a:solidFill>
                  <a:srgbClr val="2C6696"/>
                </a:solidFill>
                <a:latin typeface="Calibri"/>
              </a:rPr>
              <a:t>1.  </a:t>
            </a:r>
            <a:r>
              <a:rPr lang="tr-TR" sz="2200" b="0" i="0">
                <a:solidFill>
                  <a:srgbClr val="262626"/>
                </a:solidFill>
                <a:latin typeface="Calibri"/>
              </a:rPr>
              <a:t>Beş gösterge: toplam nüfus, nüfus yoğunluğu, yıllık nüfus artış hızı, ortalama yaşam süresi, kişi başına düşen millî gelir</a:t>
            </a:r>
          </a:p>
          <a:p>
            <a:pPr algn="l" marL="352847" indent="-352847">
              <a:spcBef>
                <a:spcPts val="0"/>
              </a:spcBef>
              <a:spcAft>
                <a:spcPts val="600"/>
              </a:spcAft>
            </a:pPr>
            <a:r>
              <a:rPr lang="tr-TR" sz="2200" b="1" i="0">
                <a:solidFill>
                  <a:srgbClr val="2C6696"/>
                </a:solidFill>
                <a:latin typeface="Calibri"/>
              </a:rPr>
              <a:t>2.  </a:t>
            </a:r>
            <a:r>
              <a:rPr lang="tr-TR" sz="2200" b="0" i="0">
                <a:solidFill>
                  <a:srgbClr val="262626"/>
                </a:solidFill>
                <a:latin typeface="Calibri"/>
              </a:rPr>
              <a:t>Her gösterge için kaynak ve yıl</a:t>
            </a:r>
          </a:p>
          <a:p>
            <a:pPr algn="l" marL="352847" indent="-352847">
              <a:spcBef>
                <a:spcPts val="0"/>
              </a:spcBef>
              <a:spcAft>
                <a:spcPts val="600"/>
              </a:spcAft>
            </a:pPr>
            <a:r>
              <a:rPr lang="tr-TR" sz="2200" b="1" i="0">
                <a:solidFill>
                  <a:srgbClr val="2C6696"/>
                </a:solidFill>
                <a:latin typeface="Calibri"/>
              </a:rPr>
              <a:t>3.  </a:t>
            </a:r>
            <a:r>
              <a:rPr lang="tr-TR" sz="2200" b="0" i="0">
                <a:solidFill>
                  <a:srgbClr val="262626"/>
                </a:solidFill>
                <a:latin typeface="Calibri"/>
              </a:rPr>
              <a:t>Karton, renkli kalem, yapıştırıcı, makas</a:t>
            </a:r>
          </a:p>
          <a:p>
            <a:pPr algn="l" marL="352847" indent="-352847">
              <a:spcBef>
                <a:spcPts val="0"/>
              </a:spcBef>
              <a:spcAft>
                <a:spcPts val="0"/>
              </a:spcAft>
            </a:pPr>
            <a:r>
              <a:rPr lang="tr-TR" sz="2200" b="1" i="0">
                <a:solidFill>
                  <a:srgbClr val="2C6696"/>
                </a:solidFill>
                <a:latin typeface="Calibri"/>
              </a:rPr>
              <a:t>4.  </a:t>
            </a:r>
            <a:r>
              <a:rPr lang="tr-TR" sz="2200" b="0" i="0">
                <a:solidFill>
                  <a:srgbClr val="262626"/>
                </a:solidFill>
                <a:latin typeface="Calibri"/>
              </a:rPr>
              <a:t>8. grup: dilsiz harita ve büyük karton</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50 / 379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nüfus artış oranı: grafiği okuyalım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GRAFİK OKUMA</a:t>
            </a:r>
          </a:p>
        </p:txBody>
      </p:sp>
      <p:pic>
        <p:nvPicPr>
          <p:cNvPr id="6" name="Picture 5" descr="h21_artis_orani_s144.jpg"/>
          <p:cNvPicPr>
            <a:picLocks noChangeAspect="1"/>
          </p:cNvPicPr>
          <p:nvPr/>
        </p:nvPicPr>
        <p:blipFill>
          <a:blip r:embed="rId3"/>
          <a:stretch>
            <a:fillRect/>
          </a:stretch>
        </p:blipFill>
        <p:spPr>
          <a:xfrm>
            <a:off x="502920" y="1216152"/>
            <a:ext cx="7040880" cy="2823225"/>
          </a:xfrm>
          <a:prstGeom prst="rect">
            <a:avLst/>
          </a:prstGeom>
          <a:ln w="9525">
            <a:solidFill>
              <a:srgbClr val="D9D9D9"/>
            </a:solidFill>
          </a:ln>
        </p:spPr>
      </p:pic>
      <p:sp>
        <p:nvSpPr>
          <p:cNvPr id="7" name="TextBox 6"/>
          <p:cNvSpPr txBox="1"/>
          <p:nvPr/>
        </p:nvSpPr>
        <p:spPr>
          <a:xfrm>
            <a:off x="502920" y="4496577"/>
            <a:ext cx="7040880" cy="292608"/>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Türkiye’nin 1935-2023 yılları arası nüfus artış oranları, TÜİK</a:t>
            </a:r>
          </a:p>
        </p:txBody>
      </p:sp>
      <p:sp>
        <p:nvSpPr>
          <p:cNvPr id="8" name="Rounded Rectangle 7"/>
          <p:cNvSpPr/>
          <p:nvPr/>
        </p:nvSpPr>
        <p:spPr>
          <a:xfrm>
            <a:off x="502920" y="4862337"/>
            <a:ext cx="7040880" cy="1428735"/>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 = binde · grafik okuma adımları: başlık → eksen → zaman → uç değer → eğilim</a:t>
            </a:r>
          </a:p>
        </p:txBody>
      </p:sp>
      <p:sp>
        <p:nvSpPr>
          <p:cNvPr id="9" name="Oval 8"/>
          <p:cNvSpPr/>
          <p:nvPr/>
        </p:nvSpPr>
        <p:spPr>
          <a:xfrm>
            <a:off x="7772400" y="1241679"/>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0" name="TextBox 9"/>
          <p:cNvSpPr txBox="1"/>
          <p:nvPr/>
        </p:nvSpPr>
        <p:spPr>
          <a:xfrm>
            <a:off x="8183880" y="1216152"/>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Başlık ve kaynak?</a:t>
            </a:r>
          </a:p>
        </p:txBody>
      </p:sp>
      <p:sp>
        <p:nvSpPr>
          <p:cNvPr id="11" name="Rounded Rectangle 10"/>
          <p:cNvSpPr/>
          <p:nvPr/>
        </p:nvSpPr>
        <p:spPr>
          <a:xfrm>
            <a:off x="8183880" y="1687830"/>
            <a:ext cx="3504895" cy="73075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2" name="Connector 11"/>
          <p:cNvCxnSpPr/>
          <p:nvPr/>
        </p:nvCxnSpPr>
        <p:spPr>
          <a:xfrm>
            <a:off x="8366760" y="2053209"/>
            <a:ext cx="3139135" cy="0"/>
          </a:xfrm>
          <a:prstGeom prst="line">
            <a:avLst/>
          </a:prstGeom>
          <a:ln w="12700">
            <a:solidFill>
              <a:srgbClr val="D9D9D9"/>
            </a:solidFill>
            <a:prstDash val="dash"/>
          </a:ln>
        </p:spPr>
      </p:cxnSp>
      <p:sp>
        <p:nvSpPr>
          <p:cNvPr id="13" name="Oval 12"/>
          <p:cNvSpPr/>
          <p:nvPr/>
        </p:nvSpPr>
        <p:spPr>
          <a:xfrm>
            <a:off x="7772400" y="2517267"/>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4" name="TextBox 13"/>
          <p:cNvSpPr txBox="1"/>
          <p:nvPr/>
        </p:nvSpPr>
        <p:spPr>
          <a:xfrm>
            <a:off x="8183880" y="2491740"/>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Eksenler ve birim? ‰ ne demek?</a:t>
            </a:r>
          </a:p>
        </p:txBody>
      </p:sp>
      <p:sp>
        <p:nvSpPr>
          <p:cNvPr id="15" name="Rounded Rectangle 14"/>
          <p:cNvSpPr/>
          <p:nvPr/>
        </p:nvSpPr>
        <p:spPr>
          <a:xfrm>
            <a:off x="8183880" y="2963418"/>
            <a:ext cx="3504895" cy="73075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6" name="Connector 15"/>
          <p:cNvCxnSpPr/>
          <p:nvPr/>
        </p:nvCxnSpPr>
        <p:spPr>
          <a:xfrm>
            <a:off x="8366760" y="3328797"/>
            <a:ext cx="3139135" cy="0"/>
          </a:xfrm>
          <a:prstGeom prst="line">
            <a:avLst/>
          </a:prstGeom>
          <a:ln w="12700">
            <a:solidFill>
              <a:srgbClr val="D9D9D9"/>
            </a:solidFill>
            <a:prstDash val="dash"/>
          </a:ln>
        </p:spPr>
      </p:cxnSp>
      <p:sp>
        <p:nvSpPr>
          <p:cNvPr id="17" name="Oval 16"/>
          <p:cNvSpPr/>
          <p:nvPr/>
        </p:nvSpPr>
        <p:spPr>
          <a:xfrm>
            <a:off x="7772400" y="3792855"/>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8" name="TextBox 17"/>
          <p:cNvSpPr txBox="1"/>
          <p:nvPr/>
        </p:nvSpPr>
        <p:spPr>
          <a:xfrm>
            <a:off x="8183880" y="3767328"/>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Yıllar arası aralıklar eşit mi?</a:t>
            </a:r>
          </a:p>
        </p:txBody>
      </p:sp>
      <p:sp>
        <p:nvSpPr>
          <p:cNvPr id="19" name="Rounded Rectangle 18"/>
          <p:cNvSpPr/>
          <p:nvPr/>
        </p:nvSpPr>
        <p:spPr>
          <a:xfrm>
            <a:off x="8183880" y="4239006"/>
            <a:ext cx="3504895" cy="73075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0" name="Connector 19"/>
          <p:cNvCxnSpPr/>
          <p:nvPr/>
        </p:nvCxnSpPr>
        <p:spPr>
          <a:xfrm>
            <a:off x="8366760" y="4604385"/>
            <a:ext cx="3139135" cy="0"/>
          </a:xfrm>
          <a:prstGeom prst="line">
            <a:avLst/>
          </a:prstGeom>
          <a:ln w="12700">
            <a:solidFill>
              <a:srgbClr val="D9D9D9"/>
            </a:solidFill>
            <a:prstDash val="dash"/>
          </a:ln>
        </p:spPr>
      </p:cxnSp>
      <p:sp>
        <p:nvSpPr>
          <p:cNvPr id="21" name="Oval 20"/>
          <p:cNvSpPr/>
          <p:nvPr/>
        </p:nvSpPr>
        <p:spPr>
          <a:xfrm>
            <a:off x="7772400" y="5068443"/>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22" name="TextBox 21"/>
          <p:cNvSpPr txBox="1"/>
          <p:nvPr/>
        </p:nvSpPr>
        <p:spPr>
          <a:xfrm>
            <a:off x="8183880" y="5042916"/>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En yüksek ve en düşük değer?</a:t>
            </a:r>
          </a:p>
        </p:txBody>
      </p:sp>
      <p:sp>
        <p:nvSpPr>
          <p:cNvPr id="23" name="Rounded Rectangle 22"/>
          <p:cNvSpPr/>
          <p:nvPr/>
        </p:nvSpPr>
        <p:spPr>
          <a:xfrm>
            <a:off x="8183880" y="5514594"/>
            <a:ext cx="3504895" cy="730758"/>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4" name="Connector 23"/>
          <p:cNvCxnSpPr/>
          <p:nvPr/>
        </p:nvCxnSpPr>
        <p:spPr>
          <a:xfrm>
            <a:off x="8366760" y="5879973"/>
            <a:ext cx="3139135" cy="0"/>
          </a:xfrm>
          <a:prstGeom prst="line">
            <a:avLst/>
          </a:prstGeom>
          <a:ln w="12700">
            <a:solidFill>
              <a:srgbClr val="D9D9D9"/>
            </a:solidFill>
            <a:prstDash val="dash"/>
          </a:ln>
        </p:spPr>
      </p:cxn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51 / 379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nüfus artış oranı — okuma örneği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1_artis_orani_s144.jpg"/>
          <p:cNvPicPr>
            <a:picLocks noChangeAspect="1"/>
          </p:cNvPicPr>
          <p:nvPr/>
        </p:nvPicPr>
        <p:blipFill>
          <a:blip r:embed="rId3"/>
          <a:stretch>
            <a:fillRect/>
          </a:stretch>
        </p:blipFill>
        <p:spPr>
          <a:xfrm>
            <a:off x="502920" y="1216152"/>
            <a:ext cx="7040880" cy="2823225"/>
          </a:xfrm>
          <a:prstGeom prst="rect">
            <a:avLst/>
          </a:prstGeom>
          <a:ln w="9525">
            <a:solidFill>
              <a:srgbClr val="D9D9D9"/>
            </a:solidFill>
          </a:ln>
        </p:spPr>
      </p:pic>
      <p:sp>
        <p:nvSpPr>
          <p:cNvPr id="7" name="Oval 6"/>
          <p:cNvSpPr/>
          <p:nvPr/>
        </p:nvSpPr>
        <p:spPr>
          <a:xfrm>
            <a:off x="1866173" y="2670208"/>
            <a:ext cx="310896" cy="310896"/>
          </a:xfrm>
          <a:prstGeom prst="ellipse">
            <a:avLst/>
          </a:prstGeom>
          <a:noFill/>
          <a:ln w="38100">
            <a:solidFill>
              <a:srgbClr val="D3373A"/>
            </a:solidFill>
          </a:ln>
          <a:effectLst/>
        </p:spPr>
        <p:txBody>
          <a:bodyPr rtlCol="0" anchor="ctr"/>
          <a:lstStyle/>
          <a:p/>
        </p:txBody>
      </p:sp>
      <p:sp>
        <p:nvSpPr>
          <p:cNvPr id="8" name="Rounded Rectangle 7"/>
          <p:cNvSpPr/>
          <p:nvPr/>
        </p:nvSpPr>
        <p:spPr>
          <a:xfrm>
            <a:off x="1564421" y="3026824"/>
            <a:ext cx="914400" cy="274320"/>
          </a:xfrm>
          <a:prstGeom prst="roundRect">
            <a:avLst>
              <a:gd name="adj" fmla="val 25000"/>
            </a:avLst>
          </a:prstGeom>
          <a:solidFill>
            <a:srgbClr val="F9E1E1"/>
          </a:solidFill>
          <a:ln w="15875">
            <a:solidFill>
              <a:srgbClr val="D3373A"/>
            </a:solid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düşüş</a:t>
            </a:r>
          </a:p>
        </p:txBody>
      </p:sp>
      <p:sp>
        <p:nvSpPr>
          <p:cNvPr id="9" name="Oval 8"/>
          <p:cNvSpPr/>
          <p:nvPr/>
        </p:nvSpPr>
        <p:spPr>
          <a:xfrm>
            <a:off x="2545700" y="1355608"/>
            <a:ext cx="310896" cy="310896"/>
          </a:xfrm>
          <a:prstGeom prst="ellipse">
            <a:avLst/>
          </a:prstGeom>
          <a:noFill/>
          <a:ln w="38100">
            <a:solidFill>
              <a:srgbClr val="D3373A"/>
            </a:solidFill>
          </a:ln>
          <a:effectLst/>
        </p:spPr>
        <p:txBody>
          <a:bodyPr rtlCol="0" anchor="ctr"/>
          <a:lstStyle/>
          <a:p/>
        </p:txBody>
      </p:sp>
      <p:sp>
        <p:nvSpPr>
          <p:cNvPr id="10" name="Rounded Rectangle 9"/>
          <p:cNvSpPr/>
          <p:nvPr/>
        </p:nvSpPr>
        <p:spPr>
          <a:xfrm>
            <a:off x="2152508" y="1035568"/>
            <a:ext cx="1097280" cy="274320"/>
          </a:xfrm>
          <a:prstGeom prst="roundRect">
            <a:avLst>
              <a:gd name="adj" fmla="val 25000"/>
            </a:avLst>
          </a:prstGeom>
          <a:solidFill>
            <a:srgbClr val="F9E1E1"/>
          </a:solidFill>
          <a:ln w="15875">
            <a:solidFill>
              <a:srgbClr val="D3373A"/>
            </a:solid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en yüksek</a:t>
            </a:r>
          </a:p>
        </p:txBody>
      </p:sp>
      <p:sp>
        <p:nvSpPr>
          <p:cNvPr id="11" name="Oval 10"/>
          <p:cNvSpPr/>
          <p:nvPr/>
        </p:nvSpPr>
        <p:spPr>
          <a:xfrm>
            <a:off x="6281050" y="3364435"/>
            <a:ext cx="310896" cy="310896"/>
          </a:xfrm>
          <a:prstGeom prst="ellipse">
            <a:avLst/>
          </a:prstGeom>
          <a:noFill/>
          <a:ln w="38100">
            <a:solidFill>
              <a:srgbClr val="D3373A"/>
            </a:solidFill>
          </a:ln>
          <a:effectLst/>
        </p:spPr>
        <p:txBody>
          <a:bodyPr rtlCol="0" anchor="ctr"/>
          <a:lstStyle/>
          <a:p/>
        </p:txBody>
      </p:sp>
      <p:cxnSp>
        <p:nvCxnSpPr>
          <p:cNvPr id="12" name="Connector 11"/>
          <p:cNvCxnSpPr/>
          <p:nvPr/>
        </p:nvCxnSpPr>
        <p:spPr>
          <a:xfrm flipV="1">
            <a:off x="6546226" y="3227275"/>
            <a:ext cx="301008" cy="182880"/>
          </a:xfrm>
          <a:prstGeom prst="line">
            <a:avLst/>
          </a:prstGeom>
          <a:ln w="19050">
            <a:solidFill>
              <a:srgbClr val="D3373A"/>
            </a:solidFill>
          </a:ln>
        </p:spPr>
      </p:cxnSp>
      <p:sp>
        <p:nvSpPr>
          <p:cNvPr id="13" name="Rounded Rectangle 12"/>
          <p:cNvSpPr/>
          <p:nvPr/>
        </p:nvSpPr>
        <p:spPr>
          <a:xfrm>
            <a:off x="6755794" y="2952955"/>
            <a:ext cx="914400" cy="274320"/>
          </a:xfrm>
          <a:prstGeom prst="roundRect">
            <a:avLst>
              <a:gd name="adj" fmla="val 25000"/>
            </a:avLst>
          </a:prstGeom>
          <a:solidFill>
            <a:srgbClr val="F9E1E1"/>
          </a:solidFill>
          <a:ln w="15875">
            <a:solidFill>
              <a:srgbClr val="D3373A"/>
            </a:solid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en düşük</a:t>
            </a:r>
          </a:p>
        </p:txBody>
      </p:sp>
      <p:cxnSp>
        <p:nvCxnSpPr>
          <p:cNvPr id="14" name="Connector 13"/>
          <p:cNvCxnSpPr/>
          <p:nvPr/>
        </p:nvCxnSpPr>
        <p:spPr>
          <a:xfrm>
            <a:off x="1342094" y="4112529"/>
            <a:ext cx="1019290" cy="0"/>
          </a:xfrm>
          <a:prstGeom prst="line">
            <a:avLst/>
          </a:prstGeom>
          <a:ln w="38100">
            <a:solidFill>
              <a:srgbClr val="FCC021"/>
            </a:solidFill>
          </a:ln>
        </p:spPr>
      </p:cxnSp>
      <p:sp>
        <p:nvSpPr>
          <p:cNvPr id="15" name="Rounded Rectangle 14"/>
          <p:cNvSpPr/>
          <p:nvPr/>
        </p:nvSpPr>
        <p:spPr>
          <a:xfrm>
            <a:off x="1348819" y="4149105"/>
            <a:ext cx="1005840" cy="274320"/>
          </a:xfrm>
          <a:prstGeom prst="roundRect">
            <a:avLst>
              <a:gd name="adj" fmla="val 25000"/>
            </a:avLst>
          </a:prstGeom>
          <a:solidFill>
            <a:srgbClr val="FCC021"/>
          </a:solidFill>
          <a:ln>
            <a:no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5'er yıl</a:t>
            </a:r>
          </a:p>
        </p:txBody>
      </p:sp>
      <p:cxnSp>
        <p:nvCxnSpPr>
          <p:cNvPr id="16" name="Connector 15"/>
          <p:cNvCxnSpPr/>
          <p:nvPr/>
        </p:nvCxnSpPr>
        <p:spPr>
          <a:xfrm>
            <a:off x="2361384" y="4112529"/>
            <a:ext cx="2036534" cy="0"/>
          </a:xfrm>
          <a:prstGeom prst="line">
            <a:avLst/>
          </a:prstGeom>
          <a:ln w="38100">
            <a:solidFill>
              <a:srgbClr val="FCC021"/>
            </a:solidFill>
          </a:ln>
        </p:spPr>
      </p:cxnSp>
      <p:sp>
        <p:nvSpPr>
          <p:cNvPr id="17" name="Rounded Rectangle 16"/>
          <p:cNvSpPr/>
          <p:nvPr/>
        </p:nvSpPr>
        <p:spPr>
          <a:xfrm>
            <a:off x="2876731" y="4149105"/>
            <a:ext cx="1005840" cy="274320"/>
          </a:xfrm>
          <a:prstGeom prst="roundRect">
            <a:avLst>
              <a:gd name="adj" fmla="val 25000"/>
            </a:avLst>
          </a:prstGeom>
          <a:solidFill>
            <a:srgbClr val="FCC021"/>
          </a:solidFill>
          <a:ln>
            <a:no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10'ar yıl</a:t>
            </a:r>
          </a:p>
        </p:txBody>
      </p:sp>
      <p:cxnSp>
        <p:nvCxnSpPr>
          <p:cNvPr id="18" name="Connector 17"/>
          <p:cNvCxnSpPr/>
          <p:nvPr/>
        </p:nvCxnSpPr>
        <p:spPr>
          <a:xfrm>
            <a:off x="5077445" y="4112529"/>
            <a:ext cx="1623086" cy="0"/>
          </a:xfrm>
          <a:prstGeom prst="line">
            <a:avLst/>
          </a:prstGeom>
          <a:ln w="38100">
            <a:solidFill>
              <a:srgbClr val="FCC021"/>
            </a:solidFill>
          </a:ln>
        </p:spPr>
      </p:cxnSp>
      <p:sp>
        <p:nvSpPr>
          <p:cNvPr id="19" name="Rounded Rectangle 18"/>
          <p:cNvSpPr/>
          <p:nvPr/>
        </p:nvSpPr>
        <p:spPr>
          <a:xfrm>
            <a:off x="5386068" y="4149105"/>
            <a:ext cx="1005840" cy="274320"/>
          </a:xfrm>
          <a:prstGeom prst="roundRect">
            <a:avLst>
              <a:gd name="adj" fmla="val 25000"/>
            </a:avLst>
          </a:prstGeom>
          <a:solidFill>
            <a:srgbClr val="FCC021"/>
          </a:solidFill>
          <a:ln>
            <a:noFill/>
          </a:ln>
          <a:effectLst/>
        </p:spPr>
        <p:txBody>
          <a:bodyPr rtlCol="0" anchor="ctr" wrap="square" lIns="36576" rIns="36576" tIns="0" bIns="0">
            <a:noAutofit/>
          </a:bodyPr>
          <a:lstStyle/>
          <a:p>
            <a:pPr algn="ctr">
              <a:spcBef>
                <a:spcPts val="0"/>
              </a:spcBef>
              <a:spcAft>
                <a:spcPts val="0"/>
              </a:spcAft>
            </a:pPr>
            <a:r>
              <a:rPr lang="tr-TR" sz="1300" b="1" i="0">
                <a:solidFill>
                  <a:srgbClr val="262626"/>
                </a:solidFill>
                <a:latin typeface="Calibri"/>
              </a:rPr>
              <a:t>her yıl</a:t>
            </a:r>
          </a:p>
        </p:txBody>
      </p:sp>
      <p:sp>
        <p:nvSpPr>
          <p:cNvPr id="20" name="TextBox 19"/>
          <p:cNvSpPr txBox="1"/>
          <p:nvPr/>
        </p:nvSpPr>
        <p:spPr>
          <a:xfrm>
            <a:off x="502920" y="4496577"/>
            <a:ext cx="7040880" cy="292608"/>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Türkiye’nin 1935-2023 yılları arası nüfus artış oranları, TÜİK</a:t>
            </a:r>
          </a:p>
        </p:txBody>
      </p:sp>
      <p:sp>
        <p:nvSpPr>
          <p:cNvPr id="21" name="Rounded Rectangle 20"/>
          <p:cNvSpPr/>
          <p:nvPr/>
        </p:nvSpPr>
        <p:spPr>
          <a:xfrm>
            <a:off x="502920" y="4862337"/>
            <a:ext cx="7040880" cy="1428735"/>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Sonuç: 1960'tan sonra oran genel olarak azalıyor; son yıllarda dalgalı ve çok düşük. Değerler grafikten yaklaşık okunur. Künye 1935-2023 der, eksende 2024 de var.</a:t>
            </a:r>
          </a:p>
        </p:txBody>
      </p:sp>
      <p:sp>
        <p:nvSpPr>
          <p:cNvPr id="22" name="Oval 21"/>
          <p:cNvSpPr/>
          <p:nvPr/>
        </p:nvSpPr>
        <p:spPr>
          <a:xfrm>
            <a:off x="7772400" y="1241679"/>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3" name="TextBox 22"/>
          <p:cNvSpPr txBox="1"/>
          <p:nvPr/>
        </p:nvSpPr>
        <p:spPr>
          <a:xfrm>
            <a:off x="8183880" y="1216152"/>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Başlık ve kaynak?</a:t>
            </a:r>
          </a:p>
        </p:txBody>
      </p:sp>
      <p:sp>
        <p:nvSpPr>
          <p:cNvPr id="24" name="Rounded Rectangle 23"/>
          <p:cNvSpPr/>
          <p:nvPr/>
        </p:nvSpPr>
        <p:spPr>
          <a:xfrm>
            <a:off x="8183880" y="1687830"/>
            <a:ext cx="3504895" cy="73075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Türkiye'nin nüfus artış oranları; TÜİK.</a:t>
            </a:r>
          </a:p>
        </p:txBody>
      </p:sp>
      <p:sp>
        <p:nvSpPr>
          <p:cNvPr id="25" name="Oval 24"/>
          <p:cNvSpPr/>
          <p:nvPr/>
        </p:nvSpPr>
        <p:spPr>
          <a:xfrm>
            <a:off x="7772400" y="2517267"/>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6" name="TextBox 25"/>
          <p:cNvSpPr txBox="1"/>
          <p:nvPr/>
        </p:nvSpPr>
        <p:spPr>
          <a:xfrm>
            <a:off x="8183880" y="2491740"/>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Eksenler ve birim? ‰ ne demek?</a:t>
            </a:r>
          </a:p>
        </p:txBody>
      </p:sp>
      <p:sp>
        <p:nvSpPr>
          <p:cNvPr id="27" name="Rounded Rectangle 26"/>
          <p:cNvSpPr/>
          <p:nvPr/>
        </p:nvSpPr>
        <p:spPr>
          <a:xfrm>
            <a:off x="8183880" y="2963418"/>
            <a:ext cx="3504895" cy="73075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Yatay: yıllar. Dikey: artış oranı, binde (‰): 1.000 kişiye yıllık artış.</a:t>
            </a:r>
          </a:p>
        </p:txBody>
      </p:sp>
      <p:sp>
        <p:nvSpPr>
          <p:cNvPr id="28" name="Oval 27"/>
          <p:cNvSpPr/>
          <p:nvPr/>
        </p:nvSpPr>
        <p:spPr>
          <a:xfrm>
            <a:off x="7772400" y="3792855"/>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9" name="TextBox 28"/>
          <p:cNvSpPr txBox="1"/>
          <p:nvPr/>
        </p:nvSpPr>
        <p:spPr>
          <a:xfrm>
            <a:off x="8183880" y="3767328"/>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Yıllar arası aralıklar eşit mi?</a:t>
            </a:r>
          </a:p>
        </p:txBody>
      </p:sp>
      <p:sp>
        <p:nvSpPr>
          <p:cNvPr id="30" name="Rounded Rectangle 29"/>
          <p:cNvSpPr/>
          <p:nvPr/>
        </p:nvSpPr>
        <p:spPr>
          <a:xfrm>
            <a:off x="8183880" y="4239006"/>
            <a:ext cx="3504895" cy="73075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Hayır: önce 5'er, sonra 10'ar yıl; 2019'dan sonra her yıl.</a:t>
            </a:r>
          </a:p>
        </p:txBody>
      </p:sp>
      <p:sp>
        <p:nvSpPr>
          <p:cNvPr id="31" name="Oval 30"/>
          <p:cNvSpPr/>
          <p:nvPr/>
        </p:nvSpPr>
        <p:spPr>
          <a:xfrm>
            <a:off x="7772400" y="5068443"/>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32" name="TextBox 31"/>
          <p:cNvSpPr txBox="1"/>
          <p:nvPr/>
        </p:nvSpPr>
        <p:spPr>
          <a:xfrm>
            <a:off x="8183880" y="5042916"/>
            <a:ext cx="3504895" cy="398526"/>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262626"/>
                </a:solidFill>
                <a:latin typeface="Calibri"/>
              </a:rPr>
              <a:t>En yüksek ve en düşük değer?</a:t>
            </a:r>
          </a:p>
        </p:txBody>
      </p:sp>
      <p:sp>
        <p:nvSpPr>
          <p:cNvPr id="33" name="Rounded Rectangle 32"/>
          <p:cNvSpPr/>
          <p:nvPr/>
        </p:nvSpPr>
        <p:spPr>
          <a:xfrm>
            <a:off x="8183880" y="5514594"/>
            <a:ext cx="3504895" cy="730758"/>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650" b="0" i="0">
                <a:solidFill>
                  <a:srgbClr val="262626"/>
                </a:solidFill>
                <a:latin typeface="Calibri"/>
              </a:rPr>
              <a:t>En yüksek 1960 (≈ ‰28), en düşük 2023 (≈ ‰1).</a:t>
            </a:r>
          </a:p>
        </p:txBody>
      </p:sp>
      <p:sp>
        <p:nvSpPr>
          <p:cNvPr id="34" name="TextBox 3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5" name="Rounded Rectangle 3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36" name="TextBox 3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52 / 379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Türkiye'nin nüfus miktarı ve projeksiyonlar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GRAFİK OKUMA</a:t>
            </a:r>
          </a:p>
        </p:txBody>
      </p:sp>
      <p:pic>
        <p:nvPicPr>
          <p:cNvPr id="6" name="Picture 5" descr="h21_nufus_miktari_s144.jpg"/>
          <p:cNvPicPr>
            <a:picLocks noChangeAspect="1"/>
          </p:cNvPicPr>
          <p:nvPr/>
        </p:nvPicPr>
        <p:blipFill>
          <a:blip r:embed="rId3"/>
          <a:stretch>
            <a:fillRect/>
          </a:stretch>
        </p:blipFill>
        <p:spPr>
          <a:xfrm>
            <a:off x="502920" y="1216152"/>
            <a:ext cx="6492240" cy="2846528"/>
          </a:xfrm>
          <a:prstGeom prst="rect">
            <a:avLst/>
          </a:prstGeom>
          <a:ln w="9525">
            <a:solidFill>
              <a:srgbClr val="D9D9D9"/>
            </a:solidFill>
          </a:ln>
        </p:spPr>
      </p:pic>
      <p:sp>
        <p:nvSpPr>
          <p:cNvPr id="7" name="Rectangle 6"/>
          <p:cNvSpPr/>
          <p:nvPr/>
        </p:nvSpPr>
        <p:spPr>
          <a:xfrm>
            <a:off x="7104888" y="1426464"/>
            <a:ext cx="384048" cy="64008"/>
          </a:xfrm>
          <a:prstGeom prst="rect">
            <a:avLst/>
          </a:prstGeom>
          <a:solidFill>
            <a:srgbClr val="3B99D4"/>
          </a:solidFill>
          <a:ln>
            <a:noFill/>
          </a:ln>
          <a:effectLst/>
        </p:spPr>
        <p:txBody>
          <a:bodyPr rtlCol="0" anchor="ctr"/>
          <a:lstStyle/>
          <a:p/>
        </p:txBody>
      </p:sp>
      <p:sp>
        <p:nvSpPr>
          <p:cNvPr id="8" name="TextBox 7"/>
          <p:cNvSpPr txBox="1"/>
          <p:nvPr/>
        </p:nvSpPr>
        <p:spPr>
          <a:xfrm>
            <a:off x="7589520" y="1307592"/>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Nüfus miktarı</a:t>
            </a:r>
          </a:p>
        </p:txBody>
      </p:sp>
      <p:sp>
        <p:nvSpPr>
          <p:cNvPr id="9" name="TextBox 8"/>
          <p:cNvSpPr txBox="1"/>
          <p:nvPr/>
        </p:nvSpPr>
        <p:spPr>
          <a:xfrm>
            <a:off x="7086600" y="1636776"/>
            <a:ext cx="1783080" cy="292608"/>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3B99D4"/>
                </a:solidFill>
                <a:latin typeface="Calibri"/>
              </a:rPr>
              <a:t>Tahminî Nüfus</a:t>
            </a:r>
          </a:p>
        </p:txBody>
      </p:sp>
      <p:sp>
        <p:nvSpPr>
          <p:cNvPr id="10" name="Rectangle 9"/>
          <p:cNvSpPr/>
          <p:nvPr/>
        </p:nvSpPr>
        <p:spPr>
          <a:xfrm>
            <a:off x="7104888" y="2084832"/>
            <a:ext cx="384048" cy="64008"/>
          </a:xfrm>
          <a:prstGeom prst="rect">
            <a:avLst/>
          </a:prstGeom>
          <a:solidFill>
            <a:srgbClr val="5FA845"/>
          </a:solidFill>
          <a:ln>
            <a:noFill/>
          </a:ln>
          <a:effectLst/>
        </p:spPr>
        <p:txBody>
          <a:bodyPr rtlCol="0" anchor="ctr"/>
          <a:lstStyle/>
          <a:p/>
        </p:txBody>
      </p:sp>
      <p:sp>
        <p:nvSpPr>
          <p:cNvPr id="11" name="TextBox 10"/>
          <p:cNvSpPr txBox="1"/>
          <p:nvPr/>
        </p:nvSpPr>
        <p:spPr>
          <a:xfrm>
            <a:off x="7589520" y="1965960"/>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Temel senaryo</a:t>
            </a:r>
          </a:p>
        </p:txBody>
      </p:sp>
      <p:sp>
        <p:nvSpPr>
          <p:cNvPr id="12" name="Rectangle 11"/>
          <p:cNvSpPr/>
          <p:nvPr/>
        </p:nvSpPr>
        <p:spPr>
          <a:xfrm>
            <a:off x="7104888" y="2414016"/>
            <a:ext cx="384048" cy="64008"/>
          </a:xfrm>
          <a:prstGeom prst="rect">
            <a:avLst/>
          </a:prstGeom>
          <a:solidFill>
            <a:srgbClr val="E03829"/>
          </a:solidFill>
          <a:ln>
            <a:noFill/>
          </a:ln>
          <a:effectLst/>
        </p:spPr>
        <p:txBody>
          <a:bodyPr rtlCol="0" anchor="ctr"/>
          <a:lstStyle/>
          <a:p/>
        </p:txBody>
      </p:sp>
      <p:sp>
        <p:nvSpPr>
          <p:cNvPr id="13" name="TextBox 12"/>
          <p:cNvSpPr txBox="1"/>
          <p:nvPr/>
        </p:nvSpPr>
        <p:spPr>
          <a:xfrm>
            <a:off x="7589520" y="2295144"/>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350" b="0" i="0">
                <a:solidFill>
                  <a:srgbClr val="262626"/>
                </a:solidFill>
                <a:latin typeface="Calibri"/>
              </a:rPr>
              <a:t>Yüksek senaryo</a:t>
            </a:r>
          </a:p>
        </p:txBody>
      </p:sp>
      <p:sp>
        <p:nvSpPr>
          <p:cNvPr id="14" name="Rectangle 13"/>
          <p:cNvSpPr/>
          <p:nvPr/>
        </p:nvSpPr>
        <p:spPr>
          <a:xfrm>
            <a:off x="7104888" y="2743200"/>
            <a:ext cx="384048" cy="64008"/>
          </a:xfrm>
          <a:prstGeom prst="rect">
            <a:avLst/>
          </a:prstGeom>
          <a:solidFill>
            <a:srgbClr val="241F21"/>
          </a:solidFill>
          <a:ln>
            <a:noFill/>
          </a:ln>
          <a:effectLst/>
        </p:spPr>
        <p:txBody>
          <a:bodyPr rtlCol="0" anchor="ctr"/>
          <a:lstStyle/>
          <a:p/>
        </p:txBody>
      </p:sp>
      <p:sp>
        <p:nvSpPr>
          <p:cNvPr id="15" name="TextBox 14"/>
          <p:cNvSpPr txBox="1"/>
          <p:nvPr/>
        </p:nvSpPr>
        <p:spPr>
          <a:xfrm>
            <a:off x="7589520" y="2624328"/>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Düşük senaryo</a:t>
            </a:r>
          </a:p>
        </p:txBody>
      </p:sp>
      <p:sp>
        <p:nvSpPr>
          <p:cNvPr id="16" name="TextBox 15"/>
          <p:cNvSpPr txBox="1"/>
          <p:nvPr/>
        </p:nvSpPr>
        <p:spPr>
          <a:xfrm>
            <a:off x="502920" y="4519880"/>
            <a:ext cx="8321040" cy="457200"/>
          </a:xfrm>
          <a:prstGeom prst="rect">
            <a:avLst/>
          </a:prstGeom>
          <a:noFill/>
        </p:spPr>
        <p:txBody>
          <a:bodyPr wrap="square" anchor="t" lIns="73152" rIns="73152" tIns="36576" bIns="36576">
            <a:noAutofit/>
          </a:bodyPr>
          <a:lstStyle/>
          <a:p>
            <a:pPr algn="l">
              <a:spcBef>
                <a:spcPts val="0"/>
              </a:spcBef>
              <a:spcAft>
                <a:spcPts val="0"/>
              </a:spcAft>
            </a:pPr>
            <a:r>
              <a:rPr lang="tr-TR" sz="1300" b="0" i="1">
                <a:solidFill>
                  <a:srgbClr val="767676"/>
                </a:solidFill>
                <a:latin typeface="Calibri"/>
              </a:rPr>
              <a:t>Türkiye’nin 1927-2023 yılları arası nüfus miktarı ve 2024-2080 yılları arası nüfus projeksiyonları, TÜİK</a:t>
            </a:r>
          </a:p>
        </p:txBody>
      </p:sp>
      <p:sp>
        <p:nvSpPr>
          <p:cNvPr id="17" name="Rounded Rectangle 16"/>
          <p:cNvSpPr/>
          <p:nvPr/>
        </p:nvSpPr>
        <p:spPr>
          <a:xfrm>
            <a:off x="502920" y="5022800"/>
            <a:ext cx="8321040" cy="1268272"/>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800" b="1" i="0">
                <a:solidFill>
                  <a:srgbClr val="262626"/>
                </a:solidFill>
                <a:latin typeface="Calibri"/>
              </a:rPr>
              <a:t>Nüfus projeksiyonu: nüfus miktarı ve yapısal özelliklere göre yapılan tahmin (s. 142)</a:t>
            </a:r>
          </a:p>
        </p:txBody>
      </p:sp>
      <p:sp>
        <p:nvSpPr>
          <p:cNvPr id="18" name="Oval 17"/>
          <p:cNvSpPr/>
          <p:nvPr/>
        </p:nvSpPr>
        <p:spPr>
          <a:xfrm>
            <a:off x="9006840" y="1357884"/>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9" name="TextBox 18"/>
          <p:cNvSpPr txBox="1"/>
          <p:nvPr/>
        </p:nvSpPr>
        <p:spPr>
          <a:xfrm>
            <a:off x="9418320" y="1216152"/>
            <a:ext cx="227045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Birim ne? Hangi yıllar ölçülmüş?</a:t>
            </a:r>
          </a:p>
        </p:txBody>
      </p:sp>
      <p:sp>
        <p:nvSpPr>
          <p:cNvPr id="20" name="Rounded Rectangle 19"/>
          <p:cNvSpPr/>
          <p:nvPr/>
        </p:nvSpPr>
        <p:spPr>
          <a:xfrm>
            <a:off x="9418320" y="1920240"/>
            <a:ext cx="2270455" cy="92354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1" name="Connector 20"/>
          <p:cNvCxnSpPr/>
          <p:nvPr/>
        </p:nvCxnSpPr>
        <p:spPr>
          <a:xfrm>
            <a:off x="9601200" y="2228088"/>
            <a:ext cx="1904695" cy="0"/>
          </a:xfrm>
          <a:prstGeom prst="line">
            <a:avLst/>
          </a:prstGeom>
          <a:ln w="12700">
            <a:solidFill>
              <a:srgbClr val="D9D9D9"/>
            </a:solidFill>
            <a:prstDash val="dash"/>
          </a:ln>
        </p:spPr>
      </p:cxnSp>
      <p:cxnSp>
        <p:nvCxnSpPr>
          <p:cNvPr id="22" name="Connector 21"/>
          <p:cNvCxnSpPr/>
          <p:nvPr/>
        </p:nvCxnSpPr>
        <p:spPr>
          <a:xfrm>
            <a:off x="9601200" y="2535936"/>
            <a:ext cx="1904695" cy="0"/>
          </a:xfrm>
          <a:prstGeom prst="line">
            <a:avLst/>
          </a:prstGeom>
          <a:ln w="12700">
            <a:solidFill>
              <a:srgbClr val="D9D9D9"/>
            </a:solidFill>
            <a:prstDash val="dash"/>
          </a:ln>
        </p:spPr>
      </p:cxnSp>
      <p:sp>
        <p:nvSpPr>
          <p:cNvPr id="23" name="Oval 22"/>
          <p:cNvSpPr/>
          <p:nvPr/>
        </p:nvSpPr>
        <p:spPr>
          <a:xfrm>
            <a:off x="9006840" y="305866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4" name="TextBox 23"/>
          <p:cNvSpPr txBox="1"/>
          <p:nvPr/>
        </p:nvSpPr>
        <p:spPr>
          <a:xfrm>
            <a:off x="9418320" y="2916936"/>
            <a:ext cx="227045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2024'ten sonraki üç çizgi neyi gösteriyor?</a:t>
            </a:r>
          </a:p>
        </p:txBody>
      </p:sp>
      <p:sp>
        <p:nvSpPr>
          <p:cNvPr id="25" name="Rounded Rectangle 24"/>
          <p:cNvSpPr/>
          <p:nvPr/>
        </p:nvSpPr>
        <p:spPr>
          <a:xfrm>
            <a:off x="9418320" y="3621024"/>
            <a:ext cx="2270455" cy="92354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26" name="Connector 25"/>
          <p:cNvCxnSpPr/>
          <p:nvPr/>
        </p:nvCxnSpPr>
        <p:spPr>
          <a:xfrm>
            <a:off x="9601200" y="3928872"/>
            <a:ext cx="1904695" cy="0"/>
          </a:xfrm>
          <a:prstGeom prst="line">
            <a:avLst/>
          </a:prstGeom>
          <a:ln w="12700">
            <a:solidFill>
              <a:srgbClr val="D9D9D9"/>
            </a:solidFill>
            <a:prstDash val="dash"/>
          </a:ln>
        </p:spPr>
      </p:cxnSp>
      <p:cxnSp>
        <p:nvCxnSpPr>
          <p:cNvPr id="27" name="Connector 26"/>
          <p:cNvCxnSpPr/>
          <p:nvPr/>
        </p:nvCxnSpPr>
        <p:spPr>
          <a:xfrm>
            <a:off x="9601200" y="4236720"/>
            <a:ext cx="1904695" cy="0"/>
          </a:xfrm>
          <a:prstGeom prst="line">
            <a:avLst/>
          </a:prstGeom>
          <a:ln w="12700">
            <a:solidFill>
              <a:srgbClr val="D9D9D9"/>
            </a:solidFill>
            <a:prstDash val="dash"/>
          </a:ln>
        </p:spPr>
      </p:cxnSp>
      <p:sp>
        <p:nvSpPr>
          <p:cNvPr id="28" name="Oval 27"/>
          <p:cNvSpPr/>
          <p:nvPr/>
        </p:nvSpPr>
        <p:spPr>
          <a:xfrm>
            <a:off x="9006840" y="4759452"/>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29" name="TextBox 28"/>
          <p:cNvSpPr txBox="1"/>
          <p:nvPr/>
        </p:nvSpPr>
        <p:spPr>
          <a:xfrm>
            <a:off x="9418320" y="4617720"/>
            <a:ext cx="227045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1950'den sonra eğri nasıl değişiyor?</a:t>
            </a:r>
          </a:p>
        </p:txBody>
      </p:sp>
      <p:sp>
        <p:nvSpPr>
          <p:cNvPr id="30" name="Rounded Rectangle 29"/>
          <p:cNvSpPr/>
          <p:nvPr/>
        </p:nvSpPr>
        <p:spPr>
          <a:xfrm>
            <a:off x="9418320" y="5321808"/>
            <a:ext cx="2270455" cy="923544"/>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31" name="Connector 30"/>
          <p:cNvCxnSpPr/>
          <p:nvPr/>
        </p:nvCxnSpPr>
        <p:spPr>
          <a:xfrm>
            <a:off x="9601200" y="5629656"/>
            <a:ext cx="1904695" cy="0"/>
          </a:xfrm>
          <a:prstGeom prst="line">
            <a:avLst/>
          </a:prstGeom>
          <a:ln w="12700">
            <a:solidFill>
              <a:srgbClr val="D9D9D9"/>
            </a:solidFill>
            <a:prstDash val="dash"/>
          </a:ln>
        </p:spPr>
      </p:cxnSp>
      <p:cxnSp>
        <p:nvCxnSpPr>
          <p:cNvPr id="32" name="Connector 31"/>
          <p:cNvCxnSpPr/>
          <p:nvPr/>
        </p:nvCxnSpPr>
        <p:spPr>
          <a:xfrm>
            <a:off x="9601200" y="5937504"/>
            <a:ext cx="1904695" cy="0"/>
          </a:xfrm>
          <a:prstGeom prst="line">
            <a:avLst/>
          </a:prstGeom>
          <a:ln w="12700">
            <a:solidFill>
              <a:srgbClr val="D9D9D9"/>
            </a:solidFill>
            <a:prstDash val="dash"/>
          </a:ln>
        </p:spPr>
      </p:cxn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53 / 379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00" b="1" i="0">
                <a:solidFill>
                  <a:srgbClr val="FFFFFF"/>
                </a:solidFill>
                <a:latin typeface="Calibri"/>
              </a:rPr>
              <a:t>Türkiye'nin nüfus miktarı ve projeksiyonlar — okuma örneği</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1_nufus_miktari_s144.jpg"/>
          <p:cNvPicPr>
            <a:picLocks noChangeAspect="1"/>
          </p:cNvPicPr>
          <p:nvPr/>
        </p:nvPicPr>
        <p:blipFill>
          <a:blip r:embed="rId3"/>
          <a:stretch>
            <a:fillRect/>
          </a:stretch>
        </p:blipFill>
        <p:spPr>
          <a:xfrm>
            <a:off x="502920" y="1216152"/>
            <a:ext cx="6492240" cy="2846528"/>
          </a:xfrm>
          <a:prstGeom prst="rect">
            <a:avLst/>
          </a:prstGeom>
          <a:ln w="9525">
            <a:solidFill>
              <a:srgbClr val="D9D9D9"/>
            </a:solidFill>
          </a:ln>
        </p:spPr>
      </p:pic>
      <p:sp>
        <p:nvSpPr>
          <p:cNvPr id="7" name="Rectangle 6"/>
          <p:cNvSpPr/>
          <p:nvPr/>
        </p:nvSpPr>
        <p:spPr>
          <a:xfrm>
            <a:off x="7104888" y="1426464"/>
            <a:ext cx="384048" cy="64008"/>
          </a:xfrm>
          <a:prstGeom prst="rect">
            <a:avLst/>
          </a:prstGeom>
          <a:solidFill>
            <a:srgbClr val="3B99D4"/>
          </a:solidFill>
          <a:ln>
            <a:noFill/>
          </a:ln>
          <a:effectLst/>
        </p:spPr>
        <p:txBody>
          <a:bodyPr rtlCol="0" anchor="ctr"/>
          <a:lstStyle/>
          <a:p/>
        </p:txBody>
      </p:sp>
      <p:sp>
        <p:nvSpPr>
          <p:cNvPr id="8" name="TextBox 7"/>
          <p:cNvSpPr txBox="1"/>
          <p:nvPr/>
        </p:nvSpPr>
        <p:spPr>
          <a:xfrm>
            <a:off x="7589520" y="1307592"/>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Nüfus miktarı</a:t>
            </a:r>
          </a:p>
        </p:txBody>
      </p:sp>
      <p:sp>
        <p:nvSpPr>
          <p:cNvPr id="9" name="TextBox 8"/>
          <p:cNvSpPr txBox="1"/>
          <p:nvPr/>
        </p:nvSpPr>
        <p:spPr>
          <a:xfrm>
            <a:off x="7086600" y="1636776"/>
            <a:ext cx="1783080" cy="292608"/>
          </a:xfrm>
          <a:prstGeom prst="rect">
            <a:avLst/>
          </a:prstGeom>
          <a:noFill/>
        </p:spPr>
        <p:txBody>
          <a:bodyPr wrap="square" anchor="ctr" lIns="73152" rIns="73152" tIns="36576" bIns="36576">
            <a:noAutofit/>
          </a:bodyPr>
          <a:lstStyle/>
          <a:p>
            <a:pPr algn="l">
              <a:spcBef>
                <a:spcPts val="0"/>
              </a:spcBef>
              <a:spcAft>
                <a:spcPts val="0"/>
              </a:spcAft>
            </a:pPr>
            <a:r>
              <a:rPr lang="tr-TR" sz="1400" b="1" i="0">
                <a:solidFill>
                  <a:srgbClr val="3B99D4"/>
                </a:solidFill>
                <a:latin typeface="Calibri"/>
              </a:rPr>
              <a:t>Tahminî Nüfus</a:t>
            </a:r>
          </a:p>
        </p:txBody>
      </p:sp>
      <p:sp>
        <p:nvSpPr>
          <p:cNvPr id="10" name="Rectangle 9"/>
          <p:cNvSpPr/>
          <p:nvPr/>
        </p:nvSpPr>
        <p:spPr>
          <a:xfrm>
            <a:off x="7104888" y="2084832"/>
            <a:ext cx="384048" cy="64008"/>
          </a:xfrm>
          <a:prstGeom prst="rect">
            <a:avLst/>
          </a:prstGeom>
          <a:solidFill>
            <a:srgbClr val="5FA845"/>
          </a:solidFill>
          <a:ln>
            <a:noFill/>
          </a:ln>
          <a:effectLst/>
        </p:spPr>
        <p:txBody>
          <a:bodyPr rtlCol="0" anchor="ctr"/>
          <a:lstStyle/>
          <a:p/>
        </p:txBody>
      </p:sp>
      <p:sp>
        <p:nvSpPr>
          <p:cNvPr id="11" name="TextBox 10"/>
          <p:cNvSpPr txBox="1"/>
          <p:nvPr/>
        </p:nvSpPr>
        <p:spPr>
          <a:xfrm>
            <a:off x="7589520" y="1965960"/>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Temel senaryo</a:t>
            </a:r>
          </a:p>
        </p:txBody>
      </p:sp>
      <p:sp>
        <p:nvSpPr>
          <p:cNvPr id="12" name="Rectangle 11"/>
          <p:cNvSpPr/>
          <p:nvPr/>
        </p:nvSpPr>
        <p:spPr>
          <a:xfrm>
            <a:off x="7104888" y="2414016"/>
            <a:ext cx="384048" cy="64008"/>
          </a:xfrm>
          <a:prstGeom prst="rect">
            <a:avLst/>
          </a:prstGeom>
          <a:solidFill>
            <a:srgbClr val="E03829"/>
          </a:solidFill>
          <a:ln>
            <a:noFill/>
          </a:ln>
          <a:effectLst/>
        </p:spPr>
        <p:txBody>
          <a:bodyPr rtlCol="0" anchor="ctr"/>
          <a:lstStyle/>
          <a:p/>
        </p:txBody>
      </p:sp>
      <p:sp>
        <p:nvSpPr>
          <p:cNvPr id="13" name="TextBox 12"/>
          <p:cNvSpPr txBox="1"/>
          <p:nvPr/>
        </p:nvSpPr>
        <p:spPr>
          <a:xfrm>
            <a:off x="7589520" y="2295144"/>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350" b="0" i="0">
                <a:solidFill>
                  <a:srgbClr val="262626"/>
                </a:solidFill>
                <a:latin typeface="Calibri"/>
              </a:rPr>
              <a:t>Yüksek senaryo</a:t>
            </a:r>
          </a:p>
        </p:txBody>
      </p:sp>
      <p:sp>
        <p:nvSpPr>
          <p:cNvPr id="14" name="Rectangle 13"/>
          <p:cNvSpPr/>
          <p:nvPr/>
        </p:nvSpPr>
        <p:spPr>
          <a:xfrm>
            <a:off x="7104888" y="2743200"/>
            <a:ext cx="384048" cy="64008"/>
          </a:xfrm>
          <a:prstGeom prst="rect">
            <a:avLst/>
          </a:prstGeom>
          <a:solidFill>
            <a:srgbClr val="241F21"/>
          </a:solidFill>
          <a:ln>
            <a:noFill/>
          </a:ln>
          <a:effectLst/>
        </p:spPr>
        <p:txBody>
          <a:bodyPr rtlCol="0" anchor="ctr"/>
          <a:lstStyle/>
          <a:p/>
        </p:txBody>
      </p:sp>
      <p:sp>
        <p:nvSpPr>
          <p:cNvPr id="15" name="TextBox 14"/>
          <p:cNvSpPr txBox="1"/>
          <p:nvPr/>
        </p:nvSpPr>
        <p:spPr>
          <a:xfrm>
            <a:off x="7589520" y="2624328"/>
            <a:ext cx="1280160" cy="292608"/>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Düşük senaryo</a:t>
            </a:r>
          </a:p>
        </p:txBody>
      </p:sp>
      <p:cxnSp>
        <p:nvCxnSpPr>
          <p:cNvPr id="16" name="Connector 15"/>
          <p:cNvCxnSpPr/>
          <p:nvPr/>
        </p:nvCxnSpPr>
        <p:spPr>
          <a:xfrm>
            <a:off x="4589102" y="1358478"/>
            <a:ext cx="0" cy="2288459"/>
          </a:xfrm>
          <a:prstGeom prst="line">
            <a:avLst/>
          </a:prstGeom>
          <a:ln w="31750">
            <a:solidFill>
              <a:srgbClr val="D3373A"/>
            </a:solidFill>
            <a:prstDash val="dash"/>
          </a:ln>
        </p:spPr>
      </p:cxnSp>
      <p:sp>
        <p:nvSpPr>
          <p:cNvPr id="17" name="Rounded Rectangle 16"/>
          <p:cNvSpPr/>
          <p:nvPr/>
        </p:nvSpPr>
        <p:spPr>
          <a:xfrm>
            <a:off x="3171782" y="1340190"/>
            <a:ext cx="1325880" cy="274320"/>
          </a:xfrm>
          <a:prstGeom prst="roundRect">
            <a:avLst>
              <a:gd name="adj" fmla="val 25000"/>
            </a:avLst>
          </a:prstGeom>
          <a:solidFill>
            <a:srgbClr val="3B99D4"/>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TÜİK verisi</a:t>
            </a:r>
          </a:p>
        </p:txBody>
      </p:sp>
      <p:sp>
        <p:nvSpPr>
          <p:cNvPr id="18" name="Rounded Rectangle 17"/>
          <p:cNvSpPr/>
          <p:nvPr/>
        </p:nvSpPr>
        <p:spPr>
          <a:xfrm>
            <a:off x="4680542" y="1340190"/>
            <a:ext cx="1051560" cy="274320"/>
          </a:xfrm>
          <a:prstGeom prst="roundRect">
            <a:avLst>
              <a:gd name="adj" fmla="val 25000"/>
            </a:avLst>
          </a:prstGeom>
          <a:solidFill>
            <a:srgbClr val="4F4F4F"/>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tahmin</a:t>
            </a:r>
          </a:p>
        </p:txBody>
      </p:sp>
      <p:sp>
        <p:nvSpPr>
          <p:cNvPr id="19" name="Rounded Rectangle 18"/>
          <p:cNvSpPr/>
          <p:nvPr/>
        </p:nvSpPr>
        <p:spPr>
          <a:xfrm>
            <a:off x="6431763" y="1537769"/>
            <a:ext cx="566928" cy="256032"/>
          </a:xfrm>
          <a:prstGeom prst="roundRect">
            <a:avLst>
              <a:gd name="adj" fmla="val 25000"/>
            </a:avLst>
          </a:prstGeom>
          <a:solidFill>
            <a:srgbClr val="E03829"/>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≈121</a:t>
            </a:r>
          </a:p>
        </p:txBody>
      </p:sp>
      <p:sp>
        <p:nvSpPr>
          <p:cNvPr id="20" name="Rounded Rectangle 19"/>
          <p:cNvSpPr/>
          <p:nvPr/>
        </p:nvSpPr>
        <p:spPr>
          <a:xfrm>
            <a:off x="6431763" y="1764980"/>
            <a:ext cx="566928" cy="256032"/>
          </a:xfrm>
          <a:prstGeom prst="roundRect">
            <a:avLst>
              <a:gd name="adj" fmla="val 25000"/>
            </a:avLst>
          </a:prstGeom>
          <a:solidFill>
            <a:srgbClr val="5FA845"/>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≈107</a:t>
            </a:r>
          </a:p>
        </p:txBody>
      </p:sp>
      <p:sp>
        <p:nvSpPr>
          <p:cNvPr id="21" name="Rounded Rectangle 20"/>
          <p:cNvSpPr/>
          <p:nvPr/>
        </p:nvSpPr>
        <p:spPr>
          <a:xfrm>
            <a:off x="6431763" y="1975846"/>
            <a:ext cx="566928" cy="256032"/>
          </a:xfrm>
          <a:prstGeom prst="roundRect">
            <a:avLst>
              <a:gd name="adj" fmla="val 25000"/>
            </a:avLst>
          </a:prstGeom>
          <a:solidFill>
            <a:srgbClr val="241F21"/>
          </a:solidFill>
          <a:ln>
            <a:noFill/>
          </a:ln>
          <a:effectLst/>
        </p:spPr>
        <p:txBody>
          <a:bodyPr rtlCol="0" anchor="ctr" wrap="square" lIns="36576" rIns="36576" tIns="0" bIns="0">
            <a:noAutofit/>
          </a:bodyPr>
          <a:lstStyle/>
          <a:p>
            <a:pPr algn="ctr">
              <a:spcBef>
                <a:spcPts val="0"/>
              </a:spcBef>
              <a:spcAft>
                <a:spcPts val="0"/>
              </a:spcAft>
            </a:pPr>
            <a:r>
              <a:rPr lang="tr-TR" sz="1200" b="1" i="0">
                <a:solidFill>
                  <a:srgbClr val="FFFFFF"/>
                </a:solidFill>
                <a:latin typeface="Calibri"/>
              </a:rPr>
              <a:t>≈94</a:t>
            </a:r>
          </a:p>
        </p:txBody>
      </p:sp>
      <p:sp>
        <p:nvSpPr>
          <p:cNvPr id="22" name="TextBox 21"/>
          <p:cNvSpPr txBox="1"/>
          <p:nvPr/>
        </p:nvSpPr>
        <p:spPr>
          <a:xfrm>
            <a:off x="502920" y="4519880"/>
            <a:ext cx="8321040" cy="457200"/>
          </a:xfrm>
          <a:prstGeom prst="rect">
            <a:avLst/>
          </a:prstGeom>
          <a:noFill/>
        </p:spPr>
        <p:txBody>
          <a:bodyPr wrap="square" anchor="t" lIns="73152" rIns="73152" tIns="36576" bIns="36576">
            <a:noAutofit/>
          </a:bodyPr>
          <a:lstStyle/>
          <a:p>
            <a:pPr algn="l">
              <a:spcBef>
                <a:spcPts val="0"/>
              </a:spcBef>
              <a:spcAft>
                <a:spcPts val="0"/>
              </a:spcAft>
            </a:pPr>
            <a:r>
              <a:rPr lang="tr-TR" sz="1300" b="0" i="1">
                <a:solidFill>
                  <a:srgbClr val="767676"/>
                </a:solidFill>
                <a:latin typeface="Calibri"/>
              </a:rPr>
              <a:t>Türkiye’nin 1927-2023 yılları arası nüfus miktarı ve 2024-2080 yılları arası nüfus projeksiyonları, TÜİK</a:t>
            </a:r>
          </a:p>
        </p:txBody>
      </p:sp>
      <p:sp>
        <p:nvSpPr>
          <p:cNvPr id="23" name="Rounded Rectangle 22"/>
          <p:cNvSpPr/>
          <p:nvPr/>
        </p:nvSpPr>
        <p:spPr>
          <a:xfrm>
            <a:off x="502920" y="5022800"/>
            <a:ext cx="8321040" cy="1268272"/>
          </a:xfrm>
          <a:prstGeom prst="roundRect">
            <a:avLst>
              <a:gd name="adj" fmla="val 8000"/>
            </a:avLst>
          </a:prstGeom>
          <a:solidFill>
            <a:srgbClr val="E3F1E4"/>
          </a:solidFill>
          <a:ln w="12700">
            <a:solidFill>
              <a:srgbClr val="2E7D32"/>
            </a:solidFill>
          </a:ln>
          <a:effectLst/>
        </p:spPr>
        <p:txBody>
          <a:bodyPr rtlCol="0" anchor="ctr" wrap="square" lIns="182880" rIns="182880" tIns="73152" bIns="73152">
            <a:noAutofit/>
          </a:bodyPr>
          <a:lstStyle/>
          <a:p>
            <a:pPr algn="l">
              <a:spcBef>
                <a:spcPts val="0"/>
              </a:spcBef>
              <a:spcAft>
                <a:spcPts val="0"/>
              </a:spcAft>
            </a:pPr>
            <a:r>
              <a:rPr lang="tr-TR" sz="1800" b="0" i="0">
                <a:solidFill>
                  <a:srgbClr val="262626"/>
                </a:solidFill>
                <a:latin typeface="Calibri"/>
              </a:rPr>
              <a:t>Sonuç: nüfus artmaya devam etti ama son yıllarda artış yavaşladı; geleceğe dair tahminler senaryoya göre artış, durağanlık ya da azalma gösteriyor.</a:t>
            </a:r>
          </a:p>
        </p:txBody>
      </p:sp>
      <p:sp>
        <p:nvSpPr>
          <p:cNvPr id="24" name="Oval 23"/>
          <p:cNvSpPr/>
          <p:nvPr/>
        </p:nvSpPr>
        <p:spPr>
          <a:xfrm>
            <a:off x="9006840" y="1357884"/>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25" name="TextBox 24"/>
          <p:cNvSpPr txBox="1"/>
          <p:nvPr/>
        </p:nvSpPr>
        <p:spPr>
          <a:xfrm>
            <a:off x="9418320" y="1216152"/>
            <a:ext cx="227045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Birim ne? Hangi yıllar ölçülmüş?</a:t>
            </a:r>
          </a:p>
        </p:txBody>
      </p:sp>
      <p:sp>
        <p:nvSpPr>
          <p:cNvPr id="26" name="Rounded Rectangle 25"/>
          <p:cNvSpPr/>
          <p:nvPr/>
        </p:nvSpPr>
        <p:spPr>
          <a:xfrm>
            <a:off x="9418320" y="1920240"/>
            <a:ext cx="2270455" cy="92354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500" b="0" i="0">
                <a:solidFill>
                  <a:srgbClr val="262626"/>
                </a:solidFill>
                <a:latin typeface="Calibri"/>
              </a:rPr>
              <a:t>Milyon kişi. 1927'den 2024'e TÜİK verisi (künye 1927-2023 der).</a:t>
            </a:r>
          </a:p>
        </p:txBody>
      </p:sp>
      <p:sp>
        <p:nvSpPr>
          <p:cNvPr id="27" name="Oval 26"/>
          <p:cNvSpPr/>
          <p:nvPr/>
        </p:nvSpPr>
        <p:spPr>
          <a:xfrm>
            <a:off x="9006840" y="305866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28" name="TextBox 27"/>
          <p:cNvSpPr txBox="1"/>
          <p:nvPr/>
        </p:nvSpPr>
        <p:spPr>
          <a:xfrm>
            <a:off x="9418320" y="2916936"/>
            <a:ext cx="227045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2024'ten sonraki üç çizgi neyi gösteriyor?</a:t>
            </a:r>
          </a:p>
        </p:txBody>
      </p:sp>
      <p:sp>
        <p:nvSpPr>
          <p:cNvPr id="29" name="Rounded Rectangle 28"/>
          <p:cNvSpPr/>
          <p:nvPr/>
        </p:nvSpPr>
        <p:spPr>
          <a:xfrm>
            <a:off x="9418320" y="3621024"/>
            <a:ext cx="2270455" cy="92354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500" b="0" i="0">
                <a:solidFill>
                  <a:srgbClr val="262626"/>
                </a:solidFill>
                <a:latin typeface="Calibri"/>
              </a:rPr>
              <a:t>Tahminî nüfus: nüfus projeksiyonu — temel, yüksek, düşük senaryo.</a:t>
            </a:r>
          </a:p>
        </p:txBody>
      </p:sp>
      <p:sp>
        <p:nvSpPr>
          <p:cNvPr id="30" name="Oval 29"/>
          <p:cNvSpPr/>
          <p:nvPr/>
        </p:nvSpPr>
        <p:spPr>
          <a:xfrm>
            <a:off x="9006840" y="4759452"/>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31" name="TextBox 30"/>
          <p:cNvSpPr txBox="1"/>
          <p:nvPr/>
        </p:nvSpPr>
        <p:spPr>
          <a:xfrm>
            <a:off x="9418320" y="4617720"/>
            <a:ext cx="2270455" cy="630936"/>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262626"/>
                </a:solidFill>
                <a:latin typeface="Calibri"/>
              </a:rPr>
              <a:t>1950'den sonra eğri nasıl değişiyor?</a:t>
            </a:r>
          </a:p>
        </p:txBody>
      </p:sp>
      <p:sp>
        <p:nvSpPr>
          <p:cNvPr id="32" name="Rounded Rectangle 31"/>
          <p:cNvSpPr/>
          <p:nvPr/>
        </p:nvSpPr>
        <p:spPr>
          <a:xfrm>
            <a:off x="9418320" y="5321808"/>
            <a:ext cx="2270455" cy="923544"/>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500" b="0" i="0">
                <a:solidFill>
                  <a:srgbClr val="262626"/>
                </a:solidFill>
                <a:latin typeface="Calibri"/>
              </a:rPr>
              <a:t>Dikleşir: artış hızlanır; 2020'den sonra yatıklaşır: artış yavaşlar.</a:t>
            </a:r>
          </a:p>
        </p:txBody>
      </p:sp>
      <p:sp>
        <p:nvSpPr>
          <p:cNvPr id="33" name="TextBox 3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4" name="Rounded Rectangle 3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35" name="TextBox 3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54 / 379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Grafiğe göre (s. 144) Türkiye'nin nüfus artış oranı hangi yılda en yüksektir?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1935</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1945</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1960</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1990</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2023</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55 / 379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5</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Grafiğe göre (s. 144) Türkiye'nin nüfus artış oranı hangi yılda en yüksektir?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1935</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1945</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1960</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1990</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2023</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1960'ta yaklaşık ‰28 (grafikten okunur). 1945'te belirgin bir düşüş, 2023'te en düşük değer vardır.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56 / 379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Türkiye Nüfusunun Tarihsel Gelişimi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İKİLİ</a:t>
            </a:r>
          </a:p>
        </p:txBody>
      </p:sp>
      <p:sp>
        <p:nvSpPr>
          <p:cNvPr id="6" name="Rounded Rectangle 5"/>
          <p:cNvSpPr/>
          <p:nvPr/>
        </p:nvSpPr>
        <p:spPr>
          <a:xfrm>
            <a:off x="502920" y="1216152"/>
            <a:ext cx="11185855" cy="8686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4069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40690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Türkiye nüfusunun tarihsel gelişimini grafikler üzerinden yorumlayabilme</a:t>
            </a:r>
          </a:p>
        </p:txBody>
      </p:sp>
      <p:sp>
        <p:nvSpPr>
          <p:cNvPr id="9" name="TextBox 8"/>
          <p:cNvSpPr txBox="1"/>
          <p:nvPr/>
        </p:nvSpPr>
        <p:spPr>
          <a:xfrm>
            <a:off x="640080" y="1650492"/>
            <a:ext cx="1143000" cy="3794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650492"/>
            <a:ext cx="9722815" cy="379476"/>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Tablo, Grafik, Şekil ve/veya Diyagram Okuma ve Yorumlama</a:t>
            </a:r>
          </a:p>
        </p:txBody>
      </p:sp>
      <p:sp>
        <p:nvSpPr>
          <p:cNvPr id="11" name="TextBox 10"/>
          <p:cNvSpPr txBox="1"/>
          <p:nvPr/>
        </p:nvSpPr>
        <p:spPr>
          <a:xfrm>
            <a:off x="502920" y="213055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900" b="0" i="1">
                <a:solidFill>
                  <a:srgbClr val="262626"/>
                </a:solidFill>
                <a:latin typeface="Calibri"/>
              </a:rPr>
              <a:t>Aşağıdaki soruları Türkiye’nin nüfus artış oranı ve nüfus artışı grafiklerinden yararlanarak cevaplayınız.</a:t>
            </a:r>
          </a:p>
        </p:txBody>
      </p:sp>
      <p:sp>
        <p:nvSpPr>
          <p:cNvPr id="12" name="Rounded Rectangle 11"/>
          <p:cNvSpPr/>
          <p:nvPr/>
        </p:nvSpPr>
        <p:spPr>
          <a:xfrm>
            <a:off x="502920" y="2679192"/>
            <a:ext cx="11185855" cy="292608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marL="328789" indent="-328789">
              <a:spcBef>
                <a:spcPts val="0"/>
              </a:spcBef>
              <a:spcAft>
                <a:spcPts val="780"/>
              </a:spcAft>
            </a:pPr>
            <a:r>
              <a:rPr lang="tr-TR" sz="2050" b="1" i="0">
                <a:solidFill>
                  <a:srgbClr val="2C6696"/>
                </a:solidFill>
                <a:latin typeface="Calibri"/>
              </a:rPr>
              <a:t>1.  </a:t>
            </a:r>
            <a:r>
              <a:rPr lang="tr-TR" sz="2050" b="0" i="0">
                <a:solidFill>
                  <a:srgbClr val="262626"/>
                </a:solidFill>
                <a:latin typeface="Calibri"/>
              </a:rPr>
              <a:t>Nüfus artış oranı ve nüfus miktarı grafiklerini karşılaştırınız. Nüfus artış oranı ve miktarı arasındaki ilişkiyi yorumlayınız.</a:t>
            </a:r>
          </a:p>
          <a:p>
            <a:pPr algn="l" marL="328789" indent="-328789">
              <a:spcBef>
                <a:spcPts val="0"/>
              </a:spcBef>
              <a:spcAft>
                <a:spcPts val="780"/>
              </a:spcAft>
            </a:pPr>
            <a:r>
              <a:rPr lang="tr-TR" sz="2050" b="1" i="0">
                <a:solidFill>
                  <a:srgbClr val="2C6696"/>
                </a:solidFill>
                <a:latin typeface="Calibri"/>
              </a:rPr>
              <a:t>2.  </a:t>
            </a:r>
            <a:r>
              <a:rPr lang="tr-TR" sz="2050" b="0" i="0">
                <a:solidFill>
                  <a:srgbClr val="262626"/>
                </a:solidFill>
                <a:latin typeface="Calibri"/>
              </a:rPr>
              <a:t>1950-1980 yılları arasında nüfus artış hızının yüksek olmasının nedenleri nelerdir?</a:t>
            </a:r>
          </a:p>
          <a:p>
            <a:pPr algn="l" marL="328789" indent="-328789">
              <a:spcBef>
                <a:spcPts val="0"/>
              </a:spcBef>
              <a:spcAft>
                <a:spcPts val="780"/>
              </a:spcAft>
            </a:pPr>
            <a:r>
              <a:rPr lang="tr-TR" sz="2050" b="1" i="0">
                <a:solidFill>
                  <a:srgbClr val="2C6696"/>
                </a:solidFill>
                <a:latin typeface="Calibri"/>
              </a:rPr>
              <a:t>3.  </a:t>
            </a:r>
            <a:r>
              <a:rPr lang="tr-TR" sz="2050" b="0" i="0">
                <a:solidFill>
                  <a:srgbClr val="262626"/>
                </a:solidFill>
                <a:latin typeface="Calibri"/>
              </a:rPr>
              <a:t>Nüfus artış hızının 1990 yılından itibaren azalma eğilimi göstermesine neden olan faktörler nelerdir?</a:t>
            </a:r>
          </a:p>
          <a:p>
            <a:pPr algn="l" marL="328789" indent="-328789">
              <a:spcBef>
                <a:spcPts val="0"/>
              </a:spcBef>
              <a:spcAft>
                <a:spcPts val="780"/>
              </a:spcAft>
            </a:pPr>
            <a:r>
              <a:rPr lang="tr-TR" sz="2050" b="1" i="0">
                <a:solidFill>
                  <a:srgbClr val="2C6696"/>
                </a:solidFill>
                <a:latin typeface="Calibri"/>
              </a:rPr>
              <a:t>4.  </a:t>
            </a:r>
            <a:r>
              <a:rPr lang="tr-TR" sz="2050" b="0" i="0">
                <a:solidFill>
                  <a:srgbClr val="262626"/>
                </a:solidFill>
                <a:latin typeface="Calibri"/>
              </a:rPr>
              <a:t>Nüfus tahminlerine göre Türkiye nüfusunda yaşanacak değişimlerin nedenlerini yorumlayınız.</a:t>
            </a:r>
          </a:p>
          <a:p>
            <a:pPr algn="l">
              <a:spcBef>
                <a:spcPts val="0"/>
              </a:spcBef>
              <a:spcAft>
                <a:spcPts val="0"/>
              </a:spcAft>
            </a:pPr>
            <a:r>
              <a:rPr lang="tr-TR" sz="2050" b="0" i="1">
                <a:solidFill>
                  <a:srgbClr val="767676"/>
                </a:solidFill>
                <a:latin typeface="Calibri"/>
              </a:rPr>
              <a:t>Düşük senaryo: …… · Yüksek senaryo: ……</a:t>
            </a:r>
          </a:p>
        </p:txBody>
      </p:sp>
      <p:sp>
        <p:nvSpPr>
          <p:cNvPr id="13" name="Rounded Rectangle 12"/>
          <p:cNvSpPr/>
          <p:nvPr/>
        </p:nvSpPr>
        <p:spPr>
          <a:xfrm>
            <a:off x="502920" y="5696712"/>
            <a:ext cx="11185855" cy="548640"/>
          </a:xfrm>
          <a:prstGeom prst="roundRect">
            <a:avLst>
              <a:gd name="adj" fmla="val 8000"/>
            </a:avLst>
          </a:prstGeom>
          <a:solidFill>
            <a:srgbClr val="FFF3D1"/>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62626"/>
                </a:solidFill>
                <a:latin typeface="Calibri"/>
              </a:rPr>
              <a:t>İkili · 9 dakika yazma + 4 dakika paylaşım · her sorudan sonra örnek cevap</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57 / 379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oran ve miktar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1</a:t>
            </a:r>
          </a:p>
        </p:txBody>
      </p:sp>
      <p:pic>
        <p:nvPicPr>
          <p:cNvPr id="6" name="Picture 5" descr="h21_artis_orani_s144.jpg"/>
          <p:cNvPicPr>
            <a:picLocks noChangeAspect="1"/>
          </p:cNvPicPr>
          <p:nvPr/>
        </p:nvPicPr>
        <p:blipFill>
          <a:blip r:embed="rId3"/>
          <a:stretch>
            <a:fillRect/>
          </a:stretch>
        </p:blipFill>
        <p:spPr>
          <a:xfrm>
            <a:off x="502920" y="1197864"/>
            <a:ext cx="5943600" cy="2383242"/>
          </a:xfrm>
          <a:prstGeom prst="rect">
            <a:avLst/>
          </a:prstGeom>
          <a:ln w="9525">
            <a:solidFill>
              <a:srgbClr val="D9D9D9"/>
            </a:solidFill>
          </a:ln>
        </p:spPr>
      </p:pic>
      <p:pic>
        <p:nvPicPr>
          <p:cNvPr id="7" name="Picture 6" descr="h21_nufus_miktari_s144.jpg"/>
          <p:cNvPicPr>
            <a:picLocks noChangeAspect="1"/>
          </p:cNvPicPr>
          <p:nvPr/>
        </p:nvPicPr>
        <p:blipFill>
          <a:blip r:embed="rId4"/>
          <a:stretch>
            <a:fillRect/>
          </a:stretch>
        </p:blipFill>
        <p:spPr>
          <a:xfrm>
            <a:off x="502920" y="3599394"/>
            <a:ext cx="5943600" cy="2605976"/>
          </a:xfrm>
          <a:prstGeom prst="rect">
            <a:avLst/>
          </a:prstGeom>
          <a:ln w="9525">
            <a:solidFill>
              <a:srgbClr val="D9D9D9"/>
            </a:solidFill>
          </a:ln>
        </p:spPr>
      </p:pic>
      <p:sp>
        <p:nvSpPr>
          <p:cNvPr id="8" name="Oval 7"/>
          <p:cNvSpPr/>
          <p:nvPr/>
        </p:nvSpPr>
        <p:spPr>
          <a:xfrm>
            <a:off x="6720840" y="155155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9" name="TextBox 8"/>
          <p:cNvSpPr txBox="1"/>
          <p:nvPr/>
        </p:nvSpPr>
        <p:spPr>
          <a:xfrm>
            <a:off x="7132320" y="1216152"/>
            <a:ext cx="4556455" cy="1018285"/>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Nüfus artış oranı ve nüfus miktarı grafiklerini karşılaştırınız. Nüfus artış oranı ve miktarı arasındaki ilişkiyi yorumlayınız.</a:t>
            </a:r>
          </a:p>
        </p:txBody>
      </p:sp>
      <p:sp>
        <p:nvSpPr>
          <p:cNvPr id="10" name="Rounded Rectangle 9"/>
          <p:cNvSpPr/>
          <p:nvPr/>
        </p:nvSpPr>
        <p:spPr>
          <a:xfrm>
            <a:off x="7132320" y="2307589"/>
            <a:ext cx="4556455" cy="3526283"/>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1" name="Connector 10"/>
          <p:cNvCxnSpPr/>
          <p:nvPr/>
        </p:nvCxnSpPr>
        <p:spPr>
          <a:xfrm>
            <a:off x="7315200" y="2660217"/>
            <a:ext cx="4190695" cy="0"/>
          </a:xfrm>
          <a:prstGeom prst="line">
            <a:avLst/>
          </a:prstGeom>
          <a:ln w="12700">
            <a:solidFill>
              <a:srgbClr val="D9D9D9"/>
            </a:solidFill>
            <a:prstDash val="dash"/>
          </a:ln>
        </p:spPr>
      </p:cxnSp>
      <p:cxnSp>
        <p:nvCxnSpPr>
          <p:cNvPr id="12" name="Connector 11"/>
          <p:cNvCxnSpPr/>
          <p:nvPr/>
        </p:nvCxnSpPr>
        <p:spPr>
          <a:xfrm>
            <a:off x="7315200" y="3012845"/>
            <a:ext cx="4190695" cy="0"/>
          </a:xfrm>
          <a:prstGeom prst="line">
            <a:avLst/>
          </a:prstGeom>
          <a:ln w="12700">
            <a:solidFill>
              <a:srgbClr val="D9D9D9"/>
            </a:solidFill>
            <a:prstDash val="dash"/>
          </a:ln>
        </p:spPr>
      </p:cxnSp>
      <p:cxnSp>
        <p:nvCxnSpPr>
          <p:cNvPr id="13" name="Connector 12"/>
          <p:cNvCxnSpPr/>
          <p:nvPr/>
        </p:nvCxnSpPr>
        <p:spPr>
          <a:xfrm>
            <a:off x="7315200" y="3365473"/>
            <a:ext cx="4190695" cy="0"/>
          </a:xfrm>
          <a:prstGeom prst="line">
            <a:avLst/>
          </a:prstGeom>
          <a:ln w="12700">
            <a:solidFill>
              <a:srgbClr val="D9D9D9"/>
            </a:solidFill>
            <a:prstDash val="dash"/>
          </a:ln>
        </p:spPr>
      </p:cxnSp>
      <p:cxnSp>
        <p:nvCxnSpPr>
          <p:cNvPr id="14" name="Connector 13"/>
          <p:cNvCxnSpPr/>
          <p:nvPr/>
        </p:nvCxnSpPr>
        <p:spPr>
          <a:xfrm>
            <a:off x="7315200" y="3718102"/>
            <a:ext cx="4190695" cy="0"/>
          </a:xfrm>
          <a:prstGeom prst="line">
            <a:avLst/>
          </a:prstGeom>
          <a:ln w="12700">
            <a:solidFill>
              <a:srgbClr val="D9D9D9"/>
            </a:solidFill>
            <a:prstDash val="dash"/>
          </a:ln>
        </p:spPr>
      </p:cxnSp>
      <p:cxnSp>
        <p:nvCxnSpPr>
          <p:cNvPr id="15" name="Connector 14"/>
          <p:cNvCxnSpPr/>
          <p:nvPr/>
        </p:nvCxnSpPr>
        <p:spPr>
          <a:xfrm>
            <a:off x="7315200" y="4070730"/>
            <a:ext cx="4190695" cy="0"/>
          </a:xfrm>
          <a:prstGeom prst="line">
            <a:avLst/>
          </a:prstGeom>
          <a:ln w="12700">
            <a:solidFill>
              <a:srgbClr val="D9D9D9"/>
            </a:solidFill>
            <a:prstDash val="dash"/>
          </a:ln>
        </p:spPr>
      </p:cxnSp>
      <p:cxnSp>
        <p:nvCxnSpPr>
          <p:cNvPr id="16" name="Connector 15"/>
          <p:cNvCxnSpPr/>
          <p:nvPr/>
        </p:nvCxnSpPr>
        <p:spPr>
          <a:xfrm>
            <a:off x="7315200" y="4423358"/>
            <a:ext cx="4190695" cy="0"/>
          </a:xfrm>
          <a:prstGeom prst="line">
            <a:avLst/>
          </a:prstGeom>
          <a:ln w="12700">
            <a:solidFill>
              <a:srgbClr val="D9D9D9"/>
            </a:solidFill>
            <a:prstDash val="dash"/>
          </a:ln>
        </p:spPr>
      </p:cxnSp>
      <p:cxnSp>
        <p:nvCxnSpPr>
          <p:cNvPr id="17" name="Connector 16"/>
          <p:cNvCxnSpPr/>
          <p:nvPr/>
        </p:nvCxnSpPr>
        <p:spPr>
          <a:xfrm>
            <a:off x="7315200" y="4775987"/>
            <a:ext cx="4190695" cy="0"/>
          </a:xfrm>
          <a:prstGeom prst="line">
            <a:avLst/>
          </a:prstGeom>
          <a:ln w="12700">
            <a:solidFill>
              <a:srgbClr val="D9D9D9"/>
            </a:solidFill>
            <a:prstDash val="dash"/>
          </a:ln>
        </p:spPr>
      </p:cxnSp>
      <p:cxnSp>
        <p:nvCxnSpPr>
          <p:cNvPr id="18" name="Connector 17"/>
          <p:cNvCxnSpPr/>
          <p:nvPr/>
        </p:nvCxnSpPr>
        <p:spPr>
          <a:xfrm>
            <a:off x="7315200" y="5128615"/>
            <a:ext cx="4190695" cy="0"/>
          </a:xfrm>
          <a:prstGeom prst="line">
            <a:avLst/>
          </a:prstGeom>
          <a:ln w="12700">
            <a:solidFill>
              <a:srgbClr val="D9D9D9"/>
            </a:solidFill>
            <a:prstDash val="dash"/>
          </a:ln>
        </p:spPr>
      </p:cxnSp>
      <p:cxnSp>
        <p:nvCxnSpPr>
          <p:cNvPr id="19" name="Connector 18"/>
          <p:cNvCxnSpPr/>
          <p:nvPr/>
        </p:nvCxnSpPr>
        <p:spPr>
          <a:xfrm>
            <a:off x="7315200" y="5481243"/>
            <a:ext cx="4190695" cy="0"/>
          </a:xfrm>
          <a:prstGeom prst="line">
            <a:avLst/>
          </a:prstGeom>
          <a:ln w="12700">
            <a:solidFill>
              <a:srgbClr val="D9D9D9"/>
            </a:solidFill>
            <a:prstDash val="dash"/>
          </a:ln>
        </p:spPr>
      </p:cxnSp>
      <p:sp>
        <p:nvSpPr>
          <p:cNvPr id="20" name="TextBox 19"/>
          <p:cNvSpPr txBox="1"/>
          <p:nvPr/>
        </p:nvSpPr>
        <p:spPr>
          <a:xfrm>
            <a:off x="6720840" y="5971032"/>
            <a:ext cx="496793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Grafikler: kitap s. 144 (TÜİK) · değerler grafikten okunur</a:t>
            </a:r>
          </a:p>
        </p:txBody>
      </p: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58 / 379</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soru: oran ve miktar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1_artis_orani_s144.jpg"/>
          <p:cNvPicPr>
            <a:picLocks noChangeAspect="1"/>
          </p:cNvPicPr>
          <p:nvPr/>
        </p:nvPicPr>
        <p:blipFill>
          <a:blip r:embed="rId3"/>
          <a:stretch>
            <a:fillRect/>
          </a:stretch>
        </p:blipFill>
        <p:spPr>
          <a:xfrm>
            <a:off x="502920" y="1197864"/>
            <a:ext cx="5943600" cy="2383242"/>
          </a:xfrm>
          <a:prstGeom prst="rect">
            <a:avLst/>
          </a:prstGeom>
          <a:ln w="9525">
            <a:solidFill>
              <a:srgbClr val="D9D9D9"/>
            </a:solidFill>
          </a:ln>
        </p:spPr>
      </p:pic>
      <p:pic>
        <p:nvPicPr>
          <p:cNvPr id="7" name="Picture 6" descr="h21_nufus_miktari_s144.jpg"/>
          <p:cNvPicPr>
            <a:picLocks noChangeAspect="1"/>
          </p:cNvPicPr>
          <p:nvPr/>
        </p:nvPicPr>
        <p:blipFill>
          <a:blip r:embed="rId4"/>
          <a:stretch>
            <a:fillRect/>
          </a:stretch>
        </p:blipFill>
        <p:spPr>
          <a:xfrm>
            <a:off x="502920" y="3599394"/>
            <a:ext cx="5943600" cy="2605976"/>
          </a:xfrm>
          <a:prstGeom prst="rect">
            <a:avLst/>
          </a:prstGeom>
          <a:ln w="9525">
            <a:solidFill>
              <a:srgbClr val="D9D9D9"/>
            </a:solidFill>
          </a:ln>
        </p:spPr>
      </p:pic>
      <p:cxnSp>
        <p:nvCxnSpPr>
          <p:cNvPr id="8" name="Connector 7"/>
          <p:cNvCxnSpPr/>
          <p:nvPr/>
        </p:nvCxnSpPr>
        <p:spPr>
          <a:xfrm>
            <a:off x="2427678" y="1322120"/>
            <a:ext cx="2900961" cy="966336"/>
          </a:xfrm>
          <a:prstGeom prst="line">
            <a:avLst/>
          </a:prstGeom>
          <a:ln w="50800">
            <a:solidFill>
              <a:srgbClr val="D3373A"/>
            </a:solidFill>
            <a:tailEnd type="triangle" w="med" len="med"/>
          </a:ln>
        </p:spPr>
      </p:cxnSp>
      <p:sp>
        <p:nvSpPr>
          <p:cNvPr id="9" name="Rounded Rectangle 8"/>
          <p:cNvSpPr/>
          <p:nvPr/>
        </p:nvSpPr>
        <p:spPr>
          <a:xfrm>
            <a:off x="3225519" y="992936"/>
            <a:ext cx="2103120" cy="292608"/>
          </a:xfrm>
          <a:prstGeom prst="roundRect">
            <a:avLst>
              <a:gd name="adj" fmla="val 25000"/>
            </a:avLst>
          </a:prstGeom>
          <a:solidFill>
            <a:srgbClr val="F9E1E1"/>
          </a:solidFill>
          <a:ln w="15875">
            <a:solidFill>
              <a:srgbClr val="D3373A"/>
            </a:solidFill>
          </a:ln>
          <a:effectLst/>
        </p:spPr>
        <p:txBody>
          <a:bodyPr rtlCol="0" anchor="ctr" wrap="square" lIns="36576" rIns="36576" tIns="0" bIns="0">
            <a:noAutofit/>
          </a:bodyPr>
          <a:lstStyle/>
          <a:p>
            <a:pPr algn="ctr">
              <a:spcBef>
                <a:spcPts val="0"/>
              </a:spcBef>
              <a:spcAft>
                <a:spcPts val="0"/>
              </a:spcAft>
            </a:pPr>
            <a:r>
              <a:rPr lang="tr-TR" sz="1200" b="1" i="0">
                <a:solidFill>
                  <a:srgbClr val="262626"/>
                </a:solidFill>
                <a:latin typeface="Calibri"/>
              </a:rPr>
              <a:t>1960'tan sonra oran azalıyor</a:t>
            </a:r>
          </a:p>
        </p:txBody>
      </p:sp>
      <p:cxnSp>
        <p:nvCxnSpPr>
          <p:cNvPr id="10" name="Connector 9"/>
          <p:cNvCxnSpPr/>
          <p:nvPr/>
        </p:nvCxnSpPr>
        <p:spPr>
          <a:xfrm flipV="1">
            <a:off x="2106150" y="4403107"/>
            <a:ext cx="1603230" cy="823062"/>
          </a:xfrm>
          <a:prstGeom prst="line">
            <a:avLst/>
          </a:prstGeom>
          <a:ln w="50800">
            <a:solidFill>
              <a:srgbClr val="2E7D32"/>
            </a:solidFill>
            <a:tailEnd type="triangle" w="med" len="med"/>
          </a:ln>
        </p:spPr>
      </p:cxnSp>
      <p:sp>
        <p:nvSpPr>
          <p:cNvPr id="11" name="Rounded Rectangle 10"/>
          <p:cNvSpPr/>
          <p:nvPr/>
        </p:nvSpPr>
        <p:spPr>
          <a:xfrm>
            <a:off x="1786110" y="4293379"/>
            <a:ext cx="1920240" cy="292608"/>
          </a:xfrm>
          <a:prstGeom prst="roundRect">
            <a:avLst>
              <a:gd name="adj" fmla="val 25000"/>
            </a:avLst>
          </a:prstGeom>
          <a:solidFill>
            <a:srgbClr val="E3F1E4"/>
          </a:solidFill>
          <a:ln w="15875">
            <a:solidFill>
              <a:srgbClr val="2E7D32"/>
            </a:solid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miktar artmaya devam ediyor</a:t>
            </a:r>
          </a:p>
        </p:txBody>
      </p:sp>
      <p:sp>
        <p:nvSpPr>
          <p:cNvPr id="12" name="Oval 11"/>
          <p:cNvSpPr/>
          <p:nvPr/>
        </p:nvSpPr>
        <p:spPr>
          <a:xfrm>
            <a:off x="6720840" y="155155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3" name="TextBox 12"/>
          <p:cNvSpPr txBox="1"/>
          <p:nvPr/>
        </p:nvSpPr>
        <p:spPr>
          <a:xfrm>
            <a:off x="7132320" y="1216152"/>
            <a:ext cx="4556455" cy="1018285"/>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262626"/>
                </a:solidFill>
                <a:latin typeface="Calibri"/>
              </a:rPr>
              <a:t>Nüfus artış oranı ve nüfus miktarı grafiklerini karşılaştırınız. Nüfus artış oranı ve miktarı arasındaki ilişkiyi yorumlayınız.</a:t>
            </a:r>
          </a:p>
        </p:txBody>
      </p:sp>
      <p:sp>
        <p:nvSpPr>
          <p:cNvPr id="14" name="Rounded Rectangle 13"/>
          <p:cNvSpPr/>
          <p:nvPr/>
        </p:nvSpPr>
        <p:spPr>
          <a:xfrm>
            <a:off x="7132320" y="2307589"/>
            <a:ext cx="4556455" cy="3526283"/>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2000" b="0" i="0">
                <a:solidFill>
                  <a:srgbClr val="262626"/>
                </a:solidFill>
                <a:latin typeface="Calibri"/>
              </a:rPr>
              <a:t>Oran sıfırın üstünde kaldıkça nüfus artar: 1935-2024 arasında oran hep artı olduğu için nüfus hep arttı. Oran 1960'tan sonra düştüğü hâlde miktar eğrisi bir süre daha dikleşti: nüfus büyüdükçe aynı oran daha çok kişi demektir. Oran çok düşünce (2020 sonrası) eğri yatıklaştı. Oran artışın hızını, miktar nüfusun büyüklüğünü gösterir.</a:t>
            </a:r>
          </a:p>
        </p:txBody>
      </p:sp>
      <p:sp>
        <p:nvSpPr>
          <p:cNvPr id="15" name="TextBox 14"/>
          <p:cNvSpPr txBox="1"/>
          <p:nvPr/>
        </p:nvSpPr>
        <p:spPr>
          <a:xfrm>
            <a:off x="6720840" y="5971032"/>
            <a:ext cx="4967935" cy="274320"/>
          </a:xfrm>
          <a:prstGeom prst="rect">
            <a:avLst/>
          </a:prstGeom>
          <a:noFill/>
        </p:spPr>
        <p:txBody>
          <a:bodyPr wrap="square" anchor="t" lIns="73152" rIns="73152" tIns="36576" bIns="36576">
            <a:noAutofit/>
          </a:bodyPr>
          <a:lstStyle/>
          <a:p>
            <a:pPr algn="r">
              <a:spcBef>
                <a:spcPts val="0"/>
              </a:spcBef>
              <a:spcAft>
                <a:spcPts val="0"/>
              </a:spcAft>
            </a:pPr>
            <a:r>
              <a:rPr lang="tr-TR" sz="1100" b="0" i="0">
                <a:solidFill>
                  <a:srgbClr val="767676"/>
                </a:solidFill>
                <a:latin typeface="Calibri"/>
              </a:rPr>
              <a:t>Grafikler: kitap s. 144 (TÜİK) · değerler grafikten okunur</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59 / 379</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1950-1980 neden yüksek?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2</a:t>
            </a:r>
          </a:p>
        </p:txBody>
      </p:sp>
      <p:pic>
        <p:nvPicPr>
          <p:cNvPr id="6" name="Picture 5" descr="h21_artis_orani_s144.jpg"/>
          <p:cNvPicPr>
            <a:picLocks noChangeAspect="1"/>
          </p:cNvPicPr>
          <p:nvPr/>
        </p:nvPicPr>
        <p:blipFill>
          <a:blip r:embed="rId3"/>
          <a:stretch>
            <a:fillRect/>
          </a:stretch>
        </p:blipFill>
        <p:spPr>
          <a:xfrm>
            <a:off x="502920" y="1216152"/>
            <a:ext cx="7589520" cy="3043217"/>
          </a:xfrm>
          <a:prstGeom prst="rect">
            <a:avLst/>
          </a:prstGeom>
          <a:ln w="9525">
            <a:solidFill>
              <a:srgbClr val="D9D9D9"/>
            </a:solidFill>
          </a:ln>
        </p:spPr>
      </p:pic>
      <p:sp>
        <p:nvSpPr>
          <p:cNvPr id="7" name="Rectangle 6"/>
          <p:cNvSpPr/>
          <p:nvPr/>
        </p:nvSpPr>
        <p:spPr>
          <a:xfrm>
            <a:off x="2506200" y="1414622"/>
            <a:ext cx="1098715" cy="2388264"/>
          </a:xfrm>
          <a:prstGeom prst="rect">
            <a:avLst/>
          </a:prstGeom>
          <a:solidFill>
            <a:srgbClr val="FCC021">
              <a:alpha val="28000"/>
            </a:srgbClr>
          </a:solidFill>
          <a:ln>
            <a:noFill/>
          </a:ln>
          <a:effectLst/>
        </p:spPr>
        <p:txBody>
          <a:bodyPr rtlCol="0" anchor="ctr"/>
          <a:lstStyle/>
          <a:p/>
        </p:txBody>
      </p:sp>
      <p:sp>
        <p:nvSpPr>
          <p:cNvPr id="8" name="TextBox 7"/>
          <p:cNvSpPr txBox="1"/>
          <p:nvPr/>
        </p:nvSpPr>
        <p:spPr>
          <a:xfrm>
            <a:off x="502920" y="4716569"/>
            <a:ext cx="7589520" cy="292608"/>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Türkiye’nin 1935-2023 yılları arası nüfus artış oranları, TÜİK</a:t>
            </a:r>
          </a:p>
        </p:txBody>
      </p:sp>
      <p:sp>
        <p:nvSpPr>
          <p:cNvPr id="9" name="Rounded Rectangle 8"/>
          <p:cNvSpPr/>
          <p:nvPr/>
        </p:nvSpPr>
        <p:spPr>
          <a:xfrm>
            <a:off x="502920" y="5128049"/>
            <a:ext cx="7589520" cy="1163023"/>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ctr">
              <a:spcBef>
                <a:spcPts val="0"/>
              </a:spcBef>
              <a:spcAft>
                <a:spcPts val="0"/>
              </a:spcAft>
            </a:pPr>
            <a:r>
              <a:rPr lang="tr-TR" sz="1900" b="0" i="0">
                <a:solidFill>
                  <a:srgbClr val="262626"/>
                </a:solidFill>
                <a:latin typeface="Calibri"/>
              </a:rPr>
              <a:t>İpucu: Geçen hafta dünyada 1950 sonrası hızlı nüfuslanmanın nedenini okuduk (s. 142). Ölüm oranı ve doğum oranı ne oldu?</a:t>
            </a:r>
          </a:p>
        </p:txBody>
      </p:sp>
      <p:sp>
        <p:nvSpPr>
          <p:cNvPr id="10" name="Oval 9"/>
          <p:cNvSpPr/>
          <p:nvPr/>
        </p:nvSpPr>
        <p:spPr>
          <a:xfrm>
            <a:off x="8366760" y="1729740"/>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1" name="TextBox 10"/>
          <p:cNvSpPr txBox="1"/>
          <p:nvPr/>
        </p:nvSpPr>
        <p:spPr>
          <a:xfrm>
            <a:off x="8778240" y="1216152"/>
            <a:ext cx="2910535" cy="1374648"/>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1950-1980 yılları arasında nüfus artış hızının yüksek olmasının nedenleri nelerdir?</a:t>
            </a:r>
          </a:p>
        </p:txBody>
      </p:sp>
      <p:sp>
        <p:nvSpPr>
          <p:cNvPr id="12" name="Rounded Rectangle 11"/>
          <p:cNvSpPr/>
          <p:nvPr/>
        </p:nvSpPr>
        <p:spPr>
          <a:xfrm>
            <a:off x="8778240" y="2663952"/>
            <a:ext cx="2910535" cy="358140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3" name="Connector 12"/>
          <p:cNvCxnSpPr/>
          <p:nvPr/>
        </p:nvCxnSpPr>
        <p:spPr>
          <a:xfrm>
            <a:off x="8961120" y="3022092"/>
            <a:ext cx="2544775" cy="0"/>
          </a:xfrm>
          <a:prstGeom prst="line">
            <a:avLst/>
          </a:prstGeom>
          <a:ln w="12700">
            <a:solidFill>
              <a:srgbClr val="D9D9D9"/>
            </a:solidFill>
            <a:prstDash val="dash"/>
          </a:ln>
        </p:spPr>
      </p:cxnSp>
      <p:cxnSp>
        <p:nvCxnSpPr>
          <p:cNvPr id="14" name="Connector 13"/>
          <p:cNvCxnSpPr/>
          <p:nvPr/>
        </p:nvCxnSpPr>
        <p:spPr>
          <a:xfrm>
            <a:off x="8961120" y="3380232"/>
            <a:ext cx="2544775" cy="0"/>
          </a:xfrm>
          <a:prstGeom prst="line">
            <a:avLst/>
          </a:prstGeom>
          <a:ln w="12700">
            <a:solidFill>
              <a:srgbClr val="D9D9D9"/>
            </a:solidFill>
            <a:prstDash val="dash"/>
          </a:ln>
        </p:spPr>
      </p:cxnSp>
      <p:cxnSp>
        <p:nvCxnSpPr>
          <p:cNvPr id="15" name="Connector 14"/>
          <p:cNvCxnSpPr/>
          <p:nvPr/>
        </p:nvCxnSpPr>
        <p:spPr>
          <a:xfrm>
            <a:off x="8961120" y="3738372"/>
            <a:ext cx="2544775" cy="0"/>
          </a:xfrm>
          <a:prstGeom prst="line">
            <a:avLst/>
          </a:prstGeom>
          <a:ln w="12700">
            <a:solidFill>
              <a:srgbClr val="D9D9D9"/>
            </a:solidFill>
            <a:prstDash val="dash"/>
          </a:ln>
        </p:spPr>
      </p:cxnSp>
      <p:cxnSp>
        <p:nvCxnSpPr>
          <p:cNvPr id="16" name="Connector 15"/>
          <p:cNvCxnSpPr/>
          <p:nvPr/>
        </p:nvCxnSpPr>
        <p:spPr>
          <a:xfrm>
            <a:off x="8961120" y="4096512"/>
            <a:ext cx="2544775" cy="0"/>
          </a:xfrm>
          <a:prstGeom prst="line">
            <a:avLst/>
          </a:prstGeom>
          <a:ln w="12700">
            <a:solidFill>
              <a:srgbClr val="D9D9D9"/>
            </a:solidFill>
            <a:prstDash val="dash"/>
          </a:ln>
        </p:spPr>
      </p:cxnSp>
      <p:cxnSp>
        <p:nvCxnSpPr>
          <p:cNvPr id="17" name="Connector 16"/>
          <p:cNvCxnSpPr/>
          <p:nvPr/>
        </p:nvCxnSpPr>
        <p:spPr>
          <a:xfrm>
            <a:off x="8961120" y="4454652"/>
            <a:ext cx="2544775" cy="0"/>
          </a:xfrm>
          <a:prstGeom prst="line">
            <a:avLst/>
          </a:prstGeom>
          <a:ln w="12700">
            <a:solidFill>
              <a:srgbClr val="D9D9D9"/>
            </a:solidFill>
            <a:prstDash val="dash"/>
          </a:ln>
        </p:spPr>
      </p:cxnSp>
      <p:cxnSp>
        <p:nvCxnSpPr>
          <p:cNvPr id="18" name="Connector 17"/>
          <p:cNvCxnSpPr/>
          <p:nvPr/>
        </p:nvCxnSpPr>
        <p:spPr>
          <a:xfrm>
            <a:off x="8961120" y="4812792"/>
            <a:ext cx="2544775" cy="0"/>
          </a:xfrm>
          <a:prstGeom prst="line">
            <a:avLst/>
          </a:prstGeom>
          <a:ln w="12700">
            <a:solidFill>
              <a:srgbClr val="D9D9D9"/>
            </a:solidFill>
            <a:prstDash val="dash"/>
          </a:ln>
        </p:spPr>
      </p:cxnSp>
      <p:cxnSp>
        <p:nvCxnSpPr>
          <p:cNvPr id="19" name="Connector 18"/>
          <p:cNvCxnSpPr/>
          <p:nvPr/>
        </p:nvCxnSpPr>
        <p:spPr>
          <a:xfrm>
            <a:off x="8961120" y="5170932"/>
            <a:ext cx="2544775" cy="0"/>
          </a:xfrm>
          <a:prstGeom prst="line">
            <a:avLst/>
          </a:prstGeom>
          <a:ln w="12700">
            <a:solidFill>
              <a:srgbClr val="D9D9D9"/>
            </a:solidFill>
            <a:prstDash val="dash"/>
          </a:ln>
        </p:spPr>
      </p:cxnSp>
      <p:cxnSp>
        <p:nvCxnSpPr>
          <p:cNvPr id="20" name="Connector 19"/>
          <p:cNvCxnSpPr/>
          <p:nvPr/>
        </p:nvCxnSpPr>
        <p:spPr>
          <a:xfrm>
            <a:off x="8961120" y="5529072"/>
            <a:ext cx="2544775" cy="0"/>
          </a:xfrm>
          <a:prstGeom prst="line">
            <a:avLst/>
          </a:prstGeom>
          <a:ln w="12700">
            <a:solidFill>
              <a:srgbClr val="D9D9D9"/>
            </a:solidFill>
            <a:prstDash val="dash"/>
          </a:ln>
        </p:spPr>
      </p:cxnSp>
      <p:cxnSp>
        <p:nvCxnSpPr>
          <p:cNvPr id="21" name="Connector 20"/>
          <p:cNvCxnSpPr/>
          <p:nvPr/>
        </p:nvCxnSpPr>
        <p:spPr>
          <a:xfrm>
            <a:off x="8961120" y="5887212"/>
            <a:ext cx="2544775" cy="0"/>
          </a:xfrm>
          <a:prstGeom prst="line">
            <a:avLst/>
          </a:prstGeom>
          <a:ln w="12700">
            <a:solidFill>
              <a:srgbClr val="D9D9D9"/>
            </a:solidFill>
            <a:prstDash val="dash"/>
          </a:ln>
        </p:spPr>
      </p:cxn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60 / 379</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soru: 1950-1980 neden yüksek?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25146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25146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24048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2E7D32"/>
                </a:solidFill>
                <a:latin typeface="Calibri"/>
              </a:rPr>
              <a:t>Ölüm oranı hızla düştü</a:t>
            </a:r>
          </a:p>
          <a:p>
            <a:pPr algn="l">
              <a:spcBef>
                <a:spcPts val="0"/>
              </a:spcBef>
              <a:spcAft>
                <a:spcPts val="500"/>
              </a:spcAft>
            </a:pPr>
            <a:r>
              <a:rPr lang="tr-TR" sz="2000" b="0" i="0">
                <a:solidFill>
                  <a:srgbClr val="262626"/>
                </a:solidFill>
                <a:latin typeface="Calibri"/>
              </a:rPr>
              <a:t>Sağlık ve teknoloji olanaklarını kullanarak ölüm oranlarını hızla düşürmüştür (s. 142)</a:t>
            </a:r>
          </a:p>
          <a:p>
            <a:pPr algn="l">
              <a:spcBef>
                <a:spcPts val="0"/>
              </a:spcBef>
              <a:spcAft>
                <a:spcPts val="0"/>
              </a:spcAft>
            </a:pPr>
            <a:r>
              <a:rPr lang="tr-TR" sz="2000" b="0" i="0">
                <a:solidFill>
                  <a:srgbClr val="262626"/>
                </a:solidFill>
                <a:latin typeface="Calibri"/>
              </a:rPr>
              <a:t>Beslenme koşulları iyileşti, bebek ölümleri azaldı (s. 155)</a:t>
            </a:r>
          </a:p>
        </p:txBody>
      </p:sp>
      <p:sp>
        <p:nvSpPr>
          <p:cNvPr id="9" name="Rounded Rectangle 8"/>
          <p:cNvSpPr/>
          <p:nvPr/>
        </p:nvSpPr>
        <p:spPr>
          <a:xfrm>
            <a:off x="6210147" y="1216152"/>
            <a:ext cx="5478627" cy="2514600"/>
          </a:xfrm>
          <a:prstGeom prst="roundRect">
            <a:avLst>
              <a:gd name="adj" fmla="val 6000"/>
            </a:avLst>
          </a:prstGeom>
          <a:solidFill>
            <a:srgbClr val="F0F0F0"/>
          </a:solidFill>
          <a:ln>
            <a:noFill/>
          </a:ln>
          <a:effectLst/>
        </p:spPr>
        <p:txBody>
          <a:bodyPr rtlCol="0" anchor="ctr"/>
          <a:lstStyle/>
          <a:p/>
        </p:txBody>
      </p:sp>
      <p:sp>
        <p:nvSpPr>
          <p:cNvPr id="10" name="Rectangle 9"/>
          <p:cNvSpPr/>
          <p:nvPr/>
        </p:nvSpPr>
        <p:spPr>
          <a:xfrm>
            <a:off x="6210147" y="1216152"/>
            <a:ext cx="109728" cy="2514600"/>
          </a:xfrm>
          <a:prstGeom prst="rect">
            <a:avLst/>
          </a:prstGeom>
          <a:solidFill>
            <a:srgbClr val="4F4F4F"/>
          </a:solidFill>
          <a:ln>
            <a:noFill/>
          </a:ln>
          <a:effectLst/>
        </p:spPr>
        <p:txBody>
          <a:bodyPr rtlCol="0" anchor="ctr"/>
          <a:lstStyle/>
          <a:p/>
        </p:txBody>
      </p:sp>
      <p:sp>
        <p:nvSpPr>
          <p:cNvPr id="11" name="TextBox 10"/>
          <p:cNvSpPr txBox="1"/>
          <p:nvPr/>
        </p:nvSpPr>
        <p:spPr>
          <a:xfrm>
            <a:off x="6438747" y="1271016"/>
            <a:ext cx="5158587" cy="2404872"/>
          </a:xfrm>
          <a:prstGeom prst="rect">
            <a:avLst/>
          </a:prstGeom>
          <a:noFill/>
        </p:spPr>
        <p:txBody>
          <a:bodyPr wrap="square" anchor="ctr" lIns="73152" rIns="73152" tIns="36576" bIns="36576">
            <a:noAutofit/>
          </a:bodyPr>
          <a:lstStyle/>
          <a:p>
            <a:pPr algn="l">
              <a:spcBef>
                <a:spcPts val="0"/>
              </a:spcBef>
              <a:spcAft>
                <a:spcPts val="400"/>
              </a:spcAft>
            </a:pPr>
            <a:r>
              <a:rPr lang="tr-TR" sz="2000" b="1" i="0">
                <a:solidFill>
                  <a:srgbClr val="4F4F4F"/>
                </a:solidFill>
                <a:latin typeface="Calibri"/>
              </a:rPr>
              <a:t>Doğum oranı yüksek kaldı</a:t>
            </a:r>
          </a:p>
          <a:p>
            <a:pPr algn="l">
              <a:spcBef>
                <a:spcPts val="0"/>
              </a:spcBef>
              <a:spcAft>
                <a:spcPts val="500"/>
              </a:spcAft>
            </a:pPr>
            <a:r>
              <a:rPr lang="tr-TR" sz="2000" b="0" i="0">
                <a:solidFill>
                  <a:srgbClr val="262626"/>
                </a:solidFill>
                <a:latin typeface="Calibri"/>
              </a:rPr>
              <a:t>Gelişmekte olan ülkelerde olduğu gibi doğum oranları yüksek kaldı (s. 142)</a:t>
            </a:r>
          </a:p>
          <a:p>
            <a:pPr algn="l">
              <a:spcBef>
                <a:spcPts val="0"/>
              </a:spcBef>
              <a:spcAft>
                <a:spcPts val="0"/>
              </a:spcAft>
            </a:pPr>
            <a:r>
              <a:rPr lang="tr-TR" sz="2000" b="0" i="0">
                <a:solidFill>
                  <a:srgbClr val="262626"/>
                </a:solidFill>
                <a:latin typeface="Calibri"/>
              </a:rPr>
              <a:t>Ölüm düşüp doğum yüksek kalınca fark büyüdü → artış hızı yükseldi</a:t>
            </a:r>
          </a:p>
        </p:txBody>
      </p:sp>
      <p:sp>
        <p:nvSpPr>
          <p:cNvPr id="12" name="Rounded Rectangle 11"/>
          <p:cNvSpPr/>
          <p:nvPr/>
        </p:nvSpPr>
        <p:spPr>
          <a:xfrm>
            <a:off x="502920" y="3913632"/>
            <a:ext cx="11185855" cy="2331720"/>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502920" y="3913632"/>
            <a:ext cx="118872" cy="2331720"/>
          </a:xfrm>
          <a:prstGeom prst="rect">
            <a:avLst/>
          </a:prstGeom>
          <a:solidFill>
            <a:srgbClr val="2E7D32"/>
          </a:solidFill>
          <a:ln>
            <a:noFill/>
          </a:ln>
          <a:effectLst/>
        </p:spPr>
        <p:txBody>
          <a:bodyPr rtlCol="0" anchor="ctr"/>
          <a:lstStyle/>
          <a:p/>
        </p:txBody>
      </p:sp>
      <p:sp>
        <p:nvSpPr>
          <p:cNvPr id="14" name="TextBox 13"/>
          <p:cNvSpPr txBox="1"/>
          <p:nvPr/>
        </p:nvSpPr>
        <p:spPr>
          <a:xfrm>
            <a:off x="777240" y="3913632"/>
            <a:ext cx="10774375" cy="2331720"/>
          </a:xfrm>
          <a:prstGeom prst="rect">
            <a:avLst/>
          </a:prstGeom>
          <a:noFill/>
        </p:spPr>
        <p:txBody>
          <a:bodyPr wrap="square" anchor="ctr" lIns="73152" rIns="73152" tIns="36576" bIns="36576">
            <a:noAutofit/>
          </a:bodyPr>
          <a:lstStyle/>
          <a:p>
            <a:pPr algn="l">
              <a:spcBef>
                <a:spcPts val="0"/>
              </a:spcBef>
              <a:spcAft>
                <a:spcPts val="0"/>
              </a:spcAft>
            </a:pPr>
            <a:r>
              <a:rPr lang="tr-TR" sz="2500" b="0" i="0">
                <a:solidFill>
                  <a:srgbClr val="262626"/>
                </a:solidFill>
                <a:latin typeface="Calibri"/>
              </a:rPr>
              <a:t>2. aşama (s. 155): Beslenme koşullarındaki iyileşme, sağlık hizmetlerinin gelişmesi ve bebek ölüm oranlarının düşmesi nüfus artış hızının yüksek olmasında etkilidir.</a:t>
            </a:r>
          </a:p>
        </p:txBody>
      </p:sp>
      <p:sp>
        <p:nvSpPr>
          <p:cNvPr id="15" name="TextBox 1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6" name="Rounded Rectangle 1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142, 155</a:t>
            </a:r>
          </a:p>
        </p:txBody>
      </p:sp>
      <p:sp>
        <p:nvSpPr>
          <p:cNvPr id="17" name="TextBox 1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61 / 379</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soru: 1990'dan itibaren neden azaldı?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3</a:t>
            </a:r>
          </a:p>
        </p:txBody>
      </p:sp>
      <p:pic>
        <p:nvPicPr>
          <p:cNvPr id="6" name="Picture 5" descr="h21_artis_orani_s144.jpg"/>
          <p:cNvPicPr>
            <a:picLocks noChangeAspect="1"/>
          </p:cNvPicPr>
          <p:nvPr/>
        </p:nvPicPr>
        <p:blipFill>
          <a:blip r:embed="rId3"/>
          <a:stretch>
            <a:fillRect/>
          </a:stretch>
        </p:blipFill>
        <p:spPr>
          <a:xfrm>
            <a:off x="502920" y="1216152"/>
            <a:ext cx="7589520" cy="3043217"/>
          </a:xfrm>
          <a:prstGeom prst="rect">
            <a:avLst/>
          </a:prstGeom>
          <a:ln w="9525">
            <a:solidFill>
              <a:srgbClr val="D9D9D9"/>
            </a:solidFill>
          </a:ln>
        </p:spPr>
      </p:pic>
      <p:sp>
        <p:nvSpPr>
          <p:cNvPr id="7" name="Rectangle 6"/>
          <p:cNvSpPr/>
          <p:nvPr/>
        </p:nvSpPr>
        <p:spPr>
          <a:xfrm>
            <a:off x="3971154" y="1414622"/>
            <a:ext cx="3212308" cy="2388264"/>
          </a:xfrm>
          <a:prstGeom prst="rect">
            <a:avLst/>
          </a:prstGeom>
          <a:solidFill>
            <a:srgbClr val="FCC021">
              <a:alpha val="28000"/>
            </a:srgbClr>
          </a:solidFill>
          <a:ln>
            <a:noFill/>
          </a:ln>
          <a:effectLst/>
        </p:spPr>
        <p:txBody>
          <a:bodyPr rtlCol="0" anchor="ctr"/>
          <a:lstStyle/>
          <a:p/>
        </p:txBody>
      </p:sp>
      <p:sp>
        <p:nvSpPr>
          <p:cNvPr id="8" name="TextBox 7"/>
          <p:cNvSpPr txBox="1"/>
          <p:nvPr/>
        </p:nvSpPr>
        <p:spPr>
          <a:xfrm>
            <a:off x="502920" y="4716569"/>
            <a:ext cx="7589520" cy="292608"/>
          </a:xfrm>
          <a:prstGeom prst="rect">
            <a:avLst/>
          </a:prstGeom>
          <a:noFill/>
        </p:spPr>
        <p:txBody>
          <a:bodyPr wrap="square" anchor="t" lIns="73152" rIns="73152" tIns="36576" bIns="36576">
            <a:noAutofit/>
          </a:bodyPr>
          <a:lstStyle/>
          <a:p>
            <a:pPr algn="l">
              <a:spcBef>
                <a:spcPts val="0"/>
              </a:spcBef>
              <a:spcAft>
                <a:spcPts val="0"/>
              </a:spcAft>
            </a:pPr>
            <a:r>
              <a:rPr lang="tr-TR" sz="1400" b="0" i="1">
                <a:solidFill>
                  <a:srgbClr val="767676"/>
                </a:solidFill>
                <a:latin typeface="Calibri"/>
              </a:rPr>
              <a:t>Türkiye’nin 1935-2023 yılları arası nüfus artış oranları, TÜİK</a:t>
            </a:r>
          </a:p>
        </p:txBody>
      </p:sp>
      <p:sp>
        <p:nvSpPr>
          <p:cNvPr id="9" name="Rounded Rectangle 8"/>
          <p:cNvSpPr/>
          <p:nvPr/>
        </p:nvSpPr>
        <p:spPr>
          <a:xfrm>
            <a:off x="502920" y="5128049"/>
            <a:ext cx="7589520" cy="1163023"/>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ctr">
              <a:spcBef>
                <a:spcPts val="0"/>
              </a:spcBef>
              <a:spcAft>
                <a:spcPts val="0"/>
              </a:spcAft>
            </a:pPr>
            <a:r>
              <a:rPr lang="tr-TR" sz="1900" b="0" i="0">
                <a:solidFill>
                  <a:srgbClr val="262626"/>
                </a:solidFill>
                <a:latin typeface="Calibri"/>
              </a:rPr>
              <a:t>İpucu: Ölüm oranı mı arttı, doğum oranı mı azaldı? Doğum oranını hangi toplumsal değişimler düşürür?</a:t>
            </a:r>
          </a:p>
        </p:txBody>
      </p:sp>
      <p:sp>
        <p:nvSpPr>
          <p:cNvPr id="10" name="Oval 9"/>
          <p:cNvSpPr/>
          <p:nvPr/>
        </p:nvSpPr>
        <p:spPr>
          <a:xfrm>
            <a:off x="8366760" y="1884679"/>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11" name="TextBox 10"/>
          <p:cNvSpPr txBox="1"/>
          <p:nvPr/>
        </p:nvSpPr>
        <p:spPr>
          <a:xfrm>
            <a:off x="8778240" y="1216152"/>
            <a:ext cx="2910535" cy="1684527"/>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62626"/>
                </a:solidFill>
                <a:latin typeface="Calibri"/>
              </a:rPr>
              <a:t>Nüfus artış hızının 1990 yılından itibaren azalma eğilimi göstermesine neden olan faktörler nelerdir?</a:t>
            </a:r>
          </a:p>
        </p:txBody>
      </p:sp>
      <p:sp>
        <p:nvSpPr>
          <p:cNvPr id="12" name="Rounded Rectangle 11"/>
          <p:cNvSpPr/>
          <p:nvPr/>
        </p:nvSpPr>
        <p:spPr>
          <a:xfrm>
            <a:off x="8778240" y="2973831"/>
            <a:ext cx="2910535" cy="3271521"/>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3" name="Connector 12"/>
          <p:cNvCxnSpPr/>
          <p:nvPr/>
        </p:nvCxnSpPr>
        <p:spPr>
          <a:xfrm>
            <a:off x="8961120" y="3337333"/>
            <a:ext cx="2544775" cy="0"/>
          </a:xfrm>
          <a:prstGeom prst="line">
            <a:avLst/>
          </a:prstGeom>
          <a:ln w="12700">
            <a:solidFill>
              <a:srgbClr val="D9D9D9"/>
            </a:solidFill>
            <a:prstDash val="dash"/>
          </a:ln>
        </p:spPr>
      </p:cxnSp>
      <p:cxnSp>
        <p:nvCxnSpPr>
          <p:cNvPr id="14" name="Connector 13"/>
          <p:cNvCxnSpPr/>
          <p:nvPr/>
        </p:nvCxnSpPr>
        <p:spPr>
          <a:xfrm>
            <a:off x="8961120" y="3700835"/>
            <a:ext cx="2544775" cy="0"/>
          </a:xfrm>
          <a:prstGeom prst="line">
            <a:avLst/>
          </a:prstGeom>
          <a:ln w="12700">
            <a:solidFill>
              <a:srgbClr val="D9D9D9"/>
            </a:solidFill>
            <a:prstDash val="dash"/>
          </a:ln>
        </p:spPr>
      </p:cxnSp>
      <p:cxnSp>
        <p:nvCxnSpPr>
          <p:cNvPr id="15" name="Connector 14"/>
          <p:cNvCxnSpPr/>
          <p:nvPr/>
        </p:nvCxnSpPr>
        <p:spPr>
          <a:xfrm>
            <a:off x="8961120" y="4064338"/>
            <a:ext cx="2544775" cy="0"/>
          </a:xfrm>
          <a:prstGeom prst="line">
            <a:avLst/>
          </a:prstGeom>
          <a:ln w="12700">
            <a:solidFill>
              <a:srgbClr val="D9D9D9"/>
            </a:solidFill>
            <a:prstDash val="dash"/>
          </a:ln>
        </p:spPr>
      </p:cxnSp>
      <p:cxnSp>
        <p:nvCxnSpPr>
          <p:cNvPr id="16" name="Connector 15"/>
          <p:cNvCxnSpPr/>
          <p:nvPr/>
        </p:nvCxnSpPr>
        <p:spPr>
          <a:xfrm>
            <a:off x="8961120" y="4427840"/>
            <a:ext cx="2544775" cy="0"/>
          </a:xfrm>
          <a:prstGeom prst="line">
            <a:avLst/>
          </a:prstGeom>
          <a:ln w="12700">
            <a:solidFill>
              <a:srgbClr val="D9D9D9"/>
            </a:solidFill>
            <a:prstDash val="dash"/>
          </a:ln>
        </p:spPr>
      </p:cxnSp>
      <p:cxnSp>
        <p:nvCxnSpPr>
          <p:cNvPr id="17" name="Connector 16"/>
          <p:cNvCxnSpPr/>
          <p:nvPr/>
        </p:nvCxnSpPr>
        <p:spPr>
          <a:xfrm>
            <a:off x="8961120" y="4791342"/>
            <a:ext cx="2544775" cy="0"/>
          </a:xfrm>
          <a:prstGeom prst="line">
            <a:avLst/>
          </a:prstGeom>
          <a:ln w="12700">
            <a:solidFill>
              <a:srgbClr val="D9D9D9"/>
            </a:solidFill>
            <a:prstDash val="dash"/>
          </a:ln>
        </p:spPr>
      </p:cxnSp>
      <p:cxnSp>
        <p:nvCxnSpPr>
          <p:cNvPr id="18" name="Connector 17"/>
          <p:cNvCxnSpPr/>
          <p:nvPr/>
        </p:nvCxnSpPr>
        <p:spPr>
          <a:xfrm>
            <a:off x="8961120" y="5154845"/>
            <a:ext cx="2544775" cy="0"/>
          </a:xfrm>
          <a:prstGeom prst="line">
            <a:avLst/>
          </a:prstGeom>
          <a:ln w="12700">
            <a:solidFill>
              <a:srgbClr val="D9D9D9"/>
            </a:solidFill>
            <a:prstDash val="dash"/>
          </a:ln>
        </p:spPr>
      </p:cxnSp>
      <p:cxnSp>
        <p:nvCxnSpPr>
          <p:cNvPr id="19" name="Connector 18"/>
          <p:cNvCxnSpPr/>
          <p:nvPr/>
        </p:nvCxnSpPr>
        <p:spPr>
          <a:xfrm>
            <a:off x="8961120" y="5518347"/>
            <a:ext cx="2544775" cy="0"/>
          </a:xfrm>
          <a:prstGeom prst="line">
            <a:avLst/>
          </a:prstGeom>
          <a:ln w="12700">
            <a:solidFill>
              <a:srgbClr val="D9D9D9"/>
            </a:solidFill>
            <a:prstDash val="dash"/>
          </a:ln>
        </p:spPr>
      </p:cxnSp>
      <p:cxnSp>
        <p:nvCxnSpPr>
          <p:cNvPr id="20" name="Connector 19"/>
          <p:cNvCxnSpPr/>
          <p:nvPr/>
        </p:nvCxnSpPr>
        <p:spPr>
          <a:xfrm>
            <a:off x="8961120" y="5881849"/>
            <a:ext cx="2544775" cy="0"/>
          </a:xfrm>
          <a:prstGeom prst="line">
            <a:avLst/>
          </a:prstGeom>
          <a:ln w="12700">
            <a:solidFill>
              <a:srgbClr val="D9D9D9"/>
            </a:solidFill>
            <a:prstDash val="dash"/>
          </a:ln>
        </p:spPr>
      </p:cxnSp>
      <p:sp>
        <p:nvSpPr>
          <p:cNvPr id="21" name="TextBox 2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2" name="Rounded Rectangle 2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3" name="TextBox 2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62 / 379</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900" b="1" i="0">
                <a:solidFill>
                  <a:srgbClr val="FFFFFF"/>
                </a:solidFill>
                <a:latin typeface="Calibri"/>
              </a:rPr>
              <a:t>3. soru: 1990'dan itibaren neden azaldı?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2659303" cy="1051560"/>
          </a:xfrm>
          <a:prstGeom prst="roundRect">
            <a:avLst>
              <a:gd name="adj" fmla="val 15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Kentleşme</a:t>
            </a:r>
          </a:p>
        </p:txBody>
      </p:sp>
      <p:sp>
        <p:nvSpPr>
          <p:cNvPr id="7" name="Rounded Rectangle 6"/>
          <p:cNvSpPr/>
          <p:nvPr/>
        </p:nvSpPr>
        <p:spPr>
          <a:xfrm>
            <a:off x="3345103" y="1216152"/>
            <a:ext cx="2659303" cy="1051560"/>
          </a:xfrm>
          <a:prstGeom prst="roundRect">
            <a:avLst>
              <a:gd name="adj" fmla="val 15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Eğitim</a:t>
            </a:r>
          </a:p>
        </p:txBody>
      </p:sp>
      <p:sp>
        <p:nvSpPr>
          <p:cNvPr id="8" name="Rounded Rectangle 7"/>
          <p:cNvSpPr/>
          <p:nvPr/>
        </p:nvSpPr>
        <p:spPr>
          <a:xfrm>
            <a:off x="6187286" y="1216152"/>
            <a:ext cx="2659303" cy="1051560"/>
          </a:xfrm>
          <a:prstGeom prst="roundRect">
            <a:avLst>
              <a:gd name="adj" fmla="val 15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Kadınların çalışma hayatına girmesi</a:t>
            </a:r>
          </a:p>
        </p:txBody>
      </p:sp>
      <p:sp>
        <p:nvSpPr>
          <p:cNvPr id="9" name="Rounded Rectangle 8"/>
          <p:cNvSpPr/>
          <p:nvPr/>
        </p:nvSpPr>
        <p:spPr>
          <a:xfrm>
            <a:off x="9029469" y="1216152"/>
            <a:ext cx="2659303" cy="1051560"/>
          </a:xfrm>
          <a:prstGeom prst="roundRect">
            <a:avLst>
              <a:gd name="adj" fmla="val 15000"/>
            </a:avLst>
          </a:prstGeom>
          <a:solidFill>
            <a:srgbClr val="2E7D32"/>
          </a:solidFill>
          <a:ln>
            <a:noFill/>
          </a:ln>
          <a:effectLst/>
        </p:spPr>
        <p:txBody>
          <a:bodyPr rtlCol="0" anchor="ctr" wrap="square" lIns="128016" rIns="128016" tIns="73152" bIns="73152">
            <a:noAutofit/>
          </a:bodyPr>
          <a:lstStyle/>
          <a:p>
            <a:pPr algn="ctr">
              <a:spcBef>
                <a:spcPts val="0"/>
              </a:spcBef>
              <a:spcAft>
                <a:spcPts val="0"/>
              </a:spcAft>
            </a:pPr>
            <a:r>
              <a:rPr lang="tr-TR" sz="2100" b="1" i="0">
                <a:solidFill>
                  <a:srgbClr val="FFFFFF"/>
                </a:solidFill>
                <a:latin typeface="Calibri"/>
              </a:rPr>
              <a:t>Hizmet sektörünün gelişmesi</a:t>
            </a:r>
          </a:p>
        </p:txBody>
      </p:sp>
      <p:cxnSp>
        <p:nvCxnSpPr>
          <p:cNvPr id="10" name="Connector 9"/>
          <p:cNvCxnSpPr/>
          <p:nvPr/>
        </p:nvCxnSpPr>
        <p:spPr>
          <a:xfrm>
            <a:off x="6095847" y="2313432"/>
            <a:ext cx="0" cy="411480"/>
          </a:xfrm>
          <a:prstGeom prst="line">
            <a:avLst/>
          </a:prstGeom>
          <a:ln w="50800">
            <a:solidFill>
              <a:srgbClr val="FCC021"/>
            </a:solidFill>
            <a:tailEnd type="triangle" w="med" len="med"/>
          </a:ln>
        </p:spPr>
      </p:cxnSp>
      <p:sp>
        <p:nvSpPr>
          <p:cNvPr id="11" name="Rounded Rectangle 10"/>
          <p:cNvSpPr/>
          <p:nvPr/>
        </p:nvSpPr>
        <p:spPr>
          <a:xfrm>
            <a:off x="3078327" y="2770632"/>
            <a:ext cx="6035040" cy="731520"/>
          </a:xfrm>
          <a:prstGeom prst="roundRect">
            <a:avLst>
              <a:gd name="adj" fmla="val 8000"/>
            </a:avLst>
          </a:prstGeom>
          <a:solidFill>
            <a:srgbClr val="E3F1E4"/>
          </a:solidFill>
          <a:ln w="12700">
            <a:solidFill>
              <a:srgbClr val="2E7D32"/>
            </a:solidFill>
          </a:ln>
          <a:effectLst/>
        </p:spPr>
        <p:txBody>
          <a:bodyPr rtlCol="0" anchor="ctr" wrap="square" lIns="128016" rIns="128016" tIns="73152" bIns="73152">
            <a:noAutofit/>
          </a:bodyPr>
          <a:lstStyle/>
          <a:p>
            <a:pPr algn="ctr">
              <a:spcBef>
                <a:spcPts val="0"/>
              </a:spcBef>
              <a:spcAft>
                <a:spcPts val="0"/>
              </a:spcAft>
            </a:pPr>
            <a:r>
              <a:rPr lang="tr-TR" sz="2200" b="1" i="0">
                <a:solidFill>
                  <a:srgbClr val="262626"/>
                </a:solidFill>
                <a:latin typeface="Calibri"/>
              </a:rPr>
              <a:t>Doğum oranları düştü → nüfus artış hızı azaldı</a:t>
            </a:r>
          </a:p>
        </p:txBody>
      </p:sp>
      <p:sp>
        <p:nvSpPr>
          <p:cNvPr id="12" name="Rounded Rectangle 11"/>
          <p:cNvSpPr/>
          <p:nvPr/>
        </p:nvSpPr>
        <p:spPr>
          <a:xfrm>
            <a:off x="502920" y="3685032"/>
            <a:ext cx="11185855" cy="1188720"/>
          </a:xfrm>
          <a:prstGeom prst="roundRect">
            <a:avLst>
              <a:gd name="adj" fmla="val 8000"/>
            </a:avLst>
          </a:prstGeom>
          <a:solidFill>
            <a:srgbClr val="F0F0F0"/>
          </a:solidFill>
          <a:ln>
            <a:noFill/>
          </a:ln>
          <a:effectLst/>
        </p:spPr>
        <p:txBody>
          <a:bodyPr rtlCol="0" anchor="ctr"/>
          <a:lstStyle/>
          <a:p/>
        </p:txBody>
      </p:sp>
      <p:sp>
        <p:nvSpPr>
          <p:cNvPr id="13" name="Rectangle 12"/>
          <p:cNvSpPr/>
          <p:nvPr/>
        </p:nvSpPr>
        <p:spPr>
          <a:xfrm>
            <a:off x="502920" y="3685032"/>
            <a:ext cx="118872" cy="1188720"/>
          </a:xfrm>
          <a:prstGeom prst="rect">
            <a:avLst/>
          </a:prstGeom>
          <a:solidFill>
            <a:srgbClr val="2E7D32"/>
          </a:solidFill>
          <a:ln>
            <a:noFill/>
          </a:ln>
          <a:effectLst/>
        </p:spPr>
        <p:txBody>
          <a:bodyPr rtlCol="0" anchor="ctr"/>
          <a:lstStyle/>
          <a:p/>
        </p:txBody>
      </p:sp>
      <p:sp>
        <p:nvSpPr>
          <p:cNvPr id="14" name="TextBox 13"/>
          <p:cNvSpPr txBox="1"/>
          <p:nvPr/>
        </p:nvSpPr>
        <p:spPr>
          <a:xfrm>
            <a:off x="777240" y="3685032"/>
            <a:ext cx="10774375" cy="1188720"/>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3. aşama: Doğum oranlarının azalması üzerinde kentleşme, eğitim ve kadınların çalışma hayatına girmesi etkilidir.</a:t>
            </a:r>
          </a:p>
        </p:txBody>
      </p:sp>
      <p:sp>
        <p:nvSpPr>
          <p:cNvPr id="15" name="Rounded Rectangle 14"/>
          <p:cNvSpPr/>
          <p:nvPr/>
        </p:nvSpPr>
        <p:spPr>
          <a:xfrm>
            <a:off x="502920" y="5010912"/>
            <a:ext cx="11185855" cy="1234440"/>
          </a:xfrm>
          <a:prstGeom prst="roundRect">
            <a:avLst>
              <a:gd name="adj" fmla="val 8000"/>
            </a:avLst>
          </a:prstGeom>
          <a:solidFill>
            <a:srgbClr val="F0F0F0"/>
          </a:solidFill>
          <a:ln>
            <a:noFill/>
          </a:ln>
          <a:effectLst/>
        </p:spPr>
        <p:txBody>
          <a:bodyPr rtlCol="0" anchor="ctr"/>
          <a:lstStyle/>
          <a:p/>
        </p:txBody>
      </p:sp>
      <p:sp>
        <p:nvSpPr>
          <p:cNvPr id="16" name="Rectangle 15"/>
          <p:cNvSpPr/>
          <p:nvPr/>
        </p:nvSpPr>
        <p:spPr>
          <a:xfrm>
            <a:off x="502920" y="5010912"/>
            <a:ext cx="118872" cy="1234440"/>
          </a:xfrm>
          <a:prstGeom prst="rect">
            <a:avLst/>
          </a:prstGeom>
          <a:solidFill>
            <a:srgbClr val="4F4F4F"/>
          </a:solidFill>
          <a:ln>
            <a:noFill/>
          </a:ln>
          <a:effectLst/>
        </p:spPr>
        <p:txBody>
          <a:bodyPr rtlCol="0" anchor="ctr"/>
          <a:lstStyle/>
          <a:p/>
        </p:txBody>
      </p:sp>
      <p:sp>
        <p:nvSpPr>
          <p:cNvPr id="17" name="TextBox 16"/>
          <p:cNvSpPr txBox="1"/>
          <p:nvPr/>
        </p:nvSpPr>
        <p:spPr>
          <a:xfrm>
            <a:off x="777240" y="5010912"/>
            <a:ext cx="10774375" cy="1234440"/>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Kentleşme, hizmet sektörünün gelişmesi, kadınların eğitim görmesi ve çalışma hayatına girmesi de faktörler arasında sayılabilir.</a:t>
            </a:r>
          </a:p>
        </p:txBody>
      </p:sp>
      <p:sp>
        <p:nvSpPr>
          <p:cNvPr id="18" name="TextBox 1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9" name="Rounded Rectangle 1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155, 160</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63 / 379</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nüfus tahminleri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4</a:t>
            </a:r>
          </a:p>
        </p:txBody>
      </p:sp>
      <p:pic>
        <p:nvPicPr>
          <p:cNvPr id="6" name="Picture 5" descr="h21_nufus_miktari_s144.jpg"/>
          <p:cNvPicPr>
            <a:picLocks noChangeAspect="1"/>
          </p:cNvPicPr>
          <p:nvPr/>
        </p:nvPicPr>
        <p:blipFill>
          <a:blip r:embed="rId3"/>
          <a:stretch>
            <a:fillRect/>
          </a:stretch>
        </p:blipFill>
        <p:spPr>
          <a:xfrm>
            <a:off x="502920" y="1216152"/>
            <a:ext cx="6035040" cy="2646068"/>
          </a:xfrm>
          <a:prstGeom prst="rect">
            <a:avLst/>
          </a:prstGeom>
          <a:ln w="9525">
            <a:solidFill>
              <a:srgbClr val="D9D9D9"/>
            </a:solidFill>
          </a:ln>
        </p:spPr>
      </p:pic>
      <p:sp>
        <p:nvSpPr>
          <p:cNvPr id="7" name="Rectangle 6"/>
          <p:cNvSpPr/>
          <p:nvPr/>
        </p:nvSpPr>
        <p:spPr>
          <a:xfrm>
            <a:off x="6629400" y="1380744"/>
            <a:ext cx="384048" cy="64008"/>
          </a:xfrm>
          <a:prstGeom prst="rect">
            <a:avLst/>
          </a:prstGeom>
          <a:solidFill>
            <a:srgbClr val="3B99D4"/>
          </a:solidFill>
          <a:ln>
            <a:noFill/>
          </a:ln>
          <a:effectLst/>
        </p:spPr>
        <p:txBody>
          <a:bodyPr rtlCol="0" anchor="ctr"/>
          <a:lstStyle/>
          <a:p/>
        </p:txBody>
      </p:sp>
      <p:sp>
        <p:nvSpPr>
          <p:cNvPr id="8" name="TextBox 7"/>
          <p:cNvSpPr txBox="1"/>
          <p:nvPr/>
        </p:nvSpPr>
        <p:spPr>
          <a:xfrm>
            <a:off x="7114032" y="1261872"/>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Nüfus miktarı</a:t>
            </a:r>
          </a:p>
        </p:txBody>
      </p:sp>
      <p:sp>
        <p:nvSpPr>
          <p:cNvPr id="9" name="TextBox 8"/>
          <p:cNvSpPr txBox="1"/>
          <p:nvPr/>
        </p:nvSpPr>
        <p:spPr>
          <a:xfrm>
            <a:off x="6611112" y="1591056"/>
            <a:ext cx="1737360" cy="292608"/>
          </a:xfrm>
          <a:prstGeom prst="rect">
            <a:avLst/>
          </a:prstGeom>
          <a:noFill/>
        </p:spPr>
        <p:txBody>
          <a:bodyPr wrap="square" anchor="ctr" lIns="73152" rIns="73152" tIns="36576" bIns="36576">
            <a:noAutofit/>
          </a:bodyPr>
          <a:lstStyle/>
          <a:p>
            <a:pPr algn="l">
              <a:spcBef>
                <a:spcPts val="0"/>
              </a:spcBef>
              <a:spcAft>
                <a:spcPts val="0"/>
              </a:spcAft>
            </a:pPr>
            <a:r>
              <a:rPr lang="tr-TR" sz="1300" b="1" i="0">
                <a:solidFill>
                  <a:srgbClr val="3B99D4"/>
                </a:solidFill>
                <a:latin typeface="Calibri"/>
              </a:rPr>
              <a:t>Tahminî Nüfus</a:t>
            </a:r>
          </a:p>
        </p:txBody>
      </p:sp>
      <p:sp>
        <p:nvSpPr>
          <p:cNvPr id="10" name="Rectangle 9"/>
          <p:cNvSpPr/>
          <p:nvPr/>
        </p:nvSpPr>
        <p:spPr>
          <a:xfrm>
            <a:off x="6629400" y="2039112"/>
            <a:ext cx="384048" cy="64008"/>
          </a:xfrm>
          <a:prstGeom prst="rect">
            <a:avLst/>
          </a:prstGeom>
          <a:solidFill>
            <a:srgbClr val="5FA845"/>
          </a:solidFill>
          <a:ln>
            <a:noFill/>
          </a:ln>
          <a:effectLst/>
        </p:spPr>
        <p:txBody>
          <a:bodyPr rtlCol="0" anchor="ctr"/>
          <a:lstStyle/>
          <a:p/>
        </p:txBody>
      </p:sp>
      <p:sp>
        <p:nvSpPr>
          <p:cNvPr id="11" name="TextBox 10"/>
          <p:cNvSpPr txBox="1"/>
          <p:nvPr/>
        </p:nvSpPr>
        <p:spPr>
          <a:xfrm>
            <a:off x="7114032" y="1920240"/>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Temel senaryo</a:t>
            </a:r>
          </a:p>
        </p:txBody>
      </p:sp>
      <p:sp>
        <p:nvSpPr>
          <p:cNvPr id="12" name="Rectangle 11"/>
          <p:cNvSpPr/>
          <p:nvPr/>
        </p:nvSpPr>
        <p:spPr>
          <a:xfrm>
            <a:off x="6629400" y="2368296"/>
            <a:ext cx="384048" cy="64008"/>
          </a:xfrm>
          <a:prstGeom prst="rect">
            <a:avLst/>
          </a:prstGeom>
          <a:solidFill>
            <a:srgbClr val="E03829"/>
          </a:solidFill>
          <a:ln>
            <a:noFill/>
          </a:ln>
          <a:effectLst/>
        </p:spPr>
        <p:txBody>
          <a:bodyPr rtlCol="0" anchor="ctr"/>
          <a:lstStyle/>
          <a:p/>
        </p:txBody>
      </p:sp>
      <p:sp>
        <p:nvSpPr>
          <p:cNvPr id="13" name="TextBox 12"/>
          <p:cNvSpPr txBox="1"/>
          <p:nvPr/>
        </p:nvSpPr>
        <p:spPr>
          <a:xfrm>
            <a:off x="7114032" y="2249424"/>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Yüksek senaryo</a:t>
            </a:r>
          </a:p>
        </p:txBody>
      </p:sp>
      <p:sp>
        <p:nvSpPr>
          <p:cNvPr id="14" name="Rectangle 13"/>
          <p:cNvSpPr/>
          <p:nvPr/>
        </p:nvSpPr>
        <p:spPr>
          <a:xfrm>
            <a:off x="6629400" y="2697480"/>
            <a:ext cx="384048" cy="64008"/>
          </a:xfrm>
          <a:prstGeom prst="rect">
            <a:avLst/>
          </a:prstGeom>
          <a:solidFill>
            <a:srgbClr val="241F21"/>
          </a:solidFill>
          <a:ln>
            <a:noFill/>
          </a:ln>
          <a:effectLst/>
        </p:spPr>
        <p:txBody>
          <a:bodyPr rtlCol="0" anchor="ctr"/>
          <a:lstStyle/>
          <a:p/>
        </p:txBody>
      </p:sp>
      <p:sp>
        <p:nvSpPr>
          <p:cNvPr id="15" name="TextBox 14"/>
          <p:cNvSpPr txBox="1"/>
          <p:nvPr/>
        </p:nvSpPr>
        <p:spPr>
          <a:xfrm>
            <a:off x="7114032" y="2578608"/>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Düşük senaryo</a:t>
            </a:r>
          </a:p>
        </p:txBody>
      </p:sp>
      <p:sp>
        <p:nvSpPr>
          <p:cNvPr id="16" name="TextBox 15"/>
          <p:cNvSpPr txBox="1"/>
          <p:nvPr/>
        </p:nvSpPr>
        <p:spPr>
          <a:xfrm>
            <a:off x="502920" y="4273700"/>
            <a:ext cx="7772400" cy="457200"/>
          </a:xfrm>
          <a:prstGeom prst="rect">
            <a:avLst/>
          </a:prstGeom>
          <a:noFill/>
        </p:spPr>
        <p:txBody>
          <a:bodyPr wrap="square" anchor="t" lIns="73152" rIns="73152" tIns="36576" bIns="36576">
            <a:noAutofit/>
          </a:bodyPr>
          <a:lstStyle/>
          <a:p>
            <a:pPr algn="l">
              <a:spcBef>
                <a:spcPts val="0"/>
              </a:spcBef>
              <a:spcAft>
                <a:spcPts val="0"/>
              </a:spcAft>
            </a:pPr>
            <a:r>
              <a:rPr lang="tr-TR" sz="1200" b="0" i="1">
                <a:solidFill>
                  <a:srgbClr val="767676"/>
                </a:solidFill>
                <a:latin typeface="Calibri"/>
              </a:rPr>
              <a:t>Türkiye’nin 1927-2023 yılları arası nüfus miktarı ve 2024-2080 yılları arası nüfus projeksiyonları, TÜİK</a:t>
            </a:r>
          </a:p>
        </p:txBody>
      </p:sp>
      <p:sp>
        <p:nvSpPr>
          <p:cNvPr id="17" name="Rounded Rectangle 16"/>
          <p:cNvSpPr/>
          <p:nvPr/>
        </p:nvSpPr>
        <p:spPr>
          <a:xfrm>
            <a:off x="8458200" y="1216152"/>
            <a:ext cx="3230575" cy="114300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550" b="1" i="0">
                <a:solidFill>
                  <a:srgbClr val="262626"/>
                </a:solidFill>
                <a:latin typeface="Calibri"/>
              </a:rPr>
              <a:t>Nüfus tahminlerine göre Türkiye nüfusunda yaşanacak değişimlerin nedenlerini yorumlayınız.</a:t>
            </a:r>
          </a:p>
        </p:txBody>
      </p:sp>
      <p:sp>
        <p:nvSpPr>
          <p:cNvPr id="18" name="Rounded Rectangle 17"/>
          <p:cNvSpPr/>
          <p:nvPr/>
        </p:nvSpPr>
        <p:spPr>
          <a:xfrm>
            <a:off x="8458200" y="2496312"/>
            <a:ext cx="3230575" cy="1828800"/>
          </a:xfrm>
          <a:prstGeom prst="roundRect">
            <a:avLst>
              <a:gd name="adj" fmla="val 8000"/>
            </a:avLst>
          </a:prstGeom>
          <a:solidFill>
            <a:srgbClr val="FFFFFF"/>
          </a:solidFill>
          <a:ln w="12700">
            <a:solidFill>
              <a:srgbClr val="D9D9D9"/>
            </a:solidFill>
          </a:ln>
          <a:effectLst/>
        </p:spPr>
        <p:txBody>
          <a:bodyPr rtlCol="0" anchor="t" wrap="square" lIns="137160" rIns="137160" tIns="73152" bIns="73152">
            <a:noAutofit/>
          </a:bodyPr>
          <a:lstStyle/>
          <a:p>
            <a:pPr algn="l">
              <a:spcBef>
                <a:spcPts val="0"/>
              </a:spcBef>
              <a:spcAft>
                <a:spcPts val="0"/>
              </a:spcAft>
            </a:pPr>
            <a:r>
              <a:rPr lang="tr-TR" sz="1900" b="1" i="0">
                <a:solidFill>
                  <a:srgbClr val="241F21"/>
                </a:solidFill>
                <a:latin typeface="Calibri"/>
              </a:rPr>
              <a:t>Düşük senaryo: ……</a:t>
            </a:r>
          </a:p>
        </p:txBody>
      </p:sp>
      <p:sp>
        <p:nvSpPr>
          <p:cNvPr id="19" name="Rounded Rectangle 18"/>
          <p:cNvSpPr/>
          <p:nvPr/>
        </p:nvSpPr>
        <p:spPr>
          <a:xfrm>
            <a:off x="8458200" y="4462272"/>
            <a:ext cx="3230575" cy="1828800"/>
          </a:xfrm>
          <a:prstGeom prst="roundRect">
            <a:avLst>
              <a:gd name="adj" fmla="val 8000"/>
            </a:avLst>
          </a:prstGeom>
          <a:solidFill>
            <a:srgbClr val="FFFFFF"/>
          </a:solidFill>
          <a:ln w="12700">
            <a:solidFill>
              <a:srgbClr val="D9D9D9"/>
            </a:solidFill>
          </a:ln>
          <a:effectLst/>
        </p:spPr>
        <p:txBody>
          <a:bodyPr rtlCol="0" anchor="t" wrap="square" lIns="137160" rIns="137160" tIns="73152" bIns="73152">
            <a:noAutofit/>
          </a:bodyPr>
          <a:lstStyle/>
          <a:p>
            <a:pPr algn="l">
              <a:spcBef>
                <a:spcPts val="0"/>
              </a:spcBef>
              <a:spcAft>
                <a:spcPts val="0"/>
              </a:spcAft>
            </a:pPr>
            <a:r>
              <a:rPr lang="tr-TR" sz="1900" b="1" i="0">
                <a:solidFill>
                  <a:srgbClr val="E03829"/>
                </a:solidFill>
                <a:latin typeface="Calibri"/>
              </a:rPr>
              <a:t>Yüksek senaryo: ……</a:t>
            </a:r>
          </a:p>
        </p:txBody>
      </p:sp>
      <p:sp>
        <p:nvSpPr>
          <p:cNvPr id="20" name="TextBox 19"/>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1" name="Rounded Rectangle 20"/>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a:t>
            </a:r>
          </a:p>
        </p:txBody>
      </p:sp>
      <p:sp>
        <p:nvSpPr>
          <p:cNvPr id="22" name="TextBox 21"/>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64 / 379</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4. soru: nüfus tahminleri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1_nufus_miktari_s144.jpg"/>
          <p:cNvPicPr>
            <a:picLocks noChangeAspect="1"/>
          </p:cNvPicPr>
          <p:nvPr/>
        </p:nvPicPr>
        <p:blipFill>
          <a:blip r:embed="rId3"/>
          <a:stretch>
            <a:fillRect/>
          </a:stretch>
        </p:blipFill>
        <p:spPr>
          <a:xfrm>
            <a:off x="502920" y="1216152"/>
            <a:ext cx="6035040" cy="2646068"/>
          </a:xfrm>
          <a:prstGeom prst="rect">
            <a:avLst/>
          </a:prstGeom>
          <a:ln w="9525">
            <a:solidFill>
              <a:srgbClr val="D9D9D9"/>
            </a:solidFill>
          </a:ln>
        </p:spPr>
      </p:pic>
      <p:sp>
        <p:nvSpPr>
          <p:cNvPr id="7" name="Rectangle 6"/>
          <p:cNvSpPr/>
          <p:nvPr/>
        </p:nvSpPr>
        <p:spPr>
          <a:xfrm>
            <a:off x="6629400" y="1380744"/>
            <a:ext cx="384048" cy="64008"/>
          </a:xfrm>
          <a:prstGeom prst="rect">
            <a:avLst/>
          </a:prstGeom>
          <a:solidFill>
            <a:srgbClr val="3B99D4"/>
          </a:solidFill>
          <a:ln>
            <a:noFill/>
          </a:ln>
          <a:effectLst/>
        </p:spPr>
        <p:txBody>
          <a:bodyPr rtlCol="0" anchor="ctr"/>
          <a:lstStyle/>
          <a:p/>
        </p:txBody>
      </p:sp>
      <p:sp>
        <p:nvSpPr>
          <p:cNvPr id="8" name="TextBox 7"/>
          <p:cNvSpPr txBox="1"/>
          <p:nvPr/>
        </p:nvSpPr>
        <p:spPr>
          <a:xfrm>
            <a:off x="7114032" y="1261872"/>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Nüfus miktarı</a:t>
            </a:r>
          </a:p>
        </p:txBody>
      </p:sp>
      <p:sp>
        <p:nvSpPr>
          <p:cNvPr id="9" name="TextBox 8"/>
          <p:cNvSpPr txBox="1"/>
          <p:nvPr/>
        </p:nvSpPr>
        <p:spPr>
          <a:xfrm>
            <a:off x="6611112" y="1591056"/>
            <a:ext cx="1737360" cy="292608"/>
          </a:xfrm>
          <a:prstGeom prst="rect">
            <a:avLst/>
          </a:prstGeom>
          <a:noFill/>
        </p:spPr>
        <p:txBody>
          <a:bodyPr wrap="square" anchor="ctr" lIns="73152" rIns="73152" tIns="36576" bIns="36576">
            <a:noAutofit/>
          </a:bodyPr>
          <a:lstStyle/>
          <a:p>
            <a:pPr algn="l">
              <a:spcBef>
                <a:spcPts val="0"/>
              </a:spcBef>
              <a:spcAft>
                <a:spcPts val="0"/>
              </a:spcAft>
            </a:pPr>
            <a:r>
              <a:rPr lang="tr-TR" sz="1300" b="1" i="0">
                <a:solidFill>
                  <a:srgbClr val="3B99D4"/>
                </a:solidFill>
                <a:latin typeface="Calibri"/>
              </a:rPr>
              <a:t>Tahminî Nüfus</a:t>
            </a:r>
          </a:p>
        </p:txBody>
      </p:sp>
      <p:sp>
        <p:nvSpPr>
          <p:cNvPr id="10" name="Rectangle 9"/>
          <p:cNvSpPr/>
          <p:nvPr/>
        </p:nvSpPr>
        <p:spPr>
          <a:xfrm>
            <a:off x="6629400" y="2039112"/>
            <a:ext cx="384048" cy="64008"/>
          </a:xfrm>
          <a:prstGeom prst="rect">
            <a:avLst/>
          </a:prstGeom>
          <a:solidFill>
            <a:srgbClr val="5FA845"/>
          </a:solidFill>
          <a:ln>
            <a:noFill/>
          </a:ln>
          <a:effectLst/>
        </p:spPr>
        <p:txBody>
          <a:bodyPr rtlCol="0" anchor="ctr"/>
          <a:lstStyle/>
          <a:p/>
        </p:txBody>
      </p:sp>
      <p:sp>
        <p:nvSpPr>
          <p:cNvPr id="11" name="TextBox 10"/>
          <p:cNvSpPr txBox="1"/>
          <p:nvPr/>
        </p:nvSpPr>
        <p:spPr>
          <a:xfrm>
            <a:off x="7114032" y="1920240"/>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Temel senaryo</a:t>
            </a:r>
          </a:p>
        </p:txBody>
      </p:sp>
      <p:sp>
        <p:nvSpPr>
          <p:cNvPr id="12" name="Rectangle 11"/>
          <p:cNvSpPr/>
          <p:nvPr/>
        </p:nvSpPr>
        <p:spPr>
          <a:xfrm>
            <a:off x="6629400" y="2368296"/>
            <a:ext cx="384048" cy="64008"/>
          </a:xfrm>
          <a:prstGeom prst="rect">
            <a:avLst/>
          </a:prstGeom>
          <a:solidFill>
            <a:srgbClr val="E03829"/>
          </a:solidFill>
          <a:ln>
            <a:noFill/>
          </a:ln>
          <a:effectLst/>
        </p:spPr>
        <p:txBody>
          <a:bodyPr rtlCol="0" anchor="ctr"/>
          <a:lstStyle/>
          <a:p/>
        </p:txBody>
      </p:sp>
      <p:sp>
        <p:nvSpPr>
          <p:cNvPr id="13" name="TextBox 12"/>
          <p:cNvSpPr txBox="1"/>
          <p:nvPr/>
        </p:nvSpPr>
        <p:spPr>
          <a:xfrm>
            <a:off x="7114032" y="2249424"/>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Yüksek senaryo</a:t>
            </a:r>
          </a:p>
        </p:txBody>
      </p:sp>
      <p:sp>
        <p:nvSpPr>
          <p:cNvPr id="14" name="Rectangle 13"/>
          <p:cNvSpPr/>
          <p:nvPr/>
        </p:nvSpPr>
        <p:spPr>
          <a:xfrm>
            <a:off x="6629400" y="2697480"/>
            <a:ext cx="384048" cy="64008"/>
          </a:xfrm>
          <a:prstGeom prst="rect">
            <a:avLst/>
          </a:prstGeom>
          <a:solidFill>
            <a:srgbClr val="241F21"/>
          </a:solidFill>
          <a:ln>
            <a:noFill/>
          </a:ln>
          <a:effectLst/>
        </p:spPr>
        <p:txBody>
          <a:bodyPr rtlCol="0" anchor="ctr"/>
          <a:lstStyle/>
          <a:p/>
        </p:txBody>
      </p:sp>
      <p:sp>
        <p:nvSpPr>
          <p:cNvPr id="15" name="TextBox 14"/>
          <p:cNvSpPr txBox="1"/>
          <p:nvPr/>
        </p:nvSpPr>
        <p:spPr>
          <a:xfrm>
            <a:off x="7114032" y="2578608"/>
            <a:ext cx="1234440" cy="292608"/>
          </a:xfrm>
          <a:prstGeom prst="rect">
            <a:avLst/>
          </a:prstGeom>
          <a:noFill/>
        </p:spPr>
        <p:txBody>
          <a:bodyPr wrap="square" anchor="ctr" lIns="73152" rIns="73152" tIns="36576" bIns="36576">
            <a:noAutofit/>
          </a:bodyPr>
          <a:lstStyle/>
          <a:p>
            <a:pPr algn="l">
              <a:spcBef>
                <a:spcPts val="0"/>
              </a:spcBef>
              <a:spcAft>
                <a:spcPts val="0"/>
              </a:spcAft>
            </a:pPr>
            <a:r>
              <a:rPr lang="tr-TR" sz="1300" b="0" i="0">
                <a:solidFill>
                  <a:srgbClr val="262626"/>
                </a:solidFill>
                <a:latin typeface="Calibri"/>
              </a:rPr>
              <a:t>Düşük senaryo</a:t>
            </a:r>
          </a:p>
        </p:txBody>
      </p:sp>
      <p:sp>
        <p:nvSpPr>
          <p:cNvPr id="16" name="TextBox 15"/>
          <p:cNvSpPr txBox="1"/>
          <p:nvPr/>
        </p:nvSpPr>
        <p:spPr>
          <a:xfrm>
            <a:off x="502920" y="4273700"/>
            <a:ext cx="7772400" cy="457200"/>
          </a:xfrm>
          <a:prstGeom prst="rect">
            <a:avLst/>
          </a:prstGeom>
          <a:noFill/>
        </p:spPr>
        <p:txBody>
          <a:bodyPr wrap="square" anchor="t" lIns="73152" rIns="73152" tIns="36576" bIns="36576">
            <a:noAutofit/>
          </a:bodyPr>
          <a:lstStyle/>
          <a:p>
            <a:pPr algn="l">
              <a:spcBef>
                <a:spcPts val="0"/>
              </a:spcBef>
              <a:spcAft>
                <a:spcPts val="0"/>
              </a:spcAft>
            </a:pPr>
            <a:r>
              <a:rPr lang="tr-TR" sz="1200" b="0" i="1">
                <a:solidFill>
                  <a:srgbClr val="767676"/>
                </a:solidFill>
                <a:latin typeface="Calibri"/>
              </a:rPr>
              <a:t>Türkiye’nin 1927-2023 yılları arası nüfus miktarı ve 2024-2080 yılları arası nüfus projeksiyonları, TÜİK</a:t>
            </a:r>
          </a:p>
        </p:txBody>
      </p:sp>
      <p:sp>
        <p:nvSpPr>
          <p:cNvPr id="17" name="Oval 16"/>
          <p:cNvSpPr/>
          <p:nvPr/>
        </p:nvSpPr>
        <p:spPr>
          <a:xfrm>
            <a:off x="5801222" y="1506105"/>
            <a:ext cx="256032" cy="256032"/>
          </a:xfrm>
          <a:prstGeom prst="ellipse">
            <a:avLst/>
          </a:prstGeom>
          <a:noFill/>
          <a:ln w="38100">
            <a:solidFill>
              <a:srgbClr val="E03829"/>
            </a:solidFill>
          </a:ln>
          <a:effectLst/>
        </p:spPr>
        <p:txBody>
          <a:bodyPr rtlCol="0" anchor="ctr"/>
          <a:lstStyle/>
          <a:p/>
        </p:txBody>
      </p:sp>
      <p:sp>
        <p:nvSpPr>
          <p:cNvPr id="18" name="Oval 17"/>
          <p:cNvSpPr/>
          <p:nvPr/>
        </p:nvSpPr>
        <p:spPr>
          <a:xfrm>
            <a:off x="5801222" y="1913331"/>
            <a:ext cx="256032" cy="256032"/>
          </a:xfrm>
          <a:prstGeom prst="ellipse">
            <a:avLst/>
          </a:prstGeom>
          <a:noFill/>
          <a:ln w="38100">
            <a:solidFill>
              <a:srgbClr val="241F21"/>
            </a:solidFill>
          </a:ln>
          <a:effectLst/>
        </p:spPr>
        <p:txBody>
          <a:bodyPr rtlCol="0" anchor="ctr"/>
          <a:lstStyle/>
          <a:p/>
        </p:txBody>
      </p:sp>
      <p:sp>
        <p:nvSpPr>
          <p:cNvPr id="19" name="Rounded Rectangle 18"/>
          <p:cNvSpPr/>
          <p:nvPr/>
        </p:nvSpPr>
        <p:spPr>
          <a:xfrm>
            <a:off x="8458200" y="1216152"/>
            <a:ext cx="3230575" cy="1143000"/>
          </a:xfrm>
          <a:prstGeom prst="roundRect">
            <a:avLst>
              <a:gd name="adj" fmla="val 8000"/>
            </a:avLst>
          </a:prstGeom>
          <a:solidFill>
            <a:srgbClr val="FFF3D1"/>
          </a:solidFill>
          <a:ln>
            <a:noFill/>
          </a:ln>
          <a:effectLst/>
        </p:spPr>
        <p:txBody>
          <a:bodyPr rtlCol="0" anchor="ctr" wrap="square" lIns="137160" rIns="137160" tIns="73152" bIns="73152">
            <a:noAutofit/>
          </a:bodyPr>
          <a:lstStyle/>
          <a:p>
            <a:pPr algn="l">
              <a:spcBef>
                <a:spcPts val="0"/>
              </a:spcBef>
              <a:spcAft>
                <a:spcPts val="0"/>
              </a:spcAft>
            </a:pPr>
            <a:r>
              <a:rPr lang="tr-TR" sz="1550" b="1" i="0">
                <a:solidFill>
                  <a:srgbClr val="262626"/>
                </a:solidFill>
                <a:latin typeface="Calibri"/>
              </a:rPr>
              <a:t>Nüfus tahminlerine göre Türkiye nüfusunda yaşanacak değişimlerin nedenlerini yorumlayınız.</a:t>
            </a:r>
          </a:p>
        </p:txBody>
      </p:sp>
      <p:sp>
        <p:nvSpPr>
          <p:cNvPr id="20" name="Rounded Rectangle 19"/>
          <p:cNvSpPr/>
          <p:nvPr/>
        </p:nvSpPr>
        <p:spPr>
          <a:xfrm>
            <a:off x="8458200" y="2496312"/>
            <a:ext cx="3230575" cy="182880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Düşük: doğumlar daha da azalır, yaşlı nüfus oranı artar → nüfus 2050-2060 dolayında en yüksek değerine ulaşıp azalır.</a:t>
            </a:r>
          </a:p>
        </p:txBody>
      </p:sp>
      <p:sp>
        <p:nvSpPr>
          <p:cNvPr id="21" name="Rounded Rectangle 20"/>
          <p:cNvSpPr/>
          <p:nvPr/>
        </p:nvSpPr>
        <p:spPr>
          <a:xfrm>
            <a:off x="8458200" y="4462272"/>
            <a:ext cx="3230575" cy="1828800"/>
          </a:xfrm>
          <a:prstGeom prst="roundRect">
            <a:avLst>
              <a:gd name="adj" fmla="val 8000"/>
            </a:avLst>
          </a:prstGeom>
          <a:solidFill>
            <a:srgbClr val="E3F1E4"/>
          </a:solidFill>
          <a:ln w="12700">
            <a:solidFill>
              <a:srgbClr val="2E7D32"/>
            </a:solidFill>
          </a:ln>
          <a:effectLst/>
        </p:spPr>
        <p:txBody>
          <a:bodyPr rtlCol="0" anchor="ctr" wrap="square" lIns="137160" rIns="137160" tIns="73152" bIns="73152">
            <a:noAutofit/>
          </a:bodyPr>
          <a:lstStyle/>
          <a:p>
            <a:pPr algn="l">
              <a:spcBef>
                <a:spcPts val="0"/>
              </a:spcBef>
              <a:spcAft>
                <a:spcPts val="0"/>
              </a:spcAft>
            </a:pPr>
            <a:r>
              <a:rPr lang="tr-TR" sz="1800" b="0" i="0">
                <a:solidFill>
                  <a:srgbClr val="262626"/>
                </a:solidFill>
                <a:latin typeface="Calibri"/>
              </a:rPr>
              <a:t>Yüksek: doğumlar daha yüksek kalır (ör. destekleyici nüfus politikaları), ortalama ömür uzar → nüfus 2080'e kadar artar.</a:t>
            </a:r>
          </a:p>
        </p:txBody>
      </p:sp>
      <p:sp>
        <p:nvSpPr>
          <p:cNvPr id="22" name="Rounded Rectangle 21"/>
          <p:cNvSpPr/>
          <p:nvPr/>
        </p:nvSpPr>
        <p:spPr>
          <a:xfrm>
            <a:off x="502920" y="4776620"/>
            <a:ext cx="7772400" cy="1514452"/>
          </a:xfrm>
          <a:prstGeom prst="roundRect">
            <a:avLst>
              <a:gd name="adj" fmla="val 8000"/>
            </a:avLst>
          </a:prstGeom>
          <a:solidFill>
            <a:srgbClr val="F0F0F0"/>
          </a:solidFill>
          <a:ln>
            <a:noFill/>
          </a:ln>
          <a:effectLst/>
        </p:spPr>
        <p:txBody>
          <a:bodyPr rtlCol="0" anchor="ctr"/>
          <a:lstStyle/>
          <a:p/>
        </p:txBody>
      </p:sp>
      <p:sp>
        <p:nvSpPr>
          <p:cNvPr id="23" name="Rectangle 22"/>
          <p:cNvSpPr/>
          <p:nvPr/>
        </p:nvSpPr>
        <p:spPr>
          <a:xfrm>
            <a:off x="502920" y="4776620"/>
            <a:ext cx="118872" cy="1514452"/>
          </a:xfrm>
          <a:prstGeom prst="rect">
            <a:avLst/>
          </a:prstGeom>
          <a:solidFill>
            <a:srgbClr val="2E7D32"/>
          </a:solidFill>
          <a:ln>
            <a:noFill/>
          </a:ln>
          <a:effectLst/>
        </p:spPr>
        <p:txBody>
          <a:bodyPr rtlCol="0" anchor="ctr"/>
          <a:lstStyle/>
          <a:p/>
        </p:txBody>
      </p:sp>
      <p:sp>
        <p:nvSpPr>
          <p:cNvPr id="24" name="TextBox 23"/>
          <p:cNvSpPr txBox="1"/>
          <p:nvPr/>
        </p:nvSpPr>
        <p:spPr>
          <a:xfrm>
            <a:off x="777240" y="4776620"/>
            <a:ext cx="7360920" cy="1514452"/>
          </a:xfrm>
          <a:prstGeom prst="rect">
            <a:avLst/>
          </a:prstGeom>
          <a:noFill/>
        </p:spPr>
        <p:txBody>
          <a:bodyPr wrap="square" anchor="ctr" lIns="73152" rIns="73152" tIns="36576" bIns="36576">
            <a:noAutofit/>
          </a:bodyPr>
          <a:lstStyle/>
          <a:p>
            <a:pPr algn="l">
              <a:spcBef>
                <a:spcPts val="0"/>
              </a:spcBef>
              <a:spcAft>
                <a:spcPts val="0"/>
              </a:spcAft>
            </a:pPr>
            <a:r>
              <a:rPr lang="tr-TR" sz="1600" b="0" i="0">
                <a:solidFill>
                  <a:srgbClr val="262626"/>
                </a:solidFill>
                <a:latin typeface="Calibri"/>
              </a:rPr>
              <a:t>5. aşama (s. 155): Doğum oranları çok düşüktür. … Bu aşamada nüfusta azalma görülür. · Ortalama insan ömrünün uzaması nüfus artışını da beraberinde getirmiştir.</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142, 155, 160</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65 / 379</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Yönerge 2: Türkiye, Demokratik Kongo ve Almanya</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4</a:t>
            </a:r>
          </a:p>
        </p:txBody>
      </p:sp>
      <p:sp>
        <p:nvSpPr>
          <p:cNvPr id="6" name="TextBox 5"/>
          <p:cNvSpPr txBox="1"/>
          <p:nvPr/>
        </p:nvSpPr>
        <p:spPr>
          <a:xfrm>
            <a:off x="502920" y="1170432"/>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Yönerge 2: Aşağıda verilen soruları grafikten yararlanarak cevaplayınız.</a:t>
            </a:r>
          </a:p>
        </p:txBody>
      </p:sp>
      <p:pic>
        <p:nvPicPr>
          <p:cNvPr id="7" name="Picture 6" descr="h21_tdk_grafigi_s143.jpg"/>
          <p:cNvPicPr>
            <a:picLocks noChangeAspect="1"/>
          </p:cNvPicPr>
          <p:nvPr/>
        </p:nvPicPr>
        <p:blipFill>
          <a:blip r:embed="rId3"/>
          <a:stretch>
            <a:fillRect/>
          </a:stretch>
        </p:blipFill>
        <p:spPr>
          <a:xfrm>
            <a:off x="1752447" y="1581912"/>
            <a:ext cx="8686800" cy="3064510"/>
          </a:xfrm>
          <a:prstGeom prst="rect">
            <a:avLst/>
          </a:prstGeom>
          <a:ln w="9525">
            <a:solidFill>
              <a:srgbClr val="D9D9D9"/>
            </a:solidFill>
          </a:ln>
        </p:spPr>
      </p:pic>
      <p:sp>
        <p:nvSpPr>
          <p:cNvPr id="8" name="TextBox 7"/>
          <p:cNvSpPr txBox="1"/>
          <p:nvPr/>
        </p:nvSpPr>
        <p:spPr>
          <a:xfrm>
            <a:off x="2039421"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1950</a:t>
            </a:r>
          </a:p>
        </p:txBody>
      </p:sp>
      <p:sp>
        <p:nvSpPr>
          <p:cNvPr id="9" name="TextBox 8"/>
          <p:cNvSpPr txBox="1"/>
          <p:nvPr/>
        </p:nvSpPr>
        <p:spPr>
          <a:xfrm>
            <a:off x="2535810"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1955</a:t>
            </a:r>
          </a:p>
        </p:txBody>
      </p:sp>
      <p:sp>
        <p:nvSpPr>
          <p:cNvPr id="10" name="TextBox 9"/>
          <p:cNvSpPr txBox="1"/>
          <p:nvPr/>
        </p:nvSpPr>
        <p:spPr>
          <a:xfrm>
            <a:off x="3032199"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1960</a:t>
            </a:r>
          </a:p>
        </p:txBody>
      </p:sp>
      <p:sp>
        <p:nvSpPr>
          <p:cNvPr id="11" name="TextBox 10"/>
          <p:cNvSpPr txBox="1"/>
          <p:nvPr/>
        </p:nvSpPr>
        <p:spPr>
          <a:xfrm>
            <a:off x="3528587"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1965</a:t>
            </a:r>
          </a:p>
        </p:txBody>
      </p:sp>
      <p:sp>
        <p:nvSpPr>
          <p:cNvPr id="12" name="TextBox 11"/>
          <p:cNvSpPr txBox="1"/>
          <p:nvPr/>
        </p:nvSpPr>
        <p:spPr>
          <a:xfrm>
            <a:off x="4024976"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1970</a:t>
            </a:r>
          </a:p>
        </p:txBody>
      </p:sp>
      <p:sp>
        <p:nvSpPr>
          <p:cNvPr id="13" name="TextBox 12"/>
          <p:cNvSpPr txBox="1"/>
          <p:nvPr/>
        </p:nvSpPr>
        <p:spPr>
          <a:xfrm>
            <a:off x="4521364"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1975</a:t>
            </a:r>
          </a:p>
        </p:txBody>
      </p:sp>
      <p:sp>
        <p:nvSpPr>
          <p:cNvPr id="14" name="TextBox 13"/>
          <p:cNvSpPr txBox="1"/>
          <p:nvPr/>
        </p:nvSpPr>
        <p:spPr>
          <a:xfrm>
            <a:off x="5017753"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1980</a:t>
            </a:r>
          </a:p>
        </p:txBody>
      </p:sp>
      <p:sp>
        <p:nvSpPr>
          <p:cNvPr id="15" name="TextBox 14"/>
          <p:cNvSpPr txBox="1"/>
          <p:nvPr/>
        </p:nvSpPr>
        <p:spPr>
          <a:xfrm>
            <a:off x="5514141"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1985</a:t>
            </a:r>
          </a:p>
        </p:txBody>
      </p:sp>
      <p:sp>
        <p:nvSpPr>
          <p:cNvPr id="16" name="TextBox 15"/>
          <p:cNvSpPr txBox="1"/>
          <p:nvPr/>
        </p:nvSpPr>
        <p:spPr>
          <a:xfrm>
            <a:off x="6010530"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1990</a:t>
            </a:r>
          </a:p>
        </p:txBody>
      </p:sp>
      <p:sp>
        <p:nvSpPr>
          <p:cNvPr id="17" name="TextBox 16"/>
          <p:cNvSpPr txBox="1"/>
          <p:nvPr/>
        </p:nvSpPr>
        <p:spPr>
          <a:xfrm>
            <a:off x="6506919"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1995</a:t>
            </a:r>
          </a:p>
        </p:txBody>
      </p:sp>
      <p:sp>
        <p:nvSpPr>
          <p:cNvPr id="18" name="TextBox 17"/>
          <p:cNvSpPr txBox="1"/>
          <p:nvPr/>
        </p:nvSpPr>
        <p:spPr>
          <a:xfrm>
            <a:off x="7003307"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2000</a:t>
            </a:r>
          </a:p>
        </p:txBody>
      </p:sp>
      <p:sp>
        <p:nvSpPr>
          <p:cNvPr id="19" name="TextBox 18"/>
          <p:cNvSpPr txBox="1"/>
          <p:nvPr/>
        </p:nvSpPr>
        <p:spPr>
          <a:xfrm>
            <a:off x="7499696"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2005</a:t>
            </a:r>
          </a:p>
        </p:txBody>
      </p:sp>
      <p:sp>
        <p:nvSpPr>
          <p:cNvPr id="20" name="TextBox 19"/>
          <p:cNvSpPr txBox="1"/>
          <p:nvPr/>
        </p:nvSpPr>
        <p:spPr>
          <a:xfrm>
            <a:off x="7996084"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2010</a:t>
            </a:r>
          </a:p>
        </p:txBody>
      </p:sp>
      <p:sp>
        <p:nvSpPr>
          <p:cNvPr id="21" name="TextBox 20"/>
          <p:cNvSpPr txBox="1"/>
          <p:nvPr/>
        </p:nvSpPr>
        <p:spPr>
          <a:xfrm>
            <a:off x="8492473"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2015</a:t>
            </a:r>
          </a:p>
        </p:txBody>
      </p:sp>
      <p:sp>
        <p:nvSpPr>
          <p:cNvPr id="22" name="TextBox 21"/>
          <p:cNvSpPr txBox="1"/>
          <p:nvPr/>
        </p:nvSpPr>
        <p:spPr>
          <a:xfrm>
            <a:off x="8988861"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2020</a:t>
            </a:r>
          </a:p>
        </p:txBody>
      </p:sp>
      <p:sp>
        <p:nvSpPr>
          <p:cNvPr id="23" name="TextBox 22"/>
          <p:cNvSpPr txBox="1"/>
          <p:nvPr/>
        </p:nvSpPr>
        <p:spPr>
          <a:xfrm>
            <a:off x="9485250"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2024</a:t>
            </a:r>
          </a:p>
        </p:txBody>
      </p:sp>
      <p:sp>
        <p:nvSpPr>
          <p:cNvPr id="24" name="TextBox 23"/>
          <p:cNvSpPr txBox="1"/>
          <p:nvPr/>
        </p:nvSpPr>
        <p:spPr>
          <a:xfrm>
            <a:off x="1807984" y="4182307"/>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0</a:t>
            </a:r>
          </a:p>
        </p:txBody>
      </p:sp>
      <p:sp>
        <p:nvSpPr>
          <p:cNvPr id="25" name="TextBox 24"/>
          <p:cNvSpPr txBox="1"/>
          <p:nvPr/>
        </p:nvSpPr>
        <p:spPr>
          <a:xfrm>
            <a:off x="1807984" y="3807196"/>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25</a:t>
            </a:r>
          </a:p>
        </p:txBody>
      </p:sp>
      <p:sp>
        <p:nvSpPr>
          <p:cNvPr id="26" name="TextBox 25"/>
          <p:cNvSpPr txBox="1"/>
          <p:nvPr/>
        </p:nvSpPr>
        <p:spPr>
          <a:xfrm>
            <a:off x="1807984" y="3432084"/>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50</a:t>
            </a:r>
          </a:p>
        </p:txBody>
      </p:sp>
      <p:sp>
        <p:nvSpPr>
          <p:cNvPr id="27" name="TextBox 26"/>
          <p:cNvSpPr txBox="1"/>
          <p:nvPr/>
        </p:nvSpPr>
        <p:spPr>
          <a:xfrm>
            <a:off x="1807984" y="3056973"/>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75</a:t>
            </a:r>
          </a:p>
        </p:txBody>
      </p:sp>
      <p:sp>
        <p:nvSpPr>
          <p:cNvPr id="28" name="TextBox 27"/>
          <p:cNvSpPr txBox="1"/>
          <p:nvPr/>
        </p:nvSpPr>
        <p:spPr>
          <a:xfrm>
            <a:off x="1807984" y="2681861"/>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100</a:t>
            </a:r>
          </a:p>
        </p:txBody>
      </p:sp>
      <p:sp>
        <p:nvSpPr>
          <p:cNvPr id="29" name="TextBox 28"/>
          <p:cNvSpPr txBox="1"/>
          <p:nvPr/>
        </p:nvSpPr>
        <p:spPr>
          <a:xfrm>
            <a:off x="1807984" y="2306750"/>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125</a:t>
            </a:r>
          </a:p>
        </p:txBody>
      </p:sp>
      <p:sp>
        <p:nvSpPr>
          <p:cNvPr id="30" name="Rounded Rectangle 29"/>
          <p:cNvSpPr/>
          <p:nvPr/>
        </p:nvSpPr>
        <p:spPr>
          <a:xfrm>
            <a:off x="502920" y="4939030"/>
            <a:ext cx="11185855" cy="1352042"/>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400"/>
              </a:spcAft>
            </a:pPr>
            <a:r>
              <a:rPr lang="tr-TR" sz="1900" b="1" i="0">
                <a:solidFill>
                  <a:srgbClr val="262626"/>
                </a:solidFill>
                <a:latin typeface="Calibri"/>
              </a:rPr>
              <a:t>4. Bu ülkelerin nüfus miktarındaki değişimin dönemsel farklılıklarını karşılaştırınız.</a:t>
            </a:r>
          </a:p>
          <a:p>
            <a:pPr algn="l">
              <a:spcBef>
                <a:spcPts val="0"/>
              </a:spcBef>
              <a:spcAft>
                <a:spcPts val="0"/>
              </a:spcAft>
            </a:pPr>
            <a:r>
              <a:rPr lang="tr-TR" sz="1900" b="0" i="1">
                <a:solidFill>
                  <a:srgbClr val="767676"/>
                </a:solidFill>
                <a:latin typeface="Calibri"/>
              </a:rPr>
              <a:t>Kalıp: “… yıllarında A ülkesinin nüfusu …, B ülkesinin nüfusu … iken …”</a:t>
            </a:r>
          </a:p>
        </p:txBody>
      </p:sp>
      <p:sp>
        <p:nvSpPr>
          <p:cNvPr id="31" name="TextBox 30"/>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2" name="Rounded Rectangle 31"/>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66 / 379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450" b="1" i="0">
                <a:solidFill>
                  <a:srgbClr val="FFFFFF"/>
                </a:solidFill>
                <a:latin typeface="Calibri"/>
              </a:rPr>
              <a:t>Yönerge 2: Türkiye, Demokratik Kongo ve Almanya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TextBox 5"/>
          <p:cNvSpPr txBox="1"/>
          <p:nvPr/>
        </p:nvSpPr>
        <p:spPr>
          <a:xfrm>
            <a:off x="502920" y="1170432"/>
            <a:ext cx="11185855" cy="38404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Yönerge 2: Aşağıda verilen soruları grafikten yararlanarak cevaplayınız.</a:t>
            </a:r>
          </a:p>
        </p:txBody>
      </p:sp>
      <p:pic>
        <p:nvPicPr>
          <p:cNvPr id="7" name="Picture 6" descr="h21_tdk_grafigi_s143.jpg"/>
          <p:cNvPicPr>
            <a:picLocks noChangeAspect="1"/>
          </p:cNvPicPr>
          <p:nvPr/>
        </p:nvPicPr>
        <p:blipFill>
          <a:blip r:embed="rId3"/>
          <a:stretch>
            <a:fillRect/>
          </a:stretch>
        </p:blipFill>
        <p:spPr>
          <a:xfrm>
            <a:off x="1752447" y="1581912"/>
            <a:ext cx="8686800" cy="3064510"/>
          </a:xfrm>
          <a:prstGeom prst="rect">
            <a:avLst/>
          </a:prstGeom>
          <a:ln w="9525">
            <a:solidFill>
              <a:srgbClr val="D9D9D9"/>
            </a:solidFill>
          </a:ln>
        </p:spPr>
      </p:pic>
      <p:sp>
        <p:nvSpPr>
          <p:cNvPr id="8" name="TextBox 7"/>
          <p:cNvSpPr txBox="1"/>
          <p:nvPr/>
        </p:nvSpPr>
        <p:spPr>
          <a:xfrm>
            <a:off x="2039421"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1950</a:t>
            </a:r>
          </a:p>
        </p:txBody>
      </p:sp>
      <p:sp>
        <p:nvSpPr>
          <p:cNvPr id="9" name="TextBox 8"/>
          <p:cNvSpPr txBox="1"/>
          <p:nvPr/>
        </p:nvSpPr>
        <p:spPr>
          <a:xfrm>
            <a:off x="2535810"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1955</a:t>
            </a:r>
          </a:p>
        </p:txBody>
      </p:sp>
      <p:sp>
        <p:nvSpPr>
          <p:cNvPr id="10" name="TextBox 9"/>
          <p:cNvSpPr txBox="1"/>
          <p:nvPr/>
        </p:nvSpPr>
        <p:spPr>
          <a:xfrm>
            <a:off x="3032199"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1960</a:t>
            </a:r>
          </a:p>
        </p:txBody>
      </p:sp>
      <p:sp>
        <p:nvSpPr>
          <p:cNvPr id="11" name="TextBox 10"/>
          <p:cNvSpPr txBox="1"/>
          <p:nvPr/>
        </p:nvSpPr>
        <p:spPr>
          <a:xfrm>
            <a:off x="3528587"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1965</a:t>
            </a:r>
          </a:p>
        </p:txBody>
      </p:sp>
      <p:sp>
        <p:nvSpPr>
          <p:cNvPr id="12" name="TextBox 11"/>
          <p:cNvSpPr txBox="1"/>
          <p:nvPr/>
        </p:nvSpPr>
        <p:spPr>
          <a:xfrm>
            <a:off x="4024976"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1970</a:t>
            </a:r>
          </a:p>
        </p:txBody>
      </p:sp>
      <p:sp>
        <p:nvSpPr>
          <p:cNvPr id="13" name="TextBox 12"/>
          <p:cNvSpPr txBox="1"/>
          <p:nvPr/>
        </p:nvSpPr>
        <p:spPr>
          <a:xfrm>
            <a:off x="4521364"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1975</a:t>
            </a:r>
          </a:p>
        </p:txBody>
      </p:sp>
      <p:sp>
        <p:nvSpPr>
          <p:cNvPr id="14" name="TextBox 13"/>
          <p:cNvSpPr txBox="1"/>
          <p:nvPr/>
        </p:nvSpPr>
        <p:spPr>
          <a:xfrm>
            <a:off x="5017753"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1980</a:t>
            </a:r>
          </a:p>
        </p:txBody>
      </p:sp>
      <p:sp>
        <p:nvSpPr>
          <p:cNvPr id="15" name="TextBox 14"/>
          <p:cNvSpPr txBox="1"/>
          <p:nvPr/>
        </p:nvSpPr>
        <p:spPr>
          <a:xfrm>
            <a:off x="5514141"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1985</a:t>
            </a:r>
          </a:p>
        </p:txBody>
      </p:sp>
      <p:sp>
        <p:nvSpPr>
          <p:cNvPr id="16" name="TextBox 15"/>
          <p:cNvSpPr txBox="1"/>
          <p:nvPr/>
        </p:nvSpPr>
        <p:spPr>
          <a:xfrm>
            <a:off x="6010530"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1990</a:t>
            </a:r>
          </a:p>
        </p:txBody>
      </p:sp>
      <p:sp>
        <p:nvSpPr>
          <p:cNvPr id="17" name="TextBox 16"/>
          <p:cNvSpPr txBox="1"/>
          <p:nvPr/>
        </p:nvSpPr>
        <p:spPr>
          <a:xfrm>
            <a:off x="6506919"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1995</a:t>
            </a:r>
          </a:p>
        </p:txBody>
      </p:sp>
      <p:sp>
        <p:nvSpPr>
          <p:cNvPr id="18" name="TextBox 17"/>
          <p:cNvSpPr txBox="1"/>
          <p:nvPr/>
        </p:nvSpPr>
        <p:spPr>
          <a:xfrm>
            <a:off x="7003307"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2000</a:t>
            </a:r>
          </a:p>
        </p:txBody>
      </p:sp>
      <p:sp>
        <p:nvSpPr>
          <p:cNvPr id="19" name="TextBox 18"/>
          <p:cNvSpPr txBox="1"/>
          <p:nvPr/>
        </p:nvSpPr>
        <p:spPr>
          <a:xfrm>
            <a:off x="7499696"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2005</a:t>
            </a:r>
          </a:p>
        </p:txBody>
      </p:sp>
      <p:sp>
        <p:nvSpPr>
          <p:cNvPr id="20" name="TextBox 19"/>
          <p:cNvSpPr txBox="1"/>
          <p:nvPr/>
        </p:nvSpPr>
        <p:spPr>
          <a:xfrm>
            <a:off x="7996084"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2010</a:t>
            </a:r>
          </a:p>
        </p:txBody>
      </p:sp>
      <p:sp>
        <p:nvSpPr>
          <p:cNvPr id="21" name="TextBox 20"/>
          <p:cNvSpPr txBox="1"/>
          <p:nvPr/>
        </p:nvSpPr>
        <p:spPr>
          <a:xfrm>
            <a:off x="8492473"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2015</a:t>
            </a:r>
          </a:p>
        </p:txBody>
      </p:sp>
      <p:sp>
        <p:nvSpPr>
          <p:cNvPr id="22" name="TextBox 21"/>
          <p:cNvSpPr txBox="1"/>
          <p:nvPr/>
        </p:nvSpPr>
        <p:spPr>
          <a:xfrm>
            <a:off x="8988861"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2020</a:t>
            </a:r>
          </a:p>
        </p:txBody>
      </p:sp>
      <p:sp>
        <p:nvSpPr>
          <p:cNvPr id="23" name="TextBox 22"/>
          <p:cNvSpPr txBox="1"/>
          <p:nvPr/>
        </p:nvSpPr>
        <p:spPr>
          <a:xfrm>
            <a:off x="9485250" y="4347729"/>
            <a:ext cx="496388"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2024</a:t>
            </a:r>
          </a:p>
        </p:txBody>
      </p:sp>
      <p:sp>
        <p:nvSpPr>
          <p:cNvPr id="24" name="TextBox 23"/>
          <p:cNvSpPr txBox="1"/>
          <p:nvPr/>
        </p:nvSpPr>
        <p:spPr>
          <a:xfrm>
            <a:off x="1807984" y="4182307"/>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0</a:t>
            </a:r>
          </a:p>
        </p:txBody>
      </p:sp>
      <p:sp>
        <p:nvSpPr>
          <p:cNvPr id="25" name="TextBox 24"/>
          <p:cNvSpPr txBox="1"/>
          <p:nvPr/>
        </p:nvSpPr>
        <p:spPr>
          <a:xfrm>
            <a:off x="1807984" y="3807196"/>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25</a:t>
            </a:r>
          </a:p>
        </p:txBody>
      </p:sp>
      <p:sp>
        <p:nvSpPr>
          <p:cNvPr id="26" name="TextBox 25"/>
          <p:cNvSpPr txBox="1"/>
          <p:nvPr/>
        </p:nvSpPr>
        <p:spPr>
          <a:xfrm>
            <a:off x="1807984" y="3432084"/>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50</a:t>
            </a:r>
          </a:p>
        </p:txBody>
      </p:sp>
      <p:sp>
        <p:nvSpPr>
          <p:cNvPr id="27" name="TextBox 26"/>
          <p:cNvSpPr txBox="1"/>
          <p:nvPr/>
        </p:nvSpPr>
        <p:spPr>
          <a:xfrm>
            <a:off x="1807984" y="3056973"/>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75</a:t>
            </a:r>
          </a:p>
        </p:txBody>
      </p:sp>
      <p:sp>
        <p:nvSpPr>
          <p:cNvPr id="28" name="TextBox 27"/>
          <p:cNvSpPr txBox="1"/>
          <p:nvPr/>
        </p:nvSpPr>
        <p:spPr>
          <a:xfrm>
            <a:off x="1807984" y="2681861"/>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100</a:t>
            </a:r>
          </a:p>
        </p:txBody>
      </p:sp>
      <p:sp>
        <p:nvSpPr>
          <p:cNvPr id="29" name="TextBox 28"/>
          <p:cNvSpPr txBox="1"/>
          <p:nvPr/>
        </p:nvSpPr>
        <p:spPr>
          <a:xfrm>
            <a:off x="1807984" y="2306750"/>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125</a:t>
            </a:r>
          </a:p>
        </p:txBody>
      </p:sp>
      <p:cxnSp>
        <p:nvCxnSpPr>
          <p:cNvPr id="30" name="Connector 29"/>
          <p:cNvCxnSpPr/>
          <p:nvPr/>
        </p:nvCxnSpPr>
        <p:spPr>
          <a:xfrm>
            <a:off x="5265947" y="2421742"/>
            <a:ext cx="0" cy="1875558"/>
          </a:xfrm>
          <a:prstGeom prst="line">
            <a:avLst/>
          </a:prstGeom>
          <a:ln w="25400">
            <a:solidFill>
              <a:srgbClr val="4F4F4F"/>
            </a:solidFill>
            <a:prstDash val="dash"/>
          </a:ln>
        </p:spPr>
      </p:cxnSp>
      <p:cxnSp>
        <p:nvCxnSpPr>
          <p:cNvPr id="31" name="Connector 30"/>
          <p:cNvCxnSpPr/>
          <p:nvPr/>
        </p:nvCxnSpPr>
        <p:spPr>
          <a:xfrm>
            <a:off x="7251501" y="2421742"/>
            <a:ext cx="0" cy="1875558"/>
          </a:xfrm>
          <a:prstGeom prst="line">
            <a:avLst/>
          </a:prstGeom>
          <a:ln w="25400">
            <a:solidFill>
              <a:srgbClr val="4F4F4F"/>
            </a:solidFill>
            <a:prstDash val="dash"/>
          </a:ln>
        </p:spPr>
      </p:cxnSp>
      <p:sp>
        <p:nvSpPr>
          <p:cNvPr id="32" name="Oval 31"/>
          <p:cNvSpPr/>
          <p:nvPr/>
        </p:nvSpPr>
        <p:spPr>
          <a:xfrm>
            <a:off x="8224296" y="3044969"/>
            <a:ext cx="237744" cy="237744"/>
          </a:xfrm>
          <a:prstGeom prst="ellipse">
            <a:avLst/>
          </a:prstGeom>
          <a:noFill/>
          <a:ln w="38100">
            <a:solidFill>
              <a:srgbClr val="FCC021"/>
            </a:solidFill>
          </a:ln>
          <a:effectLst/>
        </p:spPr>
        <p:txBody>
          <a:bodyPr rtlCol="0" anchor="ctr"/>
          <a:lstStyle/>
          <a:p/>
        </p:txBody>
      </p:sp>
      <p:sp>
        <p:nvSpPr>
          <p:cNvPr id="33" name="Oval 32"/>
          <p:cNvSpPr/>
          <p:nvPr/>
        </p:nvSpPr>
        <p:spPr>
          <a:xfrm>
            <a:off x="8482186" y="2938437"/>
            <a:ext cx="237744" cy="237744"/>
          </a:xfrm>
          <a:prstGeom prst="ellipse">
            <a:avLst/>
          </a:prstGeom>
          <a:noFill/>
          <a:ln w="38100">
            <a:solidFill>
              <a:srgbClr val="FCC021"/>
            </a:solidFill>
          </a:ln>
          <a:effectLst/>
        </p:spPr>
        <p:txBody>
          <a:bodyPr rtlCol="0" anchor="ctr"/>
          <a:lstStyle/>
          <a:p/>
        </p:txBody>
      </p:sp>
      <p:sp>
        <p:nvSpPr>
          <p:cNvPr id="34" name="Oval 33"/>
          <p:cNvSpPr/>
          <p:nvPr/>
        </p:nvSpPr>
        <p:spPr>
          <a:xfrm>
            <a:off x="9391585" y="2914430"/>
            <a:ext cx="237744" cy="237744"/>
          </a:xfrm>
          <a:prstGeom prst="ellipse">
            <a:avLst/>
          </a:prstGeom>
          <a:noFill/>
          <a:ln w="38100">
            <a:solidFill>
              <a:srgbClr val="FCC021"/>
            </a:solidFill>
          </a:ln>
          <a:effectLst/>
        </p:spPr>
        <p:txBody>
          <a:bodyPr rtlCol="0" anchor="ctr"/>
          <a:lstStyle/>
          <a:p/>
        </p:txBody>
      </p:sp>
      <p:sp>
        <p:nvSpPr>
          <p:cNvPr id="35" name="Rounded Rectangle 34"/>
          <p:cNvSpPr/>
          <p:nvPr/>
        </p:nvSpPr>
        <p:spPr>
          <a:xfrm>
            <a:off x="502920" y="4939030"/>
            <a:ext cx="3637178" cy="1352042"/>
          </a:xfrm>
          <a:prstGeom prst="roundRect">
            <a:avLst>
              <a:gd name="adj" fmla="val 6000"/>
            </a:avLst>
          </a:prstGeom>
          <a:solidFill>
            <a:srgbClr val="E3F1E4"/>
          </a:solidFill>
          <a:ln>
            <a:noFill/>
          </a:ln>
          <a:effectLst/>
        </p:spPr>
        <p:txBody>
          <a:bodyPr rtlCol="0" anchor="ctr"/>
          <a:lstStyle/>
          <a:p/>
        </p:txBody>
      </p:sp>
      <p:sp>
        <p:nvSpPr>
          <p:cNvPr id="36" name="Rectangle 35"/>
          <p:cNvSpPr/>
          <p:nvPr/>
        </p:nvSpPr>
        <p:spPr>
          <a:xfrm>
            <a:off x="502920" y="4939030"/>
            <a:ext cx="109728" cy="1352042"/>
          </a:xfrm>
          <a:prstGeom prst="rect">
            <a:avLst/>
          </a:prstGeom>
          <a:solidFill>
            <a:srgbClr val="2E7D32"/>
          </a:solidFill>
          <a:ln>
            <a:noFill/>
          </a:ln>
          <a:effectLst/>
        </p:spPr>
        <p:txBody>
          <a:bodyPr rtlCol="0" anchor="ctr"/>
          <a:lstStyle/>
          <a:p/>
        </p:txBody>
      </p:sp>
      <p:sp>
        <p:nvSpPr>
          <p:cNvPr id="37" name="TextBox 36"/>
          <p:cNvSpPr txBox="1"/>
          <p:nvPr/>
        </p:nvSpPr>
        <p:spPr>
          <a:xfrm>
            <a:off x="731520" y="4993894"/>
            <a:ext cx="3317138" cy="1242314"/>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1950-1980</a:t>
            </a:r>
          </a:p>
          <a:p>
            <a:pPr algn="l">
              <a:spcBef>
                <a:spcPts val="0"/>
              </a:spcBef>
              <a:spcAft>
                <a:spcPts val="0"/>
              </a:spcAft>
            </a:pPr>
            <a:r>
              <a:rPr lang="tr-TR" sz="1800" b="0" i="0">
                <a:solidFill>
                  <a:srgbClr val="262626"/>
                </a:solidFill>
                <a:latin typeface="Calibri"/>
              </a:rPr>
              <a:t>Almanya en kalabalık, yavaş artıyor; Türkiye ve Demokratik Kongo düzenli artıyor.</a:t>
            </a:r>
          </a:p>
        </p:txBody>
      </p:sp>
      <p:sp>
        <p:nvSpPr>
          <p:cNvPr id="38" name="Rounded Rectangle 37"/>
          <p:cNvSpPr/>
          <p:nvPr/>
        </p:nvSpPr>
        <p:spPr>
          <a:xfrm>
            <a:off x="4277258" y="4939030"/>
            <a:ext cx="3637178" cy="1352042"/>
          </a:xfrm>
          <a:prstGeom prst="roundRect">
            <a:avLst>
              <a:gd name="adj" fmla="val 6000"/>
            </a:avLst>
          </a:prstGeom>
          <a:solidFill>
            <a:srgbClr val="E3F1E4"/>
          </a:solidFill>
          <a:ln>
            <a:noFill/>
          </a:ln>
          <a:effectLst/>
        </p:spPr>
        <p:txBody>
          <a:bodyPr rtlCol="0" anchor="ctr"/>
          <a:lstStyle/>
          <a:p/>
        </p:txBody>
      </p:sp>
      <p:sp>
        <p:nvSpPr>
          <p:cNvPr id="39" name="Rectangle 38"/>
          <p:cNvSpPr/>
          <p:nvPr/>
        </p:nvSpPr>
        <p:spPr>
          <a:xfrm>
            <a:off x="4277258" y="4939030"/>
            <a:ext cx="109728" cy="1352042"/>
          </a:xfrm>
          <a:prstGeom prst="rect">
            <a:avLst/>
          </a:prstGeom>
          <a:solidFill>
            <a:srgbClr val="2E7D32"/>
          </a:solidFill>
          <a:ln>
            <a:noFill/>
          </a:ln>
          <a:effectLst/>
        </p:spPr>
        <p:txBody>
          <a:bodyPr rtlCol="0" anchor="ctr"/>
          <a:lstStyle/>
          <a:p/>
        </p:txBody>
      </p:sp>
      <p:sp>
        <p:nvSpPr>
          <p:cNvPr id="40" name="TextBox 39"/>
          <p:cNvSpPr txBox="1"/>
          <p:nvPr/>
        </p:nvSpPr>
        <p:spPr>
          <a:xfrm>
            <a:off x="4505858" y="4993894"/>
            <a:ext cx="3317138" cy="1242314"/>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1980-2000</a:t>
            </a:r>
          </a:p>
          <a:p>
            <a:pPr algn="l">
              <a:spcBef>
                <a:spcPts val="0"/>
              </a:spcBef>
              <a:spcAft>
                <a:spcPts val="0"/>
              </a:spcAft>
            </a:pPr>
            <a:r>
              <a:rPr lang="tr-TR" sz="1800" b="0" i="0">
                <a:solidFill>
                  <a:srgbClr val="262626"/>
                </a:solidFill>
                <a:latin typeface="Calibri"/>
              </a:rPr>
              <a:t>Almanya neredeyse sabit; Türkiye hızlı artıyor; Demokratik Kongo'nun artışı hızlanıyor.</a:t>
            </a:r>
          </a:p>
        </p:txBody>
      </p:sp>
      <p:sp>
        <p:nvSpPr>
          <p:cNvPr id="41" name="Rounded Rectangle 40"/>
          <p:cNvSpPr/>
          <p:nvPr/>
        </p:nvSpPr>
        <p:spPr>
          <a:xfrm>
            <a:off x="8051596" y="4939030"/>
            <a:ext cx="3637178" cy="1352042"/>
          </a:xfrm>
          <a:prstGeom prst="roundRect">
            <a:avLst>
              <a:gd name="adj" fmla="val 6000"/>
            </a:avLst>
          </a:prstGeom>
          <a:solidFill>
            <a:srgbClr val="E3F1E4"/>
          </a:solidFill>
          <a:ln>
            <a:noFill/>
          </a:ln>
          <a:effectLst/>
        </p:spPr>
        <p:txBody>
          <a:bodyPr rtlCol="0" anchor="ctr"/>
          <a:lstStyle/>
          <a:p/>
        </p:txBody>
      </p:sp>
      <p:sp>
        <p:nvSpPr>
          <p:cNvPr id="42" name="Rectangle 41"/>
          <p:cNvSpPr/>
          <p:nvPr/>
        </p:nvSpPr>
        <p:spPr>
          <a:xfrm>
            <a:off x="8051596" y="4939030"/>
            <a:ext cx="109728" cy="1352042"/>
          </a:xfrm>
          <a:prstGeom prst="rect">
            <a:avLst/>
          </a:prstGeom>
          <a:solidFill>
            <a:srgbClr val="2E7D32"/>
          </a:solidFill>
          <a:ln>
            <a:noFill/>
          </a:ln>
          <a:effectLst/>
        </p:spPr>
        <p:txBody>
          <a:bodyPr rtlCol="0" anchor="ctr"/>
          <a:lstStyle/>
          <a:p/>
        </p:txBody>
      </p:sp>
      <p:sp>
        <p:nvSpPr>
          <p:cNvPr id="43" name="TextBox 42"/>
          <p:cNvSpPr txBox="1"/>
          <p:nvPr/>
        </p:nvSpPr>
        <p:spPr>
          <a:xfrm>
            <a:off x="8280196" y="4993894"/>
            <a:ext cx="3317138" cy="1242314"/>
          </a:xfrm>
          <a:prstGeom prst="rect">
            <a:avLst/>
          </a:prstGeom>
          <a:noFill/>
        </p:spPr>
        <p:txBody>
          <a:bodyPr wrap="square" anchor="ctr" lIns="73152" rIns="73152" tIns="36576" bIns="36576">
            <a:noAutofit/>
          </a:bodyPr>
          <a:lstStyle/>
          <a:p>
            <a:pPr algn="l">
              <a:spcBef>
                <a:spcPts val="0"/>
              </a:spcBef>
              <a:spcAft>
                <a:spcPts val="344"/>
              </a:spcAft>
            </a:pPr>
            <a:r>
              <a:rPr lang="tr-TR" sz="1550" b="1" i="0">
                <a:solidFill>
                  <a:srgbClr val="2E7D32"/>
                </a:solidFill>
                <a:latin typeface="Calibri"/>
              </a:rPr>
              <a:t>2000-2024</a:t>
            </a:r>
          </a:p>
          <a:p>
            <a:pPr algn="l">
              <a:spcBef>
                <a:spcPts val="0"/>
              </a:spcBef>
              <a:spcAft>
                <a:spcPts val="0"/>
              </a:spcAft>
            </a:pPr>
            <a:r>
              <a:rPr lang="tr-TR" sz="1550" b="0" i="0">
                <a:solidFill>
                  <a:srgbClr val="262626"/>
                </a:solidFill>
                <a:latin typeface="Calibri"/>
              </a:rPr>
              <a:t>Demokratik Kongo en hızlı artışla önce Türkiye'yi, sonra Almanya'yı geçiyor; Türkiye Almanya'yı az farkla geçiyor.</a:t>
            </a:r>
          </a:p>
        </p:txBody>
      </p:sp>
      <p:sp>
        <p:nvSpPr>
          <p:cNvPr id="44" name="TextBox 4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5" name="Rounded Rectangle 4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46" name="TextBox 4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67 / 379</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Grafiğe göre doğru olanları seç</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DOĞRU OLANLARI SEÇ</a:t>
            </a:r>
          </a:p>
        </p:txBody>
      </p:sp>
      <p:pic>
        <p:nvPicPr>
          <p:cNvPr id="6" name="Picture 5" descr="h21_tdk_grafigi_s143.jpg"/>
          <p:cNvPicPr>
            <a:picLocks noChangeAspect="1"/>
          </p:cNvPicPr>
          <p:nvPr/>
        </p:nvPicPr>
        <p:blipFill>
          <a:blip r:embed="rId3"/>
          <a:stretch>
            <a:fillRect/>
          </a:stretch>
        </p:blipFill>
        <p:spPr>
          <a:xfrm>
            <a:off x="2575407" y="1188720"/>
            <a:ext cx="7040880" cy="2483866"/>
          </a:xfrm>
          <a:prstGeom prst="rect">
            <a:avLst/>
          </a:prstGeom>
          <a:ln w="9525">
            <a:solidFill>
              <a:srgbClr val="D9D9D9"/>
            </a:solidFill>
          </a:ln>
        </p:spPr>
      </p:pic>
      <p:sp>
        <p:nvSpPr>
          <p:cNvPr id="7" name="TextBox 6"/>
          <p:cNvSpPr txBox="1"/>
          <p:nvPr/>
        </p:nvSpPr>
        <p:spPr>
          <a:xfrm>
            <a:off x="280800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1950</a:t>
            </a:r>
          </a:p>
        </p:txBody>
      </p:sp>
      <p:sp>
        <p:nvSpPr>
          <p:cNvPr id="8" name="TextBox 7"/>
          <p:cNvSpPr txBox="1"/>
          <p:nvPr/>
        </p:nvSpPr>
        <p:spPr>
          <a:xfrm>
            <a:off x="3210343"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1955</a:t>
            </a:r>
          </a:p>
        </p:txBody>
      </p:sp>
      <p:sp>
        <p:nvSpPr>
          <p:cNvPr id="9" name="TextBox 8"/>
          <p:cNvSpPr txBox="1"/>
          <p:nvPr/>
        </p:nvSpPr>
        <p:spPr>
          <a:xfrm>
            <a:off x="3612679"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1960</a:t>
            </a:r>
          </a:p>
        </p:txBody>
      </p:sp>
      <p:sp>
        <p:nvSpPr>
          <p:cNvPr id="10" name="TextBox 9"/>
          <p:cNvSpPr txBox="1"/>
          <p:nvPr/>
        </p:nvSpPr>
        <p:spPr>
          <a:xfrm>
            <a:off x="4015015"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1965</a:t>
            </a:r>
          </a:p>
        </p:txBody>
      </p:sp>
      <p:sp>
        <p:nvSpPr>
          <p:cNvPr id="11" name="TextBox 10"/>
          <p:cNvSpPr txBox="1"/>
          <p:nvPr/>
        </p:nvSpPr>
        <p:spPr>
          <a:xfrm>
            <a:off x="4417351"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1970</a:t>
            </a:r>
          </a:p>
        </p:txBody>
      </p:sp>
      <p:sp>
        <p:nvSpPr>
          <p:cNvPr id="12" name="TextBox 11"/>
          <p:cNvSpPr txBox="1"/>
          <p:nvPr/>
        </p:nvSpPr>
        <p:spPr>
          <a:xfrm>
            <a:off x="481968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1975</a:t>
            </a:r>
          </a:p>
        </p:txBody>
      </p:sp>
      <p:sp>
        <p:nvSpPr>
          <p:cNvPr id="13" name="TextBox 12"/>
          <p:cNvSpPr txBox="1"/>
          <p:nvPr/>
        </p:nvSpPr>
        <p:spPr>
          <a:xfrm>
            <a:off x="5222023"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1980</a:t>
            </a:r>
          </a:p>
        </p:txBody>
      </p:sp>
      <p:sp>
        <p:nvSpPr>
          <p:cNvPr id="14" name="TextBox 13"/>
          <p:cNvSpPr txBox="1"/>
          <p:nvPr/>
        </p:nvSpPr>
        <p:spPr>
          <a:xfrm>
            <a:off x="5624359"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1985</a:t>
            </a:r>
          </a:p>
        </p:txBody>
      </p:sp>
      <p:sp>
        <p:nvSpPr>
          <p:cNvPr id="15" name="TextBox 14"/>
          <p:cNvSpPr txBox="1"/>
          <p:nvPr/>
        </p:nvSpPr>
        <p:spPr>
          <a:xfrm>
            <a:off x="6026695"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1990</a:t>
            </a:r>
          </a:p>
        </p:txBody>
      </p:sp>
      <p:sp>
        <p:nvSpPr>
          <p:cNvPr id="16" name="TextBox 15"/>
          <p:cNvSpPr txBox="1"/>
          <p:nvPr/>
        </p:nvSpPr>
        <p:spPr>
          <a:xfrm>
            <a:off x="6429031"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1995</a:t>
            </a:r>
          </a:p>
        </p:txBody>
      </p:sp>
      <p:sp>
        <p:nvSpPr>
          <p:cNvPr id="17" name="TextBox 16"/>
          <p:cNvSpPr txBox="1"/>
          <p:nvPr/>
        </p:nvSpPr>
        <p:spPr>
          <a:xfrm>
            <a:off x="683136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2000</a:t>
            </a:r>
          </a:p>
        </p:txBody>
      </p:sp>
      <p:sp>
        <p:nvSpPr>
          <p:cNvPr id="18" name="TextBox 17"/>
          <p:cNvSpPr txBox="1"/>
          <p:nvPr/>
        </p:nvSpPr>
        <p:spPr>
          <a:xfrm>
            <a:off x="7233703"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2005</a:t>
            </a:r>
          </a:p>
        </p:txBody>
      </p:sp>
      <p:sp>
        <p:nvSpPr>
          <p:cNvPr id="19" name="TextBox 18"/>
          <p:cNvSpPr txBox="1"/>
          <p:nvPr/>
        </p:nvSpPr>
        <p:spPr>
          <a:xfrm>
            <a:off x="7636039"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2010</a:t>
            </a:r>
          </a:p>
        </p:txBody>
      </p:sp>
      <p:sp>
        <p:nvSpPr>
          <p:cNvPr id="20" name="TextBox 19"/>
          <p:cNvSpPr txBox="1"/>
          <p:nvPr/>
        </p:nvSpPr>
        <p:spPr>
          <a:xfrm>
            <a:off x="8038375"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2015</a:t>
            </a:r>
          </a:p>
        </p:txBody>
      </p:sp>
      <p:sp>
        <p:nvSpPr>
          <p:cNvPr id="21" name="TextBox 20"/>
          <p:cNvSpPr txBox="1"/>
          <p:nvPr/>
        </p:nvSpPr>
        <p:spPr>
          <a:xfrm>
            <a:off x="8440711"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2020</a:t>
            </a:r>
          </a:p>
        </p:txBody>
      </p:sp>
      <p:sp>
        <p:nvSpPr>
          <p:cNvPr id="22" name="TextBox 21"/>
          <p:cNvSpPr txBox="1"/>
          <p:nvPr/>
        </p:nvSpPr>
        <p:spPr>
          <a:xfrm>
            <a:off x="884304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2024</a:t>
            </a:r>
          </a:p>
        </p:txBody>
      </p:sp>
      <p:sp>
        <p:nvSpPr>
          <p:cNvPr id="23" name="TextBox 22"/>
          <p:cNvSpPr txBox="1"/>
          <p:nvPr/>
        </p:nvSpPr>
        <p:spPr>
          <a:xfrm>
            <a:off x="2537259" y="3273886"/>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0</a:t>
            </a:r>
          </a:p>
        </p:txBody>
      </p:sp>
      <p:sp>
        <p:nvSpPr>
          <p:cNvPr id="24" name="TextBox 23"/>
          <p:cNvSpPr txBox="1"/>
          <p:nvPr/>
        </p:nvSpPr>
        <p:spPr>
          <a:xfrm>
            <a:off x="2537259" y="2969848"/>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25</a:t>
            </a:r>
          </a:p>
        </p:txBody>
      </p:sp>
      <p:sp>
        <p:nvSpPr>
          <p:cNvPr id="25" name="TextBox 24"/>
          <p:cNvSpPr txBox="1"/>
          <p:nvPr/>
        </p:nvSpPr>
        <p:spPr>
          <a:xfrm>
            <a:off x="2537259" y="2665810"/>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50</a:t>
            </a:r>
          </a:p>
        </p:txBody>
      </p:sp>
      <p:sp>
        <p:nvSpPr>
          <p:cNvPr id="26" name="TextBox 25"/>
          <p:cNvSpPr txBox="1"/>
          <p:nvPr/>
        </p:nvSpPr>
        <p:spPr>
          <a:xfrm>
            <a:off x="2537259" y="2361772"/>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75</a:t>
            </a:r>
          </a:p>
        </p:txBody>
      </p:sp>
      <p:sp>
        <p:nvSpPr>
          <p:cNvPr id="27" name="TextBox 26"/>
          <p:cNvSpPr txBox="1"/>
          <p:nvPr/>
        </p:nvSpPr>
        <p:spPr>
          <a:xfrm>
            <a:off x="2537259" y="2057734"/>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100</a:t>
            </a:r>
          </a:p>
        </p:txBody>
      </p:sp>
      <p:sp>
        <p:nvSpPr>
          <p:cNvPr id="28" name="TextBox 27"/>
          <p:cNvSpPr txBox="1"/>
          <p:nvPr/>
        </p:nvSpPr>
        <p:spPr>
          <a:xfrm>
            <a:off x="2537259" y="1753697"/>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125</a:t>
            </a:r>
          </a:p>
        </p:txBody>
      </p:sp>
      <p:sp>
        <p:nvSpPr>
          <p:cNvPr id="29" name="Rounded Rectangle 28"/>
          <p:cNvSpPr/>
          <p:nvPr/>
        </p:nvSpPr>
        <p:spPr>
          <a:xfrm>
            <a:off x="502920" y="3965194"/>
            <a:ext cx="5501487" cy="726524"/>
          </a:xfrm>
          <a:prstGeom prst="roundRect">
            <a:avLst>
              <a:gd name="adj" fmla="val 20000"/>
            </a:avLst>
          </a:prstGeom>
          <a:solidFill>
            <a:srgbClr val="FFFFFF"/>
          </a:solidFill>
          <a:ln w="12700">
            <a:solidFill>
              <a:srgbClr val="D9D9D9"/>
            </a:solidFill>
          </a:ln>
          <a:effectLst/>
        </p:spPr>
        <p:txBody>
          <a:bodyPr rtlCol="0" anchor="ctr"/>
          <a:lstStyle/>
          <a:p/>
        </p:txBody>
      </p:sp>
      <p:sp>
        <p:nvSpPr>
          <p:cNvPr id="30" name="Oval 29"/>
          <p:cNvSpPr/>
          <p:nvPr/>
        </p:nvSpPr>
        <p:spPr>
          <a:xfrm>
            <a:off x="576072" y="4127288"/>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1</a:t>
            </a:r>
          </a:p>
        </p:txBody>
      </p:sp>
      <p:sp>
        <p:nvSpPr>
          <p:cNvPr id="31" name="TextBox 30"/>
          <p:cNvSpPr txBox="1"/>
          <p:nvPr/>
        </p:nvSpPr>
        <p:spPr>
          <a:xfrm>
            <a:off x="1069848" y="3965194"/>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1950'de en az, 2024'te en fazla nüfus miktarı Demokratik Kongo'ya aittir.</a:t>
            </a:r>
          </a:p>
        </p:txBody>
      </p:sp>
      <p:sp>
        <p:nvSpPr>
          <p:cNvPr id="32" name="Rounded Rectangle 31"/>
          <p:cNvSpPr/>
          <p:nvPr/>
        </p:nvSpPr>
        <p:spPr>
          <a:xfrm>
            <a:off x="6187287" y="3965194"/>
            <a:ext cx="5501487" cy="726524"/>
          </a:xfrm>
          <a:prstGeom prst="roundRect">
            <a:avLst>
              <a:gd name="adj" fmla="val 20000"/>
            </a:avLst>
          </a:prstGeom>
          <a:solidFill>
            <a:srgbClr val="FFFFFF"/>
          </a:solidFill>
          <a:ln w="12700">
            <a:solidFill>
              <a:srgbClr val="D9D9D9"/>
            </a:solidFill>
          </a:ln>
          <a:effectLst/>
        </p:spPr>
        <p:txBody>
          <a:bodyPr rtlCol="0" anchor="ctr"/>
          <a:lstStyle/>
          <a:p/>
        </p:txBody>
      </p:sp>
      <p:sp>
        <p:nvSpPr>
          <p:cNvPr id="33" name="Oval 32"/>
          <p:cNvSpPr/>
          <p:nvPr/>
        </p:nvSpPr>
        <p:spPr>
          <a:xfrm>
            <a:off x="6260439" y="4127288"/>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2</a:t>
            </a:r>
          </a:p>
        </p:txBody>
      </p:sp>
      <p:sp>
        <p:nvSpPr>
          <p:cNvPr id="34" name="TextBox 33"/>
          <p:cNvSpPr txBox="1"/>
          <p:nvPr/>
        </p:nvSpPr>
        <p:spPr>
          <a:xfrm>
            <a:off x="6754215" y="3965194"/>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Verilen yıllar içerisinde en hızlı nüfus artış miktarı Türkiye'ye aittir.</a:t>
            </a:r>
          </a:p>
        </p:txBody>
      </p:sp>
      <p:sp>
        <p:nvSpPr>
          <p:cNvPr id="35" name="Rounded Rectangle 34"/>
          <p:cNvSpPr/>
          <p:nvPr/>
        </p:nvSpPr>
        <p:spPr>
          <a:xfrm>
            <a:off x="502920" y="4764870"/>
            <a:ext cx="5501487" cy="726524"/>
          </a:xfrm>
          <a:prstGeom prst="roundRect">
            <a:avLst>
              <a:gd name="adj" fmla="val 20000"/>
            </a:avLst>
          </a:prstGeom>
          <a:solidFill>
            <a:srgbClr val="FFFFFF"/>
          </a:solidFill>
          <a:ln w="12700">
            <a:solidFill>
              <a:srgbClr val="D9D9D9"/>
            </a:solidFill>
          </a:ln>
          <a:effectLst/>
        </p:spPr>
        <p:txBody>
          <a:bodyPr rtlCol="0" anchor="ctr"/>
          <a:lstStyle/>
          <a:p/>
        </p:txBody>
      </p:sp>
      <p:sp>
        <p:nvSpPr>
          <p:cNvPr id="36" name="Oval 35"/>
          <p:cNvSpPr/>
          <p:nvPr/>
        </p:nvSpPr>
        <p:spPr>
          <a:xfrm>
            <a:off x="576072" y="492696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3</a:t>
            </a:r>
          </a:p>
        </p:txBody>
      </p:sp>
      <p:sp>
        <p:nvSpPr>
          <p:cNvPr id="37" name="TextBox 36"/>
          <p:cNvSpPr txBox="1"/>
          <p:nvPr/>
        </p:nvSpPr>
        <p:spPr>
          <a:xfrm>
            <a:off x="1069848" y="4764870"/>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Türkiye nüfusu verilen yıllar içinde üç kattan fazla artış göstermiştir.</a:t>
            </a:r>
          </a:p>
        </p:txBody>
      </p:sp>
      <p:sp>
        <p:nvSpPr>
          <p:cNvPr id="38" name="Rounded Rectangle 37"/>
          <p:cNvSpPr/>
          <p:nvPr/>
        </p:nvSpPr>
        <p:spPr>
          <a:xfrm>
            <a:off x="6187287" y="4764870"/>
            <a:ext cx="5501487" cy="726524"/>
          </a:xfrm>
          <a:prstGeom prst="roundRect">
            <a:avLst>
              <a:gd name="adj" fmla="val 20000"/>
            </a:avLst>
          </a:prstGeom>
          <a:solidFill>
            <a:srgbClr val="FFFFFF"/>
          </a:solidFill>
          <a:ln w="12700">
            <a:solidFill>
              <a:srgbClr val="D9D9D9"/>
            </a:solidFill>
          </a:ln>
          <a:effectLst/>
        </p:spPr>
        <p:txBody>
          <a:bodyPr rtlCol="0" anchor="ctr"/>
          <a:lstStyle/>
          <a:p/>
        </p:txBody>
      </p:sp>
      <p:sp>
        <p:nvSpPr>
          <p:cNvPr id="39" name="Oval 38"/>
          <p:cNvSpPr/>
          <p:nvPr/>
        </p:nvSpPr>
        <p:spPr>
          <a:xfrm>
            <a:off x="6260439" y="4926964"/>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4</a:t>
            </a:r>
          </a:p>
        </p:txBody>
      </p:sp>
      <p:sp>
        <p:nvSpPr>
          <p:cNvPr id="40" name="TextBox 39"/>
          <p:cNvSpPr txBox="1"/>
          <p:nvPr/>
        </p:nvSpPr>
        <p:spPr>
          <a:xfrm>
            <a:off x="6754215" y="4764870"/>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2024 yılında Almanya nüfusu Türkiye nüfusundan fazladır.</a:t>
            </a:r>
          </a:p>
        </p:txBody>
      </p:sp>
      <p:sp>
        <p:nvSpPr>
          <p:cNvPr id="41" name="Rounded Rectangle 40"/>
          <p:cNvSpPr/>
          <p:nvPr/>
        </p:nvSpPr>
        <p:spPr>
          <a:xfrm>
            <a:off x="502920" y="5564546"/>
            <a:ext cx="5501487" cy="726524"/>
          </a:xfrm>
          <a:prstGeom prst="roundRect">
            <a:avLst>
              <a:gd name="adj" fmla="val 20000"/>
            </a:avLst>
          </a:prstGeom>
          <a:solidFill>
            <a:srgbClr val="FFFFFF"/>
          </a:solidFill>
          <a:ln w="12700">
            <a:solidFill>
              <a:srgbClr val="D9D9D9"/>
            </a:solidFill>
          </a:ln>
          <a:effectLst/>
        </p:spPr>
        <p:txBody>
          <a:bodyPr rtlCol="0" anchor="ctr"/>
          <a:lstStyle/>
          <a:p/>
        </p:txBody>
      </p:sp>
      <p:sp>
        <p:nvSpPr>
          <p:cNvPr id="42" name="Oval 41"/>
          <p:cNvSpPr/>
          <p:nvPr/>
        </p:nvSpPr>
        <p:spPr>
          <a:xfrm>
            <a:off x="576072" y="5726640"/>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5</a:t>
            </a:r>
          </a:p>
        </p:txBody>
      </p:sp>
      <p:sp>
        <p:nvSpPr>
          <p:cNvPr id="43" name="TextBox 42"/>
          <p:cNvSpPr txBox="1"/>
          <p:nvPr/>
        </p:nvSpPr>
        <p:spPr>
          <a:xfrm>
            <a:off x="1069848" y="5564546"/>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2010 ve 2015 yılları arası üç ülkenin nüfuslarının birbirine en yakın olduğu zaman dilimidir.</a:t>
            </a:r>
          </a:p>
        </p:txBody>
      </p:sp>
      <p:sp>
        <p:nvSpPr>
          <p:cNvPr id="44" name="Rounded Rectangle 43"/>
          <p:cNvSpPr/>
          <p:nvPr/>
        </p:nvSpPr>
        <p:spPr>
          <a:xfrm>
            <a:off x="6187287" y="5564546"/>
            <a:ext cx="5501487" cy="726524"/>
          </a:xfrm>
          <a:prstGeom prst="roundRect">
            <a:avLst>
              <a:gd name="adj" fmla="val 20000"/>
            </a:avLst>
          </a:prstGeom>
          <a:solidFill>
            <a:srgbClr val="FFFFFF"/>
          </a:solidFill>
          <a:ln w="12700">
            <a:solidFill>
              <a:srgbClr val="D9D9D9"/>
            </a:solidFill>
          </a:ln>
          <a:effectLst/>
        </p:spPr>
        <p:txBody>
          <a:bodyPr rtlCol="0" anchor="ctr"/>
          <a:lstStyle/>
          <a:p/>
        </p:txBody>
      </p:sp>
      <p:sp>
        <p:nvSpPr>
          <p:cNvPr id="45" name="Oval 44"/>
          <p:cNvSpPr/>
          <p:nvPr/>
        </p:nvSpPr>
        <p:spPr>
          <a:xfrm>
            <a:off x="6260439" y="5726640"/>
            <a:ext cx="402336" cy="402336"/>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6</a:t>
            </a:r>
          </a:p>
        </p:txBody>
      </p:sp>
      <p:sp>
        <p:nvSpPr>
          <p:cNvPr id="46" name="TextBox 45"/>
          <p:cNvSpPr txBox="1"/>
          <p:nvPr/>
        </p:nvSpPr>
        <p:spPr>
          <a:xfrm>
            <a:off x="6754215" y="5564546"/>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750" b="0" i="0">
                <a:solidFill>
                  <a:srgbClr val="262626"/>
                </a:solidFill>
                <a:latin typeface="Calibri"/>
              </a:rPr>
              <a:t>1950'den 2024'e kadar Almanya'nın nüfusu yaklaşık 30 milyon artmıştır.</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8" name="Rounded Rectangle 4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49" name="TextBox 4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68 / 379</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Grafiğe göre doğru olanları seç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h21_tdk_grafigi_s143.jpg"/>
          <p:cNvPicPr>
            <a:picLocks noChangeAspect="1"/>
          </p:cNvPicPr>
          <p:nvPr/>
        </p:nvPicPr>
        <p:blipFill>
          <a:blip r:embed="rId3"/>
          <a:stretch>
            <a:fillRect/>
          </a:stretch>
        </p:blipFill>
        <p:spPr>
          <a:xfrm>
            <a:off x="2575407" y="1188720"/>
            <a:ext cx="7040880" cy="2483866"/>
          </a:xfrm>
          <a:prstGeom prst="rect">
            <a:avLst/>
          </a:prstGeom>
          <a:ln w="9525">
            <a:solidFill>
              <a:srgbClr val="D9D9D9"/>
            </a:solidFill>
          </a:ln>
        </p:spPr>
      </p:pic>
      <p:sp>
        <p:nvSpPr>
          <p:cNvPr id="7" name="TextBox 6"/>
          <p:cNvSpPr txBox="1"/>
          <p:nvPr/>
        </p:nvSpPr>
        <p:spPr>
          <a:xfrm>
            <a:off x="280800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1950</a:t>
            </a:r>
          </a:p>
        </p:txBody>
      </p:sp>
      <p:sp>
        <p:nvSpPr>
          <p:cNvPr id="8" name="TextBox 7"/>
          <p:cNvSpPr txBox="1"/>
          <p:nvPr/>
        </p:nvSpPr>
        <p:spPr>
          <a:xfrm>
            <a:off x="3210343"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1955</a:t>
            </a:r>
          </a:p>
        </p:txBody>
      </p:sp>
      <p:sp>
        <p:nvSpPr>
          <p:cNvPr id="9" name="TextBox 8"/>
          <p:cNvSpPr txBox="1"/>
          <p:nvPr/>
        </p:nvSpPr>
        <p:spPr>
          <a:xfrm>
            <a:off x="3612679"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1960</a:t>
            </a:r>
          </a:p>
        </p:txBody>
      </p:sp>
      <p:sp>
        <p:nvSpPr>
          <p:cNvPr id="10" name="TextBox 9"/>
          <p:cNvSpPr txBox="1"/>
          <p:nvPr/>
        </p:nvSpPr>
        <p:spPr>
          <a:xfrm>
            <a:off x="4015015"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1965</a:t>
            </a:r>
          </a:p>
        </p:txBody>
      </p:sp>
      <p:sp>
        <p:nvSpPr>
          <p:cNvPr id="11" name="TextBox 10"/>
          <p:cNvSpPr txBox="1"/>
          <p:nvPr/>
        </p:nvSpPr>
        <p:spPr>
          <a:xfrm>
            <a:off x="4417351"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1970</a:t>
            </a:r>
          </a:p>
        </p:txBody>
      </p:sp>
      <p:sp>
        <p:nvSpPr>
          <p:cNvPr id="12" name="TextBox 11"/>
          <p:cNvSpPr txBox="1"/>
          <p:nvPr/>
        </p:nvSpPr>
        <p:spPr>
          <a:xfrm>
            <a:off x="481968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1975</a:t>
            </a:r>
          </a:p>
        </p:txBody>
      </p:sp>
      <p:sp>
        <p:nvSpPr>
          <p:cNvPr id="13" name="TextBox 12"/>
          <p:cNvSpPr txBox="1"/>
          <p:nvPr/>
        </p:nvSpPr>
        <p:spPr>
          <a:xfrm>
            <a:off x="5222023"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1980</a:t>
            </a:r>
          </a:p>
        </p:txBody>
      </p:sp>
      <p:sp>
        <p:nvSpPr>
          <p:cNvPr id="14" name="TextBox 13"/>
          <p:cNvSpPr txBox="1"/>
          <p:nvPr/>
        </p:nvSpPr>
        <p:spPr>
          <a:xfrm>
            <a:off x="5624359"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1985</a:t>
            </a:r>
          </a:p>
        </p:txBody>
      </p:sp>
      <p:sp>
        <p:nvSpPr>
          <p:cNvPr id="15" name="TextBox 14"/>
          <p:cNvSpPr txBox="1"/>
          <p:nvPr/>
        </p:nvSpPr>
        <p:spPr>
          <a:xfrm>
            <a:off x="6026695"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1990</a:t>
            </a:r>
          </a:p>
        </p:txBody>
      </p:sp>
      <p:sp>
        <p:nvSpPr>
          <p:cNvPr id="16" name="TextBox 15"/>
          <p:cNvSpPr txBox="1"/>
          <p:nvPr/>
        </p:nvSpPr>
        <p:spPr>
          <a:xfrm>
            <a:off x="6429031"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1995</a:t>
            </a:r>
          </a:p>
        </p:txBody>
      </p:sp>
      <p:sp>
        <p:nvSpPr>
          <p:cNvPr id="17" name="TextBox 16"/>
          <p:cNvSpPr txBox="1"/>
          <p:nvPr/>
        </p:nvSpPr>
        <p:spPr>
          <a:xfrm>
            <a:off x="683136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2000</a:t>
            </a:r>
          </a:p>
        </p:txBody>
      </p:sp>
      <p:sp>
        <p:nvSpPr>
          <p:cNvPr id="18" name="TextBox 17"/>
          <p:cNvSpPr txBox="1"/>
          <p:nvPr/>
        </p:nvSpPr>
        <p:spPr>
          <a:xfrm>
            <a:off x="7233703"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2005</a:t>
            </a:r>
          </a:p>
        </p:txBody>
      </p:sp>
      <p:sp>
        <p:nvSpPr>
          <p:cNvPr id="19" name="TextBox 18"/>
          <p:cNvSpPr txBox="1"/>
          <p:nvPr/>
        </p:nvSpPr>
        <p:spPr>
          <a:xfrm>
            <a:off x="7636039"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2010</a:t>
            </a:r>
          </a:p>
        </p:txBody>
      </p:sp>
      <p:sp>
        <p:nvSpPr>
          <p:cNvPr id="20" name="TextBox 19"/>
          <p:cNvSpPr txBox="1"/>
          <p:nvPr/>
        </p:nvSpPr>
        <p:spPr>
          <a:xfrm>
            <a:off x="8038375"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2015</a:t>
            </a:r>
          </a:p>
        </p:txBody>
      </p:sp>
      <p:sp>
        <p:nvSpPr>
          <p:cNvPr id="21" name="TextBox 20"/>
          <p:cNvSpPr txBox="1"/>
          <p:nvPr/>
        </p:nvSpPr>
        <p:spPr>
          <a:xfrm>
            <a:off x="8440711"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2020</a:t>
            </a:r>
          </a:p>
        </p:txBody>
      </p:sp>
      <p:sp>
        <p:nvSpPr>
          <p:cNvPr id="22" name="TextBox 21"/>
          <p:cNvSpPr txBox="1"/>
          <p:nvPr/>
        </p:nvSpPr>
        <p:spPr>
          <a:xfrm>
            <a:off x="8843047" y="3430487"/>
            <a:ext cx="402336" cy="246888"/>
          </a:xfrm>
          <a:prstGeom prst="rect">
            <a:avLst/>
          </a:prstGeom>
          <a:noFill/>
        </p:spPr>
        <p:txBody>
          <a:bodyPr wrap="square" anchor="t" lIns="0" rIns="0" tIns="0" bIns="0">
            <a:noAutofit/>
          </a:bodyPr>
          <a:lstStyle/>
          <a:p>
            <a:pPr algn="ctr">
              <a:spcBef>
                <a:spcPts val="0"/>
              </a:spcBef>
              <a:spcAft>
                <a:spcPts val="0"/>
              </a:spcAft>
            </a:pPr>
            <a:r>
              <a:rPr lang="tr-TR" sz="1200" b="0" i="0">
                <a:solidFill>
                  <a:srgbClr val="4F4F4F"/>
                </a:solidFill>
                <a:latin typeface="Calibri"/>
              </a:rPr>
              <a:t>2024</a:t>
            </a:r>
          </a:p>
        </p:txBody>
      </p:sp>
      <p:sp>
        <p:nvSpPr>
          <p:cNvPr id="23" name="TextBox 22"/>
          <p:cNvSpPr txBox="1"/>
          <p:nvPr/>
        </p:nvSpPr>
        <p:spPr>
          <a:xfrm>
            <a:off x="2537259" y="3273886"/>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0</a:t>
            </a:r>
          </a:p>
        </p:txBody>
      </p:sp>
      <p:sp>
        <p:nvSpPr>
          <p:cNvPr id="24" name="TextBox 23"/>
          <p:cNvSpPr txBox="1"/>
          <p:nvPr/>
        </p:nvSpPr>
        <p:spPr>
          <a:xfrm>
            <a:off x="2537259" y="2969848"/>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25</a:t>
            </a:r>
          </a:p>
        </p:txBody>
      </p:sp>
      <p:sp>
        <p:nvSpPr>
          <p:cNvPr id="25" name="TextBox 24"/>
          <p:cNvSpPr txBox="1"/>
          <p:nvPr/>
        </p:nvSpPr>
        <p:spPr>
          <a:xfrm>
            <a:off x="2537259" y="2665810"/>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50</a:t>
            </a:r>
          </a:p>
        </p:txBody>
      </p:sp>
      <p:sp>
        <p:nvSpPr>
          <p:cNvPr id="26" name="TextBox 25"/>
          <p:cNvSpPr txBox="1"/>
          <p:nvPr/>
        </p:nvSpPr>
        <p:spPr>
          <a:xfrm>
            <a:off x="2537259" y="2361772"/>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75</a:t>
            </a:r>
          </a:p>
        </p:txBody>
      </p:sp>
      <p:sp>
        <p:nvSpPr>
          <p:cNvPr id="27" name="TextBox 26"/>
          <p:cNvSpPr txBox="1"/>
          <p:nvPr/>
        </p:nvSpPr>
        <p:spPr>
          <a:xfrm>
            <a:off x="2537259" y="2057734"/>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100</a:t>
            </a:r>
          </a:p>
        </p:txBody>
      </p:sp>
      <p:sp>
        <p:nvSpPr>
          <p:cNvPr id="28" name="TextBox 27"/>
          <p:cNvSpPr txBox="1"/>
          <p:nvPr/>
        </p:nvSpPr>
        <p:spPr>
          <a:xfrm>
            <a:off x="2537259" y="1753697"/>
            <a:ext cx="438912" cy="237744"/>
          </a:xfrm>
          <a:prstGeom prst="rect">
            <a:avLst/>
          </a:prstGeom>
          <a:noFill/>
        </p:spPr>
        <p:txBody>
          <a:bodyPr wrap="square" anchor="t" lIns="0" rIns="0" tIns="0" bIns="0">
            <a:noAutofit/>
          </a:bodyPr>
          <a:lstStyle/>
          <a:p>
            <a:pPr algn="r">
              <a:spcBef>
                <a:spcPts val="0"/>
              </a:spcBef>
              <a:spcAft>
                <a:spcPts val="0"/>
              </a:spcAft>
            </a:pPr>
            <a:r>
              <a:rPr lang="tr-TR" sz="1200" b="0" i="0">
                <a:solidFill>
                  <a:srgbClr val="4F4F4F"/>
                </a:solidFill>
                <a:latin typeface="Calibri"/>
              </a:rPr>
              <a:t>125</a:t>
            </a:r>
          </a:p>
        </p:txBody>
      </p:sp>
      <p:sp>
        <p:nvSpPr>
          <p:cNvPr id="29" name="Rounded Rectangle 28"/>
          <p:cNvSpPr/>
          <p:nvPr/>
        </p:nvSpPr>
        <p:spPr>
          <a:xfrm>
            <a:off x="502920" y="3965194"/>
            <a:ext cx="5501487" cy="726524"/>
          </a:xfrm>
          <a:prstGeom prst="roundRect">
            <a:avLst>
              <a:gd name="adj" fmla="val 20000"/>
            </a:avLst>
          </a:prstGeom>
          <a:solidFill>
            <a:srgbClr val="E3F1E4"/>
          </a:solidFill>
          <a:ln w="25400">
            <a:solidFill>
              <a:srgbClr val="2E7D32"/>
            </a:solidFill>
          </a:ln>
          <a:effectLst/>
        </p:spPr>
        <p:txBody>
          <a:bodyPr rtlCol="0" anchor="ctr"/>
          <a:lstStyle/>
          <a:p/>
        </p:txBody>
      </p:sp>
      <p:sp>
        <p:nvSpPr>
          <p:cNvPr id="30" name="Oval 29"/>
          <p:cNvSpPr/>
          <p:nvPr/>
        </p:nvSpPr>
        <p:spPr>
          <a:xfrm>
            <a:off x="576072" y="4127288"/>
            <a:ext cx="402336" cy="402336"/>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t>
            </a:r>
          </a:p>
        </p:txBody>
      </p:sp>
      <p:sp>
        <p:nvSpPr>
          <p:cNvPr id="31" name="TextBox 30"/>
          <p:cNvSpPr txBox="1"/>
          <p:nvPr/>
        </p:nvSpPr>
        <p:spPr>
          <a:xfrm>
            <a:off x="1069848" y="3965194"/>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1950'de en az, 2024'te en fazla nüfus miktarı Demokratik Kongo'ya aittir.  → </a:t>
            </a:r>
            <a:r>
              <a:rPr lang="tr-TR" sz="1400" b="1" i="0">
                <a:solidFill>
                  <a:srgbClr val="262626"/>
                </a:solidFill>
                <a:latin typeface="Calibri"/>
              </a:rPr>
              <a:t>En alttan başlar, 2024'te en üsttedir.</a:t>
            </a:r>
          </a:p>
        </p:txBody>
      </p:sp>
      <p:sp>
        <p:nvSpPr>
          <p:cNvPr id="32" name="Rounded Rectangle 31"/>
          <p:cNvSpPr/>
          <p:nvPr/>
        </p:nvSpPr>
        <p:spPr>
          <a:xfrm>
            <a:off x="6187287" y="3965194"/>
            <a:ext cx="5501487" cy="726524"/>
          </a:xfrm>
          <a:prstGeom prst="roundRect">
            <a:avLst>
              <a:gd name="adj" fmla="val 20000"/>
            </a:avLst>
          </a:prstGeom>
          <a:solidFill>
            <a:srgbClr val="F9E1E1"/>
          </a:solidFill>
          <a:ln w="25400">
            <a:solidFill>
              <a:srgbClr val="D3373A"/>
            </a:solidFill>
          </a:ln>
          <a:effectLst/>
        </p:spPr>
        <p:txBody>
          <a:bodyPr rtlCol="0" anchor="ctr"/>
          <a:lstStyle/>
          <a:p/>
        </p:txBody>
      </p:sp>
      <p:sp>
        <p:nvSpPr>
          <p:cNvPr id="33" name="Oval 32"/>
          <p:cNvSpPr/>
          <p:nvPr/>
        </p:nvSpPr>
        <p:spPr>
          <a:xfrm>
            <a:off x="6260439" y="4127288"/>
            <a:ext cx="402336" cy="40233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t>
            </a:r>
          </a:p>
        </p:txBody>
      </p:sp>
      <p:sp>
        <p:nvSpPr>
          <p:cNvPr id="34" name="TextBox 33"/>
          <p:cNvSpPr txBox="1"/>
          <p:nvPr/>
        </p:nvSpPr>
        <p:spPr>
          <a:xfrm>
            <a:off x="6754215" y="3965194"/>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Verilen yıllar içerisinde en hızlı nüfus artış miktarı Türkiye'ye aittir.  → </a:t>
            </a:r>
            <a:r>
              <a:rPr lang="tr-TR" sz="1400" b="1" i="0">
                <a:solidFill>
                  <a:srgbClr val="262626"/>
                </a:solidFill>
                <a:latin typeface="Calibri"/>
              </a:rPr>
              <a:t>En hızlı artış Demokratik Kongo'nun.</a:t>
            </a:r>
          </a:p>
        </p:txBody>
      </p:sp>
      <p:sp>
        <p:nvSpPr>
          <p:cNvPr id="35" name="Rounded Rectangle 34"/>
          <p:cNvSpPr/>
          <p:nvPr/>
        </p:nvSpPr>
        <p:spPr>
          <a:xfrm>
            <a:off x="502920" y="4764870"/>
            <a:ext cx="5501487" cy="726524"/>
          </a:xfrm>
          <a:prstGeom prst="roundRect">
            <a:avLst>
              <a:gd name="adj" fmla="val 20000"/>
            </a:avLst>
          </a:prstGeom>
          <a:solidFill>
            <a:srgbClr val="E3F1E4"/>
          </a:solidFill>
          <a:ln w="25400">
            <a:solidFill>
              <a:srgbClr val="2E7D32"/>
            </a:solidFill>
          </a:ln>
          <a:effectLst/>
        </p:spPr>
        <p:txBody>
          <a:bodyPr rtlCol="0" anchor="ctr"/>
          <a:lstStyle/>
          <a:p/>
        </p:txBody>
      </p:sp>
      <p:sp>
        <p:nvSpPr>
          <p:cNvPr id="36" name="Oval 35"/>
          <p:cNvSpPr/>
          <p:nvPr/>
        </p:nvSpPr>
        <p:spPr>
          <a:xfrm>
            <a:off x="576072" y="4926964"/>
            <a:ext cx="402336" cy="402336"/>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t>
            </a:r>
          </a:p>
        </p:txBody>
      </p:sp>
      <p:sp>
        <p:nvSpPr>
          <p:cNvPr id="37" name="TextBox 36"/>
          <p:cNvSpPr txBox="1"/>
          <p:nvPr/>
        </p:nvSpPr>
        <p:spPr>
          <a:xfrm>
            <a:off x="1069848" y="4764870"/>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Türkiye nüfusu verilen yıllar içinde üç kattan fazla artış göstermiştir.  → </a:t>
            </a:r>
            <a:r>
              <a:rPr lang="tr-TR" sz="1400" b="1" i="0">
                <a:solidFill>
                  <a:srgbClr val="262626"/>
                </a:solidFill>
                <a:latin typeface="Calibri"/>
              </a:rPr>
              <a:t>Yaklaşık 21 → 86 milyon.</a:t>
            </a:r>
          </a:p>
        </p:txBody>
      </p:sp>
      <p:sp>
        <p:nvSpPr>
          <p:cNvPr id="38" name="Rounded Rectangle 37"/>
          <p:cNvSpPr/>
          <p:nvPr/>
        </p:nvSpPr>
        <p:spPr>
          <a:xfrm>
            <a:off x="6187287" y="4764870"/>
            <a:ext cx="5501487" cy="726524"/>
          </a:xfrm>
          <a:prstGeom prst="roundRect">
            <a:avLst>
              <a:gd name="adj" fmla="val 20000"/>
            </a:avLst>
          </a:prstGeom>
          <a:solidFill>
            <a:srgbClr val="F9E1E1"/>
          </a:solidFill>
          <a:ln w="25400">
            <a:solidFill>
              <a:srgbClr val="D3373A"/>
            </a:solidFill>
          </a:ln>
          <a:effectLst/>
        </p:spPr>
        <p:txBody>
          <a:bodyPr rtlCol="0" anchor="ctr"/>
          <a:lstStyle/>
          <a:p/>
        </p:txBody>
      </p:sp>
      <p:sp>
        <p:nvSpPr>
          <p:cNvPr id="39" name="Oval 38"/>
          <p:cNvSpPr/>
          <p:nvPr/>
        </p:nvSpPr>
        <p:spPr>
          <a:xfrm>
            <a:off x="6260439" y="4926964"/>
            <a:ext cx="402336" cy="40233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t>
            </a:r>
          </a:p>
        </p:txBody>
      </p:sp>
      <p:sp>
        <p:nvSpPr>
          <p:cNvPr id="40" name="TextBox 39"/>
          <p:cNvSpPr txBox="1"/>
          <p:nvPr/>
        </p:nvSpPr>
        <p:spPr>
          <a:xfrm>
            <a:off x="6754215" y="4764870"/>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2024 yılında Almanya nüfusu Türkiye nüfusundan fazladır.  → </a:t>
            </a:r>
            <a:r>
              <a:rPr lang="tr-TR" sz="1400" b="1" i="0">
                <a:solidFill>
                  <a:srgbClr val="262626"/>
                </a:solidFill>
                <a:latin typeface="Calibri"/>
              </a:rPr>
              <a:t>2024'te Türkiye az farkla önde.</a:t>
            </a:r>
          </a:p>
        </p:txBody>
      </p:sp>
      <p:sp>
        <p:nvSpPr>
          <p:cNvPr id="41" name="Rounded Rectangle 40"/>
          <p:cNvSpPr/>
          <p:nvPr/>
        </p:nvSpPr>
        <p:spPr>
          <a:xfrm>
            <a:off x="502920" y="5564546"/>
            <a:ext cx="5501487" cy="726524"/>
          </a:xfrm>
          <a:prstGeom prst="roundRect">
            <a:avLst>
              <a:gd name="adj" fmla="val 20000"/>
            </a:avLst>
          </a:prstGeom>
          <a:solidFill>
            <a:srgbClr val="E3F1E4"/>
          </a:solidFill>
          <a:ln w="25400">
            <a:solidFill>
              <a:srgbClr val="2E7D32"/>
            </a:solidFill>
          </a:ln>
          <a:effectLst/>
        </p:spPr>
        <p:txBody>
          <a:bodyPr rtlCol="0" anchor="ctr"/>
          <a:lstStyle/>
          <a:p/>
        </p:txBody>
      </p:sp>
      <p:sp>
        <p:nvSpPr>
          <p:cNvPr id="42" name="Oval 41"/>
          <p:cNvSpPr/>
          <p:nvPr/>
        </p:nvSpPr>
        <p:spPr>
          <a:xfrm>
            <a:off x="576072" y="5726640"/>
            <a:ext cx="402336" cy="402336"/>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t>
            </a:r>
          </a:p>
        </p:txBody>
      </p:sp>
      <p:sp>
        <p:nvSpPr>
          <p:cNvPr id="43" name="TextBox 42"/>
          <p:cNvSpPr txBox="1"/>
          <p:nvPr/>
        </p:nvSpPr>
        <p:spPr>
          <a:xfrm>
            <a:off x="1069848" y="5564546"/>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2010 ve 2015 yılları arası üç ülkenin nüfuslarının birbirine en yakın olduğu zaman dilimidir.  → </a:t>
            </a:r>
            <a:r>
              <a:rPr lang="tr-TR" sz="1400" b="1" i="0">
                <a:solidFill>
                  <a:srgbClr val="262626"/>
                </a:solidFill>
                <a:latin typeface="Calibri"/>
              </a:rPr>
              <a:t>Üç çizgi bu aralıkta en yakın.</a:t>
            </a:r>
          </a:p>
        </p:txBody>
      </p:sp>
      <p:sp>
        <p:nvSpPr>
          <p:cNvPr id="44" name="Rounded Rectangle 43"/>
          <p:cNvSpPr/>
          <p:nvPr/>
        </p:nvSpPr>
        <p:spPr>
          <a:xfrm>
            <a:off x="6187287" y="5564546"/>
            <a:ext cx="5501487" cy="726524"/>
          </a:xfrm>
          <a:prstGeom prst="roundRect">
            <a:avLst>
              <a:gd name="adj" fmla="val 20000"/>
            </a:avLst>
          </a:prstGeom>
          <a:solidFill>
            <a:srgbClr val="F9E1E1"/>
          </a:solidFill>
          <a:ln w="25400">
            <a:solidFill>
              <a:srgbClr val="D3373A"/>
            </a:solidFill>
          </a:ln>
          <a:effectLst/>
        </p:spPr>
        <p:txBody>
          <a:bodyPr rtlCol="0" anchor="ctr"/>
          <a:lstStyle/>
          <a:p/>
        </p:txBody>
      </p:sp>
      <p:sp>
        <p:nvSpPr>
          <p:cNvPr id="45" name="Oval 44"/>
          <p:cNvSpPr/>
          <p:nvPr/>
        </p:nvSpPr>
        <p:spPr>
          <a:xfrm>
            <a:off x="6260439" y="5726640"/>
            <a:ext cx="402336" cy="402336"/>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1600" b="1" i="0">
                <a:solidFill>
                  <a:srgbClr val="FFFFFF"/>
                </a:solidFill>
                <a:latin typeface="Calibri"/>
              </a:rPr>
              <a:t>✗</a:t>
            </a:r>
          </a:p>
        </p:txBody>
      </p:sp>
      <p:sp>
        <p:nvSpPr>
          <p:cNvPr id="46" name="TextBox 45"/>
          <p:cNvSpPr txBox="1"/>
          <p:nvPr/>
        </p:nvSpPr>
        <p:spPr>
          <a:xfrm>
            <a:off x="6754215" y="5564546"/>
            <a:ext cx="4861407" cy="726524"/>
          </a:xfrm>
          <a:prstGeom prst="rect">
            <a:avLst/>
          </a:prstGeom>
          <a:noFill/>
        </p:spPr>
        <p:txBody>
          <a:bodyPr wrap="square" anchor="ctr" lIns="73152" rIns="73152" tIns="36576" bIns="36576">
            <a:noAutofit/>
          </a:bodyPr>
          <a:lstStyle/>
          <a:p>
            <a:pPr algn="l">
              <a:spcBef>
                <a:spcPts val="0"/>
              </a:spcBef>
              <a:spcAft>
                <a:spcPts val="0"/>
              </a:spcAft>
            </a:pPr>
            <a:r>
              <a:rPr lang="tr-TR" sz="1400" b="0" i="0">
                <a:solidFill>
                  <a:srgbClr val="262626"/>
                </a:solidFill>
                <a:latin typeface="Calibri"/>
              </a:rPr>
              <a:t>1950'den 2024'e kadar Almanya'nın nüfusu yaklaşık 30 milyon artmıştır.  → </a:t>
            </a:r>
            <a:r>
              <a:rPr lang="tr-TR" sz="1400" b="1" i="0">
                <a:solidFill>
                  <a:srgbClr val="262626"/>
                </a:solidFill>
                <a:latin typeface="Calibri"/>
              </a:rPr>
              <a:t>Yaklaşık 16 milyon arttı (68 → 84).</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8" name="Rounded Rectangle 4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49" name="TextBox 4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69 / 379</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5. soru: gelişmiş ve gelişmekte olan ülkeler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TARTIŞMA</a:t>
            </a:r>
          </a:p>
        </p:txBody>
      </p:sp>
      <p:sp>
        <p:nvSpPr>
          <p:cNvPr id="6" name="Rounded Rectangle 5"/>
          <p:cNvSpPr/>
          <p:nvPr/>
        </p:nvSpPr>
        <p:spPr>
          <a:xfrm>
            <a:off x="502920" y="1216152"/>
            <a:ext cx="11185855" cy="7772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50" b="1" i="0">
                <a:solidFill>
                  <a:srgbClr val="262626"/>
                </a:solidFill>
                <a:latin typeface="Calibri"/>
              </a:rPr>
              <a:t>5. Gelişmiş ve gelişmekte olan ülkelerdeki nüfus artış hızı ve bu durumun sonuçlarını sınıfta tartışınız.</a:t>
            </a:r>
          </a:p>
        </p:txBody>
      </p:sp>
      <p:sp>
        <p:nvSpPr>
          <p:cNvPr id="7" name="Rounded Rectangle 6"/>
          <p:cNvSpPr/>
          <p:nvPr/>
        </p:nvSpPr>
        <p:spPr>
          <a:xfrm>
            <a:off x="502920" y="2176272"/>
            <a:ext cx="5478627" cy="4114800"/>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176272"/>
            <a:ext cx="5478627"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441448"/>
            <a:ext cx="5478627" cy="265176"/>
          </a:xfrm>
          <a:prstGeom prst="rect">
            <a:avLst/>
          </a:prstGeom>
          <a:solidFill>
            <a:srgbClr val="2C6696"/>
          </a:solidFill>
          <a:ln>
            <a:noFill/>
          </a:ln>
          <a:effectLst/>
        </p:spPr>
        <p:txBody>
          <a:bodyPr rtlCol="0" anchor="ctr"/>
          <a:lstStyle/>
          <a:p/>
        </p:txBody>
      </p:sp>
      <p:sp>
        <p:nvSpPr>
          <p:cNvPr id="10" name="TextBox 9"/>
          <p:cNvSpPr txBox="1"/>
          <p:nvPr/>
        </p:nvSpPr>
        <p:spPr>
          <a:xfrm>
            <a:off x="594360" y="21762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Gelişmiş ülkeler (ör. Almanya)</a:t>
            </a:r>
          </a:p>
        </p:txBody>
      </p:sp>
      <p:sp>
        <p:nvSpPr>
          <p:cNvPr id="11" name="TextBox 10"/>
          <p:cNvSpPr txBox="1"/>
          <p:nvPr/>
        </p:nvSpPr>
        <p:spPr>
          <a:xfrm>
            <a:off x="612648" y="2779776"/>
            <a:ext cx="5259171" cy="3438144"/>
          </a:xfrm>
          <a:prstGeom prst="rect">
            <a:avLst/>
          </a:prstGeom>
          <a:noFill/>
        </p:spPr>
        <p:txBody>
          <a:bodyPr wrap="square" anchor="ctr"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Nüfus artış hızı: ……</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Nedeni: ……</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Sonuçları: ……</a:t>
            </a:r>
          </a:p>
        </p:txBody>
      </p:sp>
      <p:sp>
        <p:nvSpPr>
          <p:cNvPr id="12" name="Rounded Rectangle 11"/>
          <p:cNvSpPr/>
          <p:nvPr/>
        </p:nvSpPr>
        <p:spPr>
          <a:xfrm>
            <a:off x="6210147" y="2176272"/>
            <a:ext cx="5478627" cy="4114800"/>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10147" y="2176272"/>
            <a:ext cx="5478627"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6210147" y="2441448"/>
            <a:ext cx="5478627" cy="265176"/>
          </a:xfrm>
          <a:prstGeom prst="rect">
            <a:avLst/>
          </a:prstGeom>
          <a:solidFill>
            <a:srgbClr val="4F4F4F"/>
          </a:solidFill>
          <a:ln>
            <a:noFill/>
          </a:ln>
          <a:effectLst/>
        </p:spPr>
        <p:txBody>
          <a:bodyPr rtlCol="0" anchor="ctr"/>
          <a:lstStyle/>
          <a:p/>
        </p:txBody>
      </p:sp>
      <p:sp>
        <p:nvSpPr>
          <p:cNvPr id="15" name="TextBox 14"/>
          <p:cNvSpPr txBox="1"/>
          <p:nvPr/>
        </p:nvSpPr>
        <p:spPr>
          <a:xfrm>
            <a:off x="6301587" y="2176272"/>
            <a:ext cx="5295747" cy="530352"/>
          </a:xfrm>
          <a:prstGeom prst="rect">
            <a:avLst/>
          </a:prstGeom>
          <a:noFill/>
        </p:spPr>
        <p:txBody>
          <a:bodyPr wrap="square" anchor="ctr" lIns="73152" rIns="73152" tIns="36576" bIns="36576">
            <a:noAutofit/>
          </a:bodyPr>
          <a:lstStyle/>
          <a:p>
            <a:pPr algn="l">
              <a:spcBef>
                <a:spcPts val="0"/>
              </a:spcBef>
              <a:spcAft>
                <a:spcPts val="0"/>
              </a:spcAft>
            </a:pPr>
            <a:r>
              <a:rPr lang="tr-TR" sz="1900" b="1" i="0">
                <a:solidFill>
                  <a:srgbClr val="FFFFFF"/>
                </a:solidFill>
                <a:latin typeface="Calibri"/>
              </a:rPr>
              <a:t>Gelişmekte olan ülkeler (ör. Demokratik Kongo)</a:t>
            </a:r>
          </a:p>
        </p:txBody>
      </p:sp>
      <p:sp>
        <p:nvSpPr>
          <p:cNvPr id="16" name="TextBox 15"/>
          <p:cNvSpPr txBox="1"/>
          <p:nvPr/>
        </p:nvSpPr>
        <p:spPr>
          <a:xfrm>
            <a:off x="6319875" y="2779776"/>
            <a:ext cx="5259171" cy="3438144"/>
          </a:xfrm>
          <a:prstGeom prst="rect">
            <a:avLst/>
          </a:prstGeom>
          <a:noFill/>
        </p:spPr>
        <p:txBody>
          <a:bodyPr wrap="square" anchor="ctr"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Nüfus artış hızı: ……</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Nedeni: ……</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Sonuçları: ……</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70 / 379</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750" b="1" i="0">
                <a:solidFill>
                  <a:srgbClr val="FFFFFF"/>
                </a:solidFill>
                <a:latin typeface="Calibri"/>
              </a:rPr>
              <a:t>5. soru: gelişmiş ve gelişmekte olan ülkeler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11185855" cy="7772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950" b="1" i="0">
                <a:solidFill>
                  <a:srgbClr val="262626"/>
                </a:solidFill>
                <a:latin typeface="Calibri"/>
              </a:rPr>
              <a:t>5. Gelişmiş ve gelişmekte olan ülkelerdeki nüfus artış hızı ve bu durumun sonuçlarını sınıfta tartışınız.</a:t>
            </a:r>
          </a:p>
        </p:txBody>
      </p:sp>
      <p:sp>
        <p:nvSpPr>
          <p:cNvPr id="7" name="Rounded Rectangle 6"/>
          <p:cNvSpPr/>
          <p:nvPr/>
        </p:nvSpPr>
        <p:spPr>
          <a:xfrm>
            <a:off x="502920" y="2176272"/>
            <a:ext cx="5478627" cy="4114800"/>
          </a:xfrm>
          <a:prstGeom prst="roundRect">
            <a:avLst>
              <a:gd name="adj" fmla="val 6000"/>
            </a:avLst>
          </a:prstGeom>
          <a:solidFill>
            <a:srgbClr val="E3F1E4"/>
          </a:solidFill>
          <a:ln>
            <a:noFill/>
          </a:ln>
          <a:effectLst/>
        </p:spPr>
        <p:txBody>
          <a:bodyPr rtlCol="0" anchor="ctr"/>
          <a:lstStyle/>
          <a:p/>
        </p:txBody>
      </p:sp>
      <p:sp>
        <p:nvSpPr>
          <p:cNvPr id="8" name="Rectangle 7"/>
          <p:cNvSpPr/>
          <p:nvPr/>
        </p:nvSpPr>
        <p:spPr>
          <a:xfrm>
            <a:off x="502920" y="2176272"/>
            <a:ext cx="109728" cy="4114800"/>
          </a:xfrm>
          <a:prstGeom prst="rect">
            <a:avLst/>
          </a:prstGeom>
          <a:solidFill>
            <a:srgbClr val="2E7D32"/>
          </a:solidFill>
          <a:ln>
            <a:noFill/>
          </a:ln>
          <a:effectLst/>
        </p:spPr>
        <p:txBody>
          <a:bodyPr rtlCol="0" anchor="ctr"/>
          <a:lstStyle/>
          <a:p/>
        </p:txBody>
      </p:sp>
      <p:sp>
        <p:nvSpPr>
          <p:cNvPr id="9" name="TextBox 8"/>
          <p:cNvSpPr txBox="1"/>
          <p:nvPr/>
        </p:nvSpPr>
        <p:spPr>
          <a:xfrm>
            <a:off x="731520" y="2231136"/>
            <a:ext cx="5158587" cy="400507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2E7D32"/>
                </a:solidFill>
                <a:latin typeface="Calibri"/>
              </a:rPr>
              <a:t>Gelişmiş: artış hızı düşük</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Eğitim seviyesi, kentleşme oranı ve kadınların iş hayatına katılımının yüksek olması doğum oranlarının azalmasına neden olur.</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Genç nüfus oranının azalmasına, yaşlı nüfus oranının fazla olmasına ve çalışma çağındaki nüfusun giderek azalmasına yol açar.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İş gücü açığı; göç alma politikası (Almanya, s. 161)</a:t>
            </a:r>
          </a:p>
        </p:txBody>
      </p:sp>
      <p:sp>
        <p:nvSpPr>
          <p:cNvPr id="10" name="Rounded Rectangle 9"/>
          <p:cNvSpPr/>
          <p:nvPr/>
        </p:nvSpPr>
        <p:spPr>
          <a:xfrm>
            <a:off x="6210147" y="2176272"/>
            <a:ext cx="5478627" cy="4114800"/>
          </a:xfrm>
          <a:prstGeom prst="roundRect">
            <a:avLst>
              <a:gd name="adj" fmla="val 6000"/>
            </a:avLst>
          </a:prstGeom>
          <a:solidFill>
            <a:srgbClr val="F0F0F0"/>
          </a:solidFill>
          <a:ln>
            <a:noFill/>
          </a:ln>
          <a:effectLst/>
        </p:spPr>
        <p:txBody>
          <a:bodyPr rtlCol="0" anchor="ctr"/>
          <a:lstStyle/>
          <a:p/>
        </p:txBody>
      </p:sp>
      <p:sp>
        <p:nvSpPr>
          <p:cNvPr id="11" name="Rectangle 10"/>
          <p:cNvSpPr/>
          <p:nvPr/>
        </p:nvSpPr>
        <p:spPr>
          <a:xfrm>
            <a:off x="6210147" y="2176272"/>
            <a:ext cx="109728" cy="4114800"/>
          </a:xfrm>
          <a:prstGeom prst="rect">
            <a:avLst/>
          </a:prstGeom>
          <a:solidFill>
            <a:srgbClr val="4F4F4F"/>
          </a:solidFill>
          <a:ln>
            <a:noFill/>
          </a:ln>
          <a:effectLst/>
        </p:spPr>
        <p:txBody>
          <a:bodyPr rtlCol="0" anchor="ctr"/>
          <a:lstStyle/>
          <a:p/>
        </p:txBody>
      </p:sp>
      <p:sp>
        <p:nvSpPr>
          <p:cNvPr id="12" name="TextBox 11"/>
          <p:cNvSpPr txBox="1"/>
          <p:nvPr/>
        </p:nvSpPr>
        <p:spPr>
          <a:xfrm>
            <a:off x="6438747" y="2231136"/>
            <a:ext cx="5158587" cy="4005072"/>
          </a:xfrm>
          <a:prstGeom prst="rect">
            <a:avLst/>
          </a:prstGeom>
          <a:noFill/>
        </p:spPr>
        <p:txBody>
          <a:bodyPr wrap="square" anchor="ctr" lIns="73152" rIns="73152" tIns="36576" bIns="36576">
            <a:noAutofit/>
          </a:bodyPr>
          <a:lstStyle/>
          <a:p>
            <a:pPr algn="l">
              <a:spcBef>
                <a:spcPts val="0"/>
              </a:spcBef>
              <a:spcAft>
                <a:spcPts val="400"/>
              </a:spcAft>
            </a:pPr>
            <a:r>
              <a:rPr lang="tr-TR" sz="1700" b="1" i="0">
                <a:solidFill>
                  <a:srgbClr val="4F4F4F"/>
                </a:solidFill>
                <a:latin typeface="Calibri"/>
              </a:rPr>
              <a:t>Gelişmekte olan: artış hızı yüksek</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Ölüm oranı sağlık ve teknolojiyle düştü, doğum oranı yüksek (s. 142)</a:t>
            </a:r>
          </a:p>
          <a:p>
            <a:pPr algn="l" marL="211327" indent="-211327">
              <a:spcBef>
                <a:spcPts val="0"/>
              </a:spcBef>
              <a:spcAft>
                <a:spcPts val="500"/>
              </a:spcAft>
            </a:pPr>
            <a:r>
              <a:rPr lang="tr-TR" sz="1700" b="1" i="0">
                <a:solidFill>
                  <a:srgbClr val="2C6696"/>
                </a:solidFill>
                <a:latin typeface="Calibri"/>
              </a:rPr>
              <a:t>•  </a:t>
            </a:r>
            <a:r>
              <a:rPr lang="tr-TR" sz="1700" b="0" i="0">
                <a:solidFill>
                  <a:srgbClr val="262626"/>
                </a:solidFill>
                <a:latin typeface="Calibri"/>
              </a:rPr>
              <a:t>Gelişmekte olan ülkelerde doğum oranlarının yüksek olması nedeniyle eğitim, sağlık gibi sosyal hizmetler yetersiz kalmaktadır.</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Doğal kaynakların aşırı tüketimi, yetersiz beslenme, konut açığı, işsizlik, çarpık kentleşme</a:t>
            </a:r>
          </a:p>
        </p:txBody>
      </p:sp>
      <p:sp>
        <p:nvSpPr>
          <p:cNvPr id="13" name="TextBox 1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4" name="Rounded Rectangle 1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142, 160-161</a:t>
            </a:r>
          </a:p>
        </p:txBody>
      </p:sp>
      <p:sp>
        <p:nvSpPr>
          <p:cNvPr id="15" name="TextBox 1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71 / 379</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Grafiğe göre 1950-2024 arasında nüfusu en az değişen ülke hangisidir?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Demokratik Kongo</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Almanya</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Üç ülke de aynı ölçüde değişmiştir.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Türkiye ve Demokratik Kongo</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72 / 379</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6</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Grafiğe göre 1950-2024 arasında nüfusu en az değişen ülke hangisidir?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Türkiye</a:t>
            </a:r>
          </a:p>
        </p:txBody>
      </p:sp>
      <p:sp>
        <p:nvSpPr>
          <p:cNvPr id="10" name="Rounded Rectangle 9"/>
          <p:cNvSpPr/>
          <p:nvPr/>
        </p:nvSpPr>
        <p:spPr>
          <a:xfrm>
            <a:off x="502920" y="315833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11444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Demokratik Kongo</a:t>
            </a:r>
          </a:p>
        </p:txBody>
      </p:sp>
      <p:sp>
        <p:nvSpPr>
          <p:cNvPr id="13" name="Rounded Rectangle 12"/>
          <p:cNvSpPr/>
          <p:nvPr/>
        </p:nvSpPr>
        <p:spPr>
          <a:xfrm>
            <a:off x="502920" y="3683202"/>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4" name="Oval 13"/>
          <p:cNvSpPr/>
          <p:nvPr/>
        </p:nvSpPr>
        <p:spPr>
          <a:xfrm>
            <a:off x="594360" y="3639310"/>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Almanya</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Üç ülke de aynı ölçüde değişmiştir.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Türkiye ve Demokratik Kongo</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Almanya'nın çizgisi neredeyse yataydır (yaklaşık 68 → 84 milyon, grafikten okunur); gelişmiş ülkelerde nüfus artış hızı düşüktür (s. 160).</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73 / 379</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Gruplara geçiş: görevlerimiz</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61872"/>
            <a:ext cx="2076236" cy="310896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61872"/>
            <a:ext cx="2076236" cy="530352"/>
          </a:xfrm>
          <a:prstGeom prst="roundRect">
            <a:avLst>
              <a:gd name="adj" fmla="val 25000"/>
            </a:avLst>
          </a:prstGeom>
          <a:solidFill>
            <a:srgbClr val="2C6696"/>
          </a:solidFill>
          <a:ln>
            <a:noFill/>
          </a:ln>
          <a:effectLst/>
        </p:spPr>
        <p:txBody>
          <a:bodyPr rtlCol="0" anchor="ctr"/>
          <a:lstStyle/>
          <a:p/>
        </p:txBody>
      </p:sp>
      <p:sp>
        <p:nvSpPr>
          <p:cNvPr id="8" name="Rectangle 7"/>
          <p:cNvSpPr/>
          <p:nvPr/>
        </p:nvSpPr>
        <p:spPr>
          <a:xfrm>
            <a:off x="502920" y="1527048"/>
            <a:ext cx="2076236" cy="265176"/>
          </a:xfrm>
          <a:prstGeom prst="rect">
            <a:avLst/>
          </a:prstGeom>
          <a:solidFill>
            <a:srgbClr val="2C6696"/>
          </a:solidFill>
          <a:ln>
            <a:noFill/>
          </a:ln>
          <a:effectLst/>
        </p:spPr>
        <p:txBody>
          <a:bodyPr rtlCol="0" anchor="ctr"/>
          <a:lstStyle/>
          <a:p/>
        </p:txBody>
      </p:sp>
      <p:sp>
        <p:nvSpPr>
          <p:cNvPr id="9" name="TextBox 8"/>
          <p:cNvSpPr txBox="1"/>
          <p:nvPr/>
        </p:nvSpPr>
        <p:spPr>
          <a:xfrm>
            <a:off x="594360"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SÖZCÜ</a:t>
            </a:r>
          </a:p>
        </p:txBody>
      </p:sp>
      <p:sp>
        <p:nvSpPr>
          <p:cNvPr id="10" name="TextBox 9"/>
          <p:cNvSpPr txBox="1"/>
          <p:nvPr/>
        </p:nvSpPr>
        <p:spPr>
          <a:xfrm>
            <a:off x="612648"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Grubun cevabını sınıfla paylaşır.</a:t>
            </a:r>
          </a:p>
        </p:txBody>
      </p:sp>
      <p:sp>
        <p:nvSpPr>
          <p:cNvPr id="11" name="Rounded Rectangle 10"/>
          <p:cNvSpPr/>
          <p:nvPr/>
        </p:nvSpPr>
        <p:spPr>
          <a:xfrm>
            <a:off x="2780324" y="1261872"/>
            <a:ext cx="2076236" cy="310896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2780324" y="1261872"/>
            <a:ext cx="2076236" cy="530352"/>
          </a:xfrm>
          <a:prstGeom prst="roundRect">
            <a:avLst>
              <a:gd name="adj" fmla="val 25000"/>
            </a:avLst>
          </a:prstGeom>
          <a:solidFill>
            <a:srgbClr val="4F4F4F"/>
          </a:solidFill>
          <a:ln>
            <a:noFill/>
          </a:ln>
          <a:effectLst/>
        </p:spPr>
        <p:txBody>
          <a:bodyPr rtlCol="0" anchor="ctr"/>
          <a:lstStyle/>
          <a:p/>
        </p:txBody>
      </p:sp>
      <p:sp>
        <p:nvSpPr>
          <p:cNvPr id="13" name="Rectangle 12"/>
          <p:cNvSpPr/>
          <p:nvPr/>
        </p:nvSpPr>
        <p:spPr>
          <a:xfrm>
            <a:off x="2780324" y="1527048"/>
            <a:ext cx="2076236" cy="265176"/>
          </a:xfrm>
          <a:prstGeom prst="rect">
            <a:avLst/>
          </a:prstGeom>
          <a:solidFill>
            <a:srgbClr val="4F4F4F"/>
          </a:solidFill>
          <a:ln>
            <a:noFill/>
          </a:ln>
          <a:effectLst/>
        </p:spPr>
        <p:txBody>
          <a:bodyPr rtlCol="0" anchor="ctr"/>
          <a:lstStyle/>
          <a:p/>
        </p:txBody>
      </p:sp>
      <p:sp>
        <p:nvSpPr>
          <p:cNvPr id="14" name="TextBox 13"/>
          <p:cNvSpPr txBox="1"/>
          <p:nvPr/>
        </p:nvSpPr>
        <p:spPr>
          <a:xfrm>
            <a:off x="2871764"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YAZICI</a:t>
            </a:r>
          </a:p>
        </p:txBody>
      </p:sp>
      <p:sp>
        <p:nvSpPr>
          <p:cNvPr id="15" name="TextBox 14"/>
          <p:cNvSpPr txBox="1"/>
          <p:nvPr/>
        </p:nvSpPr>
        <p:spPr>
          <a:xfrm>
            <a:off x="2890052"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Ortak cevabı yazar, çizimi yapar.</a:t>
            </a:r>
          </a:p>
        </p:txBody>
      </p:sp>
      <p:sp>
        <p:nvSpPr>
          <p:cNvPr id="16" name="Rounded Rectangle 15"/>
          <p:cNvSpPr/>
          <p:nvPr/>
        </p:nvSpPr>
        <p:spPr>
          <a:xfrm>
            <a:off x="5057728" y="1261872"/>
            <a:ext cx="2076236" cy="3108960"/>
          </a:xfrm>
          <a:prstGeom prst="roundRect">
            <a:avLst>
              <a:gd name="adj" fmla="val 5000"/>
            </a:avLst>
          </a:prstGeom>
          <a:solidFill>
            <a:srgbClr val="F0F0F0"/>
          </a:solidFill>
          <a:ln>
            <a:noFill/>
          </a:ln>
          <a:effectLst/>
        </p:spPr>
        <p:txBody>
          <a:bodyPr rtlCol="0" anchor="ctr"/>
          <a:lstStyle/>
          <a:p/>
        </p:txBody>
      </p:sp>
      <p:sp>
        <p:nvSpPr>
          <p:cNvPr id="17" name="Rounded Rectangle 16"/>
          <p:cNvSpPr/>
          <p:nvPr/>
        </p:nvSpPr>
        <p:spPr>
          <a:xfrm>
            <a:off x="5057728" y="1261872"/>
            <a:ext cx="2076236" cy="530352"/>
          </a:xfrm>
          <a:prstGeom prst="roundRect">
            <a:avLst>
              <a:gd name="adj" fmla="val 25000"/>
            </a:avLst>
          </a:prstGeom>
          <a:solidFill>
            <a:srgbClr val="2C6696"/>
          </a:solidFill>
          <a:ln>
            <a:noFill/>
          </a:ln>
          <a:effectLst/>
        </p:spPr>
        <p:txBody>
          <a:bodyPr rtlCol="0" anchor="ctr"/>
          <a:lstStyle/>
          <a:p/>
        </p:txBody>
      </p:sp>
      <p:sp>
        <p:nvSpPr>
          <p:cNvPr id="18" name="Rectangle 17"/>
          <p:cNvSpPr/>
          <p:nvPr/>
        </p:nvSpPr>
        <p:spPr>
          <a:xfrm>
            <a:off x="5057728" y="1527048"/>
            <a:ext cx="2076236" cy="265176"/>
          </a:xfrm>
          <a:prstGeom prst="rect">
            <a:avLst/>
          </a:prstGeom>
          <a:solidFill>
            <a:srgbClr val="2C6696"/>
          </a:solidFill>
          <a:ln>
            <a:noFill/>
          </a:ln>
          <a:effectLst/>
        </p:spPr>
        <p:txBody>
          <a:bodyPr rtlCol="0" anchor="ctr"/>
          <a:lstStyle/>
          <a:p/>
        </p:txBody>
      </p:sp>
      <p:sp>
        <p:nvSpPr>
          <p:cNvPr id="19" name="TextBox 18"/>
          <p:cNvSpPr txBox="1"/>
          <p:nvPr/>
        </p:nvSpPr>
        <p:spPr>
          <a:xfrm>
            <a:off x="5149168"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ZAMAN VE MALZEME</a:t>
            </a:r>
          </a:p>
        </p:txBody>
      </p:sp>
      <p:sp>
        <p:nvSpPr>
          <p:cNvPr id="20" name="TextBox 19"/>
          <p:cNvSpPr txBox="1"/>
          <p:nvPr/>
        </p:nvSpPr>
        <p:spPr>
          <a:xfrm>
            <a:off x="5167456"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Süreyi izler, 2 dk kala uyarır; malzemeyi alır, teslim eder.</a:t>
            </a:r>
          </a:p>
        </p:txBody>
      </p:sp>
      <p:sp>
        <p:nvSpPr>
          <p:cNvPr id="21" name="Rounded Rectangle 20"/>
          <p:cNvSpPr/>
          <p:nvPr/>
        </p:nvSpPr>
        <p:spPr>
          <a:xfrm>
            <a:off x="7335132" y="1261872"/>
            <a:ext cx="2076236" cy="3108960"/>
          </a:xfrm>
          <a:prstGeom prst="roundRect">
            <a:avLst>
              <a:gd name="adj" fmla="val 5000"/>
            </a:avLst>
          </a:prstGeom>
          <a:solidFill>
            <a:srgbClr val="F0F0F0"/>
          </a:solidFill>
          <a:ln>
            <a:noFill/>
          </a:ln>
          <a:effectLst/>
        </p:spPr>
        <p:txBody>
          <a:bodyPr rtlCol="0" anchor="ctr"/>
          <a:lstStyle/>
          <a:p/>
        </p:txBody>
      </p:sp>
      <p:sp>
        <p:nvSpPr>
          <p:cNvPr id="22" name="Rounded Rectangle 21"/>
          <p:cNvSpPr/>
          <p:nvPr/>
        </p:nvSpPr>
        <p:spPr>
          <a:xfrm>
            <a:off x="7335132" y="1261872"/>
            <a:ext cx="2076236" cy="530352"/>
          </a:xfrm>
          <a:prstGeom prst="roundRect">
            <a:avLst>
              <a:gd name="adj" fmla="val 25000"/>
            </a:avLst>
          </a:prstGeom>
          <a:solidFill>
            <a:srgbClr val="4F4F4F"/>
          </a:solidFill>
          <a:ln>
            <a:noFill/>
          </a:ln>
          <a:effectLst/>
        </p:spPr>
        <p:txBody>
          <a:bodyPr rtlCol="0" anchor="ctr"/>
          <a:lstStyle/>
          <a:p/>
        </p:txBody>
      </p:sp>
      <p:sp>
        <p:nvSpPr>
          <p:cNvPr id="23" name="Rectangle 22"/>
          <p:cNvSpPr/>
          <p:nvPr/>
        </p:nvSpPr>
        <p:spPr>
          <a:xfrm>
            <a:off x="7335132" y="1527048"/>
            <a:ext cx="2076236" cy="265176"/>
          </a:xfrm>
          <a:prstGeom prst="rect">
            <a:avLst/>
          </a:prstGeom>
          <a:solidFill>
            <a:srgbClr val="4F4F4F"/>
          </a:solidFill>
          <a:ln>
            <a:noFill/>
          </a:ln>
          <a:effectLst/>
        </p:spPr>
        <p:txBody>
          <a:bodyPr rtlCol="0" anchor="ctr"/>
          <a:lstStyle/>
          <a:p/>
        </p:txBody>
      </p:sp>
      <p:sp>
        <p:nvSpPr>
          <p:cNvPr id="24" name="TextBox 23"/>
          <p:cNvSpPr txBox="1"/>
          <p:nvPr/>
        </p:nvSpPr>
        <p:spPr>
          <a:xfrm>
            <a:off x="7426572"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450" b="1" i="0">
                <a:solidFill>
                  <a:srgbClr val="FFFFFF"/>
                </a:solidFill>
                <a:latin typeface="Calibri"/>
              </a:rPr>
              <a:t>HARİTA / VERİ OKUYUCU</a:t>
            </a:r>
          </a:p>
        </p:txBody>
      </p:sp>
      <p:sp>
        <p:nvSpPr>
          <p:cNvPr id="25" name="TextBox 24"/>
          <p:cNvSpPr txBox="1"/>
          <p:nvPr/>
        </p:nvSpPr>
        <p:spPr>
          <a:xfrm>
            <a:off x="7444860"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Haritayı, tabloyu ve grafiği okur, gösterir.</a:t>
            </a:r>
          </a:p>
        </p:txBody>
      </p:sp>
      <p:sp>
        <p:nvSpPr>
          <p:cNvPr id="26" name="Rounded Rectangle 25"/>
          <p:cNvSpPr/>
          <p:nvPr/>
        </p:nvSpPr>
        <p:spPr>
          <a:xfrm>
            <a:off x="9612536" y="1261872"/>
            <a:ext cx="2076236" cy="3108960"/>
          </a:xfrm>
          <a:prstGeom prst="roundRect">
            <a:avLst>
              <a:gd name="adj" fmla="val 5000"/>
            </a:avLst>
          </a:prstGeom>
          <a:solidFill>
            <a:srgbClr val="F0F0F0"/>
          </a:solidFill>
          <a:ln>
            <a:noFill/>
          </a:ln>
          <a:effectLst/>
        </p:spPr>
        <p:txBody>
          <a:bodyPr rtlCol="0" anchor="ctr"/>
          <a:lstStyle/>
          <a:p/>
        </p:txBody>
      </p:sp>
      <p:sp>
        <p:nvSpPr>
          <p:cNvPr id="27" name="Rounded Rectangle 26"/>
          <p:cNvSpPr/>
          <p:nvPr/>
        </p:nvSpPr>
        <p:spPr>
          <a:xfrm>
            <a:off x="9612536" y="1261872"/>
            <a:ext cx="2076236" cy="530352"/>
          </a:xfrm>
          <a:prstGeom prst="roundRect">
            <a:avLst>
              <a:gd name="adj" fmla="val 25000"/>
            </a:avLst>
          </a:prstGeom>
          <a:solidFill>
            <a:srgbClr val="2C6696"/>
          </a:solidFill>
          <a:ln>
            <a:noFill/>
          </a:ln>
          <a:effectLst/>
        </p:spPr>
        <p:txBody>
          <a:bodyPr rtlCol="0" anchor="ctr"/>
          <a:lstStyle/>
          <a:p/>
        </p:txBody>
      </p:sp>
      <p:sp>
        <p:nvSpPr>
          <p:cNvPr id="28" name="Rectangle 27"/>
          <p:cNvSpPr/>
          <p:nvPr/>
        </p:nvSpPr>
        <p:spPr>
          <a:xfrm>
            <a:off x="9612536" y="1527048"/>
            <a:ext cx="2076236" cy="265176"/>
          </a:xfrm>
          <a:prstGeom prst="rect">
            <a:avLst/>
          </a:prstGeom>
          <a:solidFill>
            <a:srgbClr val="2C6696"/>
          </a:solidFill>
          <a:ln>
            <a:noFill/>
          </a:ln>
          <a:effectLst/>
        </p:spPr>
        <p:txBody>
          <a:bodyPr rtlCol="0" anchor="ctr"/>
          <a:lstStyle/>
          <a:p/>
        </p:txBody>
      </p:sp>
      <p:sp>
        <p:nvSpPr>
          <p:cNvPr id="29" name="TextBox 28"/>
          <p:cNvSpPr txBox="1"/>
          <p:nvPr/>
        </p:nvSpPr>
        <p:spPr>
          <a:xfrm>
            <a:off x="9703976" y="1261872"/>
            <a:ext cx="1893356" cy="530352"/>
          </a:xfrm>
          <a:prstGeom prst="rect">
            <a:avLst/>
          </a:prstGeom>
          <a:noFill/>
        </p:spPr>
        <p:txBody>
          <a:bodyPr wrap="square" anchor="ctr" lIns="73152" rIns="73152" tIns="36576" bIns="36576">
            <a:noAutofit/>
          </a:bodyPr>
          <a:lstStyle/>
          <a:p>
            <a:pPr algn="l">
              <a:spcBef>
                <a:spcPts val="0"/>
              </a:spcBef>
              <a:spcAft>
                <a:spcPts val="0"/>
              </a:spcAft>
            </a:pPr>
            <a:r>
              <a:rPr lang="tr-TR" sz="1600" b="1" i="0">
                <a:solidFill>
                  <a:srgbClr val="FFFFFF"/>
                </a:solidFill>
                <a:latin typeface="Calibri"/>
              </a:rPr>
              <a:t>EDİTÖR</a:t>
            </a:r>
          </a:p>
        </p:txBody>
      </p:sp>
      <p:sp>
        <p:nvSpPr>
          <p:cNvPr id="30" name="TextBox 29"/>
          <p:cNvSpPr txBox="1"/>
          <p:nvPr/>
        </p:nvSpPr>
        <p:spPr>
          <a:xfrm>
            <a:off x="9722264" y="1865376"/>
            <a:ext cx="1856780" cy="2432304"/>
          </a:xfrm>
          <a:prstGeom prst="rect">
            <a:avLst/>
          </a:prstGeom>
          <a:noFill/>
        </p:spPr>
        <p:txBody>
          <a:bodyPr wrap="square" anchor="t" lIns="73152" rIns="73152" tIns="36576" bIns="36576">
            <a:noAutofit/>
          </a:bodyPr>
          <a:lstStyle/>
          <a:p>
            <a:pPr algn="l">
              <a:spcBef>
                <a:spcPts val="0"/>
              </a:spcBef>
              <a:spcAft>
                <a:spcPts val="0"/>
              </a:spcAft>
            </a:pPr>
            <a:r>
              <a:rPr lang="tr-TR" sz="2100" b="0" i="0">
                <a:solidFill>
                  <a:srgbClr val="262626"/>
                </a:solidFill>
                <a:latin typeface="Calibri"/>
              </a:rPr>
              <a:t>5 kişilik grupta yazımı ve doğruluğu denetler.</a:t>
            </a:r>
          </a:p>
        </p:txBody>
      </p:sp>
      <p:sp>
        <p:nvSpPr>
          <p:cNvPr id="31" name="Rounded Rectangle 30"/>
          <p:cNvSpPr/>
          <p:nvPr/>
        </p:nvSpPr>
        <p:spPr>
          <a:xfrm>
            <a:off x="502920" y="4599432"/>
            <a:ext cx="11185855" cy="1645920"/>
          </a:xfrm>
          <a:prstGeom prst="roundRect">
            <a:avLst>
              <a:gd name="adj" fmla="val 8000"/>
            </a:avLst>
          </a:prstGeom>
          <a:solidFill>
            <a:srgbClr val="F0F0F0"/>
          </a:solidFill>
          <a:ln>
            <a:noFill/>
          </a:ln>
          <a:effectLst/>
        </p:spPr>
        <p:txBody>
          <a:bodyPr rtlCol="0" anchor="ctr" wrap="square" lIns="274320" rIns="274320" tIns="73152" bIns="73152">
            <a:noAutofit/>
          </a:bodyPr>
          <a:lstStyle/>
          <a:p>
            <a:pPr algn="l">
              <a:spcBef>
                <a:spcPts val="0"/>
              </a:spcBef>
              <a:spcAft>
                <a:spcPts val="600"/>
              </a:spcAft>
            </a:pPr>
            <a:r>
              <a:rPr lang="tr-TR" sz="2400" b="1" i="0">
                <a:solidFill>
                  <a:srgbClr val="2C6696"/>
                </a:solidFill>
                <a:latin typeface="Calibri"/>
              </a:rPr>
              <a:t>Poster seti: veri kartı, karton, kalemler · 8. grup: büyük karton ve dilsiz harita</a:t>
            </a:r>
          </a:p>
          <a:p>
            <a:pPr algn="l" marL="298344" indent="-298344">
              <a:spcBef>
                <a:spcPts val="0"/>
              </a:spcBef>
              <a:spcAft>
                <a:spcPts val="0"/>
              </a:spcAft>
            </a:pPr>
            <a:r>
              <a:rPr lang="tr-TR" sz="2400" b="1" i="0">
                <a:solidFill>
                  <a:srgbClr val="2C6696"/>
                </a:solidFill>
                <a:latin typeface="Calibri"/>
              </a:rPr>
              <a:t>•  </a:t>
            </a:r>
            <a:r>
              <a:rPr lang="tr-TR" sz="2400" b="0" i="0">
                <a:solidFill>
                  <a:srgbClr val="262626"/>
                </a:solidFill>
                <a:latin typeface="Calibri"/>
              </a:rPr>
              <a:t>Grupta “30 cm sesi” · söz hakkı isim kartıyla · farklı görüşlere saygı</a:t>
            </a:r>
          </a:p>
        </p:txBody>
      </p:sp>
      <p:sp>
        <p:nvSpPr>
          <p:cNvPr id="32" name="TextBox 3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3" name="TextBox 32"/>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74 / 379</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Etkinlik: Türk Devletlerinin Nüfus Özellikleri</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ETKİNLİK · 20 dk</a:t>
            </a:r>
          </a:p>
        </p:txBody>
      </p:sp>
      <p:sp>
        <p:nvSpPr>
          <p:cNvPr id="6" name="Rounded Rectangle 5"/>
          <p:cNvSpPr/>
          <p:nvPr/>
        </p:nvSpPr>
        <p:spPr>
          <a:xfrm>
            <a:off x="502920" y="1216152"/>
            <a:ext cx="11185855" cy="1325880"/>
          </a:xfrm>
          <a:prstGeom prst="roundRect">
            <a:avLst>
              <a:gd name="adj" fmla="val 8000"/>
            </a:avLst>
          </a:prstGeom>
          <a:solidFill>
            <a:srgbClr val="FFF3D1"/>
          </a:solidFill>
          <a:ln>
            <a:noFill/>
          </a:ln>
          <a:effectLst/>
        </p:spPr>
        <p:txBody>
          <a:bodyPr rtlCol="0" anchor="ctr"/>
          <a:lstStyle/>
          <a:p/>
        </p:txBody>
      </p:sp>
      <p:sp>
        <p:nvSpPr>
          <p:cNvPr id="7" name="TextBox 6"/>
          <p:cNvSpPr txBox="1"/>
          <p:nvPr/>
        </p:nvSpPr>
        <p:spPr>
          <a:xfrm>
            <a:off x="640080" y="1271016"/>
            <a:ext cx="1143000" cy="635508"/>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Amaç</a:t>
            </a:r>
          </a:p>
        </p:txBody>
      </p:sp>
      <p:sp>
        <p:nvSpPr>
          <p:cNvPr id="8" name="TextBox 7"/>
          <p:cNvSpPr txBox="1"/>
          <p:nvPr/>
        </p:nvSpPr>
        <p:spPr>
          <a:xfrm>
            <a:off x="1783080" y="1271016"/>
            <a:ext cx="9722815" cy="635508"/>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Türk devletlerinin nüfus özelliklerini iş birlikli çalışmayla çözümleyebilme</a:t>
            </a:r>
          </a:p>
        </p:txBody>
      </p:sp>
      <p:sp>
        <p:nvSpPr>
          <p:cNvPr id="9" name="TextBox 8"/>
          <p:cNvSpPr txBox="1"/>
          <p:nvPr/>
        </p:nvSpPr>
        <p:spPr>
          <a:xfrm>
            <a:off x="640080" y="1879092"/>
            <a:ext cx="1143000" cy="608076"/>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D3373A"/>
                </a:solidFill>
                <a:latin typeface="Calibri"/>
              </a:rPr>
              <a:t>Beceri</a:t>
            </a:r>
          </a:p>
        </p:txBody>
      </p:sp>
      <p:sp>
        <p:nvSpPr>
          <p:cNvPr id="10" name="TextBox 9"/>
          <p:cNvSpPr txBox="1"/>
          <p:nvPr/>
        </p:nvSpPr>
        <p:spPr>
          <a:xfrm>
            <a:off x="1783080" y="1879092"/>
            <a:ext cx="9722815" cy="608076"/>
          </a:xfrm>
          <a:prstGeom prst="rect">
            <a:avLst/>
          </a:prstGeom>
          <a:noFill/>
        </p:spPr>
        <p:txBody>
          <a:bodyPr wrap="square" anchor="ctr" lIns="73152" rIns="73152" tIns="36576" bIns="36576">
            <a:noAutofit/>
          </a:bodyPr>
          <a:lstStyle/>
          <a:p>
            <a:pPr algn="l">
              <a:spcBef>
                <a:spcPts val="0"/>
              </a:spcBef>
              <a:spcAft>
                <a:spcPts val="0"/>
              </a:spcAft>
            </a:pPr>
            <a:r>
              <a:rPr lang="tr-TR" sz="1700" b="0" i="1">
                <a:solidFill>
                  <a:srgbClr val="262626"/>
                </a:solidFill>
                <a:latin typeface="Calibri"/>
              </a:rPr>
              <a:t>Tablo, Grafik, Şekil ve/veya Diyagram, Harita, Çözümleme, Bilgi Okuryazarlığı, Görsel Okuryazarlık, Veri Okuryazarlığı, İletişim, İş Birliği, Özgün Düşünme, Kendini Düzenleme (Öz Düzenleme)</a:t>
            </a:r>
          </a:p>
        </p:txBody>
      </p:sp>
      <p:sp>
        <p:nvSpPr>
          <p:cNvPr id="11" name="TextBox 10"/>
          <p:cNvSpPr txBox="1"/>
          <p:nvPr/>
        </p:nvSpPr>
        <p:spPr>
          <a:xfrm>
            <a:off x="502920" y="2587752"/>
            <a:ext cx="11185855" cy="457200"/>
          </a:xfrm>
          <a:prstGeom prst="rect">
            <a:avLst/>
          </a:prstGeom>
          <a:noFill/>
        </p:spPr>
        <p:txBody>
          <a:bodyPr wrap="square" anchor="ctr" lIns="73152" rIns="73152" tIns="36576" bIns="36576">
            <a:noAutofit/>
          </a:bodyPr>
          <a:lstStyle/>
          <a:p>
            <a:pPr algn="l">
              <a:spcBef>
                <a:spcPts val="0"/>
              </a:spcBef>
              <a:spcAft>
                <a:spcPts val="0"/>
              </a:spcAft>
            </a:pPr>
            <a:r>
              <a:rPr lang="tr-TR" sz="1800" b="0" i="1">
                <a:solidFill>
                  <a:srgbClr val="262626"/>
                </a:solidFill>
                <a:latin typeface="Calibri"/>
              </a:rPr>
              <a:t>Yönerge: Aşağıda verilen adımları takip ederek Türk devletlerinin nüfus haritasını gösteren bir poster hazırlayınız.</a:t>
            </a:r>
          </a:p>
        </p:txBody>
      </p:sp>
      <p:sp>
        <p:nvSpPr>
          <p:cNvPr id="12" name="Rounded Rectangle 11"/>
          <p:cNvSpPr/>
          <p:nvPr/>
        </p:nvSpPr>
        <p:spPr>
          <a:xfrm>
            <a:off x="502920" y="3136392"/>
            <a:ext cx="11185855" cy="777240"/>
          </a:xfrm>
          <a:prstGeom prst="roundRect">
            <a:avLst>
              <a:gd name="adj" fmla="val 8000"/>
            </a:avLst>
          </a:prstGeom>
          <a:solidFill>
            <a:srgbClr val="F0F0F0"/>
          </a:solidFill>
          <a:ln>
            <a:noFill/>
          </a:ln>
          <a:effectLst/>
        </p:spPr>
        <p:txBody>
          <a:bodyPr rtlCol="0" anchor="ctr"/>
          <a:lstStyle/>
          <a:p/>
        </p:txBody>
      </p:sp>
      <p:sp>
        <p:nvSpPr>
          <p:cNvPr id="13" name="Rounded Rectangle 12"/>
          <p:cNvSpPr/>
          <p:nvPr/>
        </p:nvSpPr>
        <p:spPr>
          <a:xfrm>
            <a:off x="502920" y="3136392"/>
            <a:ext cx="1600200" cy="777240"/>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Adım</a:t>
            </a:r>
          </a:p>
        </p:txBody>
      </p:sp>
      <p:sp>
        <p:nvSpPr>
          <p:cNvPr id="14" name="TextBox 13"/>
          <p:cNvSpPr txBox="1"/>
          <p:nvPr/>
        </p:nvSpPr>
        <p:spPr>
          <a:xfrm>
            <a:off x="2240280" y="3136392"/>
            <a:ext cx="8122615" cy="7772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Topladığınız verileri ve karekodda yer alan içerikleri kullanarak üzerinde çalıştığınız ülkenin nüfus özelliklerini gösteren harita ve grafikler hazırlayınız.</a:t>
            </a:r>
          </a:p>
        </p:txBody>
      </p:sp>
      <p:sp>
        <p:nvSpPr>
          <p:cNvPr id="15" name="Rounded Rectangle 14"/>
          <p:cNvSpPr/>
          <p:nvPr/>
        </p:nvSpPr>
        <p:spPr>
          <a:xfrm>
            <a:off x="10545775" y="3250692"/>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12 dk</a:t>
            </a:r>
          </a:p>
        </p:txBody>
      </p:sp>
      <p:sp>
        <p:nvSpPr>
          <p:cNvPr id="16" name="Rounded Rectangle 15"/>
          <p:cNvSpPr/>
          <p:nvPr/>
        </p:nvSpPr>
        <p:spPr>
          <a:xfrm>
            <a:off x="502920" y="4041648"/>
            <a:ext cx="11185855" cy="777240"/>
          </a:xfrm>
          <a:prstGeom prst="roundRect">
            <a:avLst>
              <a:gd name="adj" fmla="val 8000"/>
            </a:avLst>
          </a:prstGeom>
          <a:solidFill>
            <a:srgbClr val="F0F0F0"/>
          </a:solidFill>
          <a:ln>
            <a:noFill/>
          </a:ln>
          <a:effectLst/>
        </p:spPr>
        <p:txBody>
          <a:bodyPr rtlCol="0" anchor="ctr"/>
          <a:lstStyle/>
          <a:p/>
        </p:txBody>
      </p:sp>
      <p:sp>
        <p:nvSpPr>
          <p:cNvPr id="17" name="Rounded Rectangle 16"/>
          <p:cNvSpPr/>
          <p:nvPr/>
        </p:nvSpPr>
        <p:spPr>
          <a:xfrm>
            <a:off x="502920" y="4041648"/>
            <a:ext cx="1600200" cy="777240"/>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2. Adım</a:t>
            </a:r>
          </a:p>
        </p:txBody>
      </p:sp>
      <p:sp>
        <p:nvSpPr>
          <p:cNvPr id="18" name="TextBox 17"/>
          <p:cNvSpPr txBox="1"/>
          <p:nvPr/>
        </p:nvSpPr>
        <p:spPr>
          <a:xfrm>
            <a:off x="2240280" y="4041648"/>
            <a:ext cx="8122615" cy="7772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Her grubun hazırladığı ülkelerle ilgili ürünleri Türk Devletleri Nüfus Haritası üzerinde birleştirerek bir poster oluşturunuz.</a:t>
            </a:r>
          </a:p>
        </p:txBody>
      </p:sp>
      <p:sp>
        <p:nvSpPr>
          <p:cNvPr id="19" name="Rounded Rectangle 18"/>
          <p:cNvSpPr/>
          <p:nvPr/>
        </p:nvSpPr>
        <p:spPr>
          <a:xfrm>
            <a:off x="10545775" y="4155948"/>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7 dk</a:t>
            </a:r>
          </a:p>
        </p:txBody>
      </p:sp>
      <p:sp>
        <p:nvSpPr>
          <p:cNvPr id="20" name="Rounded Rectangle 19"/>
          <p:cNvSpPr/>
          <p:nvPr/>
        </p:nvSpPr>
        <p:spPr>
          <a:xfrm>
            <a:off x="502920" y="4946904"/>
            <a:ext cx="11185855" cy="777240"/>
          </a:xfrm>
          <a:prstGeom prst="roundRect">
            <a:avLst>
              <a:gd name="adj" fmla="val 8000"/>
            </a:avLst>
          </a:prstGeom>
          <a:solidFill>
            <a:srgbClr val="F0F0F0"/>
          </a:solidFill>
          <a:ln>
            <a:noFill/>
          </a:ln>
          <a:effectLst/>
        </p:spPr>
        <p:txBody>
          <a:bodyPr rtlCol="0" anchor="ctr"/>
          <a:lstStyle/>
          <a:p/>
        </p:txBody>
      </p:sp>
      <p:sp>
        <p:nvSpPr>
          <p:cNvPr id="21" name="Rounded Rectangle 20"/>
          <p:cNvSpPr/>
          <p:nvPr/>
        </p:nvSpPr>
        <p:spPr>
          <a:xfrm>
            <a:off x="502920" y="4946904"/>
            <a:ext cx="1600200" cy="777240"/>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3. Adım</a:t>
            </a:r>
          </a:p>
        </p:txBody>
      </p:sp>
      <p:sp>
        <p:nvSpPr>
          <p:cNvPr id="22" name="TextBox 21"/>
          <p:cNvSpPr txBox="1"/>
          <p:nvPr/>
        </p:nvSpPr>
        <p:spPr>
          <a:xfrm>
            <a:off x="2240280" y="4946904"/>
            <a:ext cx="8122615" cy="777240"/>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Hazırladığınız posteri sınıfta sergileyiniz ve bu çalışma üzerinden ülkelerin nüfus özelliklerini karşılaştırmalı olarak yorumlayınız.</a:t>
            </a:r>
          </a:p>
        </p:txBody>
      </p:sp>
      <p:sp>
        <p:nvSpPr>
          <p:cNvPr id="23" name="Rounded Rectangle 22"/>
          <p:cNvSpPr/>
          <p:nvPr/>
        </p:nvSpPr>
        <p:spPr>
          <a:xfrm>
            <a:off x="10545775" y="5061204"/>
            <a:ext cx="1005840" cy="548640"/>
          </a:xfrm>
          <a:prstGeom prst="roundRect">
            <a:avLst>
              <a:gd name="adj" fmla="val 30000"/>
            </a:avLst>
          </a:prstGeom>
          <a:solidFill>
            <a:srgbClr val="FCC021"/>
          </a:solidFill>
          <a:ln>
            <a:noFill/>
          </a:ln>
          <a:effectLst/>
        </p:spPr>
        <p:txBody>
          <a:bodyPr rtlCol="0" anchor="ctr" wrap="square" lIns="27432" rIns="27432" tIns="0" bIns="0">
            <a:noAutofit/>
          </a:bodyPr>
          <a:lstStyle/>
          <a:p>
            <a:pPr algn="ctr">
              <a:spcBef>
                <a:spcPts val="0"/>
              </a:spcBef>
              <a:spcAft>
                <a:spcPts val="0"/>
              </a:spcAft>
            </a:pPr>
            <a:r>
              <a:rPr lang="tr-TR" sz="1800" b="1" i="0">
                <a:solidFill>
                  <a:srgbClr val="262626"/>
                </a:solidFill>
                <a:latin typeface="Calibri"/>
              </a:rPr>
              <a:t>sergi</a:t>
            </a:r>
          </a:p>
        </p:txBody>
      </p:sp>
      <p:sp>
        <p:nvSpPr>
          <p:cNvPr id="24" name="Rounded Rectangle 23"/>
          <p:cNvSpPr/>
          <p:nvPr/>
        </p:nvSpPr>
        <p:spPr>
          <a:xfrm>
            <a:off x="502920" y="5788152"/>
            <a:ext cx="11185855" cy="475488"/>
          </a:xfrm>
          <a:prstGeom prst="roundRect">
            <a:avLst>
              <a:gd name="adj" fmla="val 8000"/>
            </a:avLst>
          </a:prstGeom>
          <a:solidFill>
            <a:srgbClr val="E3ECF5"/>
          </a:solidFill>
          <a:ln>
            <a:noFill/>
          </a:ln>
          <a:effectLst/>
        </p:spPr>
        <p:txBody>
          <a:bodyPr rtlCol="0" anchor="ctr" wrap="square" lIns="128016" rIns="128016" tIns="0" bIns="0">
            <a:noAutofit/>
          </a:bodyPr>
          <a:lstStyle/>
          <a:p>
            <a:pPr algn="ctr">
              <a:spcBef>
                <a:spcPts val="0"/>
              </a:spcBef>
              <a:spcAft>
                <a:spcPts val="0"/>
              </a:spcAft>
            </a:pPr>
            <a:r>
              <a:rPr lang="tr-TR" sz="1700" b="0" i="0">
                <a:solidFill>
                  <a:srgbClr val="262626"/>
                </a:solidFill>
                <a:latin typeface="Calibri"/>
              </a:rPr>
              <a:t>Karekod “Etkinlik Materyalleri”: öğretmenimizin bilgisayarından</a:t>
            </a:r>
          </a:p>
        </p:txBody>
      </p:sp>
      <p:sp>
        <p:nvSpPr>
          <p:cNvPr id="25" name="TextBox 2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6" name="Rounded Rectangle 2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a:t>
            </a:r>
          </a:p>
        </p:txBody>
      </p:sp>
      <p:sp>
        <p:nvSpPr>
          <p:cNvPr id="27" name="TextBox 2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75 / 379</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Neden Türk devletleri? Kim, hangi devlet?</a:t>
            </a:r>
          </a:p>
        </p:txBody>
      </p:sp>
      <p:sp>
        <p:nvSpPr>
          <p:cNvPr id="5" name="Rounded Rectangle 4"/>
          <p:cNvSpPr/>
          <p:nvPr/>
        </p:nvSpPr>
        <p:spPr>
          <a:xfrm>
            <a:off x="9555480" y="201168"/>
            <a:ext cx="2221992" cy="475488"/>
          </a:xfrm>
          <a:prstGeom prst="roundRect">
            <a:avLst>
              <a:gd name="adj" fmla="val 50000"/>
            </a:avLst>
          </a:prstGeom>
          <a:solidFill>
            <a:srgbClr val="2C6696"/>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8 GRUP</a:t>
            </a:r>
          </a:p>
        </p:txBody>
      </p:sp>
      <p:sp>
        <p:nvSpPr>
          <p:cNvPr id="6" name="Rounded Rectangle 5"/>
          <p:cNvSpPr/>
          <p:nvPr/>
        </p:nvSpPr>
        <p:spPr>
          <a:xfrm>
            <a:off x="502920" y="1216152"/>
            <a:ext cx="11185855" cy="1280160"/>
          </a:xfrm>
          <a:prstGeom prst="roundRect">
            <a:avLst>
              <a:gd name="adj" fmla="val 8000"/>
            </a:avLst>
          </a:prstGeom>
          <a:solidFill>
            <a:srgbClr val="E3ECF5"/>
          </a:solidFill>
          <a:ln>
            <a:noFill/>
          </a:ln>
          <a:effectLst/>
        </p:spPr>
        <p:txBody>
          <a:bodyPr rtlCol="0" anchor="ctr" wrap="square" lIns="274320" rIns="274320" tIns="73152" bIns="73152">
            <a:noAutofit/>
          </a:bodyPr>
          <a:lstStyle/>
          <a:p>
            <a:pPr algn="l">
              <a:spcBef>
                <a:spcPts val="0"/>
              </a:spcBef>
              <a:spcAft>
                <a:spcPts val="400"/>
              </a:spcAft>
            </a:pPr>
            <a:r>
              <a:rPr lang="tr-TR" sz="2100" b="1" i="0">
                <a:solidFill>
                  <a:srgbClr val="2C6696"/>
                </a:solidFill>
                <a:latin typeface="Calibri"/>
              </a:rPr>
              <a:t>Programımız</a:t>
            </a:r>
          </a:p>
          <a:p>
            <a:pPr algn="l">
              <a:spcBef>
                <a:spcPts val="0"/>
              </a:spcBef>
              <a:spcAft>
                <a:spcPts val="0"/>
              </a:spcAft>
            </a:pPr>
            <a:r>
              <a:rPr lang="tr-TR" sz="2100" b="0" i="0">
                <a:solidFill>
                  <a:srgbClr val="262626"/>
                </a:solidFill>
                <a:latin typeface="Calibri"/>
              </a:rPr>
              <a:t>Ayrıca Kuzey Kıbrıs Türk Cumhuriyeti (KKTC) ile bazı Türk devletlerinin nüfusunun da geçirdiği ve geçirebileceği değişimlere ilişkin tablo ve grafiklerin incelenmesi sağlanır.</a:t>
            </a:r>
          </a:p>
        </p:txBody>
      </p:sp>
      <p:sp>
        <p:nvSpPr>
          <p:cNvPr id="7" name="Rounded Rectangle 6"/>
          <p:cNvSpPr/>
          <p:nvPr/>
        </p:nvSpPr>
        <p:spPr>
          <a:xfrm>
            <a:off x="502920" y="2679192"/>
            <a:ext cx="2673019" cy="1700784"/>
          </a:xfrm>
          <a:prstGeom prst="roundRect">
            <a:avLst>
              <a:gd name="adj" fmla="val 5000"/>
            </a:avLst>
          </a:prstGeom>
          <a:solidFill>
            <a:srgbClr val="F0F0F0"/>
          </a:solidFill>
          <a:ln>
            <a:noFill/>
          </a:ln>
          <a:effectLst/>
        </p:spPr>
        <p:txBody>
          <a:bodyPr rtlCol="0" anchor="ctr"/>
          <a:lstStyle/>
          <a:p/>
        </p:txBody>
      </p:sp>
      <p:sp>
        <p:nvSpPr>
          <p:cNvPr id="8" name="Rounded Rectangle 7"/>
          <p:cNvSpPr/>
          <p:nvPr/>
        </p:nvSpPr>
        <p:spPr>
          <a:xfrm>
            <a:off x="502920" y="2679192"/>
            <a:ext cx="2673019" cy="530352"/>
          </a:xfrm>
          <a:prstGeom prst="roundRect">
            <a:avLst>
              <a:gd name="adj" fmla="val 25000"/>
            </a:avLst>
          </a:prstGeom>
          <a:solidFill>
            <a:srgbClr val="2C6696"/>
          </a:solidFill>
          <a:ln>
            <a:noFill/>
          </a:ln>
          <a:effectLst/>
        </p:spPr>
        <p:txBody>
          <a:bodyPr rtlCol="0" anchor="ctr"/>
          <a:lstStyle/>
          <a:p/>
        </p:txBody>
      </p:sp>
      <p:sp>
        <p:nvSpPr>
          <p:cNvPr id="9" name="Rectangle 8"/>
          <p:cNvSpPr/>
          <p:nvPr/>
        </p:nvSpPr>
        <p:spPr>
          <a:xfrm>
            <a:off x="502920" y="2944368"/>
            <a:ext cx="2673019" cy="265176"/>
          </a:xfrm>
          <a:prstGeom prst="rect">
            <a:avLst/>
          </a:prstGeom>
          <a:solidFill>
            <a:srgbClr val="2C6696"/>
          </a:solidFill>
          <a:ln>
            <a:noFill/>
          </a:ln>
          <a:effectLst/>
        </p:spPr>
        <p:txBody>
          <a:bodyPr rtlCol="0" anchor="ctr"/>
          <a:lstStyle/>
          <a:p/>
        </p:txBody>
      </p:sp>
      <p:sp>
        <p:nvSpPr>
          <p:cNvPr id="10" name="TextBox 9"/>
          <p:cNvSpPr txBox="1"/>
          <p:nvPr/>
        </p:nvSpPr>
        <p:spPr>
          <a:xfrm>
            <a:off x="594360" y="2679192"/>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1. grup</a:t>
            </a:r>
          </a:p>
        </p:txBody>
      </p:sp>
      <p:sp>
        <p:nvSpPr>
          <p:cNvPr id="11" name="TextBox 10"/>
          <p:cNvSpPr txBox="1"/>
          <p:nvPr/>
        </p:nvSpPr>
        <p:spPr>
          <a:xfrm>
            <a:off x="612648" y="3282696"/>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Türkiye</a:t>
            </a:r>
          </a:p>
        </p:txBody>
      </p:sp>
      <p:sp>
        <p:nvSpPr>
          <p:cNvPr id="12" name="Rounded Rectangle 11"/>
          <p:cNvSpPr/>
          <p:nvPr/>
        </p:nvSpPr>
        <p:spPr>
          <a:xfrm>
            <a:off x="3340531" y="2679192"/>
            <a:ext cx="2673019" cy="1700784"/>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3340531" y="2679192"/>
            <a:ext cx="2673019" cy="530352"/>
          </a:xfrm>
          <a:prstGeom prst="roundRect">
            <a:avLst>
              <a:gd name="adj" fmla="val 25000"/>
            </a:avLst>
          </a:prstGeom>
          <a:solidFill>
            <a:srgbClr val="4F4F4F"/>
          </a:solidFill>
          <a:ln>
            <a:noFill/>
          </a:ln>
          <a:effectLst/>
        </p:spPr>
        <p:txBody>
          <a:bodyPr rtlCol="0" anchor="ctr"/>
          <a:lstStyle/>
          <a:p/>
        </p:txBody>
      </p:sp>
      <p:sp>
        <p:nvSpPr>
          <p:cNvPr id="14" name="Rectangle 13"/>
          <p:cNvSpPr/>
          <p:nvPr/>
        </p:nvSpPr>
        <p:spPr>
          <a:xfrm>
            <a:off x="3340531" y="2944368"/>
            <a:ext cx="2673019" cy="265176"/>
          </a:xfrm>
          <a:prstGeom prst="rect">
            <a:avLst/>
          </a:prstGeom>
          <a:solidFill>
            <a:srgbClr val="4F4F4F"/>
          </a:solidFill>
          <a:ln>
            <a:noFill/>
          </a:ln>
          <a:effectLst/>
        </p:spPr>
        <p:txBody>
          <a:bodyPr rtlCol="0" anchor="ctr"/>
          <a:lstStyle/>
          <a:p/>
        </p:txBody>
      </p:sp>
      <p:sp>
        <p:nvSpPr>
          <p:cNvPr id="15" name="TextBox 14"/>
          <p:cNvSpPr txBox="1"/>
          <p:nvPr/>
        </p:nvSpPr>
        <p:spPr>
          <a:xfrm>
            <a:off x="3431971" y="2679192"/>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2. grup</a:t>
            </a:r>
          </a:p>
        </p:txBody>
      </p:sp>
      <p:sp>
        <p:nvSpPr>
          <p:cNvPr id="16" name="TextBox 15"/>
          <p:cNvSpPr txBox="1"/>
          <p:nvPr/>
        </p:nvSpPr>
        <p:spPr>
          <a:xfrm>
            <a:off x="3450259" y="3282696"/>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Kuzey Kıbrıs Türk Cumhuriyeti (KKTC)</a:t>
            </a:r>
          </a:p>
        </p:txBody>
      </p:sp>
      <p:sp>
        <p:nvSpPr>
          <p:cNvPr id="17" name="Rounded Rectangle 16"/>
          <p:cNvSpPr/>
          <p:nvPr/>
        </p:nvSpPr>
        <p:spPr>
          <a:xfrm>
            <a:off x="6178142" y="2679192"/>
            <a:ext cx="2673019" cy="1700784"/>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178142" y="2679192"/>
            <a:ext cx="2673019" cy="530352"/>
          </a:xfrm>
          <a:prstGeom prst="roundRect">
            <a:avLst>
              <a:gd name="adj" fmla="val 25000"/>
            </a:avLst>
          </a:prstGeom>
          <a:solidFill>
            <a:srgbClr val="2C6696"/>
          </a:solidFill>
          <a:ln>
            <a:noFill/>
          </a:ln>
          <a:effectLst/>
        </p:spPr>
        <p:txBody>
          <a:bodyPr rtlCol="0" anchor="ctr"/>
          <a:lstStyle/>
          <a:p/>
        </p:txBody>
      </p:sp>
      <p:sp>
        <p:nvSpPr>
          <p:cNvPr id="19" name="Rectangle 18"/>
          <p:cNvSpPr/>
          <p:nvPr/>
        </p:nvSpPr>
        <p:spPr>
          <a:xfrm>
            <a:off x="6178142" y="2944368"/>
            <a:ext cx="2673019" cy="265176"/>
          </a:xfrm>
          <a:prstGeom prst="rect">
            <a:avLst/>
          </a:prstGeom>
          <a:solidFill>
            <a:srgbClr val="2C6696"/>
          </a:solidFill>
          <a:ln>
            <a:noFill/>
          </a:ln>
          <a:effectLst/>
        </p:spPr>
        <p:txBody>
          <a:bodyPr rtlCol="0" anchor="ctr"/>
          <a:lstStyle/>
          <a:p/>
        </p:txBody>
      </p:sp>
      <p:sp>
        <p:nvSpPr>
          <p:cNvPr id="20" name="TextBox 19"/>
          <p:cNvSpPr txBox="1"/>
          <p:nvPr/>
        </p:nvSpPr>
        <p:spPr>
          <a:xfrm>
            <a:off x="6269582" y="2679192"/>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3. grup</a:t>
            </a:r>
          </a:p>
        </p:txBody>
      </p:sp>
      <p:sp>
        <p:nvSpPr>
          <p:cNvPr id="21" name="TextBox 20"/>
          <p:cNvSpPr txBox="1"/>
          <p:nvPr/>
        </p:nvSpPr>
        <p:spPr>
          <a:xfrm>
            <a:off x="6287870" y="3282696"/>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Azerbaycan</a:t>
            </a:r>
          </a:p>
        </p:txBody>
      </p:sp>
      <p:sp>
        <p:nvSpPr>
          <p:cNvPr id="22" name="Rounded Rectangle 21"/>
          <p:cNvSpPr/>
          <p:nvPr/>
        </p:nvSpPr>
        <p:spPr>
          <a:xfrm>
            <a:off x="9015753" y="2679192"/>
            <a:ext cx="2673019" cy="1700784"/>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9015753" y="2679192"/>
            <a:ext cx="2673019" cy="530352"/>
          </a:xfrm>
          <a:prstGeom prst="roundRect">
            <a:avLst>
              <a:gd name="adj" fmla="val 25000"/>
            </a:avLst>
          </a:prstGeom>
          <a:solidFill>
            <a:srgbClr val="4F4F4F"/>
          </a:solidFill>
          <a:ln>
            <a:noFill/>
          </a:ln>
          <a:effectLst/>
        </p:spPr>
        <p:txBody>
          <a:bodyPr rtlCol="0" anchor="ctr"/>
          <a:lstStyle/>
          <a:p/>
        </p:txBody>
      </p:sp>
      <p:sp>
        <p:nvSpPr>
          <p:cNvPr id="24" name="Rectangle 23"/>
          <p:cNvSpPr/>
          <p:nvPr/>
        </p:nvSpPr>
        <p:spPr>
          <a:xfrm>
            <a:off x="9015753" y="2944368"/>
            <a:ext cx="2673019" cy="265176"/>
          </a:xfrm>
          <a:prstGeom prst="rect">
            <a:avLst/>
          </a:prstGeom>
          <a:solidFill>
            <a:srgbClr val="4F4F4F"/>
          </a:solidFill>
          <a:ln>
            <a:noFill/>
          </a:ln>
          <a:effectLst/>
        </p:spPr>
        <p:txBody>
          <a:bodyPr rtlCol="0" anchor="ctr"/>
          <a:lstStyle/>
          <a:p/>
        </p:txBody>
      </p:sp>
      <p:sp>
        <p:nvSpPr>
          <p:cNvPr id="25" name="TextBox 24"/>
          <p:cNvSpPr txBox="1"/>
          <p:nvPr/>
        </p:nvSpPr>
        <p:spPr>
          <a:xfrm>
            <a:off x="9107193" y="2679192"/>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4. grup</a:t>
            </a:r>
          </a:p>
        </p:txBody>
      </p:sp>
      <p:sp>
        <p:nvSpPr>
          <p:cNvPr id="26" name="TextBox 25"/>
          <p:cNvSpPr txBox="1"/>
          <p:nvPr/>
        </p:nvSpPr>
        <p:spPr>
          <a:xfrm>
            <a:off x="9125481" y="3282696"/>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Türkmenistan</a:t>
            </a:r>
          </a:p>
        </p:txBody>
      </p:sp>
      <p:sp>
        <p:nvSpPr>
          <p:cNvPr id="27" name="Rounded Rectangle 26"/>
          <p:cNvSpPr/>
          <p:nvPr/>
        </p:nvSpPr>
        <p:spPr>
          <a:xfrm>
            <a:off x="502920" y="4544568"/>
            <a:ext cx="2673019" cy="1700784"/>
          </a:xfrm>
          <a:prstGeom prst="roundRect">
            <a:avLst>
              <a:gd name="adj" fmla="val 5000"/>
            </a:avLst>
          </a:prstGeom>
          <a:solidFill>
            <a:srgbClr val="F0F0F0"/>
          </a:solidFill>
          <a:ln>
            <a:noFill/>
          </a:ln>
          <a:effectLst/>
        </p:spPr>
        <p:txBody>
          <a:bodyPr rtlCol="0" anchor="ctr"/>
          <a:lstStyle/>
          <a:p/>
        </p:txBody>
      </p:sp>
      <p:sp>
        <p:nvSpPr>
          <p:cNvPr id="28" name="Rounded Rectangle 27"/>
          <p:cNvSpPr/>
          <p:nvPr/>
        </p:nvSpPr>
        <p:spPr>
          <a:xfrm>
            <a:off x="502920" y="4544568"/>
            <a:ext cx="2673019" cy="530352"/>
          </a:xfrm>
          <a:prstGeom prst="roundRect">
            <a:avLst>
              <a:gd name="adj" fmla="val 25000"/>
            </a:avLst>
          </a:prstGeom>
          <a:solidFill>
            <a:srgbClr val="2C6696"/>
          </a:solidFill>
          <a:ln>
            <a:noFill/>
          </a:ln>
          <a:effectLst/>
        </p:spPr>
        <p:txBody>
          <a:bodyPr rtlCol="0" anchor="ctr"/>
          <a:lstStyle/>
          <a:p/>
        </p:txBody>
      </p:sp>
      <p:sp>
        <p:nvSpPr>
          <p:cNvPr id="29" name="Rectangle 28"/>
          <p:cNvSpPr/>
          <p:nvPr/>
        </p:nvSpPr>
        <p:spPr>
          <a:xfrm>
            <a:off x="502920" y="4809744"/>
            <a:ext cx="2673019" cy="265176"/>
          </a:xfrm>
          <a:prstGeom prst="rect">
            <a:avLst/>
          </a:prstGeom>
          <a:solidFill>
            <a:srgbClr val="2C6696"/>
          </a:solidFill>
          <a:ln>
            <a:noFill/>
          </a:ln>
          <a:effectLst/>
        </p:spPr>
        <p:txBody>
          <a:bodyPr rtlCol="0" anchor="ctr"/>
          <a:lstStyle/>
          <a:p/>
        </p:txBody>
      </p:sp>
      <p:sp>
        <p:nvSpPr>
          <p:cNvPr id="30" name="TextBox 29"/>
          <p:cNvSpPr txBox="1"/>
          <p:nvPr/>
        </p:nvSpPr>
        <p:spPr>
          <a:xfrm>
            <a:off x="594360" y="4544568"/>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5. grup</a:t>
            </a:r>
          </a:p>
        </p:txBody>
      </p:sp>
      <p:sp>
        <p:nvSpPr>
          <p:cNvPr id="31" name="TextBox 30"/>
          <p:cNvSpPr txBox="1"/>
          <p:nvPr/>
        </p:nvSpPr>
        <p:spPr>
          <a:xfrm>
            <a:off x="612648" y="5148072"/>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Kazakistan</a:t>
            </a:r>
          </a:p>
        </p:txBody>
      </p:sp>
      <p:sp>
        <p:nvSpPr>
          <p:cNvPr id="32" name="Rounded Rectangle 31"/>
          <p:cNvSpPr/>
          <p:nvPr/>
        </p:nvSpPr>
        <p:spPr>
          <a:xfrm>
            <a:off x="3340531" y="4544568"/>
            <a:ext cx="2673019" cy="1700784"/>
          </a:xfrm>
          <a:prstGeom prst="roundRect">
            <a:avLst>
              <a:gd name="adj" fmla="val 5000"/>
            </a:avLst>
          </a:prstGeom>
          <a:solidFill>
            <a:srgbClr val="F0F0F0"/>
          </a:solidFill>
          <a:ln>
            <a:noFill/>
          </a:ln>
          <a:effectLst/>
        </p:spPr>
        <p:txBody>
          <a:bodyPr rtlCol="0" anchor="ctr"/>
          <a:lstStyle/>
          <a:p/>
        </p:txBody>
      </p:sp>
      <p:sp>
        <p:nvSpPr>
          <p:cNvPr id="33" name="Rounded Rectangle 32"/>
          <p:cNvSpPr/>
          <p:nvPr/>
        </p:nvSpPr>
        <p:spPr>
          <a:xfrm>
            <a:off x="3340531" y="4544568"/>
            <a:ext cx="2673019" cy="530352"/>
          </a:xfrm>
          <a:prstGeom prst="roundRect">
            <a:avLst>
              <a:gd name="adj" fmla="val 25000"/>
            </a:avLst>
          </a:prstGeom>
          <a:solidFill>
            <a:srgbClr val="4F4F4F"/>
          </a:solidFill>
          <a:ln>
            <a:noFill/>
          </a:ln>
          <a:effectLst/>
        </p:spPr>
        <p:txBody>
          <a:bodyPr rtlCol="0" anchor="ctr"/>
          <a:lstStyle/>
          <a:p/>
        </p:txBody>
      </p:sp>
      <p:sp>
        <p:nvSpPr>
          <p:cNvPr id="34" name="Rectangle 33"/>
          <p:cNvSpPr/>
          <p:nvPr/>
        </p:nvSpPr>
        <p:spPr>
          <a:xfrm>
            <a:off x="3340531" y="4809744"/>
            <a:ext cx="2673019" cy="265176"/>
          </a:xfrm>
          <a:prstGeom prst="rect">
            <a:avLst/>
          </a:prstGeom>
          <a:solidFill>
            <a:srgbClr val="4F4F4F"/>
          </a:solidFill>
          <a:ln>
            <a:noFill/>
          </a:ln>
          <a:effectLst/>
        </p:spPr>
        <p:txBody>
          <a:bodyPr rtlCol="0" anchor="ctr"/>
          <a:lstStyle/>
          <a:p/>
        </p:txBody>
      </p:sp>
      <p:sp>
        <p:nvSpPr>
          <p:cNvPr id="35" name="TextBox 34"/>
          <p:cNvSpPr txBox="1"/>
          <p:nvPr/>
        </p:nvSpPr>
        <p:spPr>
          <a:xfrm>
            <a:off x="3431971" y="4544568"/>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6. grup</a:t>
            </a:r>
          </a:p>
        </p:txBody>
      </p:sp>
      <p:sp>
        <p:nvSpPr>
          <p:cNvPr id="36" name="TextBox 35"/>
          <p:cNvSpPr txBox="1"/>
          <p:nvPr/>
        </p:nvSpPr>
        <p:spPr>
          <a:xfrm>
            <a:off x="3450259" y="5148072"/>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Kırgızistan</a:t>
            </a:r>
          </a:p>
        </p:txBody>
      </p:sp>
      <p:sp>
        <p:nvSpPr>
          <p:cNvPr id="37" name="Rounded Rectangle 36"/>
          <p:cNvSpPr/>
          <p:nvPr/>
        </p:nvSpPr>
        <p:spPr>
          <a:xfrm>
            <a:off x="6178142" y="4544568"/>
            <a:ext cx="2673019" cy="1700784"/>
          </a:xfrm>
          <a:prstGeom prst="roundRect">
            <a:avLst>
              <a:gd name="adj" fmla="val 5000"/>
            </a:avLst>
          </a:prstGeom>
          <a:solidFill>
            <a:srgbClr val="F0F0F0"/>
          </a:solidFill>
          <a:ln>
            <a:noFill/>
          </a:ln>
          <a:effectLst/>
        </p:spPr>
        <p:txBody>
          <a:bodyPr rtlCol="0" anchor="ctr"/>
          <a:lstStyle/>
          <a:p/>
        </p:txBody>
      </p:sp>
      <p:sp>
        <p:nvSpPr>
          <p:cNvPr id="38" name="Rounded Rectangle 37"/>
          <p:cNvSpPr/>
          <p:nvPr/>
        </p:nvSpPr>
        <p:spPr>
          <a:xfrm>
            <a:off x="6178142" y="4544568"/>
            <a:ext cx="2673019" cy="530352"/>
          </a:xfrm>
          <a:prstGeom prst="roundRect">
            <a:avLst>
              <a:gd name="adj" fmla="val 25000"/>
            </a:avLst>
          </a:prstGeom>
          <a:solidFill>
            <a:srgbClr val="2C6696"/>
          </a:solidFill>
          <a:ln>
            <a:noFill/>
          </a:ln>
          <a:effectLst/>
        </p:spPr>
        <p:txBody>
          <a:bodyPr rtlCol="0" anchor="ctr"/>
          <a:lstStyle/>
          <a:p/>
        </p:txBody>
      </p:sp>
      <p:sp>
        <p:nvSpPr>
          <p:cNvPr id="39" name="Rectangle 38"/>
          <p:cNvSpPr/>
          <p:nvPr/>
        </p:nvSpPr>
        <p:spPr>
          <a:xfrm>
            <a:off x="6178142" y="4809744"/>
            <a:ext cx="2673019" cy="265176"/>
          </a:xfrm>
          <a:prstGeom prst="rect">
            <a:avLst/>
          </a:prstGeom>
          <a:solidFill>
            <a:srgbClr val="2C6696"/>
          </a:solidFill>
          <a:ln>
            <a:noFill/>
          </a:ln>
          <a:effectLst/>
        </p:spPr>
        <p:txBody>
          <a:bodyPr rtlCol="0" anchor="ctr"/>
          <a:lstStyle/>
          <a:p/>
        </p:txBody>
      </p:sp>
      <p:sp>
        <p:nvSpPr>
          <p:cNvPr id="40" name="TextBox 39"/>
          <p:cNvSpPr txBox="1"/>
          <p:nvPr/>
        </p:nvSpPr>
        <p:spPr>
          <a:xfrm>
            <a:off x="6269582" y="4544568"/>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FFFFFF"/>
                </a:solidFill>
                <a:latin typeface="Calibri"/>
              </a:rPr>
              <a:t>7. grup</a:t>
            </a:r>
          </a:p>
        </p:txBody>
      </p:sp>
      <p:sp>
        <p:nvSpPr>
          <p:cNvPr id="41" name="TextBox 40"/>
          <p:cNvSpPr txBox="1"/>
          <p:nvPr/>
        </p:nvSpPr>
        <p:spPr>
          <a:xfrm>
            <a:off x="6287870" y="5148072"/>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Özbekistan</a:t>
            </a:r>
          </a:p>
        </p:txBody>
      </p:sp>
      <p:sp>
        <p:nvSpPr>
          <p:cNvPr id="42" name="Rounded Rectangle 41"/>
          <p:cNvSpPr/>
          <p:nvPr/>
        </p:nvSpPr>
        <p:spPr>
          <a:xfrm>
            <a:off x="9015753" y="4544568"/>
            <a:ext cx="2673019" cy="1700784"/>
          </a:xfrm>
          <a:prstGeom prst="roundRect">
            <a:avLst>
              <a:gd name="adj" fmla="val 5000"/>
            </a:avLst>
          </a:prstGeom>
          <a:solidFill>
            <a:srgbClr val="F0F0F0"/>
          </a:solidFill>
          <a:ln>
            <a:noFill/>
          </a:ln>
          <a:effectLst/>
        </p:spPr>
        <p:txBody>
          <a:bodyPr rtlCol="0" anchor="ctr"/>
          <a:lstStyle/>
          <a:p/>
        </p:txBody>
      </p:sp>
      <p:sp>
        <p:nvSpPr>
          <p:cNvPr id="43" name="Rounded Rectangle 42"/>
          <p:cNvSpPr/>
          <p:nvPr/>
        </p:nvSpPr>
        <p:spPr>
          <a:xfrm>
            <a:off x="9015753" y="4544568"/>
            <a:ext cx="2673019" cy="530352"/>
          </a:xfrm>
          <a:prstGeom prst="roundRect">
            <a:avLst>
              <a:gd name="adj" fmla="val 25000"/>
            </a:avLst>
          </a:prstGeom>
          <a:solidFill>
            <a:srgbClr val="FCC021"/>
          </a:solidFill>
          <a:ln>
            <a:noFill/>
          </a:ln>
          <a:effectLst/>
        </p:spPr>
        <p:txBody>
          <a:bodyPr rtlCol="0" anchor="ctr"/>
          <a:lstStyle/>
          <a:p/>
        </p:txBody>
      </p:sp>
      <p:sp>
        <p:nvSpPr>
          <p:cNvPr id="44" name="Rectangle 43"/>
          <p:cNvSpPr/>
          <p:nvPr/>
        </p:nvSpPr>
        <p:spPr>
          <a:xfrm>
            <a:off x="9015753" y="4809744"/>
            <a:ext cx="2673019" cy="265176"/>
          </a:xfrm>
          <a:prstGeom prst="rect">
            <a:avLst/>
          </a:prstGeom>
          <a:solidFill>
            <a:srgbClr val="FCC021"/>
          </a:solidFill>
          <a:ln>
            <a:noFill/>
          </a:ln>
          <a:effectLst/>
        </p:spPr>
        <p:txBody>
          <a:bodyPr rtlCol="0" anchor="ctr"/>
          <a:lstStyle/>
          <a:p/>
        </p:txBody>
      </p:sp>
      <p:sp>
        <p:nvSpPr>
          <p:cNvPr id="45" name="TextBox 44"/>
          <p:cNvSpPr txBox="1"/>
          <p:nvPr/>
        </p:nvSpPr>
        <p:spPr>
          <a:xfrm>
            <a:off x="9107193" y="4544568"/>
            <a:ext cx="2490139" cy="530352"/>
          </a:xfrm>
          <a:prstGeom prst="rect">
            <a:avLst/>
          </a:prstGeom>
          <a:noFill/>
        </p:spPr>
        <p:txBody>
          <a:bodyPr wrap="square" anchor="ctr" lIns="73152" rIns="73152" tIns="36576" bIns="36576">
            <a:noAutofit/>
          </a:bodyPr>
          <a:lstStyle/>
          <a:p>
            <a:pPr algn="ctr">
              <a:spcBef>
                <a:spcPts val="0"/>
              </a:spcBef>
              <a:spcAft>
                <a:spcPts val="0"/>
              </a:spcAft>
            </a:pPr>
            <a:r>
              <a:rPr lang="tr-TR" sz="1900" b="1" i="0">
                <a:solidFill>
                  <a:srgbClr val="262626"/>
                </a:solidFill>
                <a:latin typeface="Calibri"/>
              </a:rPr>
              <a:t>8. grup</a:t>
            </a:r>
          </a:p>
        </p:txBody>
      </p:sp>
      <p:sp>
        <p:nvSpPr>
          <p:cNvPr id="46" name="TextBox 45"/>
          <p:cNvSpPr txBox="1"/>
          <p:nvPr/>
        </p:nvSpPr>
        <p:spPr>
          <a:xfrm>
            <a:off x="9125481" y="5148072"/>
            <a:ext cx="2453563" cy="1024128"/>
          </a:xfrm>
          <a:prstGeom prst="rect">
            <a:avLst/>
          </a:prstGeom>
          <a:noFill/>
        </p:spPr>
        <p:txBody>
          <a:bodyPr wrap="square" anchor="ctr" lIns="73152" rIns="73152" tIns="36576" bIns="36576">
            <a:noAutofit/>
          </a:bodyPr>
          <a:lstStyle/>
          <a:p>
            <a:pPr algn="ctr">
              <a:spcBef>
                <a:spcPts val="0"/>
              </a:spcBef>
              <a:spcAft>
                <a:spcPts val="0"/>
              </a:spcAft>
            </a:pPr>
            <a:r>
              <a:rPr lang="tr-TR" sz="2000" b="0" i="0">
                <a:solidFill>
                  <a:srgbClr val="262626"/>
                </a:solidFill>
                <a:latin typeface="Calibri"/>
              </a:rPr>
              <a:t>Türk Devletleri Nüfus Haritası: zemin + karşılaştırma tablosu</a:t>
            </a:r>
          </a:p>
        </p:txBody>
      </p:sp>
      <p:sp>
        <p:nvSpPr>
          <p:cNvPr id="47" name="TextBox 4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48" name="TextBox 4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76 / 379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1. adım: ülke kartı, harita ve grafik</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1. ADIM · 12 dk</a:t>
            </a:r>
          </a:p>
        </p:txBody>
      </p:sp>
      <p:sp>
        <p:nvSpPr>
          <p:cNvPr id="6" name="TextBox 5"/>
          <p:cNvSpPr txBox="1"/>
          <p:nvPr/>
        </p:nvSpPr>
        <p:spPr>
          <a:xfrm>
            <a:off x="502920" y="1170432"/>
            <a:ext cx="6583680" cy="411480"/>
          </a:xfrm>
          <a:prstGeom prst="rect">
            <a:avLst/>
          </a:prstGeom>
          <a:noFill/>
        </p:spPr>
        <p:txBody>
          <a:bodyPr wrap="square" anchor="ctr" lIns="73152" rIns="73152" tIns="36576" bIns="36576">
            <a:noAutofit/>
          </a:bodyPr>
          <a:lstStyle/>
          <a:p>
            <a:pPr algn="l">
              <a:spcBef>
                <a:spcPts val="0"/>
              </a:spcBef>
              <a:spcAft>
                <a:spcPts val="0"/>
              </a:spcAft>
            </a:pPr>
            <a:r>
              <a:rPr lang="tr-TR" sz="2000" b="1" i="0">
                <a:solidFill>
                  <a:srgbClr val="2C6696"/>
                </a:solidFill>
                <a:latin typeface="Calibri"/>
              </a:rPr>
              <a:t>Ülke kartı: ……………… (ülke adı)</a:t>
            </a:r>
          </a:p>
        </p:txBody>
      </p:sp>
      <p:graphicFrame>
        <p:nvGraphicFramePr>
          <p:cNvPr id="7" name="Table 6"/>
          <p:cNvGraphicFramePr>
            <a:graphicFrameLocks noGrp="1"/>
          </p:cNvGraphicFramePr>
          <p:nvPr/>
        </p:nvGraphicFramePr>
        <p:xfrm>
          <a:off x="502920" y="1627632"/>
          <a:ext cx="6583680" cy="2999232"/>
        </p:xfrm>
        <a:graphic>
          <a:graphicData uri="http://schemas.openxmlformats.org/drawingml/2006/table">
            <a:tbl>
              <a:tblPr firstRow="1" bandRow="1">
                <a:tableStyleId>{5C22544A-7EE6-4342-B048-85BDC9FD1C3A}</a:tableStyleId>
              </a:tblPr>
              <a:tblGrid>
                <a:gridCol w="2743200"/>
                <a:gridCol w="1325880"/>
                <a:gridCol w="1234440"/>
                <a:gridCol w="1280160"/>
              </a:tblGrid>
              <a:tr h="438912">
                <a:tc>
                  <a:txBody>
                    <a:bodyPr wrap="square"/>
                    <a:lstStyle/>
                    <a:p>
                      <a:pPr algn="ctr">
                        <a:spcBef>
                          <a:spcPts val="0"/>
                        </a:spcBef>
                        <a:spcAft>
                          <a:spcPts val="0"/>
                        </a:spcAft>
                      </a:pPr>
                      <a:r>
                        <a:rPr lang="tr-TR" sz="1700" b="1" i="0">
                          <a:solidFill>
                            <a:srgbClr val="FFFFFF"/>
                          </a:solidFill>
                          <a:latin typeface="Calibri"/>
                        </a:rPr>
                        <a:t>Gösterge</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Birim</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Değer</a:t>
                      </a:r>
                    </a:p>
                  </a:txBody>
                  <a:tcPr marL="54864" marR="54864" marT="18288" marB="18288" anchor="ctr">
                    <a:solidFill>
                      <a:srgbClr val="2C6696"/>
                    </a:solidFill>
                  </a:tcPr>
                </a:tc>
                <a:tc>
                  <a:txBody>
                    <a:bodyPr wrap="square"/>
                    <a:lstStyle/>
                    <a:p>
                      <a:pPr algn="ctr">
                        <a:spcBef>
                          <a:spcPts val="0"/>
                        </a:spcBef>
                        <a:spcAft>
                          <a:spcPts val="0"/>
                        </a:spcAft>
                      </a:pPr>
                      <a:r>
                        <a:rPr lang="tr-TR" sz="1700" b="1" i="0">
                          <a:solidFill>
                            <a:srgbClr val="FFFFFF"/>
                          </a:solidFill>
                          <a:latin typeface="Calibri"/>
                        </a:rPr>
                        <a:t>Kaynak · yıl</a:t>
                      </a:r>
                    </a:p>
                  </a:txBody>
                  <a:tcPr marL="54864" marR="54864" marT="18288" marB="18288" anchor="ctr">
                    <a:solidFill>
                      <a:srgbClr val="2C6696"/>
                    </a:solidFill>
                  </a:tcPr>
                </a:tc>
              </a:tr>
              <a:tr h="512064">
                <a:tc>
                  <a:txBody>
                    <a:bodyPr wrap="square"/>
                    <a:lstStyle/>
                    <a:p>
                      <a:pPr algn="l">
                        <a:spcBef>
                          <a:spcPts val="0"/>
                        </a:spcBef>
                        <a:spcAft>
                          <a:spcPts val="0"/>
                        </a:spcAft>
                      </a:pPr>
                      <a:r>
                        <a:rPr lang="tr-TR" sz="1700" b="0" i="0">
                          <a:solidFill>
                            <a:srgbClr val="262626"/>
                          </a:solidFill>
                          <a:latin typeface="Calibri"/>
                        </a:rPr>
                        <a:t>Toplam nüfus</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kişi</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512064">
                <a:tc>
                  <a:txBody>
                    <a:bodyPr wrap="square"/>
                    <a:lstStyle/>
                    <a:p>
                      <a:pPr algn="l">
                        <a:spcBef>
                          <a:spcPts val="0"/>
                        </a:spcBef>
                        <a:spcAft>
                          <a:spcPts val="0"/>
                        </a:spcAft>
                      </a:pPr>
                      <a:r>
                        <a:rPr lang="tr-TR" sz="1700" b="0" i="0">
                          <a:solidFill>
                            <a:srgbClr val="262626"/>
                          </a:solidFill>
                          <a:latin typeface="Calibri"/>
                        </a:rPr>
                        <a:t>Nüfus yoğunluğu</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kişi/km²</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512064">
                <a:tc>
                  <a:txBody>
                    <a:bodyPr wrap="square"/>
                    <a:lstStyle/>
                    <a:p>
                      <a:pPr algn="l">
                        <a:spcBef>
                          <a:spcPts val="0"/>
                        </a:spcBef>
                        <a:spcAft>
                          <a:spcPts val="0"/>
                        </a:spcAft>
                      </a:pPr>
                      <a:r>
                        <a:rPr lang="tr-TR" sz="1700" b="0" i="0">
                          <a:solidFill>
                            <a:srgbClr val="262626"/>
                          </a:solidFill>
                          <a:latin typeface="Calibri"/>
                        </a:rPr>
                        <a:t>Yıllık nüfus artış hızı</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 ya da %</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512064">
                <a:tc>
                  <a:txBody>
                    <a:bodyPr wrap="square"/>
                    <a:lstStyle/>
                    <a:p>
                      <a:pPr algn="l">
                        <a:spcBef>
                          <a:spcPts val="0"/>
                        </a:spcBef>
                        <a:spcAft>
                          <a:spcPts val="0"/>
                        </a:spcAft>
                      </a:pPr>
                      <a:r>
                        <a:rPr lang="tr-TR" sz="1700" b="0" i="0">
                          <a:solidFill>
                            <a:srgbClr val="262626"/>
                          </a:solidFill>
                          <a:latin typeface="Calibri"/>
                        </a:rPr>
                        <a:t>Ortalama yaşam süresi</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yıl</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512064">
                <a:tc>
                  <a:txBody>
                    <a:bodyPr wrap="square"/>
                    <a:lstStyle/>
                    <a:p>
                      <a:pPr algn="l">
                        <a:spcBef>
                          <a:spcPts val="0"/>
                        </a:spcBef>
                        <a:spcAft>
                          <a:spcPts val="0"/>
                        </a:spcAft>
                      </a:pPr>
                      <a:r>
                        <a:rPr lang="tr-TR" sz="1700" b="0" i="0">
                          <a:solidFill>
                            <a:srgbClr val="262626"/>
                          </a:solidFill>
                          <a:latin typeface="Calibri"/>
                        </a:rPr>
                        <a:t>Kişi başına düşen millî gelir</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para birimi</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bl>
          </a:graphicData>
        </a:graphic>
      </p:graphicFrame>
      <p:sp>
        <p:nvSpPr>
          <p:cNvPr id="8" name="Rounded Rectangle 7"/>
          <p:cNvSpPr/>
          <p:nvPr/>
        </p:nvSpPr>
        <p:spPr>
          <a:xfrm>
            <a:off x="502920" y="4764024"/>
            <a:ext cx="6583680" cy="1527048"/>
          </a:xfrm>
          <a:prstGeom prst="roundRect">
            <a:avLst>
              <a:gd name="adj" fmla="val 8000"/>
            </a:avLst>
          </a:prstGeom>
          <a:solidFill>
            <a:srgbClr val="F0F0F0"/>
          </a:solidFill>
          <a:ln>
            <a:noFill/>
          </a:ln>
          <a:effectLst/>
        </p:spPr>
        <p:txBody>
          <a:bodyPr rtlCol="0" anchor="ctr" wrap="square" lIns="182880" rIns="182880" tIns="73152" bIns="73152">
            <a:noAutofit/>
          </a:bodyPr>
          <a:lstStyle/>
          <a:p>
            <a:pPr algn="l">
              <a:spcBef>
                <a:spcPts val="0"/>
              </a:spcBef>
              <a:spcAft>
                <a:spcPts val="400"/>
              </a:spcAft>
            </a:pPr>
            <a:r>
              <a:rPr lang="tr-TR" sz="1900" b="1" i="0">
                <a:solidFill>
                  <a:srgbClr val="2C6696"/>
                </a:solidFill>
                <a:latin typeface="Calibri"/>
              </a:rPr>
              <a:t>Ürün: kart + ülkenin haritadaki yeri + en az bir grafik (başlık, eksen, birim)</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Yalnız derlediğimiz veriler; kaynak ve yıl her değerde.</a:t>
            </a:r>
          </a:p>
        </p:txBody>
      </p:sp>
      <p:sp>
        <p:nvSpPr>
          <p:cNvPr id="9" name="Rounded Rectangle 8"/>
          <p:cNvSpPr/>
          <p:nvPr/>
        </p:nvSpPr>
        <p:spPr>
          <a:xfrm>
            <a:off x="7315200" y="1216152"/>
            <a:ext cx="4373575" cy="5029200"/>
          </a:xfrm>
          <a:prstGeom prst="roundRect">
            <a:avLst>
              <a:gd name="adj" fmla="val 5000"/>
            </a:avLst>
          </a:prstGeom>
          <a:solidFill>
            <a:srgbClr val="F0F0F0"/>
          </a:solidFill>
          <a:ln>
            <a:noFill/>
          </a:ln>
          <a:effectLst/>
        </p:spPr>
        <p:txBody>
          <a:bodyPr rtlCol="0" anchor="ctr"/>
          <a:lstStyle/>
          <a:p/>
        </p:txBody>
      </p:sp>
      <p:sp>
        <p:nvSpPr>
          <p:cNvPr id="10" name="Rounded Rectangle 9"/>
          <p:cNvSpPr/>
          <p:nvPr/>
        </p:nvSpPr>
        <p:spPr>
          <a:xfrm>
            <a:off x="7315200" y="1216152"/>
            <a:ext cx="4373575" cy="530352"/>
          </a:xfrm>
          <a:prstGeom prst="roundRect">
            <a:avLst>
              <a:gd name="adj" fmla="val 25000"/>
            </a:avLst>
          </a:prstGeom>
          <a:solidFill>
            <a:srgbClr val="4F4F4F"/>
          </a:solidFill>
          <a:ln>
            <a:noFill/>
          </a:ln>
          <a:effectLst/>
        </p:spPr>
        <p:txBody>
          <a:bodyPr rtlCol="0" anchor="ctr"/>
          <a:lstStyle/>
          <a:p/>
        </p:txBody>
      </p:sp>
      <p:sp>
        <p:nvSpPr>
          <p:cNvPr id="11" name="Rectangle 10"/>
          <p:cNvSpPr/>
          <p:nvPr/>
        </p:nvSpPr>
        <p:spPr>
          <a:xfrm>
            <a:off x="7315200" y="1481328"/>
            <a:ext cx="4373575" cy="265176"/>
          </a:xfrm>
          <a:prstGeom prst="rect">
            <a:avLst/>
          </a:prstGeom>
          <a:solidFill>
            <a:srgbClr val="4F4F4F"/>
          </a:solidFill>
          <a:ln>
            <a:noFill/>
          </a:ln>
          <a:effectLst/>
        </p:spPr>
        <p:txBody>
          <a:bodyPr rtlCol="0" anchor="ctr"/>
          <a:lstStyle/>
          <a:p/>
        </p:txBody>
      </p:sp>
      <p:sp>
        <p:nvSpPr>
          <p:cNvPr id="12" name="TextBox 11"/>
          <p:cNvSpPr txBox="1"/>
          <p:nvPr/>
        </p:nvSpPr>
        <p:spPr>
          <a:xfrm>
            <a:off x="7406640" y="1216152"/>
            <a:ext cx="4190695" cy="530352"/>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Nüfus yoğunluğu nasıl hesaplanır?</a:t>
            </a:r>
          </a:p>
        </p:txBody>
      </p:sp>
      <p:sp>
        <p:nvSpPr>
          <p:cNvPr id="13" name="TextBox 12"/>
          <p:cNvSpPr txBox="1"/>
          <p:nvPr/>
        </p:nvSpPr>
        <p:spPr>
          <a:xfrm>
            <a:off x="7424928" y="1819656"/>
            <a:ext cx="4154119" cy="4352544"/>
          </a:xfrm>
          <a:prstGeom prst="rect">
            <a:avLst/>
          </a:prstGeom>
          <a:noFill/>
        </p:spPr>
        <p:txBody>
          <a:bodyPr wrap="square" anchor="ctr" lIns="73152" rIns="73152" tIns="36576" bIns="36576">
            <a:noAutofit/>
          </a:bodyPr>
          <a:lstStyle/>
          <a:p>
            <a:pPr algn="ctr">
              <a:spcBef>
                <a:spcPts val="0"/>
              </a:spcBef>
              <a:spcAft>
                <a:spcPts val="600"/>
              </a:spcAft>
            </a:pPr>
            <a:r>
              <a:rPr lang="tr-TR" sz="1900" b="1" i="0">
                <a:solidFill>
                  <a:srgbClr val="262626"/>
                </a:solidFill>
                <a:latin typeface="Calibri"/>
              </a:rPr>
              <a:t>toplam nüfus ÷ yüz ölçümü (km²)</a:t>
            </a:r>
          </a:p>
          <a:p>
            <a:pPr algn="ctr">
              <a:spcBef>
                <a:spcPts val="0"/>
              </a:spcBef>
              <a:spcAft>
                <a:spcPts val="600"/>
              </a:spcAft>
            </a:pPr>
            <a:r>
              <a:rPr lang="tr-TR" sz="1900" b="0" i="0">
                <a:solidFill>
                  <a:srgbClr val="767676"/>
                </a:solidFill>
                <a:latin typeface="Calibri"/>
              </a:rPr>
              <a:t>= 1 km²'ye düşen kişi sayısı</a:t>
            </a:r>
          </a:p>
          <a:p>
            <a:pPr algn="l">
              <a:spcBef>
                <a:spcPts val="0"/>
              </a:spcBef>
              <a:spcAft>
                <a:spcPts val="600"/>
              </a:spcAft>
            </a:pPr>
            <a:r>
              <a:rPr lang="tr-TR" sz="1900" b="1" i="0">
                <a:solidFill>
                  <a:srgbClr val="2C6696"/>
                </a:solidFill>
                <a:latin typeface="Calibri"/>
              </a:rPr>
              <a:t>Örnek: Türkiye (kitap s. 164, TÜİK 2025)</a:t>
            </a:r>
          </a:p>
          <a:p>
            <a:pPr algn="ctr">
              <a:spcBef>
                <a:spcPts val="0"/>
              </a:spcBef>
              <a:spcAft>
                <a:spcPts val="600"/>
              </a:spcAft>
            </a:pPr>
            <a:r>
              <a:rPr lang="tr-TR" sz="1900" b="0" i="0">
                <a:solidFill>
                  <a:srgbClr val="262626"/>
                </a:solidFill>
                <a:latin typeface="Calibri"/>
              </a:rPr>
              <a:t>86.092.168 kişi ÷ 780.043 km²</a:t>
            </a:r>
          </a:p>
          <a:p>
            <a:pPr algn="ctr">
              <a:spcBef>
                <a:spcPts val="0"/>
              </a:spcBef>
              <a:spcAft>
                <a:spcPts val="600"/>
              </a:spcAft>
            </a:pPr>
            <a:r>
              <a:rPr lang="tr-TR" sz="2600" b="1" i="0">
                <a:solidFill>
                  <a:srgbClr val="262626"/>
                </a:solidFill>
                <a:latin typeface="Calibri"/>
              </a:rPr>
              <a:t>≈ 110 kişi/km²</a:t>
            </a:r>
          </a:p>
          <a:p>
            <a:pPr algn="l">
              <a:spcBef>
                <a:spcPts val="0"/>
              </a:spcBef>
              <a:spcAft>
                <a:spcPts val="0"/>
              </a:spcAft>
            </a:pPr>
            <a:r>
              <a:rPr lang="tr-TR" sz="1900" b="1" i="0">
                <a:solidFill>
                  <a:srgbClr val="D3373A"/>
                </a:solidFill>
                <a:latin typeface="Calibri"/>
              </a:rPr>
              <a:t>‰ ile % karıştırma: ‰5 = %0,5</a:t>
            </a:r>
          </a:p>
        </p:txBody>
      </p:sp>
      <p:sp>
        <p:nvSpPr>
          <p:cNvPr id="14" name="TextBox 13"/>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5" name="Rounded Rectangle 14"/>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a:t>
            </a:r>
          </a:p>
        </p:txBody>
      </p:sp>
      <p:sp>
        <p:nvSpPr>
          <p:cNvPr id="16" name="TextBox 15"/>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77 / 379</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2. adım: ortak poster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 ADIM · 7 dk</a:t>
            </a:r>
          </a:p>
        </p:txBody>
      </p:sp>
      <p:sp>
        <p:nvSpPr>
          <p:cNvPr id="6" name="Rounded Rectangle 5"/>
          <p:cNvSpPr/>
          <p:nvPr/>
        </p:nvSpPr>
        <p:spPr>
          <a:xfrm>
            <a:off x="502920" y="1216152"/>
            <a:ext cx="11185855" cy="7315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750" b="1" i="0">
                <a:solidFill>
                  <a:srgbClr val="262626"/>
                </a:solidFill>
                <a:latin typeface="Calibri"/>
              </a:rPr>
              <a:t>Her grubun hazırladığı ülkelerle ilgili ürünleri Türk Devletleri Nüfus Haritası üzerinde birleştirerek bir poster oluşturunuz.</a:t>
            </a:r>
          </a:p>
        </p:txBody>
      </p:sp>
      <p:sp>
        <p:nvSpPr>
          <p:cNvPr id="7" name="Rounded Rectangle 6"/>
          <p:cNvSpPr/>
          <p:nvPr/>
        </p:nvSpPr>
        <p:spPr>
          <a:xfrm>
            <a:off x="502920" y="2084832"/>
            <a:ext cx="6949440" cy="4160520"/>
          </a:xfrm>
          <a:prstGeom prst="roundRect">
            <a:avLst>
              <a:gd name="adj" fmla="val 3000"/>
            </a:avLst>
          </a:prstGeom>
          <a:solidFill>
            <a:srgbClr val="FFFFFF"/>
          </a:solidFill>
          <a:ln w="25400">
            <a:solidFill>
              <a:srgbClr val="4F4F4F"/>
            </a:solidFill>
          </a:ln>
          <a:effectLst/>
        </p:spPr>
        <p:txBody>
          <a:bodyPr rtlCol="0" anchor="ctr"/>
          <a:lstStyle/>
          <a:p/>
        </p:txBody>
      </p:sp>
      <p:sp>
        <p:nvSpPr>
          <p:cNvPr id="8" name="Rounded Rectangle 7"/>
          <p:cNvSpPr/>
          <p:nvPr/>
        </p:nvSpPr>
        <p:spPr>
          <a:xfrm>
            <a:off x="640080" y="2176272"/>
            <a:ext cx="6675120" cy="45720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650" b="1" i="0">
                <a:solidFill>
                  <a:srgbClr val="FFFFFF"/>
                </a:solidFill>
                <a:latin typeface="Calibri"/>
              </a:rPr>
              <a:t>TÜRK DEVLETLERİ NÜFUS HARİTASI</a:t>
            </a:r>
          </a:p>
        </p:txBody>
      </p:sp>
      <p:sp>
        <p:nvSpPr>
          <p:cNvPr id="9" name="Rounded Rectangle 8"/>
          <p:cNvSpPr/>
          <p:nvPr/>
        </p:nvSpPr>
        <p:spPr>
          <a:xfrm>
            <a:off x="2423160" y="2770632"/>
            <a:ext cx="3108960" cy="2606040"/>
          </a:xfrm>
          <a:prstGeom prst="roundRect">
            <a:avLst>
              <a:gd name="adj" fmla="val 5000"/>
            </a:avLst>
          </a:prstGeom>
          <a:solidFill>
            <a:srgbClr val="E3ECF5"/>
          </a:solidFill>
          <a:ln w="19050">
            <a:solidFill>
              <a:srgbClr val="2C6696"/>
            </a:solidFill>
          </a:ln>
          <a:effectLst/>
        </p:spPr>
        <p:txBody>
          <a:bodyPr rtlCol="0" anchor="ctr" wrap="square" lIns="128016" rIns="128016" tIns="73152" bIns="73152">
            <a:noAutofit/>
          </a:bodyPr>
          <a:lstStyle/>
          <a:p>
            <a:pPr algn="ctr">
              <a:spcBef>
                <a:spcPts val="0"/>
              </a:spcBef>
              <a:spcAft>
                <a:spcPts val="600"/>
              </a:spcAft>
            </a:pPr>
            <a:r>
              <a:rPr lang="tr-TR" sz="1800" b="1" i="0">
                <a:solidFill>
                  <a:srgbClr val="4F4F4F"/>
                </a:solidFill>
                <a:latin typeface="Calibri"/>
              </a:rPr>
              <a:t>Dilsiz harita</a:t>
            </a:r>
          </a:p>
          <a:p>
            <a:pPr algn="ctr">
              <a:spcBef>
                <a:spcPts val="0"/>
              </a:spcBef>
              <a:spcAft>
                <a:spcPts val="600"/>
              </a:spcAft>
            </a:pPr>
            <a:r>
              <a:rPr lang="tr-TR" sz="1800" b="0" i="0">
                <a:solidFill>
                  <a:srgbClr val="262626"/>
                </a:solidFill>
                <a:latin typeface="Calibri"/>
              </a:rPr>
              <a:t>yedi devlet renkli ve adlı</a:t>
            </a:r>
          </a:p>
          <a:p>
            <a:pPr algn="ctr">
              <a:spcBef>
                <a:spcPts val="0"/>
              </a:spcBef>
              <a:spcAft>
                <a:spcPts val="0"/>
              </a:spcAft>
            </a:pPr>
            <a:r>
              <a:rPr lang="tr-TR" sz="1800" b="0" i="0">
                <a:solidFill>
                  <a:srgbClr val="767676"/>
                </a:solidFill>
                <a:latin typeface="Calibri"/>
              </a:rPr>
              <a:t>(8. grup)</a:t>
            </a:r>
          </a:p>
        </p:txBody>
      </p:sp>
      <p:sp>
        <p:nvSpPr>
          <p:cNvPr id="10" name="Rounded Rectangle 9"/>
          <p:cNvSpPr/>
          <p:nvPr/>
        </p:nvSpPr>
        <p:spPr>
          <a:xfrm>
            <a:off x="640080" y="2770632"/>
            <a:ext cx="1600200" cy="80772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Türkiye</a:t>
            </a:r>
          </a:p>
          <a:p>
            <a:pPr algn="l">
              <a:spcBef>
                <a:spcPts val="0"/>
              </a:spcBef>
              <a:spcAft>
                <a:spcPts val="0"/>
              </a:spcAft>
            </a:pPr>
            <a:r>
              <a:rPr lang="tr-TR" sz="1500" b="0" i="0">
                <a:solidFill>
                  <a:srgbClr val="767676"/>
                </a:solidFill>
                <a:latin typeface="Calibri"/>
              </a:rPr>
              <a:t>ülke kartı + grafik</a:t>
            </a:r>
          </a:p>
        </p:txBody>
      </p:sp>
      <p:cxnSp>
        <p:nvCxnSpPr>
          <p:cNvPr id="11" name="Connector 10"/>
          <p:cNvCxnSpPr/>
          <p:nvPr/>
        </p:nvCxnSpPr>
        <p:spPr>
          <a:xfrm>
            <a:off x="2240280" y="3174492"/>
            <a:ext cx="182880" cy="0"/>
          </a:xfrm>
          <a:prstGeom prst="line">
            <a:avLst/>
          </a:prstGeom>
          <a:ln w="25400">
            <a:solidFill>
              <a:srgbClr val="FCC021"/>
            </a:solidFill>
            <a:tailEnd type="triangle" w="med" len="med"/>
          </a:ln>
        </p:spPr>
      </p:cxnSp>
      <p:sp>
        <p:nvSpPr>
          <p:cNvPr id="12" name="Rounded Rectangle 11"/>
          <p:cNvSpPr/>
          <p:nvPr/>
        </p:nvSpPr>
        <p:spPr>
          <a:xfrm>
            <a:off x="640080" y="3669792"/>
            <a:ext cx="1600200" cy="80772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KKTC</a:t>
            </a:r>
          </a:p>
          <a:p>
            <a:pPr algn="l">
              <a:spcBef>
                <a:spcPts val="0"/>
              </a:spcBef>
              <a:spcAft>
                <a:spcPts val="0"/>
              </a:spcAft>
            </a:pPr>
            <a:r>
              <a:rPr lang="tr-TR" sz="1500" b="0" i="0">
                <a:solidFill>
                  <a:srgbClr val="767676"/>
                </a:solidFill>
                <a:latin typeface="Calibri"/>
              </a:rPr>
              <a:t>ülke kartı + grafik</a:t>
            </a:r>
          </a:p>
        </p:txBody>
      </p:sp>
      <p:cxnSp>
        <p:nvCxnSpPr>
          <p:cNvPr id="13" name="Connector 12"/>
          <p:cNvCxnSpPr/>
          <p:nvPr/>
        </p:nvCxnSpPr>
        <p:spPr>
          <a:xfrm>
            <a:off x="2240280" y="4073652"/>
            <a:ext cx="182880" cy="0"/>
          </a:xfrm>
          <a:prstGeom prst="line">
            <a:avLst/>
          </a:prstGeom>
          <a:ln w="25400">
            <a:solidFill>
              <a:srgbClr val="FCC021"/>
            </a:solidFill>
            <a:tailEnd type="triangle" w="med" len="med"/>
          </a:ln>
        </p:spPr>
      </p:cxnSp>
      <p:sp>
        <p:nvSpPr>
          <p:cNvPr id="14" name="Rounded Rectangle 13"/>
          <p:cNvSpPr/>
          <p:nvPr/>
        </p:nvSpPr>
        <p:spPr>
          <a:xfrm>
            <a:off x="640080" y="4568952"/>
            <a:ext cx="1600200" cy="80772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Azerbaycan</a:t>
            </a:r>
          </a:p>
          <a:p>
            <a:pPr algn="l">
              <a:spcBef>
                <a:spcPts val="0"/>
              </a:spcBef>
              <a:spcAft>
                <a:spcPts val="0"/>
              </a:spcAft>
            </a:pPr>
            <a:r>
              <a:rPr lang="tr-TR" sz="1500" b="0" i="0">
                <a:solidFill>
                  <a:srgbClr val="767676"/>
                </a:solidFill>
                <a:latin typeface="Calibri"/>
              </a:rPr>
              <a:t>ülke kartı + grafik</a:t>
            </a:r>
          </a:p>
        </p:txBody>
      </p:sp>
      <p:cxnSp>
        <p:nvCxnSpPr>
          <p:cNvPr id="15" name="Connector 14"/>
          <p:cNvCxnSpPr/>
          <p:nvPr/>
        </p:nvCxnSpPr>
        <p:spPr>
          <a:xfrm>
            <a:off x="2240280" y="4972812"/>
            <a:ext cx="182880" cy="0"/>
          </a:xfrm>
          <a:prstGeom prst="line">
            <a:avLst/>
          </a:prstGeom>
          <a:ln w="25400">
            <a:solidFill>
              <a:srgbClr val="FCC021"/>
            </a:solidFill>
            <a:tailEnd type="triangle" w="med" len="med"/>
          </a:ln>
        </p:spPr>
      </p:cxnSp>
      <p:sp>
        <p:nvSpPr>
          <p:cNvPr id="16" name="Rounded Rectangle 15"/>
          <p:cNvSpPr/>
          <p:nvPr/>
        </p:nvSpPr>
        <p:spPr>
          <a:xfrm>
            <a:off x="5715000" y="2770632"/>
            <a:ext cx="1600200" cy="80772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Türkmenistan</a:t>
            </a:r>
          </a:p>
          <a:p>
            <a:pPr algn="l">
              <a:spcBef>
                <a:spcPts val="0"/>
              </a:spcBef>
              <a:spcAft>
                <a:spcPts val="0"/>
              </a:spcAft>
            </a:pPr>
            <a:r>
              <a:rPr lang="tr-TR" sz="1500" b="0" i="0">
                <a:solidFill>
                  <a:srgbClr val="767676"/>
                </a:solidFill>
                <a:latin typeface="Calibri"/>
              </a:rPr>
              <a:t>ülke kartı + grafik</a:t>
            </a:r>
          </a:p>
        </p:txBody>
      </p:sp>
      <p:cxnSp>
        <p:nvCxnSpPr>
          <p:cNvPr id="17" name="Connector 16"/>
          <p:cNvCxnSpPr/>
          <p:nvPr/>
        </p:nvCxnSpPr>
        <p:spPr>
          <a:xfrm flipH="1">
            <a:off x="5532120" y="3174492"/>
            <a:ext cx="182880" cy="0"/>
          </a:xfrm>
          <a:prstGeom prst="line">
            <a:avLst/>
          </a:prstGeom>
          <a:ln w="25400">
            <a:solidFill>
              <a:srgbClr val="FCC021"/>
            </a:solidFill>
            <a:tailEnd type="triangle" w="med" len="med"/>
          </a:ln>
        </p:spPr>
      </p:cxnSp>
      <p:sp>
        <p:nvSpPr>
          <p:cNvPr id="18" name="Rounded Rectangle 17"/>
          <p:cNvSpPr/>
          <p:nvPr/>
        </p:nvSpPr>
        <p:spPr>
          <a:xfrm>
            <a:off x="5715000" y="3669792"/>
            <a:ext cx="1600200" cy="80772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Kazakistan</a:t>
            </a:r>
          </a:p>
          <a:p>
            <a:pPr algn="l">
              <a:spcBef>
                <a:spcPts val="0"/>
              </a:spcBef>
              <a:spcAft>
                <a:spcPts val="0"/>
              </a:spcAft>
            </a:pPr>
            <a:r>
              <a:rPr lang="tr-TR" sz="1500" b="0" i="0">
                <a:solidFill>
                  <a:srgbClr val="767676"/>
                </a:solidFill>
                <a:latin typeface="Calibri"/>
              </a:rPr>
              <a:t>ülke kartı + grafik</a:t>
            </a:r>
          </a:p>
        </p:txBody>
      </p:sp>
      <p:cxnSp>
        <p:nvCxnSpPr>
          <p:cNvPr id="19" name="Connector 18"/>
          <p:cNvCxnSpPr/>
          <p:nvPr/>
        </p:nvCxnSpPr>
        <p:spPr>
          <a:xfrm flipH="1">
            <a:off x="5532120" y="4073652"/>
            <a:ext cx="182880" cy="0"/>
          </a:xfrm>
          <a:prstGeom prst="line">
            <a:avLst/>
          </a:prstGeom>
          <a:ln w="25400">
            <a:solidFill>
              <a:srgbClr val="FCC021"/>
            </a:solidFill>
            <a:tailEnd type="triangle" w="med" len="med"/>
          </a:ln>
        </p:spPr>
      </p:cxnSp>
      <p:sp>
        <p:nvSpPr>
          <p:cNvPr id="20" name="Rounded Rectangle 19"/>
          <p:cNvSpPr/>
          <p:nvPr/>
        </p:nvSpPr>
        <p:spPr>
          <a:xfrm>
            <a:off x="5715000" y="4568952"/>
            <a:ext cx="1600200" cy="80772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Kırgızistan</a:t>
            </a:r>
          </a:p>
          <a:p>
            <a:pPr algn="l">
              <a:spcBef>
                <a:spcPts val="0"/>
              </a:spcBef>
              <a:spcAft>
                <a:spcPts val="0"/>
              </a:spcAft>
            </a:pPr>
            <a:r>
              <a:rPr lang="tr-TR" sz="1500" b="0" i="0">
                <a:solidFill>
                  <a:srgbClr val="767676"/>
                </a:solidFill>
                <a:latin typeface="Calibri"/>
              </a:rPr>
              <a:t>ülke kartı + grafik</a:t>
            </a:r>
          </a:p>
        </p:txBody>
      </p:sp>
      <p:cxnSp>
        <p:nvCxnSpPr>
          <p:cNvPr id="21" name="Connector 20"/>
          <p:cNvCxnSpPr/>
          <p:nvPr/>
        </p:nvCxnSpPr>
        <p:spPr>
          <a:xfrm flipH="1">
            <a:off x="5532120" y="4972812"/>
            <a:ext cx="182880" cy="0"/>
          </a:xfrm>
          <a:prstGeom prst="line">
            <a:avLst/>
          </a:prstGeom>
          <a:ln w="25400">
            <a:solidFill>
              <a:srgbClr val="FCC021"/>
            </a:solidFill>
            <a:tailEnd type="triangle" w="med" len="med"/>
          </a:ln>
        </p:spPr>
      </p:cxnSp>
      <p:sp>
        <p:nvSpPr>
          <p:cNvPr id="22" name="Rounded Rectangle 21"/>
          <p:cNvSpPr/>
          <p:nvPr/>
        </p:nvSpPr>
        <p:spPr>
          <a:xfrm>
            <a:off x="2423160" y="5468112"/>
            <a:ext cx="1508760" cy="6858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96"/>
              </a:spcAft>
            </a:pPr>
            <a:r>
              <a:rPr lang="tr-TR" sz="1450" b="1" i="0">
                <a:solidFill>
                  <a:srgbClr val="2C6696"/>
                </a:solidFill>
                <a:latin typeface="Calibri"/>
              </a:rPr>
              <a:t>Özbekistan</a:t>
            </a:r>
          </a:p>
          <a:p>
            <a:pPr algn="l">
              <a:spcBef>
                <a:spcPts val="0"/>
              </a:spcBef>
              <a:spcAft>
                <a:spcPts val="0"/>
              </a:spcAft>
            </a:pPr>
            <a:r>
              <a:rPr lang="tr-TR" sz="1450" b="0" i="0">
                <a:solidFill>
                  <a:srgbClr val="767676"/>
                </a:solidFill>
                <a:latin typeface="Calibri"/>
              </a:rPr>
              <a:t>ülke kartı + grafik</a:t>
            </a:r>
          </a:p>
        </p:txBody>
      </p:sp>
      <p:sp>
        <p:nvSpPr>
          <p:cNvPr id="23" name="Rounded Rectangle 22"/>
          <p:cNvSpPr/>
          <p:nvPr/>
        </p:nvSpPr>
        <p:spPr>
          <a:xfrm>
            <a:off x="4023360" y="5468112"/>
            <a:ext cx="1508760" cy="685800"/>
          </a:xfrm>
          <a:prstGeom prst="roundRect">
            <a:avLst>
              <a:gd name="adj" fmla="val 8000"/>
            </a:avLst>
          </a:prstGeom>
          <a:solidFill>
            <a:srgbClr val="FFF3D1"/>
          </a:solidFill>
          <a:ln>
            <a:noFill/>
          </a:ln>
          <a:effectLst/>
        </p:spPr>
        <p:txBody>
          <a:bodyPr rtlCol="0" anchor="ctr" wrap="square" lIns="73152" rIns="73152" tIns="73152" bIns="73152">
            <a:noAutofit/>
          </a:bodyPr>
          <a:lstStyle/>
          <a:p>
            <a:pPr algn="ctr">
              <a:spcBef>
                <a:spcPts val="0"/>
              </a:spcBef>
              <a:spcAft>
                <a:spcPts val="0"/>
              </a:spcAft>
            </a:pPr>
            <a:r>
              <a:rPr lang="tr-TR" sz="1500" b="1" i="0">
                <a:solidFill>
                  <a:srgbClr val="4F4F4F"/>
                </a:solidFill>
                <a:latin typeface="Calibri"/>
              </a:rPr>
              <a:t>Karşılaştırma tablosu</a:t>
            </a:r>
          </a:p>
        </p:txBody>
      </p:sp>
      <p:sp>
        <p:nvSpPr>
          <p:cNvPr id="24" name="Rounded Rectangle 23"/>
          <p:cNvSpPr/>
          <p:nvPr/>
        </p:nvSpPr>
        <p:spPr>
          <a:xfrm>
            <a:off x="640080" y="5468112"/>
            <a:ext cx="1600200" cy="6858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500" b="0" i="0">
                <a:solidFill>
                  <a:srgbClr val="767676"/>
                </a:solidFill>
                <a:latin typeface="Calibri"/>
              </a:rPr>
              <a:t>lejant</a:t>
            </a:r>
          </a:p>
        </p:txBody>
      </p:sp>
      <p:sp>
        <p:nvSpPr>
          <p:cNvPr id="25" name="Rounded Rectangle 24"/>
          <p:cNvSpPr/>
          <p:nvPr/>
        </p:nvSpPr>
        <p:spPr>
          <a:xfrm>
            <a:off x="5715000" y="5468112"/>
            <a:ext cx="1600200" cy="6858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500" b="0" i="0">
                <a:solidFill>
                  <a:srgbClr val="767676"/>
                </a:solidFill>
                <a:latin typeface="Calibri"/>
              </a:rPr>
              <a:t>kaynakça</a:t>
            </a:r>
          </a:p>
        </p:txBody>
      </p:sp>
      <p:sp>
        <p:nvSpPr>
          <p:cNvPr id="26" name="Rounded Rectangle 25"/>
          <p:cNvSpPr/>
          <p:nvPr/>
        </p:nvSpPr>
        <p:spPr>
          <a:xfrm>
            <a:off x="7680960" y="2084832"/>
            <a:ext cx="4007815" cy="1301496"/>
          </a:xfrm>
          <a:prstGeom prst="roundRect">
            <a:avLst>
              <a:gd name="adj" fmla="val 8000"/>
            </a:avLst>
          </a:prstGeom>
          <a:solidFill>
            <a:srgbClr val="F0F0F0"/>
          </a:solidFill>
          <a:ln>
            <a:noFill/>
          </a:ln>
          <a:effectLst/>
        </p:spPr>
        <p:txBody>
          <a:bodyPr rtlCol="0" anchor="ctr"/>
          <a:lstStyle/>
          <a:p/>
        </p:txBody>
      </p:sp>
      <p:sp>
        <p:nvSpPr>
          <p:cNvPr id="27" name="Rounded Rectangle 26"/>
          <p:cNvSpPr/>
          <p:nvPr/>
        </p:nvSpPr>
        <p:spPr>
          <a:xfrm>
            <a:off x="7680960" y="2084832"/>
            <a:ext cx="1600200" cy="130149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8. grup</a:t>
            </a:r>
          </a:p>
        </p:txBody>
      </p:sp>
      <p:sp>
        <p:nvSpPr>
          <p:cNvPr id="28" name="TextBox 27"/>
          <p:cNvSpPr txBox="1"/>
          <p:nvPr/>
        </p:nvSpPr>
        <p:spPr>
          <a:xfrm>
            <a:off x="9418320" y="2084832"/>
            <a:ext cx="2179015" cy="130149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Harita zeminini ortaya koyar.</a:t>
            </a:r>
          </a:p>
        </p:txBody>
      </p:sp>
      <p:sp>
        <p:nvSpPr>
          <p:cNvPr id="29" name="Rounded Rectangle 28"/>
          <p:cNvSpPr/>
          <p:nvPr/>
        </p:nvSpPr>
        <p:spPr>
          <a:xfrm>
            <a:off x="7680960" y="3514344"/>
            <a:ext cx="4007815" cy="1301496"/>
          </a:xfrm>
          <a:prstGeom prst="roundRect">
            <a:avLst>
              <a:gd name="adj" fmla="val 8000"/>
            </a:avLst>
          </a:prstGeom>
          <a:solidFill>
            <a:srgbClr val="F0F0F0"/>
          </a:solidFill>
          <a:ln>
            <a:noFill/>
          </a:ln>
          <a:effectLst/>
        </p:spPr>
        <p:txBody>
          <a:bodyPr rtlCol="0" anchor="ctr"/>
          <a:lstStyle/>
          <a:p/>
        </p:txBody>
      </p:sp>
      <p:sp>
        <p:nvSpPr>
          <p:cNvPr id="30" name="Rounded Rectangle 29"/>
          <p:cNvSpPr/>
          <p:nvPr/>
        </p:nvSpPr>
        <p:spPr>
          <a:xfrm>
            <a:off x="7680960" y="3514344"/>
            <a:ext cx="1600200" cy="130149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Sözcüler</a:t>
            </a:r>
          </a:p>
        </p:txBody>
      </p:sp>
      <p:sp>
        <p:nvSpPr>
          <p:cNvPr id="31" name="TextBox 30"/>
          <p:cNvSpPr txBox="1"/>
          <p:nvPr/>
        </p:nvSpPr>
        <p:spPr>
          <a:xfrm>
            <a:off x="9418320" y="3514344"/>
            <a:ext cx="2179015" cy="130149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Ürünü ülkesinin yanına yapıştırır, okla bağlar.</a:t>
            </a:r>
          </a:p>
        </p:txBody>
      </p:sp>
      <p:sp>
        <p:nvSpPr>
          <p:cNvPr id="32" name="Rounded Rectangle 31"/>
          <p:cNvSpPr/>
          <p:nvPr/>
        </p:nvSpPr>
        <p:spPr>
          <a:xfrm>
            <a:off x="7680960" y="4943856"/>
            <a:ext cx="4007815" cy="1301496"/>
          </a:xfrm>
          <a:prstGeom prst="roundRect">
            <a:avLst>
              <a:gd name="adj" fmla="val 8000"/>
            </a:avLst>
          </a:prstGeom>
          <a:solidFill>
            <a:srgbClr val="F0F0F0"/>
          </a:solidFill>
          <a:ln>
            <a:noFill/>
          </a:ln>
          <a:effectLst/>
        </p:spPr>
        <p:txBody>
          <a:bodyPr rtlCol="0" anchor="ctr"/>
          <a:lstStyle/>
          <a:p/>
        </p:txBody>
      </p:sp>
      <p:sp>
        <p:nvSpPr>
          <p:cNvPr id="33" name="Rounded Rectangle 32"/>
          <p:cNvSpPr/>
          <p:nvPr/>
        </p:nvSpPr>
        <p:spPr>
          <a:xfrm>
            <a:off x="7680960" y="4943856"/>
            <a:ext cx="1600200" cy="1301496"/>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Veri okuyucular</a:t>
            </a:r>
          </a:p>
        </p:txBody>
      </p:sp>
      <p:sp>
        <p:nvSpPr>
          <p:cNvPr id="34" name="TextBox 33"/>
          <p:cNvSpPr txBox="1"/>
          <p:nvPr/>
        </p:nvSpPr>
        <p:spPr>
          <a:xfrm>
            <a:off x="9418320" y="4943856"/>
            <a:ext cx="2179015" cy="1301496"/>
          </a:xfrm>
          <a:prstGeom prst="rect">
            <a:avLst/>
          </a:prstGeom>
          <a:noFill/>
        </p:spPr>
        <p:txBody>
          <a:bodyPr wrap="square" anchor="ctr" lIns="73152" rIns="73152" tIns="36576" bIns="36576">
            <a:noAutofit/>
          </a:bodyPr>
          <a:lstStyle/>
          <a:p>
            <a:pPr algn="l">
              <a:spcBef>
                <a:spcPts val="0"/>
              </a:spcBef>
              <a:spcAft>
                <a:spcPts val="0"/>
              </a:spcAft>
            </a:pPr>
            <a:r>
              <a:rPr lang="tr-TR" sz="1800" b="0" i="0">
                <a:solidFill>
                  <a:srgbClr val="262626"/>
                </a:solidFill>
                <a:latin typeface="Calibri"/>
              </a:rPr>
              <a:t>Tabloya kendi satırını yazar.</a:t>
            </a:r>
          </a:p>
        </p:txBody>
      </p:sp>
      <p:sp>
        <p:nvSpPr>
          <p:cNvPr id="35" name="TextBox 34"/>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36" name="Rounded Rectangle 35"/>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a:t>
            </a:r>
          </a:p>
        </p:txBody>
      </p:sp>
      <p:sp>
        <p:nvSpPr>
          <p:cNvPr id="37" name="TextBox 36"/>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78 / 379</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Poster — ölçütlü örnek ürün</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ÜRÜN</a:t>
            </a:r>
          </a:p>
        </p:txBody>
      </p:sp>
      <p:sp>
        <p:nvSpPr>
          <p:cNvPr id="6" name="Rounded Rectangle 5"/>
          <p:cNvSpPr/>
          <p:nvPr/>
        </p:nvSpPr>
        <p:spPr>
          <a:xfrm>
            <a:off x="502920" y="1216152"/>
            <a:ext cx="7223760" cy="5029200"/>
          </a:xfrm>
          <a:prstGeom prst="roundRect">
            <a:avLst>
              <a:gd name="adj" fmla="val 3000"/>
            </a:avLst>
          </a:prstGeom>
          <a:solidFill>
            <a:srgbClr val="FFFFFF"/>
          </a:solidFill>
          <a:ln w="25400">
            <a:solidFill>
              <a:srgbClr val="4F4F4F"/>
            </a:solidFill>
          </a:ln>
          <a:effectLst/>
        </p:spPr>
        <p:txBody>
          <a:bodyPr rtlCol="0" anchor="ctr"/>
          <a:lstStyle/>
          <a:p/>
        </p:txBody>
      </p:sp>
      <p:sp>
        <p:nvSpPr>
          <p:cNvPr id="7" name="Rounded Rectangle 6"/>
          <p:cNvSpPr/>
          <p:nvPr/>
        </p:nvSpPr>
        <p:spPr>
          <a:xfrm>
            <a:off x="640080" y="1307592"/>
            <a:ext cx="6949440" cy="457200"/>
          </a:xfrm>
          <a:prstGeom prst="roundRect">
            <a:avLst>
              <a:gd name="adj" fmla="val 20000"/>
            </a:avLst>
          </a:prstGeom>
          <a:solidFill>
            <a:srgbClr val="2C6696"/>
          </a:solidFill>
          <a:ln>
            <a:noFill/>
          </a:ln>
          <a:effectLst/>
        </p:spPr>
        <p:txBody>
          <a:bodyPr rtlCol="0" anchor="ctr" wrap="square" lIns="128016" rIns="128016" tIns="73152" bIns="73152">
            <a:noAutofit/>
          </a:bodyPr>
          <a:lstStyle/>
          <a:p>
            <a:pPr algn="ctr">
              <a:spcBef>
                <a:spcPts val="0"/>
              </a:spcBef>
              <a:spcAft>
                <a:spcPts val="0"/>
              </a:spcAft>
            </a:pPr>
            <a:r>
              <a:rPr lang="tr-TR" sz="1650" b="1" i="0">
                <a:solidFill>
                  <a:srgbClr val="FFFFFF"/>
                </a:solidFill>
                <a:latin typeface="Calibri"/>
              </a:rPr>
              <a:t>TÜRK DEVLETLERİ NÜFUS HARİTASI</a:t>
            </a:r>
          </a:p>
        </p:txBody>
      </p:sp>
      <p:sp>
        <p:nvSpPr>
          <p:cNvPr id="8" name="Rounded Rectangle 7"/>
          <p:cNvSpPr/>
          <p:nvPr/>
        </p:nvSpPr>
        <p:spPr>
          <a:xfrm>
            <a:off x="2697479" y="1901952"/>
            <a:ext cx="2834642" cy="3474720"/>
          </a:xfrm>
          <a:prstGeom prst="roundRect">
            <a:avLst>
              <a:gd name="adj" fmla="val 5000"/>
            </a:avLst>
          </a:prstGeom>
          <a:solidFill>
            <a:srgbClr val="E3ECF5"/>
          </a:solidFill>
          <a:ln w="19050">
            <a:solidFill>
              <a:srgbClr val="2C6696"/>
            </a:solidFill>
          </a:ln>
          <a:effectLst/>
        </p:spPr>
        <p:txBody>
          <a:bodyPr rtlCol="0" anchor="ctr" wrap="square" lIns="128016" rIns="128016" tIns="73152" bIns="73152">
            <a:noAutofit/>
          </a:bodyPr>
          <a:lstStyle/>
          <a:p>
            <a:pPr algn="ctr">
              <a:spcBef>
                <a:spcPts val="0"/>
              </a:spcBef>
              <a:spcAft>
                <a:spcPts val="600"/>
              </a:spcAft>
            </a:pPr>
            <a:r>
              <a:rPr lang="tr-TR" sz="1800" b="1" i="0">
                <a:solidFill>
                  <a:srgbClr val="4F4F4F"/>
                </a:solidFill>
                <a:latin typeface="Calibri"/>
              </a:rPr>
              <a:t>Dilsiz harita</a:t>
            </a:r>
          </a:p>
          <a:p>
            <a:pPr algn="ctr">
              <a:spcBef>
                <a:spcPts val="0"/>
              </a:spcBef>
              <a:spcAft>
                <a:spcPts val="600"/>
              </a:spcAft>
            </a:pPr>
            <a:r>
              <a:rPr lang="tr-TR" sz="1800" b="0" i="0">
                <a:solidFill>
                  <a:srgbClr val="262626"/>
                </a:solidFill>
                <a:latin typeface="Calibri"/>
              </a:rPr>
              <a:t>yedi devlet renkli ve adlı</a:t>
            </a:r>
          </a:p>
          <a:p>
            <a:pPr algn="ctr">
              <a:spcBef>
                <a:spcPts val="0"/>
              </a:spcBef>
              <a:spcAft>
                <a:spcPts val="0"/>
              </a:spcAft>
            </a:pPr>
            <a:r>
              <a:rPr lang="tr-TR" sz="1800" b="0" i="0">
                <a:solidFill>
                  <a:srgbClr val="767676"/>
                </a:solidFill>
                <a:latin typeface="Calibri"/>
              </a:rPr>
              <a:t>(8. grup)</a:t>
            </a:r>
          </a:p>
        </p:txBody>
      </p:sp>
      <p:sp>
        <p:nvSpPr>
          <p:cNvPr id="9" name="Rounded Rectangle 8"/>
          <p:cNvSpPr/>
          <p:nvPr/>
        </p:nvSpPr>
        <p:spPr>
          <a:xfrm>
            <a:off x="640080" y="1901952"/>
            <a:ext cx="1874519" cy="109728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Türkiye</a:t>
            </a:r>
          </a:p>
          <a:p>
            <a:pPr algn="l">
              <a:spcBef>
                <a:spcPts val="0"/>
              </a:spcBef>
              <a:spcAft>
                <a:spcPts val="100"/>
              </a:spcAft>
            </a:pPr>
            <a:r>
              <a:rPr lang="tr-TR" sz="1500" b="0" i="0">
                <a:solidFill>
                  <a:srgbClr val="262626"/>
                </a:solidFill>
                <a:latin typeface="Calibri"/>
              </a:rPr>
              <a:t>5 gösterge: ……</a:t>
            </a:r>
          </a:p>
          <a:p>
            <a:pPr algn="l">
              <a:spcBef>
                <a:spcPts val="0"/>
              </a:spcBef>
              <a:spcAft>
                <a:spcPts val="0"/>
              </a:spcAft>
            </a:pPr>
            <a:r>
              <a:rPr lang="tr-TR" sz="1500" b="0" i="0">
                <a:solidFill>
                  <a:srgbClr val="767676"/>
                </a:solidFill>
                <a:latin typeface="Calibri"/>
              </a:rPr>
              <a:t>kaynak, yıl · grafik</a:t>
            </a:r>
          </a:p>
        </p:txBody>
      </p:sp>
      <p:cxnSp>
        <p:nvCxnSpPr>
          <p:cNvPr id="10" name="Connector 9"/>
          <p:cNvCxnSpPr/>
          <p:nvPr/>
        </p:nvCxnSpPr>
        <p:spPr>
          <a:xfrm>
            <a:off x="2514599" y="2450592"/>
            <a:ext cx="182880" cy="0"/>
          </a:xfrm>
          <a:prstGeom prst="line">
            <a:avLst/>
          </a:prstGeom>
          <a:ln w="25400">
            <a:solidFill>
              <a:srgbClr val="FCC021"/>
            </a:solidFill>
            <a:tailEnd type="triangle" w="med" len="med"/>
          </a:ln>
        </p:spPr>
      </p:cxnSp>
      <p:sp>
        <p:nvSpPr>
          <p:cNvPr id="11" name="Rounded Rectangle 10"/>
          <p:cNvSpPr/>
          <p:nvPr/>
        </p:nvSpPr>
        <p:spPr>
          <a:xfrm>
            <a:off x="640080" y="3090672"/>
            <a:ext cx="1874519" cy="109728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KKTC</a:t>
            </a:r>
          </a:p>
          <a:p>
            <a:pPr algn="l">
              <a:spcBef>
                <a:spcPts val="0"/>
              </a:spcBef>
              <a:spcAft>
                <a:spcPts val="100"/>
              </a:spcAft>
            </a:pPr>
            <a:r>
              <a:rPr lang="tr-TR" sz="1500" b="0" i="0">
                <a:solidFill>
                  <a:srgbClr val="262626"/>
                </a:solidFill>
                <a:latin typeface="Calibri"/>
              </a:rPr>
              <a:t>5 gösterge: ……</a:t>
            </a:r>
          </a:p>
          <a:p>
            <a:pPr algn="l">
              <a:spcBef>
                <a:spcPts val="0"/>
              </a:spcBef>
              <a:spcAft>
                <a:spcPts val="0"/>
              </a:spcAft>
            </a:pPr>
            <a:r>
              <a:rPr lang="tr-TR" sz="1500" b="0" i="0">
                <a:solidFill>
                  <a:srgbClr val="767676"/>
                </a:solidFill>
                <a:latin typeface="Calibri"/>
              </a:rPr>
              <a:t>kaynak, yıl · grafik</a:t>
            </a:r>
          </a:p>
        </p:txBody>
      </p:sp>
      <p:cxnSp>
        <p:nvCxnSpPr>
          <p:cNvPr id="12" name="Connector 11"/>
          <p:cNvCxnSpPr/>
          <p:nvPr/>
        </p:nvCxnSpPr>
        <p:spPr>
          <a:xfrm>
            <a:off x="2514599" y="3639312"/>
            <a:ext cx="182880" cy="0"/>
          </a:xfrm>
          <a:prstGeom prst="line">
            <a:avLst/>
          </a:prstGeom>
          <a:ln w="25400">
            <a:solidFill>
              <a:srgbClr val="FCC021"/>
            </a:solidFill>
            <a:tailEnd type="triangle" w="med" len="med"/>
          </a:ln>
        </p:spPr>
      </p:cxnSp>
      <p:sp>
        <p:nvSpPr>
          <p:cNvPr id="13" name="Rounded Rectangle 12"/>
          <p:cNvSpPr/>
          <p:nvPr/>
        </p:nvSpPr>
        <p:spPr>
          <a:xfrm>
            <a:off x="640080" y="4279392"/>
            <a:ext cx="1874519" cy="109728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Azerbaycan</a:t>
            </a:r>
          </a:p>
          <a:p>
            <a:pPr algn="l">
              <a:spcBef>
                <a:spcPts val="0"/>
              </a:spcBef>
              <a:spcAft>
                <a:spcPts val="100"/>
              </a:spcAft>
            </a:pPr>
            <a:r>
              <a:rPr lang="tr-TR" sz="1500" b="0" i="0">
                <a:solidFill>
                  <a:srgbClr val="262626"/>
                </a:solidFill>
                <a:latin typeface="Calibri"/>
              </a:rPr>
              <a:t>5 gösterge: ……</a:t>
            </a:r>
          </a:p>
          <a:p>
            <a:pPr algn="l">
              <a:spcBef>
                <a:spcPts val="0"/>
              </a:spcBef>
              <a:spcAft>
                <a:spcPts val="0"/>
              </a:spcAft>
            </a:pPr>
            <a:r>
              <a:rPr lang="tr-TR" sz="1500" b="0" i="0">
                <a:solidFill>
                  <a:srgbClr val="767676"/>
                </a:solidFill>
                <a:latin typeface="Calibri"/>
              </a:rPr>
              <a:t>kaynak, yıl · grafik</a:t>
            </a:r>
          </a:p>
        </p:txBody>
      </p:sp>
      <p:cxnSp>
        <p:nvCxnSpPr>
          <p:cNvPr id="14" name="Connector 13"/>
          <p:cNvCxnSpPr/>
          <p:nvPr/>
        </p:nvCxnSpPr>
        <p:spPr>
          <a:xfrm>
            <a:off x="2514599" y="4828032"/>
            <a:ext cx="182880" cy="0"/>
          </a:xfrm>
          <a:prstGeom prst="line">
            <a:avLst/>
          </a:prstGeom>
          <a:ln w="25400">
            <a:solidFill>
              <a:srgbClr val="FCC021"/>
            </a:solidFill>
            <a:tailEnd type="triangle" w="med" len="med"/>
          </a:ln>
        </p:spPr>
      </p:cxnSp>
      <p:sp>
        <p:nvSpPr>
          <p:cNvPr id="15" name="Rounded Rectangle 14"/>
          <p:cNvSpPr/>
          <p:nvPr/>
        </p:nvSpPr>
        <p:spPr>
          <a:xfrm>
            <a:off x="5715001" y="1901952"/>
            <a:ext cx="1874519" cy="109728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Türkmenistan</a:t>
            </a:r>
          </a:p>
          <a:p>
            <a:pPr algn="l">
              <a:spcBef>
                <a:spcPts val="0"/>
              </a:spcBef>
              <a:spcAft>
                <a:spcPts val="100"/>
              </a:spcAft>
            </a:pPr>
            <a:r>
              <a:rPr lang="tr-TR" sz="1500" b="0" i="0">
                <a:solidFill>
                  <a:srgbClr val="262626"/>
                </a:solidFill>
                <a:latin typeface="Calibri"/>
              </a:rPr>
              <a:t>5 gösterge: ……</a:t>
            </a:r>
          </a:p>
          <a:p>
            <a:pPr algn="l">
              <a:spcBef>
                <a:spcPts val="0"/>
              </a:spcBef>
              <a:spcAft>
                <a:spcPts val="0"/>
              </a:spcAft>
            </a:pPr>
            <a:r>
              <a:rPr lang="tr-TR" sz="1500" b="0" i="0">
                <a:solidFill>
                  <a:srgbClr val="767676"/>
                </a:solidFill>
                <a:latin typeface="Calibri"/>
              </a:rPr>
              <a:t>kaynak, yıl · grafik</a:t>
            </a:r>
          </a:p>
        </p:txBody>
      </p:sp>
      <p:cxnSp>
        <p:nvCxnSpPr>
          <p:cNvPr id="16" name="Connector 15"/>
          <p:cNvCxnSpPr/>
          <p:nvPr/>
        </p:nvCxnSpPr>
        <p:spPr>
          <a:xfrm flipH="1">
            <a:off x="5532121" y="2450592"/>
            <a:ext cx="182880" cy="0"/>
          </a:xfrm>
          <a:prstGeom prst="line">
            <a:avLst/>
          </a:prstGeom>
          <a:ln w="25400">
            <a:solidFill>
              <a:srgbClr val="FCC021"/>
            </a:solidFill>
            <a:tailEnd type="triangle" w="med" len="med"/>
          </a:ln>
        </p:spPr>
      </p:cxnSp>
      <p:sp>
        <p:nvSpPr>
          <p:cNvPr id="17" name="Rounded Rectangle 16"/>
          <p:cNvSpPr/>
          <p:nvPr/>
        </p:nvSpPr>
        <p:spPr>
          <a:xfrm>
            <a:off x="5715001" y="3090672"/>
            <a:ext cx="1874519" cy="109728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Kazakistan</a:t>
            </a:r>
          </a:p>
          <a:p>
            <a:pPr algn="l">
              <a:spcBef>
                <a:spcPts val="0"/>
              </a:spcBef>
              <a:spcAft>
                <a:spcPts val="100"/>
              </a:spcAft>
            </a:pPr>
            <a:r>
              <a:rPr lang="tr-TR" sz="1500" b="0" i="0">
                <a:solidFill>
                  <a:srgbClr val="262626"/>
                </a:solidFill>
                <a:latin typeface="Calibri"/>
              </a:rPr>
              <a:t>5 gösterge: ……</a:t>
            </a:r>
          </a:p>
          <a:p>
            <a:pPr algn="l">
              <a:spcBef>
                <a:spcPts val="0"/>
              </a:spcBef>
              <a:spcAft>
                <a:spcPts val="0"/>
              </a:spcAft>
            </a:pPr>
            <a:r>
              <a:rPr lang="tr-TR" sz="1500" b="0" i="0">
                <a:solidFill>
                  <a:srgbClr val="767676"/>
                </a:solidFill>
                <a:latin typeface="Calibri"/>
              </a:rPr>
              <a:t>kaynak, yıl · grafik</a:t>
            </a:r>
          </a:p>
        </p:txBody>
      </p:sp>
      <p:cxnSp>
        <p:nvCxnSpPr>
          <p:cNvPr id="18" name="Connector 17"/>
          <p:cNvCxnSpPr/>
          <p:nvPr/>
        </p:nvCxnSpPr>
        <p:spPr>
          <a:xfrm flipH="1">
            <a:off x="5532121" y="3639312"/>
            <a:ext cx="182880" cy="0"/>
          </a:xfrm>
          <a:prstGeom prst="line">
            <a:avLst/>
          </a:prstGeom>
          <a:ln w="25400">
            <a:solidFill>
              <a:srgbClr val="FCC021"/>
            </a:solidFill>
            <a:tailEnd type="triangle" w="med" len="med"/>
          </a:ln>
        </p:spPr>
      </p:cxnSp>
      <p:sp>
        <p:nvSpPr>
          <p:cNvPr id="19" name="Rounded Rectangle 18"/>
          <p:cNvSpPr/>
          <p:nvPr/>
        </p:nvSpPr>
        <p:spPr>
          <a:xfrm>
            <a:off x="5715001" y="4279392"/>
            <a:ext cx="1874519" cy="109728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100"/>
              </a:spcAft>
            </a:pPr>
            <a:r>
              <a:rPr lang="tr-TR" sz="1500" b="1" i="0">
                <a:solidFill>
                  <a:srgbClr val="2C6696"/>
                </a:solidFill>
                <a:latin typeface="Calibri"/>
              </a:rPr>
              <a:t>Kırgızistan</a:t>
            </a:r>
          </a:p>
          <a:p>
            <a:pPr algn="l">
              <a:spcBef>
                <a:spcPts val="0"/>
              </a:spcBef>
              <a:spcAft>
                <a:spcPts val="100"/>
              </a:spcAft>
            </a:pPr>
            <a:r>
              <a:rPr lang="tr-TR" sz="1500" b="0" i="0">
                <a:solidFill>
                  <a:srgbClr val="262626"/>
                </a:solidFill>
                <a:latin typeface="Calibri"/>
              </a:rPr>
              <a:t>5 gösterge: ……</a:t>
            </a:r>
          </a:p>
          <a:p>
            <a:pPr algn="l">
              <a:spcBef>
                <a:spcPts val="0"/>
              </a:spcBef>
              <a:spcAft>
                <a:spcPts val="0"/>
              </a:spcAft>
            </a:pPr>
            <a:r>
              <a:rPr lang="tr-TR" sz="1500" b="0" i="0">
                <a:solidFill>
                  <a:srgbClr val="767676"/>
                </a:solidFill>
                <a:latin typeface="Calibri"/>
              </a:rPr>
              <a:t>kaynak, yıl · grafik</a:t>
            </a:r>
          </a:p>
        </p:txBody>
      </p:sp>
      <p:cxnSp>
        <p:nvCxnSpPr>
          <p:cNvPr id="20" name="Connector 19"/>
          <p:cNvCxnSpPr/>
          <p:nvPr/>
        </p:nvCxnSpPr>
        <p:spPr>
          <a:xfrm flipH="1">
            <a:off x="5532121" y="4828032"/>
            <a:ext cx="182880" cy="0"/>
          </a:xfrm>
          <a:prstGeom prst="line">
            <a:avLst/>
          </a:prstGeom>
          <a:ln w="25400">
            <a:solidFill>
              <a:srgbClr val="FCC021"/>
            </a:solidFill>
            <a:tailEnd type="triangle" w="med" len="med"/>
          </a:ln>
        </p:spPr>
      </p:cxnSp>
      <p:sp>
        <p:nvSpPr>
          <p:cNvPr id="21" name="Rounded Rectangle 20"/>
          <p:cNvSpPr/>
          <p:nvPr/>
        </p:nvSpPr>
        <p:spPr>
          <a:xfrm>
            <a:off x="2697479" y="5468112"/>
            <a:ext cx="1371601" cy="685800"/>
          </a:xfrm>
          <a:prstGeom prst="roundRect">
            <a:avLst>
              <a:gd name="adj" fmla="val 8000"/>
            </a:avLst>
          </a:prstGeom>
          <a:solidFill>
            <a:srgbClr val="F0F0F0"/>
          </a:solidFill>
          <a:ln>
            <a:noFill/>
          </a:ln>
          <a:effectLst/>
        </p:spPr>
        <p:txBody>
          <a:bodyPr rtlCol="0" anchor="ctr" wrap="square" lIns="73152" rIns="73152" tIns="73152" bIns="73152">
            <a:noAutofit/>
          </a:bodyPr>
          <a:lstStyle/>
          <a:p>
            <a:pPr algn="l">
              <a:spcBef>
                <a:spcPts val="0"/>
              </a:spcBef>
              <a:spcAft>
                <a:spcPts val="96"/>
              </a:spcAft>
            </a:pPr>
            <a:r>
              <a:rPr lang="tr-TR" sz="1450" b="1" i="0">
                <a:solidFill>
                  <a:srgbClr val="2C6696"/>
                </a:solidFill>
                <a:latin typeface="Calibri"/>
              </a:rPr>
              <a:t>Özbekistan</a:t>
            </a:r>
          </a:p>
          <a:p>
            <a:pPr algn="l">
              <a:spcBef>
                <a:spcPts val="0"/>
              </a:spcBef>
              <a:spcAft>
                <a:spcPts val="0"/>
              </a:spcAft>
            </a:pPr>
            <a:r>
              <a:rPr lang="tr-TR" sz="1450" b="0" i="0">
                <a:solidFill>
                  <a:srgbClr val="767676"/>
                </a:solidFill>
                <a:latin typeface="Calibri"/>
              </a:rPr>
              <a:t>5 gösterge: ……</a:t>
            </a:r>
          </a:p>
        </p:txBody>
      </p:sp>
      <p:sp>
        <p:nvSpPr>
          <p:cNvPr id="22" name="Rounded Rectangle 21"/>
          <p:cNvSpPr/>
          <p:nvPr/>
        </p:nvSpPr>
        <p:spPr>
          <a:xfrm>
            <a:off x="4160520" y="5468112"/>
            <a:ext cx="1371601" cy="685800"/>
          </a:xfrm>
          <a:prstGeom prst="roundRect">
            <a:avLst>
              <a:gd name="adj" fmla="val 8000"/>
            </a:avLst>
          </a:prstGeom>
          <a:solidFill>
            <a:srgbClr val="FFF3D1"/>
          </a:solidFill>
          <a:ln>
            <a:noFill/>
          </a:ln>
          <a:effectLst/>
        </p:spPr>
        <p:txBody>
          <a:bodyPr rtlCol="0" anchor="ctr" wrap="square" lIns="73152" rIns="73152" tIns="73152" bIns="73152">
            <a:noAutofit/>
          </a:bodyPr>
          <a:lstStyle/>
          <a:p>
            <a:pPr algn="ctr">
              <a:spcBef>
                <a:spcPts val="0"/>
              </a:spcBef>
              <a:spcAft>
                <a:spcPts val="0"/>
              </a:spcAft>
            </a:pPr>
            <a:r>
              <a:rPr lang="tr-TR" sz="1500" b="1" i="0">
                <a:solidFill>
                  <a:srgbClr val="4F4F4F"/>
                </a:solidFill>
                <a:latin typeface="Calibri"/>
              </a:rPr>
              <a:t>Karşılaştırma tablosu</a:t>
            </a:r>
          </a:p>
        </p:txBody>
      </p:sp>
      <p:sp>
        <p:nvSpPr>
          <p:cNvPr id="23" name="Rounded Rectangle 22"/>
          <p:cNvSpPr/>
          <p:nvPr/>
        </p:nvSpPr>
        <p:spPr>
          <a:xfrm>
            <a:off x="640080" y="5468112"/>
            <a:ext cx="1874519" cy="6858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500" b="0" i="0">
                <a:solidFill>
                  <a:srgbClr val="767676"/>
                </a:solidFill>
                <a:latin typeface="Calibri"/>
              </a:rPr>
              <a:t>lejant</a:t>
            </a:r>
          </a:p>
        </p:txBody>
      </p:sp>
      <p:sp>
        <p:nvSpPr>
          <p:cNvPr id="24" name="Rounded Rectangle 23"/>
          <p:cNvSpPr/>
          <p:nvPr/>
        </p:nvSpPr>
        <p:spPr>
          <a:xfrm>
            <a:off x="5715001" y="5468112"/>
            <a:ext cx="1874519" cy="685800"/>
          </a:xfrm>
          <a:prstGeom prst="roundRect">
            <a:avLst>
              <a:gd name="adj" fmla="val 8000"/>
            </a:avLst>
          </a:prstGeom>
          <a:solidFill>
            <a:srgbClr val="FFFFFF"/>
          </a:solidFill>
          <a:ln w="12700">
            <a:solidFill>
              <a:srgbClr val="D9D9D9"/>
            </a:solidFill>
          </a:ln>
          <a:effectLst/>
        </p:spPr>
        <p:txBody>
          <a:bodyPr rtlCol="0" anchor="ctr" wrap="square" lIns="128016" rIns="128016" tIns="73152" bIns="73152">
            <a:noAutofit/>
          </a:bodyPr>
          <a:lstStyle/>
          <a:p>
            <a:pPr algn="ctr">
              <a:spcBef>
                <a:spcPts val="0"/>
              </a:spcBef>
              <a:spcAft>
                <a:spcPts val="0"/>
              </a:spcAft>
            </a:pPr>
            <a:r>
              <a:rPr lang="tr-TR" sz="1500" b="0" i="0">
                <a:solidFill>
                  <a:srgbClr val="767676"/>
                </a:solidFill>
                <a:latin typeface="Calibri"/>
              </a:rPr>
              <a:t>kaynakça</a:t>
            </a:r>
          </a:p>
        </p:txBody>
      </p:sp>
      <p:sp>
        <p:nvSpPr>
          <p:cNvPr id="25" name="Rounded Rectangle 24"/>
          <p:cNvSpPr/>
          <p:nvPr/>
        </p:nvSpPr>
        <p:spPr>
          <a:xfrm>
            <a:off x="7955280" y="1216152"/>
            <a:ext cx="3733495" cy="5029200"/>
          </a:xfrm>
          <a:prstGeom prst="roundRect">
            <a:avLst>
              <a:gd name="adj" fmla="val 6000"/>
            </a:avLst>
          </a:prstGeom>
          <a:solidFill>
            <a:srgbClr val="E3F1E4"/>
          </a:solidFill>
          <a:ln>
            <a:noFill/>
          </a:ln>
          <a:effectLst/>
        </p:spPr>
        <p:txBody>
          <a:bodyPr rtlCol="0" anchor="ctr"/>
          <a:lstStyle/>
          <a:p/>
        </p:txBody>
      </p:sp>
      <p:sp>
        <p:nvSpPr>
          <p:cNvPr id="26" name="Rectangle 25"/>
          <p:cNvSpPr/>
          <p:nvPr/>
        </p:nvSpPr>
        <p:spPr>
          <a:xfrm>
            <a:off x="7955280" y="1216152"/>
            <a:ext cx="109728" cy="5029200"/>
          </a:xfrm>
          <a:prstGeom prst="rect">
            <a:avLst/>
          </a:prstGeom>
          <a:solidFill>
            <a:srgbClr val="2E7D32"/>
          </a:solidFill>
          <a:ln>
            <a:noFill/>
          </a:ln>
          <a:effectLst/>
        </p:spPr>
        <p:txBody>
          <a:bodyPr rtlCol="0" anchor="ctr"/>
          <a:lstStyle/>
          <a:p/>
        </p:txBody>
      </p:sp>
      <p:sp>
        <p:nvSpPr>
          <p:cNvPr id="27" name="TextBox 26"/>
          <p:cNvSpPr txBox="1"/>
          <p:nvPr/>
        </p:nvSpPr>
        <p:spPr>
          <a:xfrm>
            <a:off x="8183880" y="1271016"/>
            <a:ext cx="3413455"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Ölçütler</a:t>
            </a:r>
          </a:p>
          <a:p>
            <a:pPr algn="l" marL="304732" indent="-304732">
              <a:spcBef>
                <a:spcPts val="0"/>
              </a:spcBef>
              <a:spcAft>
                <a:spcPts val="500"/>
              </a:spcAft>
            </a:pPr>
            <a:r>
              <a:rPr lang="tr-TR" sz="1900" b="1" i="0">
                <a:solidFill>
                  <a:srgbClr val="2C6696"/>
                </a:solidFill>
                <a:latin typeface="Calibri"/>
              </a:rPr>
              <a:t>1.  </a:t>
            </a:r>
            <a:r>
              <a:rPr lang="tr-TR" sz="1900" b="0" i="0">
                <a:solidFill>
                  <a:srgbClr val="262626"/>
                </a:solidFill>
                <a:latin typeface="Calibri"/>
              </a:rPr>
              <a:t>Beş gösterge, her biri kaynak ve yılıyla</a:t>
            </a:r>
          </a:p>
          <a:p>
            <a:pPr algn="l" marL="304732" indent="-304732">
              <a:spcBef>
                <a:spcPts val="0"/>
              </a:spcBef>
              <a:spcAft>
                <a:spcPts val="500"/>
              </a:spcAft>
            </a:pPr>
            <a:r>
              <a:rPr lang="tr-TR" sz="1900" b="1" i="0">
                <a:solidFill>
                  <a:srgbClr val="2C6696"/>
                </a:solidFill>
                <a:latin typeface="Calibri"/>
              </a:rPr>
              <a:t>2.  </a:t>
            </a:r>
            <a:r>
              <a:rPr lang="tr-TR" sz="1900" b="0" i="0">
                <a:solidFill>
                  <a:srgbClr val="262626"/>
                </a:solidFill>
                <a:latin typeface="Calibri"/>
              </a:rPr>
              <a:t>En az bir grafik: başlık, eksen, birim</a:t>
            </a:r>
          </a:p>
          <a:p>
            <a:pPr algn="l" marL="304732" indent="-304732">
              <a:spcBef>
                <a:spcPts val="0"/>
              </a:spcBef>
              <a:spcAft>
                <a:spcPts val="500"/>
              </a:spcAft>
            </a:pPr>
            <a:r>
              <a:rPr lang="tr-TR" sz="1900" b="1" i="0">
                <a:solidFill>
                  <a:srgbClr val="2C6696"/>
                </a:solidFill>
                <a:latin typeface="Calibri"/>
              </a:rPr>
              <a:t>3.  </a:t>
            </a:r>
            <a:r>
              <a:rPr lang="tr-TR" sz="1900" b="0" i="0">
                <a:solidFill>
                  <a:srgbClr val="262626"/>
                </a:solidFill>
                <a:latin typeface="Calibri"/>
              </a:rPr>
              <a:t>Haritada ülkenin yeri doğru; lejant var</a:t>
            </a:r>
          </a:p>
          <a:p>
            <a:pPr algn="l" marL="304732" indent="-304732">
              <a:spcBef>
                <a:spcPts val="0"/>
              </a:spcBef>
              <a:spcAft>
                <a:spcPts val="500"/>
              </a:spcAft>
            </a:pPr>
            <a:r>
              <a:rPr lang="tr-TR" sz="1900" b="1" i="0">
                <a:solidFill>
                  <a:srgbClr val="2C6696"/>
                </a:solidFill>
                <a:latin typeface="Calibri"/>
              </a:rPr>
              <a:t>4.  </a:t>
            </a:r>
            <a:r>
              <a:rPr lang="tr-TR" sz="1900" b="0" i="0">
                <a:solidFill>
                  <a:srgbClr val="262626"/>
                </a:solidFill>
                <a:latin typeface="Calibri"/>
              </a:rPr>
              <a:t>Karşılaştırma tablosunda aynı birimler</a:t>
            </a:r>
          </a:p>
          <a:p>
            <a:pPr algn="l" marL="304732" indent="-304732">
              <a:spcBef>
                <a:spcPts val="0"/>
              </a:spcBef>
              <a:spcAft>
                <a:spcPts val="0"/>
              </a:spcAft>
            </a:pPr>
            <a:r>
              <a:rPr lang="tr-TR" sz="1900" b="1" i="0">
                <a:solidFill>
                  <a:srgbClr val="2C6696"/>
                </a:solidFill>
                <a:latin typeface="Calibri"/>
              </a:rPr>
              <a:t>5.  </a:t>
            </a:r>
            <a:r>
              <a:rPr lang="tr-TR" sz="1900" b="0" i="0">
                <a:solidFill>
                  <a:srgbClr val="262626"/>
                </a:solidFill>
                <a:latin typeface="Calibri"/>
              </a:rPr>
              <a:t>Yalnız derlenen veriler; düzenli ve okunaklı</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79 / 379</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adım: sergi ve karşılaştırmalı yorum</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3. ADIM · SERGİ</a:t>
            </a:r>
          </a:p>
        </p:txBody>
      </p:sp>
      <p:sp>
        <p:nvSpPr>
          <p:cNvPr id="6" name="Rounded Rectangle 5"/>
          <p:cNvSpPr/>
          <p:nvPr/>
        </p:nvSpPr>
        <p:spPr>
          <a:xfrm>
            <a:off x="502920" y="1216152"/>
            <a:ext cx="11185855" cy="7315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1750" b="1" i="0">
                <a:solidFill>
                  <a:srgbClr val="262626"/>
                </a:solidFill>
                <a:latin typeface="Calibri"/>
              </a:rPr>
              <a:t>Hazırladığınız posteri sınıfta sergileyiniz ve bu çalışma üzerinden ülkelerin nüfus özelliklerini karşılaştırmalı olarak yorumlayınız.</a:t>
            </a:r>
          </a:p>
        </p:txBody>
      </p:sp>
      <p:graphicFrame>
        <p:nvGraphicFramePr>
          <p:cNvPr id="7" name="Table 6"/>
          <p:cNvGraphicFramePr>
            <a:graphicFrameLocks noGrp="1"/>
          </p:cNvGraphicFramePr>
          <p:nvPr/>
        </p:nvGraphicFramePr>
        <p:xfrm>
          <a:off x="502920" y="2084832"/>
          <a:ext cx="11185855" cy="3383280"/>
        </p:xfrm>
        <a:graphic>
          <a:graphicData uri="http://schemas.openxmlformats.org/drawingml/2006/table">
            <a:tbl>
              <a:tblPr firstRow="1" bandRow="1">
                <a:tableStyleId>{5C22544A-7EE6-4342-B048-85BDC9FD1C3A}</a:tableStyleId>
              </a:tblPr>
              <a:tblGrid>
                <a:gridCol w="2286000"/>
                <a:gridCol w="1737360"/>
                <a:gridCol w="1783080"/>
                <a:gridCol w="1783080"/>
                <a:gridCol w="1783080"/>
                <a:gridCol w="1813255"/>
              </a:tblGrid>
              <a:tr h="566928">
                <a:tc>
                  <a:txBody>
                    <a:bodyPr wrap="square"/>
                    <a:lstStyle/>
                    <a:p>
                      <a:pPr algn="ctr">
                        <a:spcBef>
                          <a:spcPts val="0"/>
                        </a:spcBef>
                        <a:spcAft>
                          <a:spcPts val="0"/>
                        </a:spcAft>
                      </a:pPr>
                      <a:r>
                        <a:rPr lang="tr-TR" sz="1500" b="1" i="0">
                          <a:solidFill>
                            <a:srgbClr val="FFFFFF"/>
                          </a:solidFill>
                          <a:latin typeface="Calibri"/>
                        </a:rPr>
                        <a:t>Devlet</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Toplam nüfus</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Nüfus yoğunluğu</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Yıllık nüfus artış hızı</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Ortalama yaşam süresi</a:t>
                      </a:r>
                    </a:p>
                  </a:txBody>
                  <a:tcPr marL="54864" marR="54864" marT="18288" marB="18288" anchor="ctr">
                    <a:solidFill>
                      <a:srgbClr val="2C6696"/>
                    </a:solidFill>
                  </a:tcPr>
                </a:tc>
                <a:tc>
                  <a:txBody>
                    <a:bodyPr wrap="square"/>
                    <a:lstStyle/>
                    <a:p>
                      <a:pPr algn="ctr">
                        <a:spcBef>
                          <a:spcPts val="0"/>
                        </a:spcBef>
                        <a:spcAft>
                          <a:spcPts val="0"/>
                        </a:spcAft>
                      </a:pPr>
                      <a:r>
                        <a:rPr lang="tr-TR" sz="1500" b="1" i="0">
                          <a:solidFill>
                            <a:srgbClr val="FFFFFF"/>
                          </a:solidFill>
                          <a:latin typeface="Calibri"/>
                        </a:rPr>
                        <a:t>Kişi başına millî gelir</a:t>
                      </a:r>
                    </a:p>
                  </a:txBody>
                  <a:tcPr marL="54864" marR="54864" marT="18288" marB="18288" anchor="ctr">
                    <a:solidFill>
                      <a:srgbClr val="2C6696"/>
                    </a:solidFill>
                  </a:tcPr>
                </a:tc>
              </a:tr>
              <a:tr h="402336">
                <a:tc>
                  <a:txBody>
                    <a:bodyPr wrap="square"/>
                    <a:lstStyle/>
                    <a:p>
                      <a:pPr algn="l">
                        <a:spcBef>
                          <a:spcPts val="0"/>
                        </a:spcBef>
                        <a:spcAft>
                          <a:spcPts val="0"/>
                        </a:spcAft>
                      </a:pPr>
                      <a:r>
                        <a:rPr lang="tr-TR" sz="1700" b="0" i="0">
                          <a:solidFill>
                            <a:srgbClr val="262626"/>
                          </a:solidFill>
                          <a:latin typeface="Calibri"/>
                        </a:rPr>
                        <a:t>Türkiye</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02336">
                <a:tc>
                  <a:txBody>
                    <a:bodyPr wrap="square"/>
                    <a:lstStyle/>
                    <a:p>
                      <a:pPr algn="l">
                        <a:spcBef>
                          <a:spcPts val="0"/>
                        </a:spcBef>
                        <a:spcAft>
                          <a:spcPts val="0"/>
                        </a:spcAft>
                      </a:pPr>
                      <a:r>
                        <a:rPr lang="tr-TR" sz="1700" b="0" i="0">
                          <a:solidFill>
                            <a:srgbClr val="262626"/>
                          </a:solidFill>
                          <a:latin typeface="Calibri"/>
                        </a:rPr>
                        <a:t>KKTC</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02336">
                <a:tc>
                  <a:txBody>
                    <a:bodyPr wrap="square"/>
                    <a:lstStyle/>
                    <a:p>
                      <a:pPr algn="l">
                        <a:spcBef>
                          <a:spcPts val="0"/>
                        </a:spcBef>
                        <a:spcAft>
                          <a:spcPts val="0"/>
                        </a:spcAft>
                      </a:pPr>
                      <a:r>
                        <a:rPr lang="tr-TR" sz="1700" b="0" i="0">
                          <a:solidFill>
                            <a:srgbClr val="262626"/>
                          </a:solidFill>
                          <a:latin typeface="Calibri"/>
                        </a:rPr>
                        <a:t>Azerbaycan</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02336">
                <a:tc>
                  <a:txBody>
                    <a:bodyPr wrap="square"/>
                    <a:lstStyle/>
                    <a:p>
                      <a:pPr algn="l">
                        <a:spcBef>
                          <a:spcPts val="0"/>
                        </a:spcBef>
                        <a:spcAft>
                          <a:spcPts val="0"/>
                        </a:spcAft>
                      </a:pPr>
                      <a:r>
                        <a:rPr lang="tr-TR" sz="1700" b="0" i="0">
                          <a:solidFill>
                            <a:srgbClr val="262626"/>
                          </a:solidFill>
                          <a:latin typeface="Calibri"/>
                        </a:rPr>
                        <a:t>Türkmenistan</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02336">
                <a:tc>
                  <a:txBody>
                    <a:bodyPr wrap="square"/>
                    <a:lstStyle/>
                    <a:p>
                      <a:pPr algn="l">
                        <a:spcBef>
                          <a:spcPts val="0"/>
                        </a:spcBef>
                        <a:spcAft>
                          <a:spcPts val="0"/>
                        </a:spcAft>
                      </a:pPr>
                      <a:r>
                        <a:rPr lang="tr-TR" sz="1700" b="0" i="0">
                          <a:solidFill>
                            <a:srgbClr val="262626"/>
                          </a:solidFill>
                          <a:latin typeface="Calibri"/>
                        </a:rPr>
                        <a:t>Kazakistan</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r h="402336">
                <a:tc>
                  <a:txBody>
                    <a:bodyPr wrap="square"/>
                    <a:lstStyle/>
                    <a:p>
                      <a:pPr algn="l">
                        <a:spcBef>
                          <a:spcPts val="0"/>
                        </a:spcBef>
                        <a:spcAft>
                          <a:spcPts val="0"/>
                        </a:spcAft>
                      </a:pPr>
                      <a:r>
                        <a:rPr lang="tr-TR" sz="1700" b="0" i="0">
                          <a:solidFill>
                            <a:srgbClr val="262626"/>
                          </a:solidFill>
                          <a:latin typeface="Calibri"/>
                        </a:rPr>
                        <a:t>Kırgızistan</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E3ECF5"/>
                    </a:solidFill>
                  </a:tcPr>
                </a:tc>
              </a:tr>
              <a:tr h="402336">
                <a:tc>
                  <a:txBody>
                    <a:bodyPr wrap="square"/>
                    <a:lstStyle/>
                    <a:p>
                      <a:pPr algn="l">
                        <a:spcBef>
                          <a:spcPts val="0"/>
                        </a:spcBef>
                        <a:spcAft>
                          <a:spcPts val="0"/>
                        </a:spcAft>
                      </a:pPr>
                      <a:r>
                        <a:rPr lang="tr-TR" sz="1700" b="0" i="0">
                          <a:solidFill>
                            <a:srgbClr val="262626"/>
                          </a:solidFill>
                          <a:latin typeface="Calibri"/>
                        </a:rPr>
                        <a:t>Özbekistan</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c>
                  <a:txBody>
                    <a:bodyPr wrap="square"/>
                    <a:lstStyle/>
                    <a:p>
                      <a:pPr algn="ctr">
                        <a:spcBef>
                          <a:spcPts val="0"/>
                        </a:spcBef>
                        <a:spcAft>
                          <a:spcPts val="0"/>
                        </a:spcAft>
                      </a:pPr>
                      <a:r>
                        <a:rPr lang="tr-TR" sz="1700" b="0" i="0">
                          <a:solidFill>
                            <a:srgbClr val="262626"/>
                          </a:solidFill>
                          <a:latin typeface="Calibri"/>
                        </a:rPr>
                        <a:t>……</a:t>
                      </a:r>
                    </a:p>
                  </a:txBody>
                  <a:tcPr marL="54864" marR="54864" marT="18288" marB="18288" anchor="ctr">
                    <a:solidFill>
                      <a:srgbClr val="FFFFFF"/>
                    </a:solidFill>
                  </a:tcPr>
                </a:tc>
              </a:tr>
            </a:tbl>
          </a:graphicData>
        </a:graphic>
      </p:graphicFrame>
      <p:sp>
        <p:nvSpPr>
          <p:cNvPr id="8" name="Rounded Rectangle 7"/>
          <p:cNvSpPr/>
          <p:nvPr/>
        </p:nvSpPr>
        <p:spPr>
          <a:xfrm>
            <a:off x="502920" y="5605272"/>
            <a:ext cx="11185855" cy="685800"/>
          </a:xfrm>
          <a:prstGeom prst="roundRect">
            <a:avLst>
              <a:gd name="adj" fmla="val 8000"/>
            </a:avLst>
          </a:prstGeom>
          <a:solidFill>
            <a:srgbClr val="F0F0F0"/>
          </a:solidFill>
          <a:ln>
            <a:noFill/>
          </a:ln>
          <a:effectLst/>
        </p:spPr>
        <p:txBody>
          <a:bodyPr rtlCol="0" anchor="ctr" wrap="square" lIns="128016" rIns="128016" tIns="73152" bIns="73152">
            <a:noAutofit/>
          </a:bodyPr>
          <a:lstStyle/>
          <a:p>
            <a:pPr algn="ctr">
              <a:spcBef>
                <a:spcPts val="0"/>
              </a:spcBef>
              <a:spcAft>
                <a:spcPts val="0"/>
              </a:spcAft>
            </a:pPr>
            <a:r>
              <a:rPr lang="tr-TR" sz="1900" b="1" i="0">
                <a:solidFill>
                  <a:srgbClr val="2C6696"/>
                </a:solidFill>
                <a:latin typeface="Calibri"/>
              </a:rPr>
              <a:t>Galeri: iki dalga, 3 dakika · bir benzerlik, bir farklılık not et · değerler posterden</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80 / 379</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soruları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DEĞERLENDİRME</a:t>
            </a:r>
          </a:p>
        </p:txBody>
      </p:sp>
      <p:sp>
        <p:nvSpPr>
          <p:cNvPr id="6" name="TextBox 5"/>
          <p:cNvSpPr txBox="1"/>
          <p:nvPr/>
        </p:nvSpPr>
        <p:spPr>
          <a:xfrm>
            <a:off x="502920" y="1170432"/>
            <a:ext cx="11185855" cy="502920"/>
          </a:xfrm>
          <a:prstGeom prst="rect">
            <a:avLst/>
          </a:prstGeom>
          <a:noFill/>
        </p:spPr>
        <p:txBody>
          <a:bodyPr wrap="square" anchor="ctr" lIns="73152" rIns="73152" tIns="36576" bIns="36576">
            <a:noAutofit/>
          </a:bodyPr>
          <a:lstStyle/>
          <a:p>
            <a:pPr algn="l">
              <a:spcBef>
                <a:spcPts val="0"/>
              </a:spcBef>
              <a:spcAft>
                <a:spcPts val="0"/>
              </a:spcAft>
            </a:pPr>
            <a:r>
              <a:rPr lang="tr-TR" sz="1850" b="0" i="1">
                <a:solidFill>
                  <a:srgbClr val="262626"/>
                </a:solidFill>
                <a:latin typeface="Calibri"/>
              </a:rPr>
              <a:t>Süreç sonunda elde ettiğiniz verileri ve oluşturduğunuz posteri kullanarak aşağıdaki soruları sınıfça cevaplayınız.</a:t>
            </a:r>
          </a:p>
        </p:txBody>
      </p:sp>
      <p:sp>
        <p:nvSpPr>
          <p:cNvPr id="7" name="Oval 6"/>
          <p:cNvSpPr/>
          <p:nvPr/>
        </p:nvSpPr>
        <p:spPr>
          <a:xfrm>
            <a:off x="502920" y="1844548"/>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TextBox 7"/>
          <p:cNvSpPr txBox="1"/>
          <p:nvPr/>
        </p:nvSpPr>
        <p:spPr>
          <a:xfrm>
            <a:off x="914400" y="1764792"/>
            <a:ext cx="10774375" cy="506984"/>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Türk devletlerinin nüfus özelliklerindeki benzerlik ve farklılıklar nelerdir?</a:t>
            </a:r>
          </a:p>
        </p:txBody>
      </p:sp>
      <p:sp>
        <p:nvSpPr>
          <p:cNvPr id="9" name="Rounded Rectangle 8"/>
          <p:cNvSpPr/>
          <p:nvPr/>
        </p:nvSpPr>
        <p:spPr>
          <a:xfrm>
            <a:off x="914400" y="2344928"/>
            <a:ext cx="10774375" cy="143764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0" name="Connector 9"/>
          <p:cNvCxnSpPr/>
          <p:nvPr/>
        </p:nvCxnSpPr>
        <p:spPr>
          <a:xfrm>
            <a:off x="1097280" y="2704338"/>
            <a:ext cx="10408615" cy="0"/>
          </a:xfrm>
          <a:prstGeom prst="line">
            <a:avLst/>
          </a:prstGeom>
          <a:ln w="12700">
            <a:solidFill>
              <a:srgbClr val="D9D9D9"/>
            </a:solidFill>
            <a:prstDash val="dash"/>
          </a:ln>
        </p:spPr>
      </p:cxnSp>
      <p:cxnSp>
        <p:nvCxnSpPr>
          <p:cNvPr id="11" name="Connector 10"/>
          <p:cNvCxnSpPr/>
          <p:nvPr/>
        </p:nvCxnSpPr>
        <p:spPr>
          <a:xfrm>
            <a:off x="1097280" y="3063748"/>
            <a:ext cx="10408615" cy="0"/>
          </a:xfrm>
          <a:prstGeom prst="line">
            <a:avLst/>
          </a:prstGeom>
          <a:ln w="12700">
            <a:solidFill>
              <a:srgbClr val="D9D9D9"/>
            </a:solidFill>
            <a:prstDash val="dash"/>
          </a:ln>
        </p:spPr>
      </p:cxnSp>
      <p:cxnSp>
        <p:nvCxnSpPr>
          <p:cNvPr id="12" name="Connector 11"/>
          <p:cNvCxnSpPr/>
          <p:nvPr/>
        </p:nvCxnSpPr>
        <p:spPr>
          <a:xfrm>
            <a:off x="1097280" y="3423158"/>
            <a:ext cx="10408615" cy="0"/>
          </a:xfrm>
          <a:prstGeom prst="line">
            <a:avLst/>
          </a:prstGeom>
          <a:ln w="12700">
            <a:solidFill>
              <a:srgbClr val="D9D9D9"/>
            </a:solidFill>
            <a:prstDash val="dash"/>
          </a:ln>
        </p:spPr>
      </p:cxnSp>
      <p:sp>
        <p:nvSpPr>
          <p:cNvPr id="13" name="Oval 12"/>
          <p:cNvSpPr/>
          <p:nvPr/>
        </p:nvSpPr>
        <p:spPr>
          <a:xfrm>
            <a:off x="502920" y="4121404"/>
            <a:ext cx="347472" cy="347472"/>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14" name="TextBox 13"/>
          <p:cNvSpPr txBox="1"/>
          <p:nvPr/>
        </p:nvSpPr>
        <p:spPr>
          <a:xfrm>
            <a:off x="914400" y="3855720"/>
            <a:ext cx="10774375" cy="878840"/>
          </a:xfrm>
          <a:prstGeom prst="rect">
            <a:avLst/>
          </a:prstGeom>
          <a:noFill/>
        </p:spPr>
        <p:txBody>
          <a:bodyPr wrap="square" anchor="ctr" lIns="73152" rIns="73152" tIns="36576" bIns="36576">
            <a:noAutofit/>
          </a:bodyPr>
          <a:lstStyle/>
          <a:p>
            <a:pPr algn="l">
              <a:spcBef>
                <a:spcPts val="0"/>
              </a:spcBef>
              <a:spcAft>
                <a:spcPts val="0"/>
              </a:spcAft>
            </a:pPr>
            <a:r>
              <a:rPr lang="tr-TR" sz="2400" b="1" i="0">
                <a:solidFill>
                  <a:srgbClr val="262626"/>
                </a:solidFill>
                <a:latin typeface="Calibri"/>
              </a:rPr>
              <a:t>Türk devletlerinin nüfusunun gelecekteki durumuyla ilgili çıkarımlarınızı paylaşınız.</a:t>
            </a:r>
          </a:p>
        </p:txBody>
      </p:sp>
      <p:sp>
        <p:nvSpPr>
          <p:cNvPr id="15" name="Rounded Rectangle 14"/>
          <p:cNvSpPr/>
          <p:nvPr/>
        </p:nvSpPr>
        <p:spPr>
          <a:xfrm>
            <a:off x="914400" y="4807712"/>
            <a:ext cx="10774375" cy="1437640"/>
          </a:xfrm>
          <a:prstGeom prst="roundRect">
            <a:avLst>
              <a:gd name="adj" fmla="val 8000"/>
            </a:avLst>
          </a:prstGeom>
          <a:solidFill>
            <a:srgbClr val="FFFFFF"/>
          </a:solidFill>
          <a:ln w="12700">
            <a:solidFill>
              <a:srgbClr val="D9D9D9"/>
            </a:solidFill>
          </a:ln>
          <a:effectLst/>
        </p:spPr>
        <p:txBody>
          <a:bodyPr rtlCol="0" anchor="ctr"/>
          <a:lstStyle/>
          <a:p/>
        </p:txBody>
      </p:sp>
      <p:cxnSp>
        <p:nvCxnSpPr>
          <p:cNvPr id="16" name="Connector 15"/>
          <p:cNvCxnSpPr/>
          <p:nvPr/>
        </p:nvCxnSpPr>
        <p:spPr>
          <a:xfrm>
            <a:off x="1097280" y="5167122"/>
            <a:ext cx="10408615" cy="0"/>
          </a:xfrm>
          <a:prstGeom prst="line">
            <a:avLst/>
          </a:prstGeom>
          <a:ln w="12700">
            <a:solidFill>
              <a:srgbClr val="D9D9D9"/>
            </a:solidFill>
            <a:prstDash val="dash"/>
          </a:ln>
        </p:spPr>
      </p:cxnSp>
      <p:cxnSp>
        <p:nvCxnSpPr>
          <p:cNvPr id="17" name="Connector 16"/>
          <p:cNvCxnSpPr/>
          <p:nvPr/>
        </p:nvCxnSpPr>
        <p:spPr>
          <a:xfrm>
            <a:off x="1097280" y="5526532"/>
            <a:ext cx="10408615" cy="0"/>
          </a:xfrm>
          <a:prstGeom prst="line">
            <a:avLst/>
          </a:prstGeom>
          <a:ln w="12700">
            <a:solidFill>
              <a:srgbClr val="D9D9D9"/>
            </a:solidFill>
            <a:prstDash val="dash"/>
          </a:ln>
        </p:spPr>
      </p:cxnSp>
      <p:cxnSp>
        <p:nvCxnSpPr>
          <p:cNvPr id="18" name="Connector 17"/>
          <p:cNvCxnSpPr/>
          <p:nvPr/>
        </p:nvCxnSpPr>
        <p:spPr>
          <a:xfrm>
            <a:off x="1097280" y="5885942"/>
            <a:ext cx="10408615" cy="0"/>
          </a:xfrm>
          <a:prstGeom prst="line">
            <a:avLst/>
          </a:prstGeom>
          <a:ln w="12700">
            <a:solidFill>
              <a:srgbClr val="D9D9D9"/>
            </a:solidFill>
            <a:prstDash val="dash"/>
          </a:ln>
        </p:spPr>
      </p:cxn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81 / 379</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Değerlendirme — ölçütlü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78627" cy="502920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216152"/>
            <a:ext cx="109728" cy="5029200"/>
          </a:xfrm>
          <a:prstGeom prst="rect">
            <a:avLst/>
          </a:prstGeom>
          <a:solidFill>
            <a:srgbClr val="2E7D32"/>
          </a:solidFill>
          <a:ln>
            <a:noFill/>
          </a:ln>
          <a:effectLst/>
        </p:spPr>
        <p:txBody>
          <a:bodyPr rtlCol="0" anchor="ctr"/>
          <a:lstStyle/>
          <a:p/>
        </p:txBody>
      </p:sp>
      <p:sp>
        <p:nvSpPr>
          <p:cNvPr id="8" name="TextBox 7"/>
          <p:cNvSpPr txBox="1"/>
          <p:nvPr/>
        </p:nvSpPr>
        <p:spPr>
          <a:xfrm>
            <a:off x="731520" y="1271016"/>
            <a:ext cx="5158587"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1 · Benzerlik ve farklılık</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Benzerlik: “……'de olduğu gibi ……'de de …… (değer).”</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Farklılık: “Yıllık nüfus artış hızı en yüksek …… (……), en düşük …… (……).”</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Neden? Gelişmişlik düzeyi, kentleşme, eğitim, doğum ve ölüm oranları (s. 155, 160)</a:t>
            </a:r>
          </a:p>
          <a:p>
            <a:pPr algn="l">
              <a:spcBef>
                <a:spcPts val="0"/>
              </a:spcBef>
              <a:spcAft>
                <a:spcPts val="0"/>
              </a:spcAft>
            </a:pPr>
            <a:r>
              <a:rPr lang="tr-TR" sz="1900" b="0" i="1">
                <a:solidFill>
                  <a:srgbClr val="767676"/>
                </a:solidFill>
                <a:latin typeface="Calibri"/>
              </a:rPr>
              <a:t>Her cümle posterdeki bir değere dayanır.</a:t>
            </a:r>
          </a:p>
        </p:txBody>
      </p:sp>
      <p:sp>
        <p:nvSpPr>
          <p:cNvPr id="9" name="Rounded Rectangle 8"/>
          <p:cNvSpPr/>
          <p:nvPr/>
        </p:nvSpPr>
        <p:spPr>
          <a:xfrm>
            <a:off x="6210147" y="1216152"/>
            <a:ext cx="5478627" cy="502920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216152"/>
            <a:ext cx="109728" cy="5029200"/>
          </a:xfrm>
          <a:prstGeom prst="rect">
            <a:avLst/>
          </a:prstGeom>
          <a:solidFill>
            <a:srgbClr val="2E7D32"/>
          </a:solidFill>
          <a:ln>
            <a:noFill/>
          </a:ln>
          <a:effectLst/>
        </p:spPr>
        <p:txBody>
          <a:bodyPr rtlCol="0" anchor="ctr"/>
          <a:lstStyle/>
          <a:p/>
        </p:txBody>
      </p:sp>
      <p:sp>
        <p:nvSpPr>
          <p:cNvPr id="11" name="TextBox 10"/>
          <p:cNvSpPr txBox="1"/>
          <p:nvPr/>
        </p:nvSpPr>
        <p:spPr>
          <a:xfrm>
            <a:off x="6438747" y="1271016"/>
            <a:ext cx="5158587" cy="4919472"/>
          </a:xfrm>
          <a:prstGeom prst="rect">
            <a:avLst/>
          </a:prstGeom>
          <a:noFill/>
        </p:spPr>
        <p:txBody>
          <a:bodyPr wrap="square" anchor="ctr" lIns="73152" rIns="73152" tIns="36576" bIns="36576">
            <a:noAutofit/>
          </a:bodyPr>
          <a:lstStyle/>
          <a:p>
            <a:pPr algn="l">
              <a:spcBef>
                <a:spcPts val="0"/>
              </a:spcBef>
              <a:spcAft>
                <a:spcPts val="400"/>
              </a:spcAft>
            </a:pPr>
            <a:r>
              <a:rPr lang="tr-TR" sz="1900" b="1" i="0">
                <a:solidFill>
                  <a:srgbClr val="2E7D32"/>
                </a:solidFill>
                <a:latin typeface="Calibri"/>
              </a:rPr>
              <a:t>2 · Gelecek için çıkarım</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Artış hızı yüksekse: nüfus artmaya devam eder; genç nüfusun toplam nüfusa oranı fazladır (s. 154).</a:t>
            </a:r>
          </a:p>
          <a:p>
            <a:pPr algn="l" marL="236189" indent="-236189">
              <a:spcBef>
                <a:spcPts val="0"/>
              </a:spcBef>
              <a:spcAft>
                <a:spcPts val="500"/>
              </a:spcAft>
            </a:pPr>
            <a:r>
              <a:rPr lang="tr-TR" sz="1900" b="1" i="0">
                <a:solidFill>
                  <a:srgbClr val="2C6696"/>
                </a:solidFill>
                <a:latin typeface="Calibri"/>
              </a:rPr>
              <a:t>•  </a:t>
            </a:r>
            <a:r>
              <a:rPr lang="tr-TR" sz="1900" b="0" i="0">
                <a:solidFill>
                  <a:srgbClr val="262626"/>
                </a:solidFill>
                <a:latin typeface="Calibri"/>
              </a:rPr>
              <a:t>Artış hızı düşükse: artış yavaşlar; yaşlı nüfus oranının fazla olmasına yol açar (s. 160).</a:t>
            </a:r>
          </a:p>
          <a:p>
            <a:pPr algn="l" marL="236189" indent="-236189">
              <a:spcBef>
                <a:spcPts val="0"/>
              </a:spcBef>
              <a:spcAft>
                <a:spcPts val="0"/>
              </a:spcAft>
            </a:pPr>
            <a:r>
              <a:rPr lang="tr-TR" sz="1900" b="1" i="0">
                <a:solidFill>
                  <a:srgbClr val="2C6696"/>
                </a:solidFill>
                <a:latin typeface="Calibri"/>
              </a:rPr>
              <a:t>•  </a:t>
            </a:r>
            <a:r>
              <a:rPr lang="tr-TR" sz="1900" b="0" i="0">
                <a:solidFill>
                  <a:srgbClr val="262626"/>
                </a:solidFill>
                <a:latin typeface="Calibri"/>
              </a:rPr>
              <a:t>Bu bir tahmindir: mevcut eğilim sürerse (nüfus projeksiyonu, s. 142).</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145, 154, 160</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82 / 379</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Bir ülkenin nüfus yoğunluğunu hesaplamak için hangi iki bilgi gerekir?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oranı ve ölüm oranı</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Toplam nüfus ve yüz ölçümü</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Ortalama yaşam süresi ve millî gelir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artış hızı ve yıl</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Ortanca yaş ve toplam nüfus</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83 / 379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7</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Bir ülkenin nüfus yoğunluğunu hesaplamak için hangi iki bilgi gerekir?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oranı ve ölüm oranı</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Toplam nüfus ve yüz ölçümü</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Ortalama yaşam süresi ve millî gelir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artış hızı ve yıl</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Ortanca yaş ve toplam nüfus</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Nüfus yoğunluğu = toplam nüfus ÷ yüz ölçümü (kişi/km²). Kitap: “Bir bölgenin ne kadar kalabalık veya seyrek olduğunu ifade etmek için kullanılır.”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84 / 379</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Çalışma kâğıdı: Bölüm 1, 3. ve 4. sorular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ÇALIŞMA KÂĞIDI</a:t>
            </a:r>
          </a:p>
        </p:txBody>
      </p:sp>
      <p:sp>
        <p:nvSpPr>
          <p:cNvPr id="6" name="Rounded Rectangle 5"/>
          <p:cNvSpPr/>
          <p:nvPr/>
        </p:nvSpPr>
        <p:spPr>
          <a:xfrm>
            <a:off x="502920" y="1307592"/>
            <a:ext cx="11185855" cy="1371600"/>
          </a:xfrm>
          <a:prstGeom prst="roundRect">
            <a:avLst>
              <a:gd name="adj" fmla="val 8000"/>
            </a:avLst>
          </a:prstGeom>
          <a:solidFill>
            <a:srgbClr val="E3ECF5"/>
          </a:solidFill>
          <a:ln>
            <a:noFill/>
          </a:ln>
          <a:effectLst/>
        </p:spPr>
        <p:txBody>
          <a:bodyPr rtlCol="0" anchor="ctr" wrap="square" lIns="128016" rIns="128016" tIns="73152" bIns="73152">
            <a:noAutofit/>
          </a:bodyPr>
          <a:lstStyle/>
          <a:p>
            <a:pPr algn="ctr">
              <a:spcBef>
                <a:spcPts val="0"/>
              </a:spcBef>
              <a:spcAft>
                <a:spcPts val="600"/>
              </a:spcAft>
            </a:pPr>
            <a:r>
              <a:rPr lang="tr-TR" sz="3400" b="1" i="0">
                <a:solidFill>
                  <a:srgbClr val="2C6696"/>
                </a:solidFill>
                <a:latin typeface="Calibri"/>
              </a:rPr>
              <a:t>Bölüm 1 · 3. ve 4. sorular</a:t>
            </a:r>
          </a:p>
          <a:p>
            <a:pPr algn="ctr">
              <a:spcBef>
                <a:spcPts val="0"/>
              </a:spcBef>
              <a:spcAft>
                <a:spcPts val="0"/>
              </a:spcAft>
            </a:pPr>
            <a:r>
              <a:rPr lang="tr-TR" sz="2400" b="0" i="0">
                <a:solidFill>
                  <a:srgbClr val="262626"/>
                </a:solidFill>
                <a:latin typeface="Calibri"/>
              </a:rPr>
              <a:t>5 dakika · bireysel · bitmeyen kısım evde</a:t>
            </a:r>
          </a:p>
        </p:txBody>
      </p:sp>
      <p:sp>
        <p:nvSpPr>
          <p:cNvPr id="7" name="Rounded Rectangle 6"/>
          <p:cNvSpPr/>
          <p:nvPr/>
        </p:nvSpPr>
        <p:spPr>
          <a:xfrm>
            <a:off x="502920" y="2907792"/>
            <a:ext cx="11185855" cy="738378"/>
          </a:xfrm>
          <a:prstGeom prst="roundRect">
            <a:avLst>
              <a:gd name="adj" fmla="val 8000"/>
            </a:avLst>
          </a:prstGeom>
          <a:solidFill>
            <a:srgbClr val="F0F0F0"/>
          </a:solidFill>
          <a:ln>
            <a:noFill/>
          </a:ln>
          <a:effectLst/>
        </p:spPr>
        <p:txBody>
          <a:bodyPr rtlCol="0" anchor="ctr"/>
          <a:lstStyle/>
          <a:p/>
        </p:txBody>
      </p:sp>
      <p:sp>
        <p:nvSpPr>
          <p:cNvPr id="8" name="Rounded Rectangle 7"/>
          <p:cNvSpPr/>
          <p:nvPr/>
        </p:nvSpPr>
        <p:spPr>
          <a:xfrm>
            <a:off x="502920" y="2907792"/>
            <a:ext cx="1600200" cy="73837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2000" b="1" i="0">
                <a:solidFill>
                  <a:srgbClr val="FFFFFF"/>
                </a:solidFill>
                <a:latin typeface="Calibri"/>
              </a:rPr>
              <a:t>1 · BAŞLIK</a:t>
            </a:r>
          </a:p>
        </p:txBody>
      </p:sp>
      <p:sp>
        <p:nvSpPr>
          <p:cNvPr id="9" name="TextBox 8"/>
          <p:cNvSpPr txBox="1"/>
          <p:nvPr/>
        </p:nvSpPr>
        <p:spPr>
          <a:xfrm>
            <a:off x="2240280" y="2907792"/>
            <a:ext cx="9357055" cy="7383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Grafiğin konusu ve kaynağı</a:t>
            </a:r>
          </a:p>
        </p:txBody>
      </p:sp>
      <p:sp>
        <p:nvSpPr>
          <p:cNvPr id="10" name="Rounded Rectangle 9"/>
          <p:cNvSpPr/>
          <p:nvPr/>
        </p:nvSpPr>
        <p:spPr>
          <a:xfrm>
            <a:off x="502920" y="3774186"/>
            <a:ext cx="11185855" cy="738378"/>
          </a:xfrm>
          <a:prstGeom prst="roundRect">
            <a:avLst>
              <a:gd name="adj" fmla="val 8000"/>
            </a:avLst>
          </a:prstGeom>
          <a:solidFill>
            <a:srgbClr val="F0F0F0"/>
          </a:solidFill>
          <a:ln>
            <a:noFill/>
          </a:ln>
          <a:effectLst/>
        </p:spPr>
        <p:txBody>
          <a:bodyPr rtlCol="0" anchor="ctr"/>
          <a:lstStyle/>
          <a:p/>
        </p:txBody>
      </p:sp>
      <p:sp>
        <p:nvSpPr>
          <p:cNvPr id="11" name="Rounded Rectangle 10"/>
          <p:cNvSpPr/>
          <p:nvPr/>
        </p:nvSpPr>
        <p:spPr>
          <a:xfrm>
            <a:off x="502920" y="3774186"/>
            <a:ext cx="1600200" cy="73837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50" b="1" i="0">
                <a:solidFill>
                  <a:srgbClr val="FFFFFF"/>
                </a:solidFill>
                <a:latin typeface="Calibri"/>
              </a:rPr>
              <a:t>2-3 · EKSEN, ZAMAN</a:t>
            </a:r>
          </a:p>
        </p:txBody>
      </p:sp>
      <p:sp>
        <p:nvSpPr>
          <p:cNvPr id="12" name="TextBox 11"/>
          <p:cNvSpPr txBox="1"/>
          <p:nvPr/>
        </p:nvSpPr>
        <p:spPr>
          <a:xfrm>
            <a:off x="2240280" y="3774186"/>
            <a:ext cx="9357055" cy="7383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Birim ve yıllar; aralıklar eşit mi?</a:t>
            </a:r>
          </a:p>
        </p:txBody>
      </p:sp>
      <p:sp>
        <p:nvSpPr>
          <p:cNvPr id="13" name="Rounded Rectangle 12"/>
          <p:cNvSpPr/>
          <p:nvPr/>
        </p:nvSpPr>
        <p:spPr>
          <a:xfrm>
            <a:off x="502920" y="4640580"/>
            <a:ext cx="11185855" cy="738378"/>
          </a:xfrm>
          <a:prstGeom prst="roundRect">
            <a:avLst>
              <a:gd name="adj" fmla="val 8000"/>
            </a:avLst>
          </a:prstGeom>
          <a:solidFill>
            <a:srgbClr val="F0F0F0"/>
          </a:solidFill>
          <a:ln>
            <a:noFill/>
          </a:ln>
          <a:effectLst/>
        </p:spPr>
        <p:txBody>
          <a:bodyPr rtlCol="0" anchor="ctr"/>
          <a:lstStyle/>
          <a:p/>
        </p:txBody>
      </p:sp>
      <p:sp>
        <p:nvSpPr>
          <p:cNvPr id="14" name="Rounded Rectangle 13"/>
          <p:cNvSpPr/>
          <p:nvPr/>
        </p:nvSpPr>
        <p:spPr>
          <a:xfrm>
            <a:off x="502920" y="4640580"/>
            <a:ext cx="1600200" cy="73837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750" b="1" i="0">
                <a:solidFill>
                  <a:srgbClr val="FFFFFF"/>
                </a:solidFill>
                <a:latin typeface="Calibri"/>
              </a:rPr>
              <a:t>4-5 · DEĞER, EĞİLİM</a:t>
            </a:r>
          </a:p>
        </p:txBody>
      </p:sp>
      <p:sp>
        <p:nvSpPr>
          <p:cNvPr id="15" name="TextBox 14"/>
          <p:cNvSpPr txBox="1"/>
          <p:nvPr/>
        </p:nvSpPr>
        <p:spPr>
          <a:xfrm>
            <a:off x="2240280" y="4640580"/>
            <a:ext cx="9357055" cy="7383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En yüksek, en düşük; artış mı, azalış mı?</a:t>
            </a:r>
          </a:p>
        </p:txBody>
      </p:sp>
      <p:sp>
        <p:nvSpPr>
          <p:cNvPr id="16" name="Rounded Rectangle 15"/>
          <p:cNvSpPr/>
          <p:nvPr/>
        </p:nvSpPr>
        <p:spPr>
          <a:xfrm>
            <a:off x="502920" y="5506974"/>
            <a:ext cx="11185855" cy="738378"/>
          </a:xfrm>
          <a:prstGeom prst="roundRect">
            <a:avLst>
              <a:gd name="adj" fmla="val 8000"/>
            </a:avLst>
          </a:prstGeom>
          <a:solidFill>
            <a:srgbClr val="F0F0F0"/>
          </a:solidFill>
          <a:ln>
            <a:noFill/>
          </a:ln>
          <a:effectLst/>
        </p:spPr>
        <p:txBody>
          <a:bodyPr rtlCol="0" anchor="ctr"/>
          <a:lstStyle/>
          <a:p/>
        </p:txBody>
      </p:sp>
      <p:sp>
        <p:nvSpPr>
          <p:cNvPr id="17" name="Rounded Rectangle 16"/>
          <p:cNvSpPr/>
          <p:nvPr/>
        </p:nvSpPr>
        <p:spPr>
          <a:xfrm>
            <a:off x="502920" y="5506974"/>
            <a:ext cx="1600200" cy="738378"/>
          </a:xfrm>
          <a:prstGeom prst="roundRect">
            <a:avLst>
              <a:gd name="adj" fmla="val 8000"/>
            </a:avLst>
          </a:prstGeom>
          <a:solidFill>
            <a:srgbClr val="2C6696"/>
          </a:solidFill>
          <a:ln>
            <a:noFill/>
          </a:ln>
          <a:effectLst/>
        </p:spPr>
        <p:txBody>
          <a:bodyPr rtlCol="0" anchor="ctr" wrap="square" lIns="54864" rIns="54864" tIns="73152" bIns="73152">
            <a:noAutofit/>
          </a:bodyPr>
          <a:lstStyle/>
          <a:p>
            <a:pPr algn="ctr">
              <a:spcBef>
                <a:spcPts val="0"/>
              </a:spcBef>
              <a:spcAft>
                <a:spcPts val="0"/>
              </a:spcAft>
            </a:pPr>
            <a:r>
              <a:rPr lang="tr-TR" sz="1450" b="1" i="0">
                <a:solidFill>
                  <a:srgbClr val="FFFFFF"/>
                </a:solidFill>
                <a:latin typeface="Calibri"/>
              </a:rPr>
              <a:t>6-7 · KARŞILAŞTIR, SONUÇ</a:t>
            </a:r>
          </a:p>
        </p:txBody>
      </p:sp>
      <p:sp>
        <p:nvSpPr>
          <p:cNvPr id="18" name="TextBox 17"/>
          <p:cNvSpPr txBox="1"/>
          <p:nvPr/>
        </p:nvSpPr>
        <p:spPr>
          <a:xfrm>
            <a:off x="2240280" y="5506974"/>
            <a:ext cx="9357055" cy="738378"/>
          </a:xfrm>
          <a:prstGeom prst="rect">
            <a:avLst/>
          </a:prstGeom>
          <a:noFill/>
        </p:spPr>
        <p:txBody>
          <a:bodyPr wrap="square" anchor="ctr" lIns="73152" rIns="73152" tIns="36576" bIns="36576">
            <a:noAutofit/>
          </a:bodyPr>
          <a:lstStyle/>
          <a:p>
            <a:pPr algn="l">
              <a:spcBef>
                <a:spcPts val="0"/>
              </a:spcBef>
              <a:spcAft>
                <a:spcPts val="0"/>
              </a:spcAft>
            </a:pPr>
            <a:r>
              <a:rPr lang="tr-TR" sz="2100" b="0" i="0">
                <a:solidFill>
                  <a:srgbClr val="262626"/>
                </a:solidFill>
                <a:latin typeface="Calibri"/>
              </a:rPr>
              <a:t>Bir cümleyle sonuç</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0" name="TextBox 1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85 / 379</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Çalışma kâğıdı: 3-4. sorular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CEVAP</a:t>
            </a:r>
          </a:p>
        </p:txBody>
      </p:sp>
      <p:sp>
        <p:nvSpPr>
          <p:cNvPr id="6" name="Rounded Rectangle 5"/>
          <p:cNvSpPr/>
          <p:nvPr/>
        </p:nvSpPr>
        <p:spPr>
          <a:xfrm>
            <a:off x="502920" y="1307592"/>
            <a:ext cx="5478627" cy="4846320"/>
          </a:xfrm>
          <a:prstGeom prst="roundRect">
            <a:avLst>
              <a:gd name="adj" fmla="val 6000"/>
            </a:avLst>
          </a:prstGeom>
          <a:solidFill>
            <a:srgbClr val="E3F1E4"/>
          </a:solidFill>
          <a:ln>
            <a:noFill/>
          </a:ln>
          <a:effectLst/>
        </p:spPr>
        <p:txBody>
          <a:bodyPr rtlCol="0" anchor="ctr"/>
          <a:lstStyle/>
          <a:p/>
        </p:txBody>
      </p:sp>
      <p:sp>
        <p:nvSpPr>
          <p:cNvPr id="7" name="Rectangle 6"/>
          <p:cNvSpPr/>
          <p:nvPr/>
        </p:nvSpPr>
        <p:spPr>
          <a:xfrm>
            <a:off x="502920" y="1307592"/>
            <a:ext cx="109728" cy="4846320"/>
          </a:xfrm>
          <a:prstGeom prst="rect">
            <a:avLst/>
          </a:prstGeom>
          <a:solidFill>
            <a:srgbClr val="2E7D32"/>
          </a:solidFill>
          <a:ln>
            <a:noFill/>
          </a:ln>
          <a:effectLst/>
        </p:spPr>
        <p:txBody>
          <a:bodyPr rtlCol="0" anchor="ctr"/>
          <a:lstStyle/>
          <a:p/>
        </p:txBody>
      </p:sp>
      <p:sp>
        <p:nvSpPr>
          <p:cNvPr id="8" name="TextBox 7"/>
          <p:cNvSpPr txBox="1"/>
          <p:nvPr/>
        </p:nvSpPr>
        <p:spPr>
          <a:xfrm>
            <a:off x="731520" y="1362456"/>
            <a:ext cx="5158587" cy="473659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3 · Üç ülkenin grafiği (D/Y)</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a) 1950'de en az nüfus Demokratik Kongo'nun → D</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b) 2024'te Almanya, Türkiye'den fazla → Y (Türkiye az farkla önde)</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c) Türkiye üç kattan fazla arttı → D (≈ 21 → 86 milyon)</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ç) Almanya ≈ 30 milyon arttı → Y (≈ 68 → 84 milyon)</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d) En hızlı artan Demokratik Kongo → D (≈ 14 → 116 milyon)</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e) 2010-2015'te nüfuslar en yakın → D</a:t>
            </a:r>
          </a:p>
          <a:p>
            <a:pPr algn="l">
              <a:spcBef>
                <a:spcPts val="0"/>
              </a:spcBef>
              <a:spcAft>
                <a:spcPts val="0"/>
              </a:spcAft>
            </a:pPr>
            <a:r>
              <a:rPr lang="tr-TR" sz="1800" b="0" i="1">
                <a:solidFill>
                  <a:srgbClr val="767676"/>
                </a:solidFill>
                <a:latin typeface="Calibri"/>
              </a:rPr>
              <a:t>Değerler grafikten yaklaşık okunur.</a:t>
            </a:r>
          </a:p>
        </p:txBody>
      </p:sp>
      <p:sp>
        <p:nvSpPr>
          <p:cNvPr id="9" name="Rounded Rectangle 8"/>
          <p:cNvSpPr/>
          <p:nvPr/>
        </p:nvSpPr>
        <p:spPr>
          <a:xfrm>
            <a:off x="6210147" y="1307592"/>
            <a:ext cx="5478627" cy="4846320"/>
          </a:xfrm>
          <a:prstGeom prst="roundRect">
            <a:avLst>
              <a:gd name="adj" fmla="val 6000"/>
            </a:avLst>
          </a:prstGeom>
          <a:solidFill>
            <a:srgbClr val="E3F1E4"/>
          </a:solidFill>
          <a:ln>
            <a:noFill/>
          </a:ln>
          <a:effectLst/>
        </p:spPr>
        <p:txBody>
          <a:bodyPr rtlCol="0" anchor="ctr"/>
          <a:lstStyle/>
          <a:p/>
        </p:txBody>
      </p:sp>
      <p:sp>
        <p:nvSpPr>
          <p:cNvPr id="10" name="Rectangle 9"/>
          <p:cNvSpPr/>
          <p:nvPr/>
        </p:nvSpPr>
        <p:spPr>
          <a:xfrm>
            <a:off x="6210147" y="1307592"/>
            <a:ext cx="109728" cy="4846320"/>
          </a:xfrm>
          <a:prstGeom prst="rect">
            <a:avLst/>
          </a:prstGeom>
          <a:solidFill>
            <a:srgbClr val="2E7D32"/>
          </a:solidFill>
          <a:ln>
            <a:noFill/>
          </a:ln>
          <a:effectLst/>
        </p:spPr>
        <p:txBody>
          <a:bodyPr rtlCol="0" anchor="ctr"/>
          <a:lstStyle/>
          <a:p/>
        </p:txBody>
      </p:sp>
      <p:sp>
        <p:nvSpPr>
          <p:cNvPr id="11" name="TextBox 10"/>
          <p:cNvSpPr txBox="1"/>
          <p:nvPr/>
        </p:nvSpPr>
        <p:spPr>
          <a:xfrm>
            <a:off x="6438747" y="1362456"/>
            <a:ext cx="5158587" cy="4736592"/>
          </a:xfrm>
          <a:prstGeom prst="rect">
            <a:avLst/>
          </a:prstGeom>
          <a:noFill/>
        </p:spPr>
        <p:txBody>
          <a:bodyPr wrap="square" anchor="ctr" lIns="73152" rIns="73152" tIns="36576" bIns="36576">
            <a:noAutofit/>
          </a:bodyPr>
          <a:lstStyle/>
          <a:p>
            <a:pPr algn="l">
              <a:spcBef>
                <a:spcPts val="0"/>
              </a:spcBef>
              <a:spcAft>
                <a:spcPts val="400"/>
              </a:spcAft>
            </a:pPr>
            <a:r>
              <a:rPr lang="tr-TR" sz="1800" b="1" i="0">
                <a:solidFill>
                  <a:srgbClr val="2E7D32"/>
                </a:solidFill>
                <a:latin typeface="Calibri"/>
              </a:rPr>
              <a:t>4 · Türkiye'nin grafikleri (s. 144)</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1950-1980: ölüm oranı beslenme ve sağlıktaki iyileşmeyle düştü, doğum oranı yüksek kaldı (s. 155, 2. aşama)</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1990'dan sonra: kentleşme, eğitim ve kadınların çalışma hayatına girmesi doğum oranını düşürdü</a:t>
            </a:r>
          </a:p>
          <a:p>
            <a:pPr algn="l" marL="223758" indent="-223758">
              <a:spcBef>
                <a:spcPts val="0"/>
              </a:spcBef>
              <a:spcAft>
                <a:spcPts val="500"/>
              </a:spcAft>
            </a:pPr>
            <a:r>
              <a:rPr lang="tr-TR" sz="1800" b="1" i="0">
                <a:solidFill>
                  <a:srgbClr val="2C6696"/>
                </a:solidFill>
                <a:latin typeface="Calibri"/>
              </a:rPr>
              <a:t>•  </a:t>
            </a:r>
            <a:r>
              <a:rPr lang="tr-TR" sz="1800" b="0" i="0">
                <a:solidFill>
                  <a:srgbClr val="262626"/>
                </a:solidFill>
                <a:latin typeface="Calibri"/>
              </a:rPr>
              <a:t>Artış hızı azalsa da sıfırın üstünde kaldıkça nüfusa her yıl ekleme olur</a:t>
            </a:r>
          </a:p>
          <a:p>
            <a:pPr algn="l" marL="223758" indent="-223758">
              <a:spcBef>
                <a:spcPts val="0"/>
              </a:spcBef>
              <a:spcAft>
                <a:spcPts val="0"/>
              </a:spcAft>
            </a:pPr>
            <a:r>
              <a:rPr lang="tr-TR" sz="1800" b="1" i="0">
                <a:solidFill>
                  <a:srgbClr val="2C6696"/>
                </a:solidFill>
                <a:latin typeface="Calibri"/>
              </a:rPr>
              <a:t>•  </a:t>
            </a:r>
            <a:r>
              <a:rPr lang="tr-TR" sz="1800" b="0" i="0">
                <a:solidFill>
                  <a:srgbClr val="262626"/>
                </a:solidFill>
                <a:latin typeface="Calibri"/>
              </a:rPr>
              <a:t>Düşük senaryo: nüfus 2050-2060'a doğru en yüksek düzeye çıkıp azalır (grafikten)</a:t>
            </a:r>
          </a:p>
        </p:txBody>
      </p:sp>
      <p:sp>
        <p:nvSpPr>
          <p:cNvPr id="12" name="TextBox 1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3" name="Rounded Rectangle 1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143-144, 155</a:t>
            </a:r>
          </a:p>
        </p:txBody>
      </p:sp>
      <p:sp>
        <p:nvSpPr>
          <p:cNvPr id="14" name="TextBox 1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86 / 379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Yıllık nüfus artış hızı yüksek olan bir ülke için hangisi söylenebilir?</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Genç nüfus oranı azdır, piramit tabanı dardır.</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Genç nüfus oranı fazladır, nüfus artmaya devam eder.</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Yaşlı nüfus oranı en fazladır.</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Nüfus hızla azalmaktadır.</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Doğum oranları çok düşüktür.</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87 / 379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Bilgimizi Yoklayalım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YOKLAMA 8</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Yıllık nüfus artış hızı yüksek olan bir ülke için hangisi söylenebilir?</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Genç nüfus oranı azdır, piramit tabanı dardır.</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Genç nüfus oranı fazladır, nüfus artmaya devam eder.</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Yaşlı nüfus oranı en fazladır.</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Nüfus hızla azalmaktadır.</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Doğum oranları çok düşüktür.</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Gelişmekte olan ülkelerde piramit tabanı geniş, genç nüfusun toplam nüfusa oranı fazladır. Nüfus artış hızının az olduğu ülkelerde piramit tabanı dardır.</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154</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88 / 379</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Çıkış Kartı</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21. HAFTA</a:t>
            </a:r>
          </a:p>
        </p:txBody>
      </p:sp>
      <p:sp>
        <p:nvSpPr>
          <p:cNvPr id="6" name="TextBox 5"/>
          <p:cNvSpPr txBox="1"/>
          <p:nvPr/>
        </p:nvSpPr>
        <p:spPr>
          <a:xfrm>
            <a:off x="502920" y="1170432"/>
            <a:ext cx="11185855" cy="502920"/>
          </a:xfrm>
          <a:prstGeom prst="rect">
            <a:avLst/>
          </a:prstGeom>
          <a:noFill/>
        </p:spPr>
        <p:txBody>
          <a:bodyPr wrap="square" anchor="t" lIns="73152" rIns="73152" tIns="36576" bIns="36576">
            <a:noAutofit/>
          </a:bodyPr>
          <a:lstStyle/>
          <a:p>
            <a:pPr algn="l">
              <a:spcBef>
                <a:spcPts val="0"/>
              </a:spcBef>
              <a:spcAft>
                <a:spcPts val="0"/>
              </a:spcAft>
            </a:pPr>
            <a:r>
              <a:rPr lang="tr-TR" sz="2200" b="0" i="0">
                <a:solidFill>
                  <a:srgbClr val="767676"/>
                </a:solidFill>
                <a:latin typeface="Calibri"/>
              </a:rPr>
              <a:t>Çıkmadan önce kâğıdına yaz:</a:t>
            </a:r>
          </a:p>
        </p:txBody>
      </p:sp>
      <p:sp>
        <p:nvSpPr>
          <p:cNvPr id="7" name="Rounded Rectangle 6"/>
          <p:cNvSpPr/>
          <p:nvPr/>
        </p:nvSpPr>
        <p:spPr>
          <a:xfrm>
            <a:off x="502920" y="1764792"/>
            <a:ext cx="11185855" cy="1399032"/>
          </a:xfrm>
          <a:prstGeom prst="roundRect">
            <a:avLst>
              <a:gd name="adj" fmla="val 10000"/>
            </a:avLst>
          </a:prstGeom>
          <a:solidFill>
            <a:srgbClr val="F0F0F0"/>
          </a:solidFill>
          <a:ln>
            <a:noFill/>
          </a:ln>
          <a:effectLst/>
        </p:spPr>
        <p:txBody>
          <a:bodyPr rtlCol="0" anchor="ctr"/>
          <a:lstStyle/>
          <a:p/>
        </p:txBody>
      </p:sp>
      <p:sp>
        <p:nvSpPr>
          <p:cNvPr id="8" name="Oval 7"/>
          <p:cNvSpPr/>
          <p:nvPr/>
        </p:nvSpPr>
        <p:spPr>
          <a:xfrm>
            <a:off x="667512" y="2144268"/>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1</a:t>
            </a:r>
          </a:p>
        </p:txBody>
      </p:sp>
      <p:sp>
        <p:nvSpPr>
          <p:cNvPr id="9" name="TextBox 8"/>
          <p:cNvSpPr txBox="1"/>
          <p:nvPr/>
        </p:nvSpPr>
        <p:spPr>
          <a:xfrm>
            <a:off x="1508760" y="1764792"/>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Nüfus artış oranı 1990'dan itibaren azalırken Türkiye'nin nüfus miktarı neden artmaya devam etmiştir?</a:t>
            </a:r>
          </a:p>
        </p:txBody>
      </p:sp>
      <p:sp>
        <p:nvSpPr>
          <p:cNvPr id="10" name="Rounded Rectangle 9"/>
          <p:cNvSpPr/>
          <p:nvPr/>
        </p:nvSpPr>
        <p:spPr>
          <a:xfrm>
            <a:off x="502920" y="3328416"/>
            <a:ext cx="11185855" cy="1399032"/>
          </a:xfrm>
          <a:prstGeom prst="roundRect">
            <a:avLst>
              <a:gd name="adj" fmla="val 10000"/>
            </a:avLst>
          </a:prstGeom>
          <a:solidFill>
            <a:srgbClr val="F0F0F0"/>
          </a:solidFill>
          <a:ln>
            <a:noFill/>
          </a:ln>
          <a:effectLst/>
        </p:spPr>
        <p:txBody>
          <a:bodyPr rtlCol="0" anchor="ctr"/>
          <a:lstStyle/>
          <a:p/>
        </p:txBody>
      </p:sp>
      <p:sp>
        <p:nvSpPr>
          <p:cNvPr id="11" name="Oval 10"/>
          <p:cNvSpPr/>
          <p:nvPr/>
        </p:nvSpPr>
        <p:spPr>
          <a:xfrm>
            <a:off x="667512" y="3707892"/>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2</a:t>
            </a:r>
          </a:p>
        </p:txBody>
      </p:sp>
      <p:sp>
        <p:nvSpPr>
          <p:cNvPr id="12" name="TextBox 11"/>
          <p:cNvSpPr txBox="1"/>
          <p:nvPr/>
        </p:nvSpPr>
        <p:spPr>
          <a:xfrm>
            <a:off x="1508760" y="3328416"/>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TÜİK nüfus projeksiyonundaki üç senaryonun adlarını yazınız; hangisi nüfusun bir süre sonra azalacağını öngörür?</a:t>
            </a:r>
          </a:p>
        </p:txBody>
      </p:sp>
      <p:sp>
        <p:nvSpPr>
          <p:cNvPr id="13" name="Rounded Rectangle 12"/>
          <p:cNvSpPr/>
          <p:nvPr/>
        </p:nvSpPr>
        <p:spPr>
          <a:xfrm>
            <a:off x="502920" y="4892040"/>
            <a:ext cx="11185855" cy="1399032"/>
          </a:xfrm>
          <a:prstGeom prst="roundRect">
            <a:avLst>
              <a:gd name="adj" fmla="val 10000"/>
            </a:avLst>
          </a:prstGeom>
          <a:solidFill>
            <a:srgbClr val="F0F0F0"/>
          </a:solidFill>
          <a:ln>
            <a:noFill/>
          </a:ln>
          <a:effectLst/>
        </p:spPr>
        <p:txBody>
          <a:bodyPr rtlCol="0" anchor="ctr"/>
          <a:lstStyle/>
          <a:p/>
        </p:txBody>
      </p:sp>
      <p:sp>
        <p:nvSpPr>
          <p:cNvPr id="14" name="Oval 13"/>
          <p:cNvSpPr/>
          <p:nvPr/>
        </p:nvSpPr>
        <p:spPr>
          <a:xfrm>
            <a:off x="667512" y="5271516"/>
            <a:ext cx="640080" cy="640080"/>
          </a:xfrm>
          <a:prstGeom prst="ellipse">
            <a:avLst/>
          </a:prstGeom>
          <a:solidFill>
            <a:srgbClr val="FCC021"/>
          </a:solidFill>
          <a:ln>
            <a:noFill/>
          </a:ln>
          <a:effectLst/>
        </p:spPr>
        <p:txBody>
          <a:bodyPr rtlCol="0" anchor="ctr" wrap="none" lIns="0" rIns="0" tIns="0" bIns="0">
            <a:noAutofit/>
          </a:bodyPr>
          <a:lstStyle/>
          <a:p>
            <a:pPr algn="ctr">
              <a:spcBef>
                <a:spcPts val="0"/>
              </a:spcBef>
              <a:spcAft>
                <a:spcPts val="0"/>
              </a:spcAft>
            </a:pPr>
            <a:r>
              <a:rPr lang="tr-TR" sz="2600" b="1" i="0">
                <a:solidFill>
                  <a:srgbClr val="262626"/>
                </a:solidFill>
                <a:latin typeface="Calibri"/>
              </a:rPr>
              <a:t>3</a:t>
            </a:r>
          </a:p>
        </p:txBody>
      </p:sp>
      <p:sp>
        <p:nvSpPr>
          <p:cNvPr id="15" name="TextBox 14"/>
          <p:cNvSpPr txBox="1"/>
          <p:nvPr/>
        </p:nvSpPr>
        <p:spPr>
          <a:xfrm>
            <a:off x="1508760" y="4892040"/>
            <a:ext cx="9997135" cy="1399032"/>
          </a:xfrm>
          <a:prstGeom prst="rect">
            <a:avLst/>
          </a:prstGeom>
          <a:noFill/>
        </p:spPr>
        <p:txBody>
          <a:bodyPr wrap="square" anchor="ctr" lIns="73152" rIns="73152" tIns="36576" bIns="36576">
            <a:noAutofit/>
          </a:bodyPr>
          <a:lstStyle/>
          <a:p>
            <a:pPr algn="l">
              <a:spcBef>
                <a:spcPts val="0"/>
              </a:spcBef>
              <a:spcAft>
                <a:spcPts val="0"/>
              </a:spcAft>
            </a:pPr>
            <a:r>
              <a:rPr lang="tr-TR" sz="2600" b="0" i="0">
                <a:solidFill>
                  <a:srgbClr val="262626"/>
                </a:solidFill>
                <a:latin typeface="Calibri"/>
              </a:rPr>
              <a:t>Grubunuzun incelediği Türk devletini nüfus artış hızı bakımından Türkiye ile bir cümlede karşılaştırınız.</a:t>
            </a:r>
          </a:p>
        </p:txBody>
      </p:sp>
      <p:sp>
        <p:nvSpPr>
          <p:cNvPr id="16" name="TextBox 1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7" name="Rounded Rectangle 1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144-145</a:t>
            </a:r>
          </a:p>
        </p:txBody>
      </p:sp>
      <p:sp>
        <p:nvSpPr>
          <p:cNvPr id="18" name="TextBox 1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89 / 379</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Bu hafta evde</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21. HAFTA</a:t>
            </a:r>
          </a:p>
        </p:txBody>
      </p:sp>
      <p:sp>
        <p:nvSpPr>
          <p:cNvPr id="6" name="TextBox 5"/>
          <p:cNvSpPr txBox="1"/>
          <p:nvPr/>
        </p:nvSpPr>
        <p:spPr>
          <a:xfrm>
            <a:off x="594360" y="1307592"/>
            <a:ext cx="11002975" cy="4846320"/>
          </a:xfrm>
          <a:prstGeom prst="rect">
            <a:avLst/>
          </a:prstGeom>
          <a:noFill/>
        </p:spPr>
        <p:txBody>
          <a:bodyPr wrap="square" anchor="t" lIns="73152" rIns="73152" tIns="36576" bIns="36576">
            <a:noAutofit/>
          </a:bodyPr>
          <a:lstStyle/>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Çalışma kâğıdı Bölüm 1: 3-4. sorular sınıfta bitmediyse tamamla.</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Kitap s. 146 'Konuya Başlarken' alıntısını oku; öğrenme günlüğüne “katılıyorum / katılmıyorum, çünkü …” cümlesini yaz.</a:t>
            </a:r>
          </a:p>
          <a:p>
            <a:pPr algn="l" marL="323206" indent="-323206">
              <a:spcBef>
                <a:spcPts val="0"/>
              </a:spcBef>
              <a:spcAft>
                <a:spcPts val="1200"/>
              </a:spcAft>
            </a:pPr>
            <a:r>
              <a:rPr lang="tr-TR" sz="2600" b="1" i="0">
                <a:solidFill>
                  <a:srgbClr val="2C6696"/>
                </a:solidFill>
                <a:latin typeface="Calibri"/>
              </a:rPr>
              <a:t>•  </a:t>
            </a:r>
            <a:r>
              <a:rPr lang="tr-TR" sz="2600" b="0" i="0">
                <a:solidFill>
                  <a:srgbClr val="262626"/>
                </a:solidFill>
                <a:latin typeface="Calibri"/>
              </a:rPr>
              <a:t>22. hafta için atlas getir (okul atlasları ikili kullanılır); s. 146-148'i ön oku.</a:t>
            </a:r>
          </a:p>
          <a:p>
            <a:pPr algn="l" marL="323206" indent="-323206">
              <a:spcBef>
                <a:spcPts val="0"/>
              </a:spcBef>
              <a:spcAft>
                <a:spcPts val="0"/>
              </a:spcAft>
            </a:pPr>
            <a:r>
              <a:rPr lang="tr-TR" sz="2600" b="1" i="0">
                <a:solidFill>
                  <a:srgbClr val="2C6696"/>
                </a:solidFill>
                <a:latin typeface="Calibri"/>
              </a:rPr>
              <a:t>•  </a:t>
            </a:r>
            <a:r>
              <a:rPr lang="tr-TR" sz="2600" b="0" i="0">
                <a:solidFill>
                  <a:srgbClr val="262626"/>
                </a:solidFill>
                <a:latin typeface="Calibri"/>
              </a:rPr>
              <a:t>Öğrenme günlüğü: bu hafta beni en çok şaşırtan bilgi.</a:t>
            </a:r>
          </a:p>
        </p:txBody>
      </p:sp>
      <p:sp>
        <p:nvSpPr>
          <p:cNvPr id="7" name="TextBox 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8" name="Rounded Rectangle 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146-148</a:t>
            </a:r>
          </a:p>
        </p:txBody>
      </p:sp>
      <p:sp>
        <p:nvSpPr>
          <p:cNvPr id="9" name="TextBox 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90 / 379</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4. Ünite: Beşerî Sistemler ve Süreçler</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GNL-COG9-SN-U4 — 21. hafta · Nüfusun Tarihsel Değişimi II: Türkiye ve Türk Devletleri (slayt 48-90)</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