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4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47"/>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7" Type="http://schemas.openxmlformats.org/officeDocument/2006/relationships/slide" Target="slides/slide40.xml"/><Relationship Id="rId98" Type="http://schemas.openxmlformats.org/officeDocument/2006/relationships/slide" Target="slides/slide1.xml"/><Relationship Id="rId99" Type="http://schemas.openxmlformats.org/officeDocument/2006/relationships/slide" Target="slides/slide2.xml"/><Relationship Id="rId100" Type="http://schemas.openxmlformats.org/officeDocument/2006/relationships/slide" Target="slides/slide3.xml"/><Relationship Id="rId101" Type="http://schemas.openxmlformats.org/officeDocument/2006/relationships/slide" Target="slides/slide4.xml"/><Relationship Id="rId102" Type="http://schemas.openxmlformats.org/officeDocument/2006/relationships/slide" Target="slides/slide5.xml"/><Relationship Id="rId103" Type="http://schemas.openxmlformats.org/officeDocument/2006/relationships/slide" Target="slides/slide6.xml"/><Relationship Id="rId104" Type="http://schemas.openxmlformats.org/officeDocument/2006/relationships/slide" Target="slides/slide7.xml"/><Relationship Id="rId105" Type="http://schemas.openxmlformats.org/officeDocument/2006/relationships/slide" Target="slides/slide8.xml"/><Relationship Id="rId106" Type="http://schemas.openxmlformats.org/officeDocument/2006/relationships/slide" Target="slides/slide9.xml"/><Relationship Id="rId107" Type="http://schemas.openxmlformats.org/officeDocument/2006/relationships/slide" Target="slides/slide10.xml"/><Relationship Id="rId108" Type="http://schemas.openxmlformats.org/officeDocument/2006/relationships/slide" Target="slides/slide11.xml"/><Relationship Id="rId109" Type="http://schemas.openxmlformats.org/officeDocument/2006/relationships/slide" Target="slides/slide12.xml"/><Relationship Id="rId110" Type="http://schemas.openxmlformats.org/officeDocument/2006/relationships/slide" Target="slides/slide13.xml"/><Relationship Id="rId111" Type="http://schemas.openxmlformats.org/officeDocument/2006/relationships/slide" Target="slides/slide14.xml"/><Relationship Id="rId112" Type="http://schemas.openxmlformats.org/officeDocument/2006/relationships/slide" Target="slides/slide15.xml"/><Relationship Id="rId113" Type="http://schemas.openxmlformats.org/officeDocument/2006/relationships/slide" Target="slides/slide16.xml"/><Relationship Id="rId114" Type="http://schemas.openxmlformats.org/officeDocument/2006/relationships/slide" Target="slides/slide17.xml"/><Relationship Id="rId115" Type="http://schemas.openxmlformats.org/officeDocument/2006/relationships/slide" Target="slides/slide18.xml"/><Relationship Id="rId116" Type="http://schemas.openxmlformats.org/officeDocument/2006/relationships/slide" Target="slides/slide19.xml"/><Relationship Id="rId117" Type="http://schemas.openxmlformats.org/officeDocument/2006/relationships/slide" Target="slides/slide20.xml"/><Relationship Id="rId118" Type="http://schemas.openxmlformats.org/officeDocument/2006/relationships/slide" Target="slides/slide21.xml"/><Relationship Id="rId119" Type="http://schemas.openxmlformats.org/officeDocument/2006/relationships/slide" Target="slides/slide22.xml"/><Relationship Id="rId120" Type="http://schemas.openxmlformats.org/officeDocument/2006/relationships/slide" Target="slides/slide23.xml"/><Relationship Id="rId121" Type="http://schemas.openxmlformats.org/officeDocument/2006/relationships/slide" Target="slides/slide24.xml"/><Relationship Id="rId122" Type="http://schemas.openxmlformats.org/officeDocument/2006/relationships/slide" Target="slides/slide25.xml"/><Relationship Id="rId123" Type="http://schemas.openxmlformats.org/officeDocument/2006/relationships/slide" Target="slides/slide26.xml"/><Relationship Id="rId124" Type="http://schemas.openxmlformats.org/officeDocument/2006/relationships/slide" Target="slides/slide27.xml"/><Relationship Id="rId125" Type="http://schemas.openxmlformats.org/officeDocument/2006/relationships/slide" Target="slides/slide28.xml"/><Relationship Id="rId126" Type="http://schemas.openxmlformats.org/officeDocument/2006/relationships/slide" Target="slides/slide29.xml"/><Relationship Id="rId127" Type="http://schemas.openxmlformats.org/officeDocument/2006/relationships/slide" Target="slides/slide30.xml"/><Relationship Id="rId128" Type="http://schemas.openxmlformats.org/officeDocument/2006/relationships/slide" Target="slides/slide31.xml"/><Relationship Id="rId129" Type="http://schemas.openxmlformats.org/officeDocument/2006/relationships/slide" Target="slides/slide32.xml"/><Relationship Id="rId130" Type="http://schemas.openxmlformats.org/officeDocument/2006/relationships/slide" Target="slides/slide33.xml"/><Relationship Id="rId131" Type="http://schemas.openxmlformats.org/officeDocument/2006/relationships/slide" Target="slides/slide34.xml"/><Relationship Id="rId132" Type="http://schemas.openxmlformats.org/officeDocument/2006/relationships/slide" Target="slides/slide35.xml"/><Relationship Id="rId133" Type="http://schemas.openxmlformats.org/officeDocument/2006/relationships/slide" Target="slides/slide36.xml"/><Relationship Id="rId134" Type="http://schemas.openxmlformats.org/officeDocument/2006/relationships/slide" Target="slides/slide37.xml"/><Relationship Id="rId135" Type="http://schemas.openxmlformats.org/officeDocument/2006/relationships/slide" Target="slides/slide38.xml"/><Relationship Id="rId13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tek süreç bileşenini tanıtmak: bu hafta nüfusun DAĞILIŞI; hareketleri (göç) 23. haftada.</a:t>
            </a:r>
          </a:p>
          <a:p/>
          <a:p>
            <a:r>
              <a:t>SÜRE: 80 dakikalık akış (ders planı, 22. hafta): giriş ve köprü 5 · ön bilgiye dönüş 5 · nüfusun dağılışını etkileyen faktörler 12 · geçiş 3 · uygulama 15 · etkinlik 15 · venn şeması 10 · i̇zleme 8 · toparlama, öğrenme günlüğü ve tatil görevi 7. 40. dakika s. 147 uygulamasının sonundadır. Giriş 5 dk.</a:t>
            </a:r>
          </a:p>
          <a:p/>
          <a:p>
            <a:r>
              <a:t>NASIL: 'Bugün haritalara bakıp insanların dünyada ve Türkiye'de nerede kalabalık, nerede seyrek yaşadığını ve bunun nedenlerini çıkaracağız.' Atlasların masada olduğunu kontrol edin (ikili başına bir; yetmezse grup başına bir). Bu haftayı 8-12 Mart ara tatili izler.</a:t>
            </a:r>
          </a:p>
          <a:p/>
          <a:p>
            <a:r>
              <a:t>KAYNAK: Program (2026) COĞ.9.4.2; ders planı 22. hafta; kitap s. 146-148.</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istasyondaki dünya haritası uygulaması (s. 147) dersin ilk yarısını bitirir; Türkiye haritası, Venn şeması ve harita soruları ikinci yarıdadır.</a:t>
            </a:r>
          </a:p>
          <a:p/>
          <a:p>
            <a:r>
              <a:t>KAYNAK: Ders planı, 22. hafta akışı (dokuz aşama).</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Köprü kurma (program: harita gibi coğrafi temsiller üzerinden görsel okuma): dünya nüfus dağılışı haritasından ilk genellemeleri almak.</a:t>
            </a:r>
          </a:p>
          <a:p/>
          <a:p>
            <a:r>
              <a:t>NASIL: Haritayı 30 saniye sessiz inceletin; lejantı gösterin (açık renk az, koyu renk fazla). Sonra isim kartıyla dört öğrenciden birer cümle alın: 'Koyu alanlar nerede, açık alanlar nerede?' Cevapları tahtanın köşesine yazın; 4. aşamada (s. 147 uygulaması) bu genellemelere döneceğiz. Harita kitabın s. 147 haritasıdır; harfler bu slaytta gösterilmez. Kitabın 4.1.2 başındaki 'Konuya Başlarken' (IOM sözü) 23. haftanın köprüsüdür; tatil görevinde okunacak.</a:t>
            </a:r>
          </a:p>
          <a:p/>
          <a:p>
            <a:r>
              <a:t>BEKLENEN CEVAP: Koyu (yoğun): Güney ve Doğu Asya (Hindistan, Çin'in doğusu), Avrupa, Kuzey Amerika'nın doğusu, Nil boyu, Batı Afrika'nın kıyıları. Açık (seyrek): kutuplar ve Grönland, Sahra ile Arap Yarımadası, Avustralya'nın içi, Sibirya ve Kanada'nın kuzeyi, Amazon ormanları, Tibet. Genellemeler: nüfus her yere eşit dağılmamış; kıyılar, ovalar ve akarsu boyları kalabalık; soğuk, kurak, yüksek ve sık ormanlı yerler seyrek; nüfusun büyük kısmı kuzey yarım kürede.</a:t>
            </a:r>
          </a:p>
          <a:p/>
          <a:p>
            <a:r>
              <a:t>KAYNAK: Kitap s. 147 dünya nüfus dağılışı haritası (kitaba gömülü harita; çizgi, lejant ve ölçek kitaptaki konumlarıyla yeniden çizildi); s. 146 metni (seyrek/kalabalık alanlar).</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değerlendirmede (20. hafta) hazırlanan 'yoğun / seyrek alanların özellikleri' şemasını geri vermek; bugün öğrenilenlerle düzeltilecek bir başlangıç noktası kurmak.</a:t>
            </a:r>
          </a:p>
          <a:p/>
          <a:p>
            <a:r>
              <a:t>SÜRE: Ön bilgiye dönüş: 5 dk (şemaların dağıtımı 2 · nüfus yoğunluğu kavramı 3).</a:t>
            </a:r>
          </a:p>
          <a:p/>
          <a:p>
            <a:r>
              <a:t>NASIL: Şemaları sıra başları dağıtır (isim okunmaz). Öğrenciler farklı renkte bir kalem hazırlar: 'Bugün dört kez bu şemaya döneceğiz; yanlışı silmeyin, üstünü çizip yanına doğrusunu yazın.' Böylece ön bilgi → yeni bilgi izi görünür (öğrenme günlüğüne yapıştırılacak).</a:t>
            </a:r>
          </a:p>
          <a:p/>
          <a:p>
            <a:r>
              <a:t>KAYNAK: Program, Ön Değerlendirme Süreci: 'Nüfus yoğunluğunun fazla ve az olduğu alanların özelliklerine yönelik şema hazırlatılabilir.' Ders planı 20. hafta 2. aşama ve 22. hafta 2. aşama.</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yoğunluğu kavramını kitabın tanımıyla ve haritanın birimiyle kurmak.</a:t>
            </a:r>
          </a:p>
          <a:p/>
          <a:p>
            <a:r>
              <a:t>NASIL: Tanımı bir öğrenciye okutun. Birim s. 148 haritasının lejantındadır (kişi/km²). Hesabı tahtada gösterin; sonra alttaki soruyu sorun ve s. 148 lejantındaki sınıflara bakın (5. aşamada harita büyük gösterilecek).</a:t>
            </a:r>
          </a:p>
          <a:p/>
          <a:p>
            <a:r>
              <a:t>BEKLENEN CEVAP: Türkiye ≈ 110 kişi/km² → s. 148 lejantında 51-111 sınıfı. Kalabalık mı seyrek mi sorusunun cevabı karşılaştırmaya bağlıdır: haritada 0-25 en seyrek, 2.501 ve üstü en yoğun sınıftır; İstanbul'un ilçeleri en koyu sınıflardadır, Tuz Gölü çevresi 0-25 sınıfındadır.</a:t>
            </a:r>
          </a:p>
          <a:p/>
          <a:p>
            <a:r>
              <a:t>KAYNAK: Kitap s. 146 kenar notu (tanım, birebir); s. 148 lejantı (kişi/km²); s. 164 Türkiye göstergeleri (TÜİK, 2025). Hesap: 86.092.168 ÷ 780.043 = 110,37 → yaklaşık 110 kişi/km². 'Nüfus ÷ yüz ölçümü' formülü kitapta yazılı değildir (bilimsel; birimden çıkar).</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dağılışının değiştiğini ve yerden yere farklılaştığını; nedenlerin doğal, beşerî ve ekonomik olduğunu kitabın cümleleriyle kurmak.</a:t>
            </a:r>
          </a:p>
          <a:p/>
          <a:p>
            <a:r>
              <a:t>SÜRE: Faktörler: 12 dk (metin 2 · seyrek-kalabalık 2 · Şema 4.1 3 · OGM paralel 3 · iki yoklama 2).</a:t>
            </a:r>
          </a:p>
          <a:p/>
          <a:p>
            <a:r>
              <a:t>NASIL: Üç kartı üç öğrenciye okutun. 'Bu dağılış kıtalar, ülkeler ve ülke içinde farklılık gösterir' cümlesinde dünya haritası ile Türkiye haritasını işaret edin: bugün iki ölçekte de çalışacağız.</a:t>
            </a:r>
          </a:p>
          <a:p/>
          <a:p>
            <a:r>
              <a:t>KAYNAK: Kitap s. 146 metni (birebir).</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Seyrek ve kalabalık alanların koşullarını karşılaştırmak; ön değerlendirme şemasını düzeltmek.</a:t>
            </a:r>
          </a:p>
          <a:p/>
          <a:p>
            <a:r>
              <a:t>NASIL: İki sütunu okutun; öğrenciler şemalarının iki koluna farklı renkte ekler. 'Kutuplarda, dağlarda, çöllerde hangi koşul eksik? Kalabalık yerlerde hangi koşullar bir araya gelmiş?' Alttaki göç cümlesi 23. haftanın konusudur.</a:t>
            </a:r>
          </a:p>
          <a:p/>
          <a:p>
            <a:r>
              <a:t>BEKLENEN CEVAP: Seyrek alanlarda iklim (çok soğuk ya da çok kurak), yükselti ve su eksikliği yaşamı zorlaştırır; kalabalık alanlarda sade yer şekli, ılıman iklim, su, verimli toprak ve ulaşım-sanayi bir aradadır.</a:t>
            </a:r>
          </a:p>
          <a:p/>
          <a:p>
            <a:r>
              <a:t>KAYNAK: Kitap s. 146 metni (birebir).</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Nüfusun dağılışını etkileyen faktörleri iki grupta sınıflandırmak (Şema 4.1).</a:t>
            </a:r>
          </a:p>
          <a:p/>
          <a:p>
            <a:r>
              <a:t>NASIL: Öğrenciler şemayı deftere iki sütun olarak çizer. Her sütundan iki faktör seçip sorun: 'Bu faktör bir yeri kalabalık mı yapar, seyrek mi? Dünya ya da Türkiye'den bir yer söyle.' Duvar haritasında gösterin. Doğa kökenli ve beşerî afetler bir yeri seyrekleştirebilir ya da göçe neden olabilir.</a:t>
            </a:r>
          </a:p>
          <a:p/>
          <a:p>
            <a:r>
              <a:t>BEKLENEN CEVAP: Örnek eşleşmeler: iklim — Antarktika, Sahra (seyrek); yükselti — Tibet, Doğu Anadolu'nun yüksek kesimleri (seyrek); akarsu — Nil Vadisi (yoğun); toprak — Ganj Ovası, Çukurova (yoğun); bitki örtüsü — Amazon ormanları (seyrek); kıyılar — Marmara kıyıları (yoğun); sanayi — Batı Avrupa, İstanbul-Kocaeli; ulaşım — İstanbul; turizm — Antalya kıyıları; madencilik — Zonguldak (taş kömürü). Öğrencinin başka doğru örneği kabul edilir.</a:t>
            </a:r>
          </a:p>
          <a:p/>
          <a:p>
            <a:r>
              <a:t>KAYNAK: Kitap s. 146 Şema 4.1 (faktörler birebir). Yer örnekleri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'dünyada nüfusun yoğun ve seyrek olduğu yerler' uygulamasıyla paralel: Şema 4.1'deki faktörleri haritadaki bölgelere uygulamak.</a:t>
            </a:r>
          </a:p>
          <a:p/>
          <a:p>
            <a:r>
              <a:t>NASIL: Bölge numaralarını haritada gösterin. İkililer 1 dakika düşünür; 'Bir neden birden fazla bölgeye gidebilir.' Altı ikiliden birer bölge alın.</a:t>
            </a:r>
          </a:p>
          <a:p/>
          <a:p>
            <a:r>
              <a:t>BEKLENEN CEVAP: 1 ABD: sanayi gelişmiş, topraklar verimli · 2 Batı Avrupa: sanayi gelişmiş, topraklar verimli · 3 Güney ve Güneydoğu Asya: topraklar verimli · 4 Grönland: sıcaklık yıl boyunca 0 °C'nin altında · 5 Avustralya (iç kesimler): çöl iklimi geniş alanda · 6 Kanada'nın kuzeyi: sıcaklık ortalaması genel olarak düşük.</a:t>
            </a:r>
          </a:p>
          <a:p/>
          <a:p>
            <a:r>
              <a:t>KAYNAK: OGM Materyal etkileşimli uygulama (katalog 153; H5P sürükle-bırak; nedenler ve bölgeler OGM'den). OGM'de cevap görünümü YOKTUR: eşleme kitabın s. 146 metnine göre yapılmıştır. Harita: kitap s. 147.</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Eşleştirmenin cevabı: her bölge ve nedeni haritada.</a:t>
            </a:r>
          </a:p>
          <a:p/>
          <a:p>
            <a:r>
              <a:t>NASIL: Cevapları sırayla açıklayın; ABD ve Batı Avrupa'da iki neden birlikte geçerlidir. Bu bölgelerin üçü (ABD, Batı Avrupa, Avustralya) s. 147 uygulamasında harfle yeniden karşımıza çıkacak.</a:t>
            </a:r>
          </a:p>
          <a:p/>
          <a:p>
            <a:r>
              <a:t>BEKLENEN CEVAP: 1 ABD: sanayi gelişmiş, topraklar verimli · 2 Batı Avrupa: sanayi gelişmiş, topraklar verimli · 3 Güney ve Güneydoğu Asya: topraklar verimli · 4 Grönland: sıcaklık yıl boyunca 0 °C'nin altında · 5 Avustralya (iç kesimler): çöl iklimi geniş alanda · 6 Kanada'nın kuzeyi: sıcaklık ortalaması genel olarak düşük.</a:t>
            </a:r>
          </a:p>
          <a:p/>
          <a:p>
            <a:r>
              <a:t>KAYNAK: OGM Materyal etkileşimli uygulama (katalog 153; H5P sürükle-bırak; nedenler ve bölgeler OGM'den). OGM'de cevap görünümü YOKTUR: eşleme kitabın s. 146 metnine göre yapılmıştır. Harita: kitap s. 147.</a:t>
            </a:r>
          </a:p>
          <a:p/>
          <a:p>
            <a:r>
              <a:t>NOT: OGM: 'yıl boyunca 0 °C'nin altında' ifadesi Grönland'ın buzla kaplı iç kesimleri için doğrudur; güneybatı kıyılarında yaz ayları 0 °C'nin üstüne çıkar ve yerleşmeler bu kıyılardadır (bilimsel; kitapta yok). OGM yazımı '0° C'nin' kitap biçimine (°C) getirildi.</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C) Madencilik</a:t>
            </a:r>
          </a:p>
          <a:p/>
          <a:p>
            <a:r>
              <a:t>KAYNAK: Kitap s. 146 Şema 4.1.</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C) Madencilik — Madencilik beşerî ve ekonomik bir faktördür; diğer dört seçenek Şema 4.1'de doğal faktörlerdir.</a:t>
            </a:r>
          </a:p>
          <a:p/>
          <a:p>
            <a:r>
              <a:t>KAYNAK: Kitap s. 146 Şema 4.1.</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D) Yıl boyunca buzlarla kaplı arazi</a:t>
            </a:r>
          </a:p>
          <a:p/>
          <a:p>
            <a:r>
              <a:t>KAYNAK: Kitap s. 146 metni.</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D) Yıl boyunca buzlarla kaplı arazi — Yıl boyunca buzlarla kaplı ve soğuk olan kutup bölgelerinde sürekli yerleşim yoktur; diğer dört koşul kalabalık alanların özelliğidir (s. 146).</a:t>
            </a:r>
          </a:p>
          <a:p/>
          <a:p>
            <a:r>
              <a:t>KAYNAK: Kitap s. 146 metni.</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3 dk.</a:t>
            </a:r>
          </a:p>
          <a:p/>
          <a:p>
            <a:r>
              <a:t>NASIL: Ayağa kalkma molası; sıralar 4'lü adalara çevrilir, malzeme sorumluları grup zarflarını alır. Roller her hafta döner; 4 kişilik grupta ilk dört rol, 5 kişilikte editör de vardır. Malzeme sorumluları harita kopyalarını (s. 147 ve s. 148), iki yaprak şeffaf kâğıdı, iki renk keçeli kalemi ve atlası alır; harita okuyucu atlasın fizikî (topoğrafya) ve iklim haritası sayfalarını açar.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harita ilişkilendirmesini (nüfus haritası + topoğrafya/iklim haritası) bir tekniğe dönüştürmek.</a:t>
            </a:r>
          </a:p>
          <a:p/>
          <a:p>
            <a:r>
              <a:t>NASIL: Tekniği bir kez, 1 dakikada tahtada gösterin; gruplara tek tek anlatmayın. Şeffaf kâğıt bulunamazsa katmanlamayı etkileşimli tahtada siz yapın: s. 147 haritasının üzerine atlasın iklim haritasını yarı saydam bindirin; çıkarım adımları değişmez.</a:t>
            </a:r>
          </a:p>
          <a:p/>
          <a:p>
            <a:r>
              <a:t>KAYNAK: Program, COĞ.9.4.2 öğrenme-öğretme uygulamaları (birebir). Ders planı 22. hafta 4. aşama.</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 nüfus dağılışı haritasını iklim ve topoğrafya haritalarıyla ilişkilendirerek seyrek ve yoğun alanların nedenlerine ilişkin çıkarım yapmak (COĞ.9.4.2).</a:t>
            </a:r>
          </a:p>
          <a:p/>
          <a:p>
            <a:r>
              <a:t>SÜRE: Uygulama: 15 dk (katman 5 · tablo 6 · genelleme 2 · cevaplar ve yoklama 2).</a:t>
            </a:r>
          </a:p>
          <a:p/>
          <a:p>
            <a:r>
              <a:t>NASIL: Yönergeyi okutun. 1. adım: grup s. 147 haritasının kopyasına şeffaf kâğıtla katman çizer. 2. adım: tablo — her harf için yer adı ve neden; neden Şema 4.1'deki bir faktörle adlandırılır. Dolaşım sorusu: 'Bu harfin altındaki alanda katmanınız ne gösteriyor: dağ mı, çöl mü, soğuk mu?' Karekoddaki ek haritaları etkileşimli tahtadan açın (öğrenci telefonu kullanılmaz). Program: veriye ulaşmada merak ve disiplinli çalışmanın amaca ulaşmayı kolaylaştırdığını söyleyin.</a:t>
            </a:r>
          </a:p>
          <a:p/>
          <a:p>
            <a:r>
              <a:t>BEKLENEN CEVAP: Cevaplar iki slayt sonra (önce seyrek, sonra yoğun alanlar; harita üzerinde).</a:t>
            </a:r>
          </a:p>
          <a:p/>
          <a:p>
            <a:r>
              <a:t>KAYNAK: Kitap s. 147 UYGULAMA (yönerge, harita, harfler ve tablo başlıkları birebir; harfler kitaptaki konumlarında). Program: 'Nüfusla ilgili verilere ulaşmada merakı ve disiplinli çalışmayı ön planda tutmanın amaca ulaşmayı kolaylaştırdığı belirtilir.'</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tablosunu gruplara yansıtmak: harf, yer ve Şema 4.1 faktörüyle neden.</a:t>
            </a:r>
          </a:p>
          <a:p/>
          <a:p>
            <a:r>
              <a:t>NASIL: Yazıcı tabloyu grup kâğıdına çizer. 'Yer' sütununa kıta ya da bölge adı yeter (ör. 'Kuzey Afrika'nın çölü'). Neden sütununda en az bir Şema 4.1 faktörü geçmeli.</a:t>
            </a:r>
          </a:p>
          <a:p/>
          <a:p>
            <a:r>
              <a:t>KAYNAK: Kitap s. 147 tablo (başlıklar birebir).</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147 tablosunun seyrek alanlar bölümünün örnek cevabı: harfin yeri haritada, nedeni Şema 4.1 faktörüyle.</a:t>
            </a:r>
          </a:p>
          <a:p/>
          <a:p>
            <a:r>
              <a:t>NASIL: Önce iki grubun sözcüsünden birer harf alın, sonra slaytı açın. Harflerin yer adları kitapta yazılı değildir; haritadaki konumdan okunur (öğretmen atlasla teyit eder).</a:t>
            </a:r>
          </a:p>
          <a:p/>
          <a:p>
            <a:r>
              <a:t>BEKLENEN CEVAP: a Güney Amerika'nın kuzeyi: Ekvator çevresindeki sık ormanlar: İklim: yıl boyu sıcak ve çok yağışlı · bitki örtüsü: sık, gür orman · ulaşım güç · b Kuzey Afrika: Sahra Çölü: İklim: çöl, yağış çok az · su yetersiz, tarım yapılamaz · c Antarktika: İklim: yıl boyunca buzlarla kaplı ve çok soğuk · sürekli yerleşim yok · ç Asya: Tibet Platosu (Himalayaların kuzeyi): Yükselti ve eğim: çok yüksek, engebeli · soğuk ve kurak · d Kuzey Asya: Sibirya'nın kuzeyi: İklim: çok soğuk, uzun ve sert kış · toprak yılın çoğunda donmuş · e Avustralya'nın iç kesimleri: İklim: çöl iklimi geniş alanda · su kaynakları az</a:t>
            </a:r>
          </a:p>
          <a:p/>
          <a:p>
            <a:r>
              <a:t>KAYNAK: Kitap s. 147 (harita, harf konumları), s. 146 (kutuplar, dağlar, çöller seyrek; sade yer şekli, ılıman iklim, su, verimli toprak, ulaşım-sanayi yoğun; Şema 4.1). Yer adları ve ek nedenler (muson yağışları, permafrost gibi) bilimsel; kitapta yok.</a:t>
            </a:r>
          </a:p>
          <a:p/>
          <a:p>
            <a:r>
              <a:t>NOT: Konum ayrıntısı (harflerin yer adı kitapta yazılı değildir; haritadan okunmuştur, atlasla teyit edin): a Ekvator'un hemen kuzeyinde, Güney Amerika'nın iç kesimindedir — Amazon havzasının kuzeyi ile Guyana yaylası arası; ikisi de sık tropikal ormanla kaplı, seyrek nüfuslu (harfin tam yeri bu iki alanın sınırına düşer; cevapta ikisi de kabul) · ç Himalayaların kuzeyindeki Tibet Platosu · d Orta Sibirya'nın kuzeyi (Kuzey Kutup Dairesi çevresi) · b ve e dönence çizgileri üzerindedir (Sahra ve Avustralya çölleri).</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147 tablosunun yoğun alanlar bölümünün örnek cevabı: harfin yeri haritada, nedeni Şema 4.1 faktörüyle.</a:t>
            </a:r>
          </a:p>
          <a:p/>
          <a:p>
            <a:r>
              <a:t>NASIL: Önce iki grubun sözcüsünden birer harf alın, sonra slaytı açın. Harflerin yer adları kitapta yazılı değildir; haritadaki konumdan okunur (öğretmen atlasla teyit eder).</a:t>
            </a:r>
          </a:p>
          <a:p/>
          <a:p>
            <a:r>
              <a:t>BEKLENEN CEVAP: f Kuzey Amerika: ABD'nin doğusu: Sanayi, ticaret ve ulaşım · ılıman iklim · geniş, verimli ovalar · g Batı Avrupa: Sanayi ve ulaşım · ılıman ve yağışlı iklim · sade yer şekilleri, verimli toprak · ğ Kuzey Afrika: Nil Vadisi ve Deltası (Mısır): Akarsu: Nil'in suyu ve verimli toprakları · tarım; çevresi çöl olduğu için nüfus vadide toplanmış · h Güney Asya: Hindistan: Muson yağışları · Ganj ve İndus'un verimli ovaları · tarım; çok eski ve yoğun yerleşme</a:t>
            </a:r>
          </a:p>
          <a:p/>
          <a:p>
            <a:r>
              <a:t>KAYNAK: Kitap s. 147 (harita, harf konumları), s. 146 (kutuplar, dağlar, çöller seyrek; sade yer şekli, ılıman iklim, su, verimli toprak, ulaşım-sanayi yoğun; Şema 4.1). Yer adları ve ek nedenler (muson yağışları, permafrost gibi) bilimsel; kitapta yok.</a:t>
            </a:r>
          </a:p>
          <a:p/>
          <a:p>
            <a:r>
              <a:t>NOT: Konum ayrıntısı: f ABD'nin doğusunun iç kesiminde (Büyük Göller'in güneyi) · g Kuzey Fransa-Belçika-Hollanda çevresi · ğ işaret çizgisi Nil Deltası'nı gösterir · h Hindistan'ın orta kesiminde, Yengeç Dönencesi üzerindedir; en yoğun kesim kuzeydeki Ganj Ovası'dır.</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Haritadan genellemeye ulaşmak: tek tek yerlerden dünya ölçeğinde kurallar çıkarmak.</a:t>
            </a:r>
          </a:p>
          <a:p/>
          <a:p>
            <a:r>
              <a:t>NASIL: Gruplar 2 dakikada en az üç genelleme yazar. Giriş slaytındaki ilk bakış genellemelerini hatırlatın: hangisi doğrulandı, hangisi düzeltildi?</a:t>
            </a:r>
          </a:p>
          <a:p/>
          <a:p>
            <a:r>
              <a:t>BEKLENEN CEVAP: Nüfus dünyaya eşit dağılmamıştır: insanlar her yere aynı yoğunlukta yerleşmemiştir. · Nüfusun büyük bölümü kuzey yarım kürededir; en kalabalık alanlar Güney ve Doğu Asya, Avrupa ve Kuzey Amerika'nın doğusudur. · Kıyılar, verimli ovalar ve akarsu boyları kalabalıktır (Nil Vadisi, Hindistan). · Çok soğuk (kutuplar), çok kurak (çöller), çok yüksek (Tibet) ve sık ormanlı (Amazon) alanlar seyrektir. · Kalabalık alanlarda doğal ve beşerî faktörler bir aradadır: ılıman iklim + verimli toprak + sanayi ve ulaşım.</a:t>
            </a:r>
          </a:p>
          <a:p/>
          <a:p>
            <a:r>
              <a:t>KAYNAK: Kitap s. 147 (2. soru birebir; harita), s. 146 metni. Genellemeler haritadan ve s. 146 metninden çıkarılmıştır; 'nüfusun büyük bölümü kuzey yarım kürededir' haritadan okunur (sayı verilmez).</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Genelleme sorusunun örnek cevabı.</a:t>
            </a:r>
          </a:p>
          <a:p/>
          <a:p>
            <a:r>
              <a:t>NASIL: İki grubun genellemesini okuyun, sonra slaytı açın. Öğrencinin haritaya dayanan başka doğru genellemesi kabul edilir.</a:t>
            </a:r>
          </a:p>
          <a:p/>
          <a:p>
            <a:r>
              <a:t>BEKLENEN CEVAP: Nüfus dünyaya eşit dağılmamıştır: insanlar her yere aynı yoğunlukta yerleşmemiştir. · Nüfusun büyük bölümü kuzey yarım kürededir; en kalabalık alanlar Güney ve Doğu Asya, Avrupa ve Kuzey Amerika'nın doğusudur. · Kıyılar, verimli ovalar ve akarsu boyları kalabalıktır (Nil Vadisi, Hindistan). · Çok soğuk (kutuplar), çok kurak (çöller), çok yüksek (Tibet) ve sık ormanlı (Amazon) alanlar seyrektir. · Kalabalık alanlarda doğal ve beşerî faktörler bir aradadır: ılıman iklim + verimli toprak + sanayi ve ulaşım.</a:t>
            </a:r>
          </a:p>
          <a:p/>
          <a:p>
            <a:r>
              <a:t>KAYNAK: Kitap s. 147 (2. soru birebir; harita), s. 146 metni. Genellemeler haritadan ve s. 146 metninden çıkarılmıştır; 'nüfusun büyük bölümü kuzey yarım kürededir' haritadan okunur (sayı verilmez).</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Akarsu, göl ve yeraltı suları</a:t>
            </a:r>
          </a:p>
          <a:p/>
          <a:p>
            <a:r>
              <a:t>KAYNAK: Kitap s. 146 Şema 4.1, s. 147 haritası. Nil'in suyu ve verimli toprağı: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Akarsu, göl ve yeraltı suları — Nil'in suyu ve taşıdığı verimli topraklar tarımı mümkün kılar; çevresindeki çölde nüfus seyrektir (Şema 4.1: akarsu, göl ve yeraltı suları; toprak özellikleri).</a:t>
            </a:r>
          </a:p>
          <a:p/>
          <a:p>
            <a:r>
              <a:t>KAYNAK: Kitap s. 146 Şema 4.1, s. 147 haritası. Nil'in suyu ve verimli toprağı: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 nüfus dağılışı ve yoğunluğu haritasından yoğun ve seyrek alanları belirleyip nedenlerini Şema 4.1 faktörleriyle açıklamak.</a:t>
            </a:r>
          </a:p>
          <a:p/>
          <a:p>
            <a:r>
              <a:t>SÜRE: Etkinlik: 15 dk (katman 4 · üç soru 8 · cevaplar 2 · yoklama 1).</a:t>
            </a:r>
          </a:p>
          <a:p/>
          <a:p>
            <a:r>
              <a:t>NASIL: Künyeyi ve yönergeyi okutun. Aynı katman tekniği: şeffaf kâğıda atlastan Türkiye'nin yüksek alanları ve kıyı kuşağı çizilir, duvar fizikî haritasıyla karşılaştırılır. Üç soru grup ortak cevabıdır; 3. soruda 'yaşadığınız yer' İstanbul ve okulumuzun ilçesidir. DEĞERLENDİRME (kitap): öğretmenin rehberliğinde çalışma kontrol edilir, eksikler düzenlenir.</a:t>
            </a:r>
          </a:p>
          <a:p/>
          <a:p>
            <a:r>
              <a:t>KAYNAK: Kitap s. 148 ETKİNLİK (künye, yönerge ve üç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Haritayı büyük göstermek: lejant sınıfları ve noktaların anlamı.</a:t>
            </a:r>
          </a:p>
          <a:p/>
          <a:p>
            <a:r>
              <a:t>NASIL: Lejantı okutun: açık renk 0-25 kişi/km², en koyu 2.501 ve üstü. Kitaptaki haritada ayrıca nokta işaretleri yerleşmelerin nüfusunu gösterir (0-250'den 25.001 ve üstüne; büyük koyu nokta büyük kent). 'En koyu alanlar nerede, en açık alanlar nerede?' Grup çalışması boyunca bu slayt açık kalır.</a:t>
            </a:r>
          </a:p>
          <a:p/>
          <a:p>
            <a:r>
              <a:t>KAYNAK: Kitap s. 148 haritası (kitaba gömülü harita; deniz ve komşu adları kitaptaki konumlarında yeniden yazıldı; lejantın yoğunluk sınıfları kitaptan, büyütülmüş).</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yoğun alanlar (kırmızı halka) ve seyrek alanlar (mavi halka) haritada, nedenleri Şema 4.1 faktörleriyle.</a:t>
            </a:r>
          </a:p>
          <a:p/>
          <a:p>
            <a:r>
              <a:t>SÜRE: Cevaplar: 2 dk (iki grubun sözcüsü önce konuşur).</a:t>
            </a:r>
          </a:p>
          <a:p/>
          <a:p>
            <a:r>
              <a:t>NASIL: Halkaları tek tek gösterin; her birinde 'hangi faktör?' diye sorun. Öğrencinin haritadan doğru okuduğu başka yerler (ör. Gaziantep, Samsun) kabul edilir.</a:t>
            </a:r>
          </a:p>
          <a:p/>
          <a:p>
            <a:r>
              <a:t>BEKLENEN CEVAP: Yoğun nüfuslu alanlar: Marmara'nın doğusu (İstanbul, Kocaeli, Bursa), Ege kıyısı (İzmir), Akdeniz kıyısı (Antalya, Adana-Mersin), Karadeniz'in dar kıyı şeridi, büyük kentler (Ankara, Konya, Kayseri). Nedenleri: sanayi, ticaret ve iş olanakları; ulaşım kolaylığı; ılıman iklim; verimli ovalar ve deltalar; turizm; göç alma. Seyrek nüfuslu alanlar: Doğu Anadolu'nun yüksek ve engebeli kesimleri, Toroslar ve Kuzey Anadolu Dağları'nın iç kesimleri, Tuz Gölü çevresi. Nedenleri: yükselti ve engebe, uzun ve sert kış; kurak iklim ve verimsiz (tuzlu) topraklar; ulaşım güçlüğü; sanayi ve iş olanaklarının azlığı.</a:t>
            </a:r>
          </a:p>
          <a:p/>
          <a:p>
            <a:r>
              <a:t>KAYNAK: Kitap s. 148 haritası; s. 146 metni ve Şema 4.1. Yer adları ve 'Tuz Gölü çevresi kurak, toprakları tuzlu' bilgisi bilimsel; kitapta yok. Halkaların yeri 300-720 dpi ızgaralı kırpımlardan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ve 3. soruların örnek cevabı; kıyılar ve İstanbul haritada.</a:t>
            </a:r>
          </a:p>
          <a:p/>
          <a:p>
            <a:r>
              <a:t>NASIL: 3. soruda İstanbul'un konumunu ve ulaşımını vurgulayın; haritada İstanbul'un ilçeleri en koyu yoğunluk sınıflarındadır. İlçemizin yoğunluğunu TÜİK verisinden (nüfus ÷ yüz ölçümü) tahtada hesaplayabilirsiniz. Öğrencilerin kendi mahalle ya da adres bilgisi sorulmaz.</a:t>
            </a:r>
          </a:p>
          <a:p/>
          <a:p>
            <a:r>
              <a:t>BEKLENEN CEVAP: 2) Ilıman iklim (denizin etkisi) · verimli kıyı ovaları ve deltalar (ör. Çukurova) · deniz ulaşımı ve limanlar → ticaret ve sanayi · turizm (Akdeniz, Ege) · balıkçılık. Karadeniz'de dağlar kıyıya paralel uzandığından yoğunluk dar bir şeritte toplanır. | 3) İstanbul: iki kıtayı bağlayan Boğaz'da (konum) · kara, deniz ve hava ulaşımının düğüm noktası · sanayi, ticaret, hizmet ve turizm merkezi · iş olanakları nedeniyle çok göç alır · ılıman iklim · tarihî merkez. İlçemiz: ……… kişi/km² (TÜİK; öğretmen tamamlar).</a:t>
            </a:r>
          </a:p>
          <a:p/>
          <a:p>
            <a:r>
              <a:t>KAYNAK: Kitap s. 148 (sorular), s. 146 Şema 4.1 (okyanus ve deniz kıyıları, ulaşım, sanayi, turizm, tarihî nedenler, göçler). İstanbul ve kıyılarla ilgili açıklamalar bilimsel; kitapta yok. TÜİK'ten güncel sayı slayta yazılmaz; öğretmen derste tamamlar.</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A) Yağışın az, toprakların tarıma elverişsiz olması</a:t>
            </a:r>
          </a:p>
          <a:p/>
          <a:p>
            <a:r>
              <a:t>KAYNAK: Kitap s. 148 haritası (Tuz Gölü çevresi 0-25 kişi/km² sınıfında), s. 146 Şema 4.1. Kuraklık ve tuzlu toprak bilgisi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A) Yağışın az, toprakların tarıma elverişsiz olması — Tuz Gölü çevresi kurak bir alandır; topraklar tuzlu ve verimsizdir, su kaynakları azdır (Şema 4.1: iklim, toprak özellikleri). Diğer seçenekler nüfusu artıran ya da bu alanda olmayan koşullardır.</a:t>
            </a:r>
          </a:p>
          <a:p/>
          <a:p>
            <a:r>
              <a:t>KAYNAK: Kitap s. 148 haritası (Tuz Gölü çevresi 0-25 kişi/km² sınıfında), s. 146 Şema 4.1. Kuraklık ve tuzlu toprak bilgisi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Venn şemasını bir örnekle öğretmek (program: yoğun ve seyrek alanların benzerlik ve farklılıkları Venn şeması ile listelenir); OGM Materyal uygulamasıyla paralel.</a:t>
            </a:r>
          </a:p>
          <a:p/>
          <a:p>
            <a:r>
              <a:t>SÜRE: Venn şeması: 10 dk (örnek 3 · grupların şeması 5 · paylaşım 2).</a:t>
            </a:r>
          </a:p>
          <a:p/>
          <a:p>
            <a:r>
              <a:t>NASIL: İkililer 9 özelliğin numarasını üç alana yerleştirir (1,5 dk). 'İzmir yoğun, Erzincan seyrek nüfuslu bir il; bu özellikler hangisine uyar?' s. 148 haritasında iki ili gösterin.</a:t>
            </a:r>
          </a:p>
          <a:p/>
          <a:p>
            <a:r>
              <a:t>BEKLENEN CEVAP: İzmir: 1, 2, 3, 4, 6, 9 · Erzincan: 5, 7 · Ortak: 8.</a:t>
            </a:r>
          </a:p>
          <a:p/>
          <a:p>
            <a:r>
              <a:t>KAYNAK: OGM Materyal etkileşimli uygulama (katalog 154; H5P Venn; iller ve dokuz özellik OGM'den). OGM'de cevap görünümü YOKTUR: eşleme sunumu hazırlayanındır. Kitapta İzmir-Erzincan karşılaştırması yoktur; OGM örneğidir ve genel durumu anlatır, il hakkında sayı verilmez.</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Örnek Venn şemasının cevabı ve '8' numaralı özelliğin anlamı.</a:t>
            </a:r>
          </a:p>
          <a:p/>
          <a:p>
            <a:r>
              <a:t>NASIL: Cevabı açıklayın; sonra 8'i tartışın: 'Fay hattına yakın olmak bir ili kalabalık ya da seyrek yapar mı?' Hayır — bu bir doğal afet RİSKİDİR (Şema 4.1: doğa kökenli afetler); ortak alanda olmasının nedeni iki ilin de deprem bölgesinde olmasıdır.</a:t>
            </a:r>
          </a:p>
          <a:p/>
          <a:p>
            <a:r>
              <a:t>BEKLENEN CEVAP: İzmir: 1, 2, 3, 4, 6, 9 · Erzincan: 5, 7 · Ortak: 8.</a:t>
            </a:r>
          </a:p>
          <a:p/>
          <a:p>
            <a:r>
              <a:t>KAYNAK: OGM Materyal etkileşimli uygulama (katalog 154; H5P Venn; iller ve dokuz özellik OGM'den). OGM'de cevap görünümü YOKTUR: eşleme sunumu hazırlayanındır. Kitapta İzmir-Erzincan karşılaştırması yoktur; OGM örneğidir ve genel durumu anlatır, il hakkında sayı verilmez.</a:t>
            </a:r>
          </a:p>
          <a:p/>
          <a:p>
            <a:r>
              <a:t>NOT: OGM: ortak alan başlığı OGM görselinde '0rta' (sıfırla) yazılmıştır; burada 'Ortak'. 'Aktif fay hattına yakındır' nüfusun dağılışını açıklayan bir faktör değil, bir afet riskidir.</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 ve Türkiye ölçeğinde yoğun ve seyrek alanların benzerlik ve farklılıklarını Venn şemasıyla listelemek (program önerisi).</a:t>
            </a:r>
          </a:p>
          <a:p/>
          <a:p>
            <a:r>
              <a:t>NASIL: A3 şablonu dağıtın: sol daire 'dünyada', sağ daire 'Türkiye'de', kesişim 'ortak'. Her madde Y (yoğun) ya da S (seyrek) diye işaretlenir ve nedeni Şema 4.1'den bir faktörle yazılır. 5 dakika; sonra iki sözcü kesişimi okur.</a:t>
            </a:r>
          </a:p>
          <a:p/>
          <a:p>
            <a:r>
              <a:t>BEKLENEN CEVAP: Örnek — dünyada: S Kutup bölgeleri: yıl boyu buz (Antarktika); S Büyük çöller (Sahra, Avustralya'nın içi); S Sık ekvatoral ormanlar (Amazon); Y Çöl ortasında akarsu vadisi (Nil) · ortak: Y Ilıman iklimli kıyılar, verimli ovalar; Y Sanayi ve ulaşım kentleri; S Yüksek, engebeli dağlık alanlar; S Kurak, suyu az alanlar · Türkiye'de: Y Marmara: sanayi, ticaret, göç; Y Turizm ve tarım kıyıları (Antalya, Çukurova); S Doğu Anadolu: yükselti, sert kış; S Tuz Gölü çevresi: kurak, tuzlu toprak</a:t>
            </a:r>
          </a:p>
          <a:p/>
          <a:p>
            <a:r>
              <a:t>KAYNAK: Program COĞ.9.4.2: 'Bu alanların benzerlik ve farklılıkları Venn şeması ile listelenebilir.' Kitap s. 146-148 (metin, Şema 4.1, iki harita). Örnek maddeler haritalardan ve s. 146 metninden; ek bilgiler bilimsel.</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Ölçütlü örnek ürün: ne içermeli + bir örnek. 'Doğru cevap' değildir.</a:t>
            </a:r>
          </a:p>
          <a:p/>
          <a:p>
            <a:r>
              <a:t>NASIL: İki grubun kesişimini okuyun, sonra örneği açın. Ölçütler: her dairede en az iki Y ve iki S; her maddede bir neden (faktör); kesişimde iki ölçekte de geçerli nedenler. Grupların farklı ama doğru örnekleri kabul edilir.</a:t>
            </a:r>
          </a:p>
          <a:p/>
          <a:p>
            <a:r>
              <a:t>BEKLENEN CEVAP: Örnek — dünyada: S Kutup bölgeleri: yıl boyu buz (Antarktika); S Büyük çöller (Sahra, Avustralya'nın içi); S Sık ekvatoral ormanlar (Amazon); Y Çöl ortasında akarsu vadisi (Nil) · ortak: Y Ilıman iklimli kıyılar, verimli ovalar; Y Sanayi ve ulaşım kentleri; S Yüksek, engebeli dağlık alanlar; S Kurak, suyu az alanlar · Türkiye'de: Y Marmara: sanayi, ticaret, göç; Y Turizm ve tarım kıyıları (Antalya, Çukurova); S Doğu Anadolu: yükselti, sert kış; S Tuz Gölü çevresi: kurak, tuzlu toprak</a:t>
            </a:r>
          </a:p>
          <a:p/>
          <a:p>
            <a:r>
              <a:t>KAYNAK: Program COĞ.9.4.2: 'Bu alanların benzerlik ve farklılıkları Venn şeması ile listelenebilir.' Kitap s. 146-148 (metin, Şema 4.1, iki harita). Örnek maddeler haritalardan ve s. 146 metninden; ek bilgiler bilimsel.</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izleme önerisi: nüfusun dağılışına yönelik haritalar üzerinden açık uçlu sorularla öğrenmeyi izlemek (P2 beceri görevi).</a:t>
            </a:r>
          </a:p>
          <a:p/>
          <a:p>
            <a:r>
              <a:t>SÜRE: İzleme: 8 dk (6 dk yazma, 2 dk toplama ve cevap).</a:t>
            </a:r>
          </a:p>
          <a:p/>
          <a:p>
            <a:r>
              <a:t>NASIL: 'Harita sorusu' yaprağı dağıtılır; sessiz, bireysel. Numaralar slaytta gösterilen alanlardır. Kontrol listesi: alan doğru adlandırılmış mı, neden Şema 4.1'deki bir faktörle kurulmuş mu?</a:t>
            </a:r>
          </a:p>
          <a:p/>
          <a:p>
            <a:r>
              <a:t>BEKLENEN CEVAP: 1) Arap Yarımadası'nın içi: çöl iklimi — yağış çok az, su yok, tarım yapılamaz (iklim; su kaynakları). | 2) Doğu Çin: akarsuların verimli ovaları ve kıyılar, yazın bol yağış (muson) → tarım; sanayi, ulaşım, büyük kentler. | 3) Çukurova: verimli delta ovası ve ılıman Akdeniz iklimi → tarım; sanayi, liman ve ulaşım (iki faktör yeterli).</a:t>
            </a:r>
          </a:p>
          <a:p/>
          <a:p>
            <a:r>
              <a:t>KAYNAK: Program COĞ.9.4.2: 'Öğrenmeler, nüfusun dağılışı ve hareketlerine yönelik haritalar üzerinden açık uçlu sorularla izlenebilir.' Haritalar: kitap s. 147 ve s. 148. Alan adları ve nedenler bilimsel; kitapta yok (Şema 4.1 faktörleriyle).</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sorularının örnek cevabı.</a:t>
            </a:r>
          </a:p>
          <a:p/>
          <a:p>
            <a:r>
              <a:t>NASIL: Yapraklar toplandıktan sonra açın; kontrol listesiyle +/~/− işareti verilir (P2). Öğrencinin haritaya dayanan başka doğru nedeni kabul edilir.</a:t>
            </a:r>
          </a:p>
          <a:p/>
          <a:p>
            <a:r>
              <a:t>BEKLENEN CEVAP: 1) Arap Yarımadası'nın içi: çöl iklimi — yağış çok az, su yok, tarım yapılamaz (iklim; su kaynakları). | 2) Doğu Çin: akarsuların verimli ovaları ve kıyılar, yazın bol yağış (muson) → tarım; sanayi, ulaşım, büyük kentler. | 3) Çukurova: verimli delta ovası ve ılıman Akdeniz iklimi → tarım; sanayi, liman ve ulaşım (iki faktör yeterli).</a:t>
            </a:r>
          </a:p>
          <a:p/>
          <a:p>
            <a:r>
              <a:t>KAYNAK: Program COĞ.9.4.2: 'Öğrenmeler, nüfusun dağılışı ve hareketlerine yönelik haritalar üzerinden açık uçlu sorularla izlenebilir.' Haritalar: kitap s. 147 ve s. 148. Alan adları ve nedenler bilimsel; kitapta yok (Şema 4.1 faktörleriyle).</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ölçme bölümü).</a:t>
            </a:r>
          </a:p>
          <a:p/>
          <a:p>
            <a:r>
              <a:t>SÜRE: Toparlama: 7 dk (çıkış kartı 3 · günlük 2 · tatil görevi 2).</a:t>
            </a:r>
          </a:p>
          <a:p/>
          <a:p>
            <a:r>
              <a:t>NASIL: 3 dakika; yazıcılar toplar. Kartları +/~/− ile tarayın (P2 gözlem).</a:t>
            </a:r>
          </a:p>
          <a:p/>
          <a:p>
            <a:r>
              <a:t>BEKLENEN CEVAP: 1) Bir bölgenin ne kadar kalabalık veya seyrek olduğunu ifade eder (s. 146); birimi kişi/km², yani 1 km²'ye düşen kişi sayısıdır (s. 148 lejantı). · 2) ör. iklim — Antarktika ya da Sahra (seyrek); sanayi — Batı Avrupa ya da İstanbul-Kocaeli (yoğun); başka doğru eşleşmeler kabul edilir. · 3) bir akarsu vadisi ya da vaha — su ve verimli toprak tarımı mümkün kılar (Nil Vadisi, haritada ğ).</a:t>
            </a:r>
          </a:p>
          <a:p/>
          <a:p>
            <a:r>
              <a:t>KAYNAK: Ders planı 22. hafta ölçme bölümü; kitap s. 146-148.</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 şemasındaki değişimi öğrencinin kendi cümleleriyle kaydetmek (öz yansıtma).</a:t>
            </a:r>
          </a:p>
          <a:p/>
          <a:p>
            <a:r>
              <a:t>NASIL: 2 dakika; iki cümle yeterli. Şema günlüğe yapıştırılır. Günlük ünite sonunda toplanır.</a:t>
            </a:r>
          </a:p>
          <a:p/>
          <a:p>
            <a:r>
              <a:t>BEKLENEN CEVAP: Örnek: 'Şemamda seyrek alanlara yalnız dağları yazmıştım; çölleri, kutupları ve sık ormanları ekledim. Kalabalık yerlerde iklim, su, toprak ve sanayinin birlikte etkili olduğunu öğrendim.'</a:t>
            </a:r>
          </a:p>
          <a:p/>
          <a:p>
            <a:r>
              <a:t>KAYNAK: Program, Öğrenme Kanıtları (öğrenme günlüğü); ders planı 22. hafta 9. aşama.</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tatil görevini duyurmak (8-12 Mart; Ramazan Bayramı 8-11 Mart).</a:t>
            </a:r>
          </a:p>
          <a:p/>
          <a:p>
            <a:r>
              <a:t>NASIL: Tahtaya da yazın. Görev hafiftir ve kişisel veri içermez: aileden ya da çevreden göç hikâyesi, memleket bilgisi istenmez (KVKK); göç örnekleri 23. haftada kitaptan işlenir. Telefon gerekmez; EBA/MEBİ isteğe bağlıdır. Tatil sonrası ilk derste isimsiz el kaldırmayla kontrol edilecek. Malzeme sayımı (atlas, kalem) malzeme sorumlularıyla yapılır.</a:t>
            </a:r>
          </a:p>
          <a:p/>
          <a:p>
            <a:r>
              <a:t>KAYNAK: Ders planı 22. hafta ev çalışması; kitap s. 146 (Konuya Başlarken), s. 149-153; çalışma kâğıdı COG9-CK-U4 Bölüm 2 (5-6. maddeler).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 Id="rId3" Type="http://schemas.openxmlformats.org/officeDocument/2006/relationships/image" Target="../media/image8.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 Id="rId3" Type="http://schemas.openxmlformats.org/officeDocument/2006/relationships/image" Target="../media/image8.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 Id="rId3"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 Id="rId3" Type="http://schemas.openxmlformats.org/officeDocument/2006/relationships/image" Target="../media/image1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 Id="rId3"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8.jpg"/><Relationship Id="rId4" Type="http://schemas.openxmlformats.org/officeDocument/2006/relationships/image" Target="../media/image1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 Id="rId3" Type="http://schemas.openxmlformats.org/officeDocument/2006/relationships/image" Target="../media/image8.jpg"/><Relationship Id="rId4" Type="http://schemas.openxmlformats.org/officeDocument/2006/relationships/image" Target="../media/image1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22.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22</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Nüfusun Dağılışı ve Hareketleri I: Dağılış</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1-5 Mart 2027 · 2 ders saati · Kitap s. 146-148</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COĞ.9.4.2</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Dünya ve Türkiye'deki nüfusun dağılışı ve hareketlerini etkileyen faktörler hakkında haritalar üzerinden çıkarımda bulunabilme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FFFFFF"/>
                </a:solidFill>
                <a:latin typeface="Calibri"/>
              </a:rPr>
              <a:t>Dünya ve Türkiye'de nüfus yoğunluğunun fazla ve az olduğu alanlar ile nüfusun dağılışı ve hareketlerini etkileyen faktörlerin incelenebildiği haritaları ilişkilendirerek çıkarım yapar.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91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22.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Kalabalık nerede?</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Haritaya ilk bakış · nüfus yoğunluğu</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Faktörler</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Şema 4.1: doğal · beşerî ve ekonomik</a:t>
            </a:r>
          </a:p>
        </p:txBody>
      </p:sp>
      <p:sp>
        <p:nvSpPr>
          <p:cNvPr id="13" name="Oval 12"/>
          <p:cNvSpPr/>
          <p:nvPr/>
        </p:nvSpPr>
        <p:spPr>
          <a:xfrm>
            <a:off x="5711798"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Dünya haritası</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Katmanlama · uygulama (s. 147)</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 haritası</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Etkinlik (s. 148)</a:t>
            </a:r>
          </a:p>
        </p:txBody>
      </p:sp>
      <p:sp>
        <p:nvSpPr>
          <p:cNvPr id="19" name="Oval 18"/>
          <p:cNvSpPr/>
          <p:nvPr/>
        </p:nvSpPr>
        <p:spPr>
          <a:xfrm>
            <a:off x="102666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Karşılaştır ve yaz</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Venn şeması · harita soruları · tatil görevi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92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İnsanlar dünyanın neresinde toplanmış?</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İLK BAKIŞ</a:t>
            </a:r>
          </a:p>
        </p:txBody>
      </p:sp>
      <p:pic>
        <p:nvPicPr>
          <p:cNvPr id="6" name="Picture 5" descr="h22_dunya_nufus_s147.jpg"/>
          <p:cNvPicPr>
            <a:picLocks noChangeAspect="1"/>
          </p:cNvPicPr>
          <p:nvPr/>
        </p:nvPicPr>
        <p:blipFill>
          <a:blip r:embed="rId3"/>
          <a:stretch>
            <a:fillRect/>
          </a:stretch>
        </p:blipFill>
        <p:spPr>
          <a:xfrm>
            <a:off x="502920" y="1216152"/>
            <a:ext cx="7635240" cy="4574213"/>
          </a:xfrm>
          <a:prstGeom prst="rect">
            <a:avLst/>
          </a:prstGeom>
          <a:ln w="9525">
            <a:solidFill>
              <a:srgbClr val="D9D9D9"/>
            </a:solidFill>
          </a:ln>
        </p:spPr>
      </p:pic>
      <p:cxnSp>
        <p:nvCxnSpPr>
          <p:cNvPr id="7" name="Connector 6"/>
          <p:cNvCxnSpPr/>
          <p:nvPr/>
        </p:nvCxnSpPr>
        <p:spPr>
          <a:xfrm>
            <a:off x="502920" y="3867401"/>
            <a:ext cx="7635240" cy="0"/>
          </a:xfrm>
          <a:prstGeom prst="line">
            <a:avLst/>
          </a:prstGeom>
          <a:ln w="15875">
            <a:solidFill>
              <a:srgbClr val="FFFFFF"/>
            </a:solidFill>
          </a:ln>
        </p:spPr>
      </p:cxnSp>
      <p:cxnSp>
        <p:nvCxnSpPr>
          <p:cNvPr id="8" name="Connector 7"/>
          <p:cNvCxnSpPr/>
          <p:nvPr/>
        </p:nvCxnSpPr>
        <p:spPr>
          <a:xfrm>
            <a:off x="502920" y="3311250"/>
            <a:ext cx="7635240" cy="0"/>
          </a:xfrm>
          <a:prstGeom prst="line">
            <a:avLst/>
          </a:prstGeom>
          <a:ln w="15875">
            <a:solidFill>
              <a:srgbClr val="FFFFFF"/>
            </a:solidFill>
            <a:prstDash val="dash"/>
          </a:ln>
        </p:spPr>
      </p:cxnSp>
      <p:cxnSp>
        <p:nvCxnSpPr>
          <p:cNvPr id="9" name="Connector 8"/>
          <p:cNvCxnSpPr/>
          <p:nvPr/>
        </p:nvCxnSpPr>
        <p:spPr>
          <a:xfrm>
            <a:off x="502920" y="4344343"/>
            <a:ext cx="7635240" cy="0"/>
          </a:xfrm>
          <a:prstGeom prst="line">
            <a:avLst/>
          </a:prstGeom>
          <a:ln w="15875">
            <a:solidFill>
              <a:srgbClr val="FFFFFF"/>
            </a:solidFill>
            <a:prstDash val="dash"/>
          </a:ln>
        </p:spPr>
      </p:cxnSp>
      <p:cxnSp>
        <p:nvCxnSpPr>
          <p:cNvPr id="10" name="Connector 9"/>
          <p:cNvCxnSpPr/>
          <p:nvPr/>
        </p:nvCxnSpPr>
        <p:spPr>
          <a:xfrm>
            <a:off x="4175648" y="1216077"/>
            <a:ext cx="23763" cy="1429477"/>
          </a:xfrm>
          <a:prstGeom prst="line">
            <a:avLst/>
          </a:prstGeom>
          <a:ln w="15875">
            <a:solidFill>
              <a:srgbClr val="FFFFFF"/>
            </a:solidFill>
          </a:ln>
        </p:spPr>
      </p:cxnSp>
      <p:cxnSp>
        <p:nvCxnSpPr>
          <p:cNvPr id="11" name="Connector 10"/>
          <p:cNvCxnSpPr/>
          <p:nvPr/>
        </p:nvCxnSpPr>
        <p:spPr>
          <a:xfrm>
            <a:off x="4199411" y="2645554"/>
            <a:ext cx="4718" cy="856473"/>
          </a:xfrm>
          <a:prstGeom prst="line">
            <a:avLst/>
          </a:prstGeom>
          <a:ln w="15875">
            <a:solidFill>
              <a:srgbClr val="FFFFFF"/>
            </a:solidFill>
          </a:ln>
        </p:spPr>
      </p:cxnSp>
      <p:cxnSp>
        <p:nvCxnSpPr>
          <p:cNvPr id="12" name="Connector 11"/>
          <p:cNvCxnSpPr/>
          <p:nvPr/>
        </p:nvCxnSpPr>
        <p:spPr>
          <a:xfrm>
            <a:off x="4204129" y="3502027"/>
            <a:ext cx="9438" cy="845181"/>
          </a:xfrm>
          <a:prstGeom prst="line">
            <a:avLst/>
          </a:prstGeom>
          <a:ln w="15875">
            <a:solidFill>
              <a:srgbClr val="FFFFFF"/>
            </a:solidFill>
          </a:ln>
        </p:spPr>
      </p:cxnSp>
      <p:cxnSp>
        <p:nvCxnSpPr>
          <p:cNvPr id="13" name="Connector 12"/>
          <p:cNvCxnSpPr/>
          <p:nvPr/>
        </p:nvCxnSpPr>
        <p:spPr>
          <a:xfrm>
            <a:off x="4213567" y="4347208"/>
            <a:ext cx="14325" cy="831362"/>
          </a:xfrm>
          <a:prstGeom prst="line">
            <a:avLst/>
          </a:prstGeom>
          <a:ln w="15875">
            <a:solidFill>
              <a:srgbClr val="FFFFFF"/>
            </a:solidFill>
          </a:ln>
        </p:spPr>
      </p:cxnSp>
      <p:cxnSp>
        <p:nvCxnSpPr>
          <p:cNvPr id="14" name="Connector 13"/>
          <p:cNvCxnSpPr/>
          <p:nvPr/>
        </p:nvCxnSpPr>
        <p:spPr>
          <a:xfrm>
            <a:off x="4227892" y="5178570"/>
            <a:ext cx="14157" cy="611766"/>
          </a:xfrm>
          <a:prstGeom prst="line">
            <a:avLst/>
          </a:prstGeom>
          <a:ln w="15875">
            <a:solidFill>
              <a:srgbClr val="FFFFFF"/>
            </a:solidFill>
          </a:ln>
        </p:spPr>
      </p:cxnSp>
      <p:sp>
        <p:nvSpPr>
          <p:cNvPr id="15" name="TextBox 14"/>
          <p:cNvSpPr txBox="1"/>
          <p:nvPr/>
        </p:nvSpPr>
        <p:spPr>
          <a:xfrm>
            <a:off x="536626" y="3078332"/>
            <a:ext cx="1600200" cy="214630"/>
          </a:xfrm>
          <a:prstGeom prst="rect">
            <a:avLst/>
          </a:prstGeom>
          <a:noFill/>
        </p:spPr>
        <p:txBody>
          <a:bodyPr wrap="square" anchor="t" lIns="18288" rIns="18288" tIns="0" bIns="0">
            <a:noAutofit/>
          </a:bodyPr>
          <a:lstStyle/>
          <a:p>
            <a:pPr algn="l">
              <a:spcBef>
                <a:spcPts val="0"/>
              </a:spcBef>
              <a:spcAft>
                <a:spcPts val="0"/>
              </a:spcAft>
            </a:pPr>
            <a:r>
              <a:rPr lang="tr-TR" sz="1300" b="0" i="1">
                <a:solidFill>
                  <a:srgbClr val="262626"/>
                </a:solidFill>
                <a:latin typeface="Calibri"/>
              </a:rPr>
              <a:t>Yengeç Dönencesi</a:t>
            </a:r>
          </a:p>
        </p:txBody>
      </p:sp>
      <p:sp>
        <p:nvSpPr>
          <p:cNvPr id="16" name="TextBox 15"/>
          <p:cNvSpPr txBox="1"/>
          <p:nvPr/>
        </p:nvSpPr>
        <p:spPr>
          <a:xfrm>
            <a:off x="536626" y="3634483"/>
            <a:ext cx="1600200" cy="214630"/>
          </a:xfrm>
          <a:prstGeom prst="rect">
            <a:avLst/>
          </a:prstGeom>
          <a:noFill/>
        </p:spPr>
        <p:txBody>
          <a:bodyPr wrap="square" anchor="t" lIns="18288" rIns="18288" tIns="0" bIns="0">
            <a:noAutofit/>
          </a:bodyPr>
          <a:lstStyle/>
          <a:p>
            <a:pPr algn="l">
              <a:spcBef>
                <a:spcPts val="0"/>
              </a:spcBef>
              <a:spcAft>
                <a:spcPts val="0"/>
              </a:spcAft>
            </a:pPr>
            <a:r>
              <a:rPr lang="tr-TR" sz="1300" b="1" i="1">
                <a:solidFill>
                  <a:srgbClr val="D3373A"/>
                </a:solidFill>
                <a:latin typeface="Calibri"/>
              </a:rPr>
              <a:t>Ekvator</a:t>
            </a:r>
          </a:p>
        </p:txBody>
      </p:sp>
      <p:sp>
        <p:nvSpPr>
          <p:cNvPr id="17" name="TextBox 16"/>
          <p:cNvSpPr txBox="1"/>
          <p:nvPr/>
        </p:nvSpPr>
        <p:spPr>
          <a:xfrm>
            <a:off x="536626" y="4111425"/>
            <a:ext cx="1600200" cy="214630"/>
          </a:xfrm>
          <a:prstGeom prst="rect">
            <a:avLst/>
          </a:prstGeom>
          <a:noFill/>
        </p:spPr>
        <p:txBody>
          <a:bodyPr wrap="square" anchor="t" lIns="18288" rIns="18288" tIns="0" bIns="0">
            <a:noAutofit/>
          </a:bodyPr>
          <a:lstStyle/>
          <a:p>
            <a:pPr algn="l">
              <a:spcBef>
                <a:spcPts val="0"/>
              </a:spcBef>
              <a:spcAft>
                <a:spcPts val="0"/>
              </a:spcAft>
            </a:pPr>
            <a:r>
              <a:rPr lang="tr-TR" sz="1300" b="0" i="1">
                <a:solidFill>
                  <a:srgbClr val="262626"/>
                </a:solidFill>
                <a:latin typeface="Calibri"/>
              </a:rPr>
              <a:t>Oğlak Dönencesi</a:t>
            </a:r>
          </a:p>
        </p:txBody>
      </p:sp>
      <p:sp>
        <p:nvSpPr>
          <p:cNvPr id="18" name="TextBox 17"/>
          <p:cNvSpPr txBox="1"/>
          <p:nvPr/>
        </p:nvSpPr>
        <p:spPr>
          <a:xfrm>
            <a:off x="683692" y="4490965"/>
            <a:ext cx="1737360" cy="231140"/>
          </a:xfrm>
          <a:prstGeom prst="rect">
            <a:avLst/>
          </a:prstGeom>
          <a:noFill/>
        </p:spPr>
        <p:txBody>
          <a:bodyPr wrap="square" anchor="t" lIns="18288" rIns="18288" tIns="0" bIns="0">
            <a:noAutofit/>
          </a:bodyPr>
          <a:lstStyle/>
          <a:p>
            <a:pPr algn="l">
              <a:spcBef>
                <a:spcPts val="0"/>
              </a:spcBef>
              <a:spcAft>
                <a:spcPts val="0"/>
              </a:spcAft>
            </a:pPr>
            <a:r>
              <a:rPr lang="tr-TR" sz="1300" b="1" i="0">
                <a:solidFill>
                  <a:srgbClr val="1E7B6E"/>
                </a:solidFill>
                <a:latin typeface="Calibri"/>
              </a:rPr>
              <a:t>Nüfus Yoğunluğu</a:t>
            </a:r>
          </a:p>
        </p:txBody>
      </p:sp>
      <p:pic>
        <p:nvPicPr>
          <p:cNvPr id="19" name="Picture 18" descr="h22_dunya_lejant_s147.jpg"/>
          <p:cNvPicPr>
            <a:picLocks noChangeAspect="1"/>
          </p:cNvPicPr>
          <p:nvPr/>
        </p:nvPicPr>
        <p:blipFill>
          <a:blip r:embed="rId4"/>
          <a:stretch>
            <a:fillRect/>
          </a:stretch>
        </p:blipFill>
        <p:spPr>
          <a:xfrm>
            <a:off x="806715" y="4936543"/>
            <a:ext cx="844566" cy="158604"/>
          </a:xfrm>
          <a:prstGeom prst="rect">
            <a:avLst/>
          </a:prstGeom>
          <a:ln w="9525">
            <a:solidFill>
              <a:srgbClr val="262626"/>
            </a:solidFill>
          </a:ln>
        </p:spPr>
      </p:pic>
      <p:sp>
        <p:nvSpPr>
          <p:cNvPr id="20" name="TextBox 19"/>
          <p:cNvSpPr txBox="1"/>
          <p:nvPr/>
        </p:nvSpPr>
        <p:spPr>
          <a:xfrm>
            <a:off x="781385" y="4730168"/>
            <a:ext cx="548640" cy="206375"/>
          </a:xfrm>
          <a:prstGeom prst="rect">
            <a:avLst/>
          </a:prstGeom>
          <a:noFill/>
        </p:spPr>
        <p:txBody>
          <a:bodyPr wrap="square" anchor="t" lIns="0" rIns="0" tIns="0" bIns="0">
            <a:noAutofit/>
          </a:bodyPr>
          <a:lstStyle/>
          <a:p>
            <a:pPr algn="l">
              <a:spcBef>
                <a:spcPts val="0"/>
              </a:spcBef>
              <a:spcAft>
                <a:spcPts val="0"/>
              </a:spcAft>
            </a:pPr>
            <a:r>
              <a:rPr lang="tr-TR" sz="1300" b="0" i="0">
                <a:solidFill>
                  <a:srgbClr val="262626"/>
                </a:solidFill>
                <a:latin typeface="Calibri"/>
              </a:rPr>
              <a:t>Az</a:t>
            </a:r>
          </a:p>
        </p:txBody>
      </p:sp>
      <p:sp>
        <p:nvSpPr>
          <p:cNvPr id="21" name="TextBox 20"/>
          <p:cNvSpPr txBox="1"/>
          <p:nvPr/>
        </p:nvSpPr>
        <p:spPr>
          <a:xfrm>
            <a:off x="926805" y="4730168"/>
            <a:ext cx="731520" cy="206375"/>
          </a:xfrm>
          <a:prstGeom prst="rect">
            <a:avLst/>
          </a:prstGeom>
          <a:noFill/>
        </p:spPr>
        <p:txBody>
          <a:bodyPr wrap="square" anchor="t" lIns="0" rIns="0" tIns="0" bIns="0">
            <a:noAutofit/>
          </a:bodyPr>
          <a:lstStyle/>
          <a:p>
            <a:pPr algn="r">
              <a:spcBef>
                <a:spcPts val="0"/>
              </a:spcBef>
              <a:spcAft>
                <a:spcPts val="0"/>
              </a:spcAft>
            </a:pPr>
            <a:r>
              <a:rPr lang="tr-TR" sz="1300" b="0" i="0">
                <a:solidFill>
                  <a:srgbClr val="262626"/>
                </a:solidFill>
                <a:latin typeface="Calibri"/>
              </a:rPr>
              <a:t>Fazla</a:t>
            </a:r>
          </a:p>
        </p:txBody>
      </p:sp>
      <p:sp>
        <p:nvSpPr>
          <p:cNvPr id="22" name="Rectangle 21"/>
          <p:cNvSpPr/>
          <p:nvPr/>
        </p:nvSpPr>
        <p:spPr>
          <a:xfrm>
            <a:off x="788181" y="5422939"/>
            <a:ext cx="461774" cy="65727"/>
          </a:xfrm>
          <a:prstGeom prst="rect">
            <a:avLst/>
          </a:prstGeom>
          <a:solidFill>
            <a:srgbClr val="2155A6"/>
          </a:solidFill>
          <a:ln w="6350">
            <a:solidFill>
              <a:srgbClr val="262626"/>
            </a:solidFill>
          </a:ln>
          <a:effectLst/>
        </p:spPr>
        <p:txBody>
          <a:bodyPr rtlCol="0" anchor="ctr"/>
          <a:lstStyle/>
          <a:p/>
        </p:txBody>
      </p:sp>
      <p:sp>
        <p:nvSpPr>
          <p:cNvPr id="23" name="Rectangle 22"/>
          <p:cNvSpPr/>
          <p:nvPr/>
        </p:nvSpPr>
        <p:spPr>
          <a:xfrm>
            <a:off x="1249955" y="5422939"/>
            <a:ext cx="460089" cy="65727"/>
          </a:xfrm>
          <a:prstGeom prst="rect">
            <a:avLst/>
          </a:prstGeom>
          <a:solidFill>
            <a:srgbClr val="FFFFFF"/>
          </a:solidFill>
          <a:ln w="6350">
            <a:solidFill>
              <a:srgbClr val="262626"/>
            </a:solidFill>
          </a:ln>
          <a:effectLst/>
        </p:spPr>
        <p:txBody>
          <a:bodyPr rtlCol="0" anchor="ctr"/>
          <a:lstStyle/>
          <a:p/>
        </p:txBody>
      </p:sp>
      <p:sp>
        <p:nvSpPr>
          <p:cNvPr id="24" name="TextBox 23"/>
          <p:cNvSpPr txBox="1"/>
          <p:nvPr/>
        </p:nvSpPr>
        <p:spPr>
          <a:xfrm>
            <a:off x="468141" y="5506954"/>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0</a:t>
            </a:r>
          </a:p>
        </p:txBody>
      </p:sp>
      <p:sp>
        <p:nvSpPr>
          <p:cNvPr id="25" name="TextBox 24"/>
          <p:cNvSpPr txBox="1"/>
          <p:nvPr/>
        </p:nvSpPr>
        <p:spPr>
          <a:xfrm>
            <a:off x="929915" y="5506954"/>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2.500</a:t>
            </a:r>
          </a:p>
        </p:txBody>
      </p:sp>
      <p:sp>
        <p:nvSpPr>
          <p:cNvPr id="26" name="TextBox 25"/>
          <p:cNvSpPr txBox="1"/>
          <p:nvPr/>
        </p:nvSpPr>
        <p:spPr>
          <a:xfrm>
            <a:off x="1390004" y="5506954"/>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5.000</a:t>
            </a:r>
          </a:p>
        </p:txBody>
      </p:sp>
      <p:sp>
        <p:nvSpPr>
          <p:cNvPr id="27" name="TextBox 26"/>
          <p:cNvSpPr txBox="1"/>
          <p:nvPr/>
        </p:nvSpPr>
        <p:spPr>
          <a:xfrm>
            <a:off x="1755764" y="5354359"/>
            <a:ext cx="365760" cy="190500"/>
          </a:xfrm>
          <a:prstGeom prst="rect">
            <a:avLst/>
          </a:prstGeom>
          <a:noFill/>
        </p:spPr>
        <p:txBody>
          <a:bodyPr wrap="square" anchor="t" lIns="0" rIns="0" tIns="0" bIns="0">
            <a:noAutofit/>
          </a:bodyPr>
          <a:lstStyle/>
          <a:p>
            <a:pPr algn="l">
              <a:spcBef>
                <a:spcPts val="0"/>
              </a:spcBef>
              <a:spcAft>
                <a:spcPts val="0"/>
              </a:spcAft>
            </a:pPr>
            <a:r>
              <a:rPr lang="tr-TR" sz="1200" b="0" i="0">
                <a:solidFill>
                  <a:srgbClr val="262626"/>
                </a:solidFill>
                <a:latin typeface="Calibri"/>
              </a:rPr>
              <a:t>km</a:t>
            </a:r>
          </a:p>
        </p:txBody>
      </p:sp>
      <p:sp>
        <p:nvSpPr>
          <p:cNvPr id="28" name="TextBox 27"/>
          <p:cNvSpPr txBox="1"/>
          <p:nvPr/>
        </p:nvSpPr>
        <p:spPr>
          <a:xfrm>
            <a:off x="502920" y="5817797"/>
            <a:ext cx="76352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Dünya nüfus dağılışı haritası (kitap s. 147)</a:t>
            </a:r>
          </a:p>
        </p:txBody>
      </p:sp>
      <p:sp>
        <p:nvSpPr>
          <p:cNvPr id="29" name="Rounded Rectangle 28"/>
          <p:cNvSpPr/>
          <p:nvPr/>
        </p:nvSpPr>
        <p:spPr>
          <a:xfrm>
            <a:off x="8366760" y="1216152"/>
            <a:ext cx="3322015" cy="1234440"/>
          </a:xfrm>
          <a:prstGeom prst="roundRect">
            <a:avLst>
              <a:gd name="adj" fmla="val 10000"/>
            </a:avLst>
          </a:prstGeom>
          <a:solidFill>
            <a:srgbClr val="F0F0F0"/>
          </a:solidFill>
          <a:ln>
            <a:noFill/>
          </a:ln>
          <a:effectLst/>
        </p:spPr>
        <p:txBody>
          <a:bodyPr rtlCol="0" anchor="ctr"/>
          <a:lstStyle/>
          <a:p/>
        </p:txBody>
      </p:sp>
      <p:sp>
        <p:nvSpPr>
          <p:cNvPr id="30" name="Oval 29"/>
          <p:cNvSpPr/>
          <p:nvPr/>
        </p:nvSpPr>
        <p:spPr>
          <a:xfrm>
            <a:off x="8476488" y="1604772"/>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31" name="TextBox 30"/>
          <p:cNvSpPr txBox="1"/>
          <p:nvPr/>
        </p:nvSpPr>
        <p:spPr>
          <a:xfrm>
            <a:off x="9052560" y="1216152"/>
            <a:ext cx="2544775" cy="12344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Koyu renkli alanlar nerede?</a:t>
            </a:r>
          </a:p>
        </p:txBody>
      </p:sp>
      <p:sp>
        <p:nvSpPr>
          <p:cNvPr id="32" name="Rounded Rectangle 31"/>
          <p:cNvSpPr/>
          <p:nvPr/>
        </p:nvSpPr>
        <p:spPr>
          <a:xfrm>
            <a:off x="8366760" y="2587752"/>
            <a:ext cx="3322015" cy="1234440"/>
          </a:xfrm>
          <a:prstGeom prst="roundRect">
            <a:avLst>
              <a:gd name="adj" fmla="val 10000"/>
            </a:avLst>
          </a:prstGeom>
          <a:solidFill>
            <a:srgbClr val="F0F0F0"/>
          </a:solidFill>
          <a:ln>
            <a:noFill/>
          </a:ln>
          <a:effectLst/>
        </p:spPr>
        <p:txBody>
          <a:bodyPr rtlCol="0" anchor="ctr"/>
          <a:lstStyle/>
          <a:p/>
        </p:txBody>
      </p:sp>
      <p:sp>
        <p:nvSpPr>
          <p:cNvPr id="33" name="Oval 32"/>
          <p:cNvSpPr/>
          <p:nvPr/>
        </p:nvSpPr>
        <p:spPr>
          <a:xfrm>
            <a:off x="8476488" y="2976372"/>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34" name="TextBox 33"/>
          <p:cNvSpPr txBox="1"/>
          <p:nvPr/>
        </p:nvSpPr>
        <p:spPr>
          <a:xfrm>
            <a:off x="9052560" y="2587752"/>
            <a:ext cx="2544775" cy="12344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Açık renkli alanlar nerede?</a:t>
            </a:r>
          </a:p>
        </p:txBody>
      </p:sp>
      <p:sp>
        <p:nvSpPr>
          <p:cNvPr id="35" name="Rounded Rectangle 34"/>
          <p:cNvSpPr/>
          <p:nvPr/>
        </p:nvSpPr>
        <p:spPr>
          <a:xfrm>
            <a:off x="8366760" y="3959352"/>
            <a:ext cx="3322015" cy="1234440"/>
          </a:xfrm>
          <a:prstGeom prst="roundRect">
            <a:avLst>
              <a:gd name="adj" fmla="val 10000"/>
            </a:avLst>
          </a:prstGeom>
          <a:solidFill>
            <a:srgbClr val="F0F0F0"/>
          </a:solidFill>
          <a:ln>
            <a:noFill/>
          </a:ln>
          <a:effectLst/>
        </p:spPr>
        <p:txBody>
          <a:bodyPr rtlCol="0" anchor="ctr"/>
          <a:lstStyle/>
          <a:p/>
        </p:txBody>
      </p:sp>
      <p:sp>
        <p:nvSpPr>
          <p:cNvPr id="36" name="Oval 35"/>
          <p:cNvSpPr/>
          <p:nvPr/>
        </p:nvSpPr>
        <p:spPr>
          <a:xfrm>
            <a:off x="8476488" y="4347972"/>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37" name="TextBox 36"/>
          <p:cNvSpPr txBox="1"/>
          <p:nvPr/>
        </p:nvSpPr>
        <p:spPr>
          <a:xfrm>
            <a:off x="9052560" y="3959352"/>
            <a:ext cx="2544775" cy="12344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İlk bakışta üç genelleme söyle.</a:t>
            </a:r>
          </a:p>
        </p:txBody>
      </p:sp>
      <p:sp>
        <p:nvSpPr>
          <p:cNvPr id="38" name="Rounded Rectangle 37"/>
          <p:cNvSpPr/>
          <p:nvPr/>
        </p:nvSpPr>
        <p:spPr>
          <a:xfrm>
            <a:off x="8366760" y="5376672"/>
            <a:ext cx="3322015" cy="8686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700" b="0" i="0">
                <a:solidFill>
                  <a:srgbClr val="262626"/>
                </a:solidFill>
                <a:latin typeface="Calibri"/>
              </a:rPr>
              <a:t>Lejant: açık renk = az, koyu renk = fazla</a:t>
            </a:r>
          </a:p>
        </p:txBody>
      </p:sp>
      <p:sp>
        <p:nvSpPr>
          <p:cNvPr id="39" name="TextBox 3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0" name="Rounded Rectangle 3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147</a:t>
            </a:r>
          </a:p>
        </p:txBody>
      </p:sp>
      <p:sp>
        <p:nvSpPr>
          <p:cNvPr id="41" name="TextBox 4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93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20. haftadaki şemanıza dönelim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ÖN BİLGİ</a:t>
            </a:r>
          </a:p>
        </p:txBody>
      </p:sp>
      <p:sp>
        <p:nvSpPr>
          <p:cNvPr id="6" name="Rounded Rectangle 5"/>
          <p:cNvSpPr/>
          <p:nvPr/>
        </p:nvSpPr>
        <p:spPr>
          <a:xfrm>
            <a:off x="4541367" y="1307592"/>
            <a:ext cx="3108960" cy="777240"/>
          </a:xfrm>
          <a:prstGeom prst="roundRect">
            <a:avLst>
              <a:gd name="adj" fmla="val 4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FFFFFF"/>
                </a:solidFill>
                <a:latin typeface="Calibri"/>
              </a:rPr>
              <a:t>Nüfus yoğunluğu</a:t>
            </a:r>
          </a:p>
        </p:txBody>
      </p:sp>
      <p:cxnSp>
        <p:nvCxnSpPr>
          <p:cNvPr id="7" name="Connector 6"/>
          <p:cNvCxnSpPr/>
          <p:nvPr/>
        </p:nvCxnSpPr>
        <p:spPr>
          <a:xfrm flipH="1">
            <a:off x="3154680" y="2084832"/>
            <a:ext cx="2941167" cy="502920"/>
          </a:xfrm>
          <a:prstGeom prst="line">
            <a:avLst/>
          </a:prstGeom>
          <a:ln w="31750">
            <a:solidFill>
              <a:srgbClr val="4F4F4F"/>
            </a:solidFill>
          </a:ln>
        </p:spPr>
      </p:cxnSp>
      <p:sp>
        <p:nvSpPr>
          <p:cNvPr id="8" name="Rounded Rectangle 7"/>
          <p:cNvSpPr/>
          <p:nvPr/>
        </p:nvSpPr>
        <p:spPr>
          <a:xfrm>
            <a:off x="594360" y="2587752"/>
            <a:ext cx="5120640" cy="2423160"/>
          </a:xfrm>
          <a:prstGeom prst="roundRect">
            <a:avLst>
              <a:gd name="adj" fmla="val 5000"/>
            </a:avLst>
          </a:prstGeom>
          <a:solidFill>
            <a:srgbClr val="FFFFFF"/>
          </a:solidFill>
          <a:ln>
            <a:noFill/>
          </a:ln>
          <a:effectLst/>
        </p:spPr>
        <p:txBody>
          <a:bodyPr rtlCol="0" anchor="ctr"/>
          <a:lstStyle/>
          <a:p/>
        </p:txBody>
      </p:sp>
      <p:sp>
        <p:nvSpPr>
          <p:cNvPr id="9" name="Rounded Rectangle 8"/>
          <p:cNvSpPr/>
          <p:nvPr/>
        </p:nvSpPr>
        <p:spPr>
          <a:xfrm>
            <a:off x="594360" y="2587752"/>
            <a:ext cx="5120640" cy="530352"/>
          </a:xfrm>
          <a:prstGeom prst="roundRect">
            <a:avLst>
              <a:gd name="adj" fmla="val 25000"/>
            </a:avLst>
          </a:prstGeom>
          <a:solidFill>
            <a:srgbClr val="B03A2E"/>
          </a:solidFill>
          <a:ln>
            <a:noFill/>
          </a:ln>
          <a:effectLst/>
        </p:spPr>
        <p:txBody>
          <a:bodyPr rtlCol="0" anchor="ctr"/>
          <a:lstStyle/>
          <a:p/>
        </p:txBody>
      </p:sp>
      <p:sp>
        <p:nvSpPr>
          <p:cNvPr id="10" name="Rectangle 9"/>
          <p:cNvSpPr/>
          <p:nvPr/>
        </p:nvSpPr>
        <p:spPr>
          <a:xfrm>
            <a:off x="594360" y="2852928"/>
            <a:ext cx="5120640" cy="265176"/>
          </a:xfrm>
          <a:prstGeom prst="rect">
            <a:avLst/>
          </a:prstGeom>
          <a:solidFill>
            <a:srgbClr val="B03A2E"/>
          </a:solidFill>
          <a:ln>
            <a:noFill/>
          </a:ln>
          <a:effectLst/>
        </p:spPr>
        <p:txBody>
          <a:bodyPr rtlCol="0" anchor="ctr"/>
          <a:lstStyle/>
          <a:p/>
        </p:txBody>
      </p:sp>
      <p:sp>
        <p:nvSpPr>
          <p:cNvPr id="11" name="TextBox 10"/>
          <p:cNvSpPr txBox="1"/>
          <p:nvPr/>
        </p:nvSpPr>
        <p:spPr>
          <a:xfrm>
            <a:off x="685800" y="2587752"/>
            <a:ext cx="4937760"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Nüfusun YOĞUN olduğu alanların özellikleri</a:t>
            </a:r>
          </a:p>
        </p:txBody>
      </p:sp>
      <p:sp>
        <p:nvSpPr>
          <p:cNvPr id="12" name="Rounded Rectangle 11"/>
          <p:cNvSpPr/>
          <p:nvPr/>
        </p:nvSpPr>
        <p:spPr>
          <a:xfrm>
            <a:off x="594360" y="2587752"/>
            <a:ext cx="5120640" cy="2423160"/>
          </a:xfrm>
          <a:prstGeom prst="roundRect">
            <a:avLst>
              <a:gd name="adj" fmla="val 5000"/>
            </a:avLst>
          </a:prstGeom>
          <a:noFill/>
          <a:ln w="12700">
            <a:solidFill>
              <a:srgbClr val="D9D9D9"/>
            </a:solidFill>
          </a:ln>
          <a:effectLst/>
        </p:spPr>
        <p:txBody>
          <a:bodyPr rtlCol="0" anchor="ctr"/>
          <a:lstStyle/>
          <a:p/>
        </p:txBody>
      </p:sp>
      <p:cxnSp>
        <p:nvCxnSpPr>
          <p:cNvPr id="13" name="Connector 12"/>
          <p:cNvCxnSpPr/>
          <p:nvPr/>
        </p:nvCxnSpPr>
        <p:spPr>
          <a:xfrm>
            <a:off x="822960" y="3456432"/>
            <a:ext cx="4663440" cy="0"/>
          </a:xfrm>
          <a:prstGeom prst="line">
            <a:avLst/>
          </a:prstGeom>
          <a:ln w="12700">
            <a:solidFill>
              <a:srgbClr val="D9D9D9"/>
            </a:solidFill>
            <a:prstDash val="dash"/>
          </a:ln>
        </p:spPr>
      </p:cxnSp>
      <p:cxnSp>
        <p:nvCxnSpPr>
          <p:cNvPr id="14" name="Connector 13"/>
          <p:cNvCxnSpPr/>
          <p:nvPr/>
        </p:nvCxnSpPr>
        <p:spPr>
          <a:xfrm>
            <a:off x="822960" y="3867912"/>
            <a:ext cx="4663440" cy="0"/>
          </a:xfrm>
          <a:prstGeom prst="line">
            <a:avLst/>
          </a:prstGeom>
          <a:ln w="12700">
            <a:solidFill>
              <a:srgbClr val="D9D9D9"/>
            </a:solidFill>
            <a:prstDash val="dash"/>
          </a:ln>
        </p:spPr>
      </p:cxnSp>
      <p:cxnSp>
        <p:nvCxnSpPr>
          <p:cNvPr id="15" name="Connector 14"/>
          <p:cNvCxnSpPr/>
          <p:nvPr/>
        </p:nvCxnSpPr>
        <p:spPr>
          <a:xfrm>
            <a:off x="822960" y="4279392"/>
            <a:ext cx="4663440" cy="0"/>
          </a:xfrm>
          <a:prstGeom prst="line">
            <a:avLst/>
          </a:prstGeom>
          <a:ln w="12700">
            <a:solidFill>
              <a:srgbClr val="D9D9D9"/>
            </a:solidFill>
            <a:prstDash val="dash"/>
          </a:ln>
        </p:spPr>
      </p:cxnSp>
      <p:cxnSp>
        <p:nvCxnSpPr>
          <p:cNvPr id="16" name="Connector 15"/>
          <p:cNvCxnSpPr/>
          <p:nvPr/>
        </p:nvCxnSpPr>
        <p:spPr>
          <a:xfrm>
            <a:off x="822960" y="4690872"/>
            <a:ext cx="4663440" cy="0"/>
          </a:xfrm>
          <a:prstGeom prst="line">
            <a:avLst/>
          </a:prstGeom>
          <a:ln w="12700">
            <a:solidFill>
              <a:srgbClr val="D9D9D9"/>
            </a:solidFill>
            <a:prstDash val="dash"/>
          </a:ln>
        </p:spPr>
      </p:cxnSp>
      <p:cxnSp>
        <p:nvCxnSpPr>
          <p:cNvPr id="17" name="Connector 16"/>
          <p:cNvCxnSpPr/>
          <p:nvPr/>
        </p:nvCxnSpPr>
        <p:spPr>
          <a:xfrm>
            <a:off x="6095847" y="2084832"/>
            <a:ext cx="2941168" cy="502920"/>
          </a:xfrm>
          <a:prstGeom prst="line">
            <a:avLst/>
          </a:prstGeom>
          <a:ln w="31750">
            <a:solidFill>
              <a:srgbClr val="4F4F4F"/>
            </a:solidFill>
          </a:ln>
        </p:spPr>
      </p:cxnSp>
      <p:sp>
        <p:nvSpPr>
          <p:cNvPr id="18" name="Rounded Rectangle 17"/>
          <p:cNvSpPr/>
          <p:nvPr/>
        </p:nvSpPr>
        <p:spPr>
          <a:xfrm>
            <a:off x="6476695" y="2587752"/>
            <a:ext cx="5120640" cy="2423160"/>
          </a:xfrm>
          <a:prstGeom prst="roundRect">
            <a:avLst>
              <a:gd name="adj" fmla="val 5000"/>
            </a:avLst>
          </a:prstGeom>
          <a:solidFill>
            <a:srgbClr val="FFFFFF"/>
          </a:solidFill>
          <a:ln>
            <a:noFill/>
          </a:ln>
          <a:effectLst/>
        </p:spPr>
        <p:txBody>
          <a:bodyPr rtlCol="0" anchor="ctr"/>
          <a:lstStyle/>
          <a:p/>
        </p:txBody>
      </p:sp>
      <p:sp>
        <p:nvSpPr>
          <p:cNvPr id="19" name="Rounded Rectangle 18"/>
          <p:cNvSpPr/>
          <p:nvPr/>
        </p:nvSpPr>
        <p:spPr>
          <a:xfrm>
            <a:off x="6476695" y="2587752"/>
            <a:ext cx="5120640" cy="530352"/>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6476695" y="2852928"/>
            <a:ext cx="5120640" cy="265176"/>
          </a:xfrm>
          <a:prstGeom prst="rect">
            <a:avLst/>
          </a:prstGeom>
          <a:solidFill>
            <a:srgbClr val="2C6696"/>
          </a:solidFill>
          <a:ln>
            <a:noFill/>
          </a:ln>
          <a:effectLst/>
        </p:spPr>
        <p:txBody>
          <a:bodyPr rtlCol="0" anchor="ctr"/>
          <a:lstStyle/>
          <a:p/>
        </p:txBody>
      </p:sp>
      <p:sp>
        <p:nvSpPr>
          <p:cNvPr id="21" name="TextBox 20"/>
          <p:cNvSpPr txBox="1"/>
          <p:nvPr/>
        </p:nvSpPr>
        <p:spPr>
          <a:xfrm>
            <a:off x="6568135" y="2587752"/>
            <a:ext cx="4937760"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Nüfusun SEYREK olduğu alanların özellikleri</a:t>
            </a:r>
          </a:p>
        </p:txBody>
      </p:sp>
      <p:sp>
        <p:nvSpPr>
          <p:cNvPr id="22" name="Rounded Rectangle 21"/>
          <p:cNvSpPr/>
          <p:nvPr/>
        </p:nvSpPr>
        <p:spPr>
          <a:xfrm>
            <a:off x="6476695" y="2587752"/>
            <a:ext cx="5120640" cy="2423160"/>
          </a:xfrm>
          <a:prstGeom prst="roundRect">
            <a:avLst>
              <a:gd name="adj" fmla="val 5000"/>
            </a:avLst>
          </a:prstGeom>
          <a:noFill/>
          <a:ln w="12700">
            <a:solidFill>
              <a:srgbClr val="D9D9D9"/>
            </a:solidFill>
          </a:ln>
          <a:effectLst/>
        </p:spPr>
        <p:txBody>
          <a:bodyPr rtlCol="0" anchor="ctr"/>
          <a:lstStyle/>
          <a:p/>
        </p:txBody>
      </p:sp>
      <p:cxnSp>
        <p:nvCxnSpPr>
          <p:cNvPr id="23" name="Connector 22"/>
          <p:cNvCxnSpPr/>
          <p:nvPr/>
        </p:nvCxnSpPr>
        <p:spPr>
          <a:xfrm>
            <a:off x="6705295" y="3456432"/>
            <a:ext cx="4663440" cy="0"/>
          </a:xfrm>
          <a:prstGeom prst="line">
            <a:avLst/>
          </a:prstGeom>
          <a:ln w="12700">
            <a:solidFill>
              <a:srgbClr val="D9D9D9"/>
            </a:solidFill>
            <a:prstDash val="dash"/>
          </a:ln>
        </p:spPr>
      </p:cxnSp>
      <p:cxnSp>
        <p:nvCxnSpPr>
          <p:cNvPr id="24" name="Connector 23"/>
          <p:cNvCxnSpPr/>
          <p:nvPr/>
        </p:nvCxnSpPr>
        <p:spPr>
          <a:xfrm>
            <a:off x="6705295" y="3867912"/>
            <a:ext cx="4663440" cy="0"/>
          </a:xfrm>
          <a:prstGeom prst="line">
            <a:avLst/>
          </a:prstGeom>
          <a:ln w="12700">
            <a:solidFill>
              <a:srgbClr val="D9D9D9"/>
            </a:solidFill>
            <a:prstDash val="dash"/>
          </a:ln>
        </p:spPr>
      </p:cxnSp>
      <p:cxnSp>
        <p:nvCxnSpPr>
          <p:cNvPr id="25" name="Connector 24"/>
          <p:cNvCxnSpPr/>
          <p:nvPr/>
        </p:nvCxnSpPr>
        <p:spPr>
          <a:xfrm>
            <a:off x="6705295" y="4279392"/>
            <a:ext cx="4663440" cy="0"/>
          </a:xfrm>
          <a:prstGeom prst="line">
            <a:avLst/>
          </a:prstGeom>
          <a:ln w="12700">
            <a:solidFill>
              <a:srgbClr val="D9D9D9"/>
            </a:solidFill>
            <a:prstDash val="dash"/>
          </a:ln>
        </p:spPr>
      </p:cxnSp>
      <p:cxnSp>
        <p:nvCxnSpPr>
          <p:cNvPr id="26" name="Connector 25"/>
          <p:cNvCxnSpPr/>
          <p:nvPr/>
        </p:nvCxnSpPr>
        <p:spPr>
          <a:xfrm>
            <a:off x="6705295" y="4690872"/>
            <a:ext cx="4663440" cy="0"/>
          </a:xfrm>
          <a:prstGeom prst="line">
            <a:avLst/>
          </a:prstGeom>
          <a:ln w="12700">
            <a:solidFill>
              <a:srgbClr val="D9D9D9"/>
            </a:solidFill>
            <a:prstDash val="dash"/>
          </a:ln>
        </p:spPr>
      </p:cxnSp>
      <p:sp>
        <p:nvSpPr>
          <p:cNvPr id="27" name="Rounded Rectangle 26"/>
          <p:cNvSpPr/>
          <p:nvPr/>
        </p:nvSpPr>
        <p:spPr>
          <a:xfrm>
            <a:off x="502920" y="5239512"/>
            <a:ext cx="11185855" cy="100584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100" b="1" i="0">
                <a:solidFill>
                  <a:srgbClr val="262626"/>
                </a:solidFill>
                <a:latin typeface="Calibri"/>
              </a:rPr>
              <a:t>Farklı renkli kalemle düzelt ve tamamla — yanlışı silme, üstünü çiz.</a:t>
            </a:r>
          </a:p>
          <a:p>
            <a:pPr algn="l" marL="261051" indent="-261051">
              <a:spcBef>
                <a:spcPts val="0"/>
              </a:spcBef>
              <a:spcAft>
                <a:spcPts val="0"/>
              </a:spcAft>
            </a:pPr>
            <a:r>
              <a:rPr lang="tr-TR" sz="2100" b="1" i="0">
                <a:solidFill>
                  <a:srgbClr val="1E7B6E"/>
                </a:solidFill>
                <a:latin typeface="Calibri"/>
              </a:rPr>
              <a:t>•  </a:t>
            </a:r>
            <a:r>
              <a:rPr lang="tr-TR" sz="2100" b="0" i="0">
                <a:solidFill>
                  <a:srgbClr val="262626"/>
                </a:solidFill>
                <a:latin typeface="Calibri"/>
              </a:rPr>
              <a:t>Ders sonunda şemanı öğrenme günlüğüne yapıştıracaksın.</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94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yoğunluğu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KAVRAM</a:t>
            </a:r>
          </a:p>
        </p:txBody>
      </p:sp>
      <p:sp>
        <p:nvSpPr>
          <p:cNvPr id="6" name="Rounded Rectangle 5"/>
          <p:cNvSpPr/>
          <p:nvPr/>
        </p:nvSpPr>
        <p:spPr>
          <a:xfrm>
            <a:off x="502920" y="1307592"/>
            <a:ext cx="11185855" cy="1600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0020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NÜFUS YOĞUNLUĞU · kitap s. 146</a:t>
            </a:r>
          </a:p>
        </p:txBody>
      </p:sp>
      <p:sp>
        <p:nvSpPr>
          <p:cNvPr id="9" name="TextBox 8"/>
          <p:cNvSpPr txBox="1"/>
          <p:nvPr/>
        </p:nvSpPr>
        <p:spPr>
          <a:xfrm>
            <a:off x="868680" y="181051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800" b="0" i="0">
                <a:solidFill>
                  <a:srgbClr val="262626"/>
                </a:solidFill>
                <a:latin typeface="Calibri"/>
              </a:rPr>
              <a:t>Bir bölgenin ne kadar kalabalık veya seyrek olduğunu ifade etmek için kullanılır.</a:t>
            </a:r>
          </a:p>
        </p:txBody>
      </p:sp>
      <p:sp>
        <p:nvSpPr>
          <p:cNvPr id="10" name="Rounded Rectangle 9"/>
          <p:cNvSpPr/>
          <p:nvPr/>
        </p:nvSpPr>
        <p:spPr>
          <a:xfrm>
            <a:off x="502920" y="3044951"/>
            <a:ext cx="3594506" cy="214884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044951"/>
            <a:ext cx="3594506" cy="530352"/>
          </a:xfrm>
          <a:prstGeom prst="roundRect">
            <a:avLst>
              <a:gd name="adj" fmla="val 25000"/>
            </a:avLst>
          </a:prstGeom>
          <a:solidFill>
            <a:srgbClr val="1E7B6E"/>
          </a:solidFill>
          <a:ln>
            <a:noFill/>
          </a:ln>
          <a:effectLst/>
        </p:spPr>
        <p:txBody>
          <a:bodyPr rtlCol="0" anchor="ctr"/>
          <a:lstStyle/>
          <a:p/>
        </p:txBody>
      </p:sp>
      <p:sp>
        <p:nvSpPr>
          <p:cNvPr id="12" name="Rectangle 11"/>
          <p:cNvSpPr/>
          <p:nvPr/>
        </p:nvSpPr>
        <p:spPr>
          <a:xfrm>
            <a:off x="502920" y="3310127"/>
            <a:ext cx="3594506" cy="265176"/>
          </a:xfrm>
          <a:prstGeom prst="rect">
            <a:avLst/>
          </a:prstGeom>
          <a:solidFill>
            <a:srgbClr val="1E7B6E"/>
          </a:solidFill>
          <a:ln>
            <a:noFill/>
          </a:ln>
          <a:effectLst/>
        </p:spPr>
        <p:txBody>
          <a:bodyPr rtlCol="0" anchor="ctr"/>
          <a:lstStyle/>
          <a:p/>
        </p:txBody>
      </p:sp>
      <p:sp>
        <p:nvSpPr>
          <p:cNvPr id="13" name="TextBox 12"/>
          <p:cNvSpPr txBox="1"/>
          <p:nvPr/>
        </p:nvSpPr>
        <p:spPr>
          <a:xfrm>
            <a:off x="594360" y="3044951"/>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Birim (s. 148)</a:t>
            </a:r>
          </a:p>
        </p:txBody>
      </p:sp>
      <p:sp>
        <p:nvSpPr>
          <p:cNvPr id="14" name="TextBox 13"/>
          <p:cNvSpPr txBox="1"/>
          <p:nvPr/>
        </p:nvSpPr>
        <p:spPr>
          <a:xfrm>
            <a:off x="612648" y="3648455"/>
            <a:ext cx="3375050" cy="147218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Nüfus yoğunluğu (kişi/km²)</a:t>
            </a:r>
          </a:p>
          <a:p>
            <a:pPr algn="l">
              <a:spcBef>
                <a:spcPts val="0"/>
              </a:spcBef>
              <a:spcAft>
                <a:spcPts val="0"/>
              </a:spcAft>
            </a:pPr>
            <a:r>
              <a:rPr lang="tr-TR" sz="2000" b="0" i="0">
                <a:solidFill>
                  <a:srgbClr val="262626"/>
                </a:solidFill>
                <a:latin typeface="Calibri"/>
              </a:rPr>
              <a:t>1 km²'ye düşen kişi sayısı</a:t>
            </a:r>
          </a:p>
        </p:txBody>
      </p:sp>
      <p:sp>
        <p:nvSpPr>
          <p:cNvPr id="15" name="Rounded Rectangle 14"/>
          <p:cNvSpPr/>
          <p:nvPr/>
        </p:nvSpPr>
        <p:spPr>
          <a:xfrm>
            <a:off x="4298594" y="3044951"/>
            <a:ext cx="3594506" cy="214884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4298594" y="3044951"/>
            <a:ext cx="3594506" cy="530352"/>
          </a:xfrm>
          <a:prstGeom prst="roundRect">
            <a:avLst>
              <a:gd name="adj" fmla="val 25000"/>
            </a:avLst>
          </a:prstGeom>
          <a:solidFill>
            <a:srgbClr val="4F4F4F"/>
          </a:solidFill>
          <a:ln>
            <a:noFill/>
          </a:ln>
          <a:effectLst/>
        </p:spPr>
        <p:txBody>
          <a:bodyPr rtlCol="0" anchor="ctr"/>
          <a:lstStyle/>
          <a:p/>
        </p:txBody>
      </p:sp>
      <p:sp>
        <p:nvSpPr>
          <p:cNvPr id="17" name="Rectangle 16"/>
          <p:cNvSpPr/>
          <p:nvPr/>
        </p:nvSpPr>
        <p:spPr>
          <a:xfrm>
            <a:off x="4298594" y="3310127"/>
            <a:ext cx="3594506" cy="265176"/>
          </a:xfrm>
          <a:prstGeom prst="rect">
            <a:avLst/>
          </a:prstGeom>
          <a:solidFill>
            <a:srgbClr val="4F4F4F"/>
          </a:solidFill>
          <a:ln>
            <a:noFill/>
          </a:ln>
          <a:effectLst/>
        </p:spPr>
        <p:txBody>
          <a:bodyPr rtlCol="0" anchor="ctr"/>
          <a:lstStyle/>
          <a:p/>
        </p:txBody>
      </p:sp>
      <p:sp>
        <p:nvSpPr>
          <p:cNvPr id="18" name="TextBox 17"/>
          <p:cNvSpPr txBox="1"/>
          <p:nvPr/>
        </p:nvSpPr>
        <p:spPr>
          <a:xfrm>
            <a:off x="4390034" y="3044951"/>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Hesap</a:t>
            </a:r>
          </a:p>
        </p:txBody>
      </p:sp>
      <p:sp>
        <p:nvSpPr>
          <p:cNvPr id="19" name="TextBox 18"/>
          <p:cNvSpPr txBox="1"/>
          <p:nvPr/>
        </p:nvSpPr>
        <p:spPr>
          <a:xfrm>
            <a:off x="4408322" y="3648455"/>
            <a:ext cx="3375050" cy="14721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nüfus ÷ yüz ölçümü (km²)</a:t>
            </a:r>
          </a:p>
        </p:txBody>
      </p:sp>
      <p:sp>
        <p:nvSpPr>
          <p:cNvPr id="20" name="Rounded Rectangle 19"/>
          <p:cNvSpPr/>
          <p:nvPr/>
        </p:nvSpPr>
        <p:spPr>
          <a:xfrm>
            <a:off x="8094268" y="3044951"/>
            <a:ext cx="3594506" cy="214884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8094268" y="3044951"/>
            <a:ext cx="3594506" cy="530352"/>
          </a:xfrm>
          <a:prstGeom prst="roundRect">
            <a:avLst>
              <a:gd name="adj" fmla="val 25000"/>
            </a:avLst>
          </a:prstGeom>
          <a:solidFill>
            <a:srgbClr val="1E7B6E"/>
          </a:solidFill>
          <a:ln>
            <a:noFill/>
          </a:ln>
          <a:effectLst/>
        </p:spPr>
        <p:txBody>
          <a:bodyPr rtlCol="0" anchor="ctr"/>
          <a:lstStyle/>
          <a:p/>
        </p:txBody>
      </p:sp>
      <p:sp>
        <p:nvSpPr>
          <p:cNvPr id="22" name="Rectangle 21"/>
          <p:cNvSpPr/>
          <p:nvPr/>
        </p:nvSpPr>
        <p:spPr>
          <a:xfrm>
            <a:off x="8094268" y="3310127"/>
            <a:ext cx="3594506" cy="265176"/>
          </a:xfrm>
          <a:prstGeom prst="rect">
            <a:avLst/>
          </a:prstGeom>
          <a:solidFill>
            <a:srgbClr val="1E7B6E"/>
          </a:solidFill>
          <a:ln>
            <a:noFill/>
          </a:ln>
          <a:effectLst/>
        </p:spPr>
        <p:txBody>
          <a:bodyPr rtlCol="0" anchor="ctr"/>
          <a:lstStyle/>
          <a:p/>
        </p:txBody>
      </p:sp>
      <p:sp>
        <p:nvSpPr>
          <p:cNvPr id="23" name="TextBox 22"/>
          <p:cNvSpPr txBox="1"/>
          <p:nvPr/>
        </p:nvSpPr>
        <p:spPr>
          <a:xfrm>
            <a:off x="8185708" y="3044951"/>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Türkiye (s. 164)</a:t>
            </a:r>
          </a:p>
        </p:txBody>
      </p:sp>
      <p:sp>
        <p:nvSpPr>
          <p:cNvPr id="24" name="TextBox 23"/>
          <p:cNvSpPr txBox="1"/>
          <p:nvPr/>
        </p:nvSpPr>
        <p:spPr>
          <a:xfrm>
            <a:off x="8203996" y="3648455"/>
            <a:ext cx="3375050" cy="147218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Nüfus: 86.092.168</a:t>
            </a:r>
          </a:p>
          <a:p>
            <a:pPr algn="l">
              <a:spcBef>
                <a:spcPts val="0"/>
              </a:spcBef>
              <a:spcAft>
                <a:spcPts val="600"/>
              </a:spcAft>
            </a:pPr>
            <a:r>
              <a:rPr lang="tr-TR" sz="2000" b="0" i="0">
                <a:solidFill>
                  <a:srgbClr val="262626"/>
                </a:solidFill>
                <a:latin typeface="Calibri"/>
              </a:rPr>
              <a:t>Yüz Ölçümü: 780.043 km²</a:t>
            </a:r>
          </a:p>
          <a:p>
            <a:pPr algn="l">
              <a:spcBef>
                <a:spcPts val="0"/>
              </a:spcBef>
              <a:spcAft>
                <a:spcPts val="0"/>
              </a:spcAft>
            </a:pPr>
            <a:r>
              <a:rPr lang="tr-TR" sz="2000" b="1" i="0">
                <a:solidFill>
                  <a:srgbClr val="262626"/>
                </a:solidFill>
                <a:latin typeface="Calibri"/>
              </a:rPr>
              <a:t>≈ 110 kişi/km²</a:t>
            </a:r>
          </a:p>
        </p:txBody>
      </p:sp>
      <p:sp>
        <p:nvSpPr>
          <p:cNvPr id="25" name="Rounded Rectangle 24"/>
          <p:cNvSpPr/>
          <p:nvPr/>
        </p:nvSpPr>
        <p:spPr>
          <a:xfrm>
            <a:off x="502920" y="5330951"/>
            <a:ext cx="11185855" cy="960121"/>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Bir km²'de 110 kişi: kalabalık mı, seyrek mi? Neye göre?</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 164</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95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her yere eşit dağılmamış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a:t>
            </a:r>
          </a:p>
        </p:txBody>
      </p:sp>
      <p:sp>
        <p:nvSpPr>
          <p:cNvPr id="6" name="Rounded Rectangle 5"/>
          <p:cNvSpPr/>
          <p:nvPr/>
        </p:nvSpPr>
        <p:spPr>
          <a:xfrm>
            <a:off x="502920" y="1261872"/>
            <a:ext cx="11185855" cy="9144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914400"/>
          </a:xfrm>
          <a:prstGeom prst="rect">
            <a:avLst/>
          </a:prstGeom>
          <a:solidFill>
            <a:srgbClr val="1E7B6E"/>
          </a:solidFill>
          <a:ln>
            <a:noFill/>
          </a:ln>
          <a:effectLst/>
        </p:spPr>
        <p:txBody>
          <a:bodyPr rtlCol="0" anchor="ctr"/>
          <a:lstStyle/>
          <a:p/>
        </p:txBody>
      </p:sp>
      <p:sp>
        <p:nvSpPr>
          <p:cNvPr id="8" name="TextBox 7"/>
          <p:cNvSpPr txBox="1"/>
          <p:nvPr/>
        </p:nvSpPr>
        <p:spPr>
          <a:xfrm>
            <a:off x="777240" y="1261872"/>
            <a:ext cx="10774375" cy="91440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Dünyada nüfusun dağılışı, nüfus artışı ve sosyoekonomik gelişmelere bağlı olarak değişmiştir.</a:t>
            </a:r>
          </a:p>
        </p:txBody>
      </p:sp>
      <p:sp>
        <p:nvSpPr>
          <p:cNvPr id="9" name="Rounded Rectangle 8"/>
          <p:cNvSpPr/>
          <p:nvPr/>
        </p:nvSpPr>
        <p:spPr>
          <a:xfrm>
            <a:off x="502920" y="2313432"/>
            <a:ext cx="11185855" cy="91440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02920" y="2313432"/>
            <a:ext cx="118872" cy="914400"/>
          </a:xfrm>
          <a:prstGeom prst="rect">
            <a:avLst/>
          </a:prstGeom>
          <a:solidFill>
            <a:srgbClr val="1E7B6E"/>
          </a:solidFill>
          <a:ln>
            <a:noFill/>
          </a:ln>
          <a:effectLst/>
        </p:spPr>
        <p:txBody>
          <a:bodyPr rtlCol="0" anchor="ctr"/>
          <a:lstStyle/>
          <a:p/>
        </p:txBody>
      </p:sp>
      <p:sp>
        <p:nvSpPr>
          <p:cNvPr id="11" name="TextBox 10"/>
          <p:cNvSpPr txBox="1"/>
          <p:nvPr/>
        </p:nvSpPr>
        <p:spPr>
          <a:xfrm>
            <a:off x="777240" y="2313432"/>
            <a:ext cx="10774375" cy="91440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dağılış, kıtalar ve ülkelerin yanı sıra ülke içinde de farklılık göstermiştir.</a:t>
            </a:r>
          </a:p>
        </p:txBody>
      </p:sp>
      <p:sp>
        <p:nvSpPr>
          <p:cNvPr id="12" name="Rounded Rectangle 11"/>
          <p:cNvSpPr/>
          <p:nvPr/>
        </p:nvSpPr>
        <p:spPr>
          <a:xfrm>
            <a:off x="502920" y="3364992"/>
            <a:ext cx="11185855" cy="132588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3364992"/>
            <a:ext cx="118872" cy="1325880"/>
          </a:xfrm>
          <a:prstGeom prst="rect">
            <a:avLst/>
          </a:prstGeom>
          <a:solidFill>
            <a:srgbClr val="1E7B6E"/>
          </a:solidFill>
          <a:ln>
            <a:noFill/>
          </a:ln>
          <a:effectLst/>
        </p:spPr>
        <p:txBody>
          <a:bodyPr rtlCol="0" anchor="ctr"/>
          <a:lstStyle/>
          <a:p/>
        </p:txBody>
      </p:sp>
      <p:sp>
        <p:nvSpPr>
          <p:cNvPr id="14" name="TextBox 13"/>
          <p:cNvSpPr txBox="1"/>
          <p:nvPr/>
        </p:nvSpPr>
        <p:spPr>
          <a:xfrm>
            <a:off x="777240" y="3364992"/>
            <a:ext cx="10774375" cy="13258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İnsanların her yere aynı yoğunlukta yerleşememesi, bazı yerlerde nüfus yoğunluğunu artırırken bazı yerlerde nüfusun seyrekleşmesine yol açmıştır.</a:t>
            </a:r>
          </a:p>
        </p:txBody>
      </p:sp>
      <p:sp>
        <p:nvSpPr>
          <p:cNvPr id="15" name="Rounded Rectangle 14"/>
          <p:cNvSpPr/>
          <p:nvPr/>
        </p:nvSpPr>
        <p:spPr>
          <a:xfrm>
            <a:off x="502920" y="4828032"/>
            <a:ext cx="11185855" cy="91440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4828032"/>
            <a:ext cx="118872" cy="914400"/>
          </a:xfrm>
          <a:prstGeom prst="rect">
            <a:avLst/>
          </a:prstGeom>
          <a:solidFill>
            <a:srgbClr val="FCC021"/>
          </a:solidFill>
          <a:ln>
            <a:noFill/>
          </a:ln>
          <a:effectLst/>
        </p:spPr>
        <p:txBody>
          <a:bodyPr rtlCol="0" anchor="ctr"/>
          <a:lstStyle/>
          <a:p/>
        </p:txBody>
      </p:sp>
      <p:sp>
        <p:nvSpPr>
          <p:cNvPr id="17" name="TextBox 16"/>
          <p:cNvSpPr txBox="1"/>
          <p:nvPr/>
        </p:nvSpPr>
        <p:spPr>
          <a:xfrm>
            <a:off x="777240" y="4828032"/>
            <a:ext cx="10774375" cy="91440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durumun ortaya çıkmasında doğal, beşerî ve ekonomik faktörler etkili olmuştur.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96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Seyrek ve kalabalık alanlar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a:t>
            </a:r>
          </a:p>
        </p:txBody>
      </p:sp>
      <p:sp>
        <p:nvSpPr>
          <p:cNvPr id="6" name="Rounded Rectangle 5"/>
          <p:cNvSpPr/>
          <p:nvPr/>
        </p:nvSpPr>
        <p:spPr>
          <a:xfrm>
            <a:off x="502920" y="1261872"/>
            <a:ext cx="5478627" cy="36118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7862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547862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SEYREK</a:t>
            </a:r>
          </a:p>
        </p:txBody>
      </p:sp>
      <p:sp>
        <p:nvSpPr>
          <p:cNvPr id="10" name="TextBox 9"/>
          <p:cNvSpPr txBox="1"/>
          <p:nvPr/>
        </p:nvSpPr>
        <p:spPr>
          <a:xfrm>
            <a:off x="612648" y="1865376"/>
            <a:ext cx="5259171" cy="293522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Yıl boyunca buzlarla kaplı ve soğuk olan kutup bölgelerinde iklim koşulları yaşamaya elverişli olmadığı için sürekli yerleşim mevcut değildir.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Benzer şekilde yüksek dağlık alanlar ve çöllerde nüfus son derece seyrektir veya hiç insan yaşamamaktadır.</a:t>
            </a:r>
          </a:p>
        </p:txBody>
      </p:sp>
      <p:sp>
        <p:nvSpPr>
          <p:cNvPr id="11" name="Rounded Rectangle 10"/>
          <p:cNvSpPr/>
          <p:nvPr/>
        </p:nvSpPr>
        <p:spPr>
          <a:xfrm>
            <a:off x="6210147" y="1261872"/>
            <a:ext cx="5478627" cy="36118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10147" y="1261872"/>
            <a:ext cx="5478627" cy="530352"/>
          </a:xfrm>
          <a:prstGeom prst="roundRect">
            <a:avLst>
              <a:gd name="adj" fmla="val 25000"/>
            </a:avLst>
          </a:prstGeom>
          <a:solidFill>
            <a:srgbClr val="B03A2E"/>
          </a:solidFill>
          <a:ln>
            <a:noFill/>
          </a:ln>
          <a:effectLst/>
        </p:spPr>
        <p:txBody>
          <a:bodyPr rtlCol="0" anchor="ctr"/>
          <a:lstStyle/>
          <a:p/>
        </p:txBody>
      </p:sp>
      <p:sp>
        <p:nvSpPr>
          <p:cNvPr id="13" name="Rectangle 12"/>
          <p:cNvSpPr/>
          <p:nvPr/>
        </p:nvSpPr>
        <p:spPr>
          <a:xfrm>
            <a:off x="6210147" y="1527048"/>
            <a:ext cx="5478627" cy="265176"/>
          </a:xfrm>
          <a:prstGeom prst="rect">
            <a:avLst/>
          </a:prstGeom>
          <a:solidFill>
            <a:srgbClr val="B03A2E"/>
          </a:solidFill>
          <a:ln>
            <a:noFill/>
          </a:ln>
          <a:effectLst/>
        </p:spPr>
        <p:txBody>
          <a:bodyPr rtlCol="0" anchor="ctr"/>
          <a:lstStyle/>
          <a:p/>
        </p:txBody>
      </p:sp>
      <p:sp>
        <p:nvSpPr>
          <p:cNvPr id="14" name="TextBox 13"/>
          <p:cNvSpPr txBox="1"/>
          <p:nvPr/>
        </p:nvSpPr>
        <p:spPr>
          <a:xfrm>
            <a:off x="6301587" y="12618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KALABALIK</a:t>
            </a:r>
          </a:p>
        </p:txBody>
      </p:sp>
      <p:sp>
        <p:nvSpPr>
          <p:cNvPr id="15" name="TextBox 14"/>
          <p:cNvSpPr txBox="1"/>
          <p:nvPr/>
        </p:nvSpPr>
        <p:spPr>
          <a:xfrm>
            <a:off x="6319875" y="1865376"/>
            <a:ext cx="5259171" cy="293522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Buna karşılık yer şekillerinin sade ve iklimin ılıman olduğu, su kaynakları ve verimli toprakların bulunduğu alanlar nüfusun kalabalık olduğu yerlerdir.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Ayrıca ulaşım ve sanayinin geliştiği kentlerde de nüfus yoğunluğu fazladır.</a:t>
            </a:r>
          </a:p>
        </p:txBody>
      </p:sp>
      <p:sp>
        <p:nvSpPr>
          <p:cNvPr id="16" name="Rounded Rectangle 15"/>
          <p:cNvSpPr/>
          <p:nvPr/>
        </p:nvSpPr>
        <p:spPr>
          <a:xfrm>
            <a:off x="502920" y="5010912"/>
            <a:ext cx="11185855" cy="123444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0"/>
              </a:spcAft>
            </a:pPr>
            <a:r>
              <a:rPr lang="tr-TR" sz="1900" b="0" i="0">
                <a:solidFill>
                  <a:srgbClr val="262626"/>
                </a:solidFill>
                <a:latin typeface="Calibri"/>
              </a:rPr>
              <a:t>Bu faktörlerin yanında göçler de dünyada nüfusun dağılışı üzerinde etkili olmuştur. Nüfustaki bu hareketlilik yeryüzünde nüfusun dağılışını belirlemiştir.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97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Şema 4.1: Nüfusun Dağılışını Etkileyen Faktörler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ŞEMA 4.1</a:t>
            </a:r>
          </a:p>
        </p:txBody>
      </p:sp>
      <p:sp>
        <p:nvSpPr>
          <p:cNvPr id="6" name="Rounded Rectangle 5"/>
          <p:cNvSpPr/>
          <p:nvPr/>
        </p:nvSpPr>
        <p:spPr>
          <a:xfrm>
            <a:off x="502920" y="1261872"/>
            <a:ext cx="5432907"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32907" cy="530352"/>
          </a:xfrm>
          <a:prstGeom prst="roundRect">
            <a:avLst>
              <a:gd name="adj" fmla="val 25000"/>
            </a:avLst>
          </a:prstGeom>
          <a:solidFill>
            <a:srgbClr val="3E8E41"/>
          </a:solidFill>
          <a:ln>
            <a:noFill/>
          </a:ln>
          <a:effectLst/>
        </p:spPr>
        <p:txBody>
          <a:bodyPr rtlCol="0" anchor="ctr"/>
          <a:lstStyle/>
          <a:p/>
        </p:txBody>
      </p:sp>
      <p:sp>
        <p:nvSpPr>
          <p:cNvPr id="8" name="Rectangle 7"/>
          <p:cNvSpPr/>
          <p:nvPr/>
        </p:nvSpPr>
        <p:spPr>
          <a:xfrm>
            <a:off x="502920" y="1527048"/>
            <a:ext cx="5432907" cy="265176"/>
          </a:xfrm>
          <a:prstGeom prst="rect">
            <a:avLst/>
          </a:prstGeom>
          <a:solidFill>
            <a:srgbClr val="3E8E41"/>
          </a:solidFill>
          <a:ln>
            <a:noFill/>
          </a:ln>
          <a:effectLst/>
        </p:spPr>
        <p:txBody>
          <a:bodyPr rtlCol="0" anchor="ctr"/>
          <a:lstStyle/>
          <a:p/>
        </p:txBody>
      </p:sp>
      <p:sp>
        <p:nvSpPr>
          <p:cNvPr id="9" name="TextBox 8"/>
          <p:cNvSpPr txBox="1"/>
          <p:nvPr/>
        </p:nvSpPr>
        <p:spPr>
          <a:xfrm>
            <a:off x="594360" y="1261872"/>
            <a:ext cx="525002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Doğal Faktörler</a:t>
            </a:r>
          </a:p>
        </p:txBody>
      </p:sp>
      <p:sp>
        <p:nvSpPr>
          <p:cNvPr id="10" name="TextBox 9"/>
          <p:cNvSpPr txBox="1"/>
          <p:nvPr/>
        </p:nvSpPr>
        <p:spPr>
          <a:xfrm>
            <a:off x="612648" y="1865376"/>
            <a:ext cx="5213451" cy="4306824"/>
          </a:xfrm>
          <a:prstGeom prst="rect">
            <a:avLst/>
          </a:prstGeom>
          <a:noFill/>
        </p:spPr>
        <p:txBody>
          <a:bodyPr wrap="square" anchor="t" lIns="73152" rIns="73152" tIns="36576" bIns="36576">
            <a:noAutofit/>
          </a:bodyPr>
          <a:lstStyle/>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İklim</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Yer şekilleri</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Yükselti ve eğim</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Akarsu, göl ve yeraltı suları</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Toprak özellikleri</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Bitki örtüsü</a:t>
            </a:r>
          </a:p>
          <a:p>
            <a:pPr algn="l" marL="285913" indent="-285913">
              <a:spcBef>
                <a:spcPts val="0"/>
              </a:spcBef>
              <a:spcAft>
                <a:spcPts val="400"/>
              </a:spcAft>
            </a:pPr>
            <a:r>
              <a:rPr lang="tr-TR" sz="2300" b="1" i="0">
                <a:solidFill>
                  <a:srgbClr val="3E8E41"/>
                </a:solidFill>
                <a:latin typeface="Calibri"/>
              </a:rPr>
              <a:t>•  </a:t>
            </a:r>
            <a:r>
              <a:rPr lang="tr-TR" sz="2300" b="0" i="0">
                <a:solidFill>
                  <a:srgbClr val="262626"/>
                </a:solidFill>
                <a:latin typeface="Calibri"/>
              </a:rPr>
              <a:t>Okyanus ve deniz kıyıları</a:t>
            </a:r>
          </a:p>
          <a:p>
            <a:pPr algn="l" marL="285913" indent="-285913">
              <a:spcBef>
                <a:spcPts val="0"/>
              </a:spcBef>
              <a:spcAft>
                <a:spcPts val="0"/>
              </a:spcAft>
            </a:pPr>
            <a:r>
              <a:rPr lang="tr-TR" sz="2300" b="1" i="0">
                <a:solidFill>
                  <a:srgbClr val="3E8E41"/>
                </a:solidFill>
                <a:latin typeface="Calibri"/>
              </a:rPr>
              <a:t>•  </a:t>
            </a:r>
            <a:r>
              <a:rPr lang="tr-TR" sz="2300" b="0" i="0">
                <a:solidFill>
                  <a:srgbClr val="262626"/>
                </a:solidFill>
                <a:latin typeface="Calibri"/>
              </a:rPr>
              <a:t>Doğa kökenli afetler</a:t>
            </a:r>
          </a:p>
        </p:txBody>
      </p:sp>
      <p:sp>
        <p:nvSpPr>
          <p:cNvPr id="11" name="Rounded Rectangle 10"/>
          <p:cNvSpPr/>
          <p:nvPr/>
        </p:nvSpPr>
        <p:spPr>
          <a:xfrm>
            <a:off x="6255867" y="1261872"/>
            <a:ext cx="5432907"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55867" y="1261872"/>
            <a:ext cx="5432907"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6255867" y="1527048"/>
            <a:ext cx="5432907" cy="265176"/>
          </a:xfrm>
          <a:prstGeom prst="rect">
            <a:avLst/>
          </a:prstGeom>
          <a:solidFill>
            <a:srgbClr val="2C6696"/>
          </a:solidFill>
          <a:ln>
            <a:noFill/>
          </a:ln>
          <a:effectLst/>
        </p:spPr>
        <p:txBody>
          <a:bodyPr rtlCol="0" anchor="ctr"/>
          <a:lstStyle/>
          <a:p/>
        </p:txBody>
      </p:sp>
      <p:sp>
        <p:nvSpPr>
          <p:cNvPr id="14" name="TextBox 13"/>
          <p:cNvSpPr txBox="1"/>
          <p:nvPr/>
        </p:nvSpPr>
        <p:spPr>
          <a:xfrm>
            <a:off x="6347307" y="1261872"/>
            <a:ext cx="525002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Beşerî ve Ekonomik Faktörler</a:t>
            </a:r>
          </a:p>
        </p:txBody>
      </p:sp>
      <p:sp>
        <p:nvSpPr>
          <p:cNvPr id="15" name="TextBox 14"/>
          <p:cNvSpPr txBox="1"/>
          <p:nvPr/>
        </p:nvSpPr>
        <p:spPr>
          <a:xfrm>
            <a:off x="6365595" y="1865376"/>
            <a:ext cx="5213451" cy="4306824"/>
          </a:xfrm>
          <a:prstGeom prst="rect">
            <a:avLst/>
          </a:prstGeom>
          <a:noFill/>
        </p:spPr>
        <p:txBody>
          <a:bodyPr wrap="square" anchor="t" lIns="73152" rIns="73152" tIns="36576" bIns="36576">
            <a:noAutofit/>
          </a:bodyPr>
          <a:lstStyle/>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Tarım</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Sanayi</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Ulaşım</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Turizm</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Tarihî ve dinî nedenler</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Madencilik</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Siyasi nedenler ve nüfus politikaları</a:t>
            </a:r>
          </a:p>
          <a:p>
            <a:pPr algn="l" marL="285913" indent="-285913">
              <a:spcBef>
                <a:spcPts val="0"/>
              </a:spcBef>
              <a:spcAft>
                <a:spcPts val="400"/>
              </a:spcAft>
            </a:pPr>
            <a:r>
              <a:rPr lang="tr-TR" sz="2300" b="1" i="0">
                <a:solidFill>
                  <a:srgbClr val="2C6696"/>
                </a:solidFill>
                <a:latin typeface="Calibri"/>
              </a:rPr>
              <a:t>•  </a:t>
            </a:r>
            <a:r>
              <a:rPr lang="tr-TR" sz="2300" b="0" i="0">
                <a:solidFill>
                  <a:srgbClr val="262626"/>
                </a:solidFill>
                <a:latin typeface="Calibri"/>
              </a:rPr>
              <a:t>Göçler</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Beşerî afetler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98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Nedenleri doğru bölgeye yerleştir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 · OGM</a:t>
            </a:r>
          </a:p>
        </p:txBody>
      </p:sp>
      <p:pic>
        <p:nvPicPr>
          <p:cNvPr id="6" name="Picture 5" descr="h22_dunya_nufus_s147.jpg"/>
          <p:cNvPicPr>
            <a:picLocks noChangeAspect="1"/>
          </p:cNvPicPr>
          <p:nvPr/>
        </p:nvPicPr>
        <p:blipFill>
          <a:blip r:embed="rId3"/>
          <a:stretch>
            <a:fillRect/>
          </a:stretch>
        </p:blipFill>
        <p:spPr>
          <a:xfrm>
            <a:off x="502920" y="1216152"/>
            <a:ext cx="6172200" cy="3697717"/>
          </a:xfrm>
          <a:prstGeom prst="rect">
            <a:avLst/>
          </a:prstGeom>
          <a:ln w="9525">
            <a:solidFill>
              <a:srgbClr val="D9D9D9"/>
            </a:solidFill>
          </a:ln>
        </p:spPr>
      </p:pic>
      <p:cxnSp>
        <p:nvCxnSpPr>
          <p:cNvPr id="7" name="Connector 6"/>
          <p:cNvCxnSpPr/>
          <p:nvPr/>
        </p:nvCxnSpPr>
        <p:spPr>
          <a:xfrm>
            <a:off x="502920" y="3359377"/>
            <a:ext cx="6172200" cy="0"/>
          </a:xfrm>
          <a:prstGeom prst="line">
            <a:avLst/>
          </a:prstGeom>
          <a:ln w="15875">
            <a:solidFill>
              <a:srgbClr val="FFFFFF"/>
            </a:solidFill>
          </a:ln>
        </p:spPr>
      </p:cxnSp>
      <p:cxnSp>
        <p:nvCxnSpPr>
          <p:cNvPr id="8" name="Connector 7"/>
          <p:cNvCxnSpPr/>
          <p:nvPr/>
        </p:nvCxnSpPr>
        <p:spPr>
          <a:xfrm>
            <a:off x="502920" y="2909794"/>
            <a:ext cx="6172200" cy="0"/>
          </a:xfrm>
          <a:prstGeom prst="line">
            <a:avLst/>
          </a:prstGeom>
          <a:ln w="15875">
            <a:solidFill>
              <a:srgbClr val="FFFFFF"/>
            </a:solidFill>
            <a:prstDash val="dash"/>
          </a:ln>
        </p:spPr>
      </p:cxnSp>
      <p:cxnSp>
        <p:nvCxnSpPr>
          <p:cNvPr id="9" name="Connector 8"/>
          <p:cNvCxnSpPr/>
          <p:nvPr/>
        </p:nvCxnSpPr>
        <p:spPr>
          <a:xfrm>
            <a:off x="502920" y="3744929"/>
            <a:ext cx="6172200" cy="0"/>
          </a:xfrm>
          <a:prstGeom prst="line">
            <a:avLst/>
          </a:prstGeom>
          <a:ln w="15875">
            <a:solidFill>
              <a:srgbClr val="FFFFFF"/>
            </a:solidFill>
            <a:prstDash val="dash"/>
          </a:ln>
        </p:spPr>
      </p:cxnSp>
      <p:cxnSp>
        <p:nvCxnSpPr>
          <p:cNvPr id="10" name="Connector 9"/>
          <p:cNvCxnSpPr/>
          <p:nvPr/>
        </p:nvCxnSpPr>
        <p:spPr>
          <a:xfrm>
            <a:off x="3471891" y="1216092"/>
            <a:ext cx="19210" cy="1155565"/>
          </a:xfrm>
          <a:prstGeom prst="line">
            <a:avLst/>
          </a:prstGeom>
          <a:ln w="15875">
            <a:solidFill>
              <a:srgbClr val="FFFFFF"/>
            </a:solidFill>
          </a:ln>
        </p:spPr>
      </p:cxnSp>
      <p:cxnSp>
        <p:nvCxnSpPr>
          <p:cNvPr id="11" name="Connector 10"/>
          <p:cNvCxnSpPr/>
          <p:nvPr/>
        </p:nvCxnSpPr>
        <p:spPr>
          <a:xfrm>
            <a:off x="3491101" y="2371657"/>
            <a:ext cx="3815" cy="692358"/>
          </a:xfrm>
          <a:prstGeom prst="line">
            <a:avLst/>
          </a:prstGeom>
          <a:ln w="15875">
            <a:solidFill>
              <a:srgbClr val="FFFFFF"/>
            </a:solidFill>
          </a:ln>
        </p:spPr>
      </p:cxnSp>
      <p:cxnSp>
        <p:nvCxnSpPr>
          <p:cNvPr id="12" name="Connector 11"/>
          <p:cNvCxnSpPr/>
          <p:nvPr/>
        </p:nvCxnSpPr>
        <p:spPr>
          <a:xfrm>
            <a:off x="3494916" y="3064015"/>
            <a:ext cx="7629" cy="683230"/>
          </a:xfrm>
          <a:prstGeom prst="line">
            <a:avLst/>
          </a:prstGeom>
          <a:ln w="15875">
            <a:solidFill>
              <a:srgbClr val="FFFFFF"/>
            </a:solidFill>
          </a:ln>
        </p:spPr>
      </p:cxnSp>
      <p:cxnSp>
        <p:nvCxnSpPr>
          <p:cNvPr id="13" name="Connector 12"/>
          <p:cNvCxnSpPr/>
          <p:nvPr/>
        </p:nvCxnSpPr>
        <p:spPr>
          <a:xfrm>
            <a:off x="3502545" y="3747245"/>
            <a:ext cx="11580" cy="672059"/>
          </a:xfrm>
          <a:prstGeom prst="line">
            <a:avLst/>
          </a:prstGeom>
          <a:ln w="15875">
            <a:solidFill>
              <a:srgbClr val="FFFFFF"/>
            </a:solidFill>
          </a:ln>
        </p:spPr>
      </p:cxnSp>
      <p:cxnSp>
        <p:nvCxnSpPr>
          <p:cNvPr id="14" name="Connector 13"/>
          <p:cNvCxnSpPr/>
          <p:nvPr/>
        </p:nvCxnSpPr>
        <p:spPr>
          <a:xfrm>
            <a:off x="3514125" y="4419304"/>
            <a:ext cx="11444" cy="494541"/>
          </a:xfrm>
          <a:prstGeom prst="line">
            <a:avLst/>
          </a:prstGeom>
          <a:ln w="15875">
            <a:solidFill>
              <a:srgbClr val="FFFFFF"/>
            </a:solidFill>
          </a:ln>
        </p:spPr>
      </p:cxnSp>
      <p:sp>
        <p:nvSpPr>
          <p:cNvPr id="15" name="TextBox 14"/>
          <p:cNvSpPr txBox="1"/>
          <p:nvPr/>
        </p:nvSpPr>
        <p:spPr>
          <a:xfrm>
            <a:off x="530167" y="2693386"/>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30167" y="3142969"/>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30167" y="3528521"/>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sp>
        <p:nvSpPr>
          <p:cNvPr id="18" name="Oval 17"/>
          <p:cNvSpPr/>
          <p:nvPr/>
        </p:nvSpPr>
        <p:spPr>
          <a:xfrm>
            <a:off x="1973928" y="2422712"/>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9" name="Oval 18"/>
          <p:cNvSpPr/>
          <p:nvPr/>
        </p:nvSpPr>
        <p:spPr>
          <a:xfrm>
            <a:off x="3390797" y="2231980"/>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20" name="Oval 19"/>
          <p:cNvSpPr/>
          <p:nvPr/>
        </p:nvSpPr>
        <p:spPr>
          <a:xfrm>
            <a:off x="4807666" y="2831424"/>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1" name="Oval 20"/>
          <p:cNvSpPr/>
          <p:nvPr/>
        </p:nvSpPr>
        <p:spPr>
          <a:xfrm>
            <a:off x="2627868" y="141455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22" name="Oval 21"/>
          <p:cNvSpPr/>
          <p:nvPr/>
        </p:nvSpPr>
        <p:spPr>
          <a:xfrm>
            <a:off x="5447981" y="3580730"/>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3" name="Oval 22"/>
          <p:cNvSpPr/>
          <p:nvPr/>
        </p:nvSpPr>
        <p:spPr>
          <a:xfrm>
            <a:off x="1469850" y="1618912"/>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24" name="Oval 23"/>
          <p:cNvSpPr/>
          <p:nvPr/>
        </p:nvSpPr>
        <p:spPr>
          <a:xfrm>
            <a:off x="502920" y="5016910"/>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5" name="TextBox 24"/>
          <p:cNvSpPr txBox="1"/>
          <p:nvPr/>
        </p:nvSpPr>
        <p:spPr>
          <a:xfrm>
            <a:off x="886968" y="4977877"/>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ABD</a:t>
            </a:r>
          </a:p>
        </p:txBody>
      </p:sp>
      <p:sp>
        <p:nvSpPr>
          <p:cNvPr id="26" name="Oval 25"/>
          <p:cNvSpPr/>
          <p:nvPr/>
        </p:nvSpPr>
        <p:spPr>
          <a:xfrm>
            <a:off x="502920" y="5469882"/>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7" name="TextBox 26"/>
          <p:cNvSpPr txBox="1"/>
          <p:nvPr/>
        </p:nvSpPr>
        <p:spPr>
          <a:xfrm>
            <a:off x="886968" y="5430848"/>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Batı Avrupa</a:t>
            </a:r>
          </a:p>
        </p:txBody>
      </p:sp>
      <p:sp>
        <p:nvSpPr>
          <p:cNvPr id="28" name="Oval 27"/>
          <p:cNvSpPr/>
          <p:nvPr/>
        </p:nvSpPr>
        <p:spPr>
          <a:xfrm>
            <a:off x="502920" y="5922854"/>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9" name="TextBox 28"/>
          <p:cNvSpPr txBox="1"/>
          <p:nvPr/>
        </p:nvSpPr>
        <p:spPr>
          <a:xfrm>
            <a:off x="886968" y="5883820"/>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Güney ve Güneydoğu Asya</a:t>
            </a:r>
          </a:p>
        </p:txBody>
      </p:sp>
      <p:sp>
        <p:nvSpPr>
          <p:cNvPr id="30" name="Oval 29"/>
          <p:cNvSpPr/>
          <p:nvPr/>
        </p:nvSpPr>
        <p:spPr>
          <a:xfrm>
            <a:off x="3657600" y="5016910"/>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31" name="TextBox 30"/>
          <p:cNvSpPr txBox="1"/>
          <p:nvPr/>
        </p:nvSpPr>
        <p:spPr>
          <a:xfrm>
            <a:off x="4041648" y="4977877"/>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Grönland</a:t>
            </a:r>
          </a:p>
        </p:txBody>
      </p:sp>
      <p:sp>
        <p:nvSpPr>
          <p:cNvPr id="32" name="Oval 31"/>
          <p:cNvSpPr/>
          <p:nvPr/>
        </p:nvSpPr>
        <p:spPr>
          <a:xfrm>
            <a:off x="3657600" y="5469882"/>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33" name="TextBox 32"/>
          <p:cNvSpPr txBox="1"/>
          <p:nvPr/>
        </p:nvSpPr>
        <p:spPr>
          <a:xfrm>
            <a:off x="4041648" y="5430848"/>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Avustralya</a:t>
            </a:r>
          </a:p>
        </p:txBody>
      </p:sp>
      <p:sp>
        <p:nvSpPr>
          <p:cNvPr id="34" name="Oval 33"/>
          <p:cNvSpPr/>
          <p:nvPr/>
        </p:nvSpPr>
        <p:spPr>
          <a:xfrm>
            <a:off x="3657600" y="5922854"/>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35" name="TextBox 34"/>
          <p:cNvSpPr txBox="1"/>
          <p:nvPr/>
        </p:nvSpPr>
        <p:spPr>
          <a:xfrm>
            <a:off x="4041648" y="5883820"/>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Kanada'nın kuzeyi</a:t>
            </a:r>
          </a:p>
        </p:txBody>
      </p:sp>
      <p:sp>
        <p:nvSpPr>
          <p:cNvPr id="36" name="TextBox 35"/>
          <p:cNvSpPr txBox="1"/>
          <p:nvPr/>
        </p:nvSpPr>
        <p:spPr>
          <a:xfrm>
            <a:off x="6903720" y="1216152"/>
            <a:ext cx="4785055"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1E7B6E"/>
                </a:solidFill>
                <a:latin typeface="Calibri"/>
              </a:rPr>
              <a:t>Nedenler (birden fazla bölgeye gidebilir)</a:t>
            </a:r>
          </a:p>
        </p:txBody>
      </p:sp>
      <p:sp>
        <p:nvSpPr>
          <p:cNvPr id="37" name="Rounded Rectangle 36"/>
          <p:cNvSpPr/>
          <p:nvPr/>
        </p:nvSpPr>
        <p:spPr>
          <a:xfrm>
            <a:off x="6903720" y="1645920"/>
            <a:ext cx="4785055" cy="870508"/>
          </a:xfrm>
          <a:prstGeom prst="roundRect">
            <a:avLst>
              <a:gd name="adj" fmla="val 16000"/>
            </a:avLst>
          </a:prstGeom>
          <a:solidFill>
            <a:srgbClr val="F0F0F0"/>
          </a:solidFill>
          <a:ln>
            <a:no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A)</a:t>
            </a:r>
            <a:r>
              <a:rPr lang="tr-TR" sz="2000" b="0" i="0">
                <a:solidFill>
                  <a:srgbClr val="262626"/>
                </a:solidFill>
                <a:latin typeface="Calibri"/>
              </a:rPr>
              <a:t> Topraklarının verimli olması</a:t>
            </a:r>
          </a:p>
        </p:txBody>
      </p:sp>
      <p:sp>
        <p:nvSpPr>
          <p:cNvPr id="38" name="Rounded Rectangle 37"/>
          <p:cNvSpPr/>
          <p:nvPr/>
        </p:nvSpPr>
        <p:spPr>
          <a:xfrm>
            <a:off x="6903720" y="2589580"/>
            <a:ext cx="4785055" cy="870508"/>
          </a:xfrm>
          <a:prstGeom prst="roundRect">
            <a:avLst>
              <a:gd name="adj" fmla="val 16000"/>
            </a:avLst>
          </a:prstGeom>
          <a:solidFill>
            <a:srgbClr val="F0F0F0"/>
          </a:solidFill>
          <a:ln>
            <a:no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B)</a:t>
            </a:r>
            <a:r>
              <a:rPr lang="tr-TR" sz="2000" b="0" i="0">
                <a:solidFill>
                  <a:srgbClr val="262626"/>
                </a:solidFill>
                <a:latin typeface="Calibri"/>
              </a:rPr>
              <a:t> Sanayinin gelişmiş olması</a:t>
            </a:r>
          </a:p>
        </p:txBody>
      </p:sp>
      <p:sp>
        <p:nvSpPr>
          <p:cNvPr id="39" name="Rounded Rectangle 38"/>
          <p:cNvSpPr/>
          <p:nvPr/>
        </p:nvSpPr>
        <p:spPr>
          <a:xfrm>
            <a:off x="6903720" y="3533241"/>
            <a:ext cx="4785055" cy="870508"/>
          </a:xfrm>
          <a:prstGeom prst="roundRect">
            <a:avLst>
              <a:gd name="adj" fmla="val 16000"/>
            </a:avLst>
          </a:prstGeom>
          <a:solidFill>
            <a:srgbClr val="F0F0F0"/>
          </a:solidFill>
          <a:ln>
            <a:no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C)</a:t>
            </a:r>
            <a:r>
              <a:rPr lang="tr-TR" sz="2000" b="0" i="0">
                <a:solidFill>
                  <a:srgbClr val="262626"/>
                </a:solidFill>
                <a:latin typeface="Calibri"/>
              </a:rPr>
              <a:t> Sıcaklık yıl boyunca 0 °C'nin altındadır.</a:t>
            </a:r>
          </a:p>
        </p:txBody>
      </p:sp>
      <p:sp>
        <p:nvSpPr>
          <p:cNvPr id="40" name="Rounded Rectangle 39"/>
          <p:cNvSpPr/>
          <p:nvPr/>
        </p:nvSpPr>
        <p:spPr>
          <a:xfrm>
            <a:off x="6903720" y="4476902"/>
            <a:ext cx="4785055" cy="870508"/>
          </a:xfrm>
          <a:prstGeom prst="roundRect">
            <a:avLst>
              <a:gd name="adj" fmla="val 16000"/>
            </a:avLst>
          </a:prstGeom>
          <a:solidFill>
            <a:srgbClr val="F0F0F0"/>
          </a:solidFill>
          <a:ln>
            <a:no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D)</a:t>
            </a:r>
            <a:r>
              <a:rPr lang="tr-TR" sz="2000" b="0" i="0">
                <a:solidFill>
                  <a:srgbClr val="262626"/>
                </a:solidFill>
                <a:latin typeface="Calibri"/>
              </a:rPr>
              <a:t> Sıcaklık ortalaması genel olarak düşüktür.</a:t>
            </a:r>
          </a:p>
        </p:txBody>
      </p:sp>
      <p:sp>
        <p:nvSpPr>
          <p:cNvPr id="41" name="Rounded Rectangle 40"/>
          <p:cNvSpPr/>
          <p:nvPr/>
        </p:nvSpPr>
        <p:spPr>
          <a:xfrm>
            <a:off x="6903720" y="5420563"/>
            <a:ext cx="4785055" cy="870508"/>
          </a:xfrm>
          <a:prstGeom prst="roundRect">
            <a:avLst>
              <a:gd name="adj" fmla="val 16000"/>
            </a:avLst>
          </a:prstGeom>
          <a:solidFill>
            <a:srgbClr val="F0F0F0"/>
          </a:solidFill>
          <a:ln>
            <a:no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E)</a:t>
            </a:r>
            <a:r>
              <a:rPr lang="tr-TR" sz="2000" b="0" i="0">
                <a:solidFill>
                  <a:srgbClr val="262626"/>
                </a:solidFill>
                <a:latin typeface="Calibri"/>
              </a:rPr>
              <a:t> Çöl iklimi geniş alanda görülür.</a:t>
            </a:r>
          </a:p>
        </p:txBody>
      </p:sp>
      <p:sp>
        <p:nvSpPr>
          <p:cNvPr id="42" name="TextBox 4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3" name="Rounded Rectangle 4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44" name="TextBox 4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99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Nedenleri doğru bölgeye yerleştir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dunya_nufus_s147.jpg"/>
          <p:cNvPicPr>
            <a:picLocks noChangeAspect="1"/>
          </p:cNvPicPr>
          <p:nvPr/>
        </p:nvPicPr>
        <p:blipFill>
          <a:blip r:embed="rId3"/>
          <a:stretch>
            <a:fillRect/>
          </a:stretch>
        </p:blipFill>
        <p:spPr>
          <a:xfrm>
            <a:off x="502920" y="1216152"/>
            <a:ext cx="6172200" cy="3697717"/>
          </a:xfrm>
          <a:prstGeom prst="rect">
            <a:avLst/>
          </a:prstGeom>
          <a:ln w="9525">
            <a:solidFill>
              <a:srgbClr val="D9D9D9"/>
            </a:solidFill>
          </a:ln>
        </p:spPr>
      </p:pic>
      <p:cxnSp>
        <p:nvCxnSpPr>
          <p:cNvPr id="7" name="Connector 6"/>
          <p:cNvCxnSpPr/>
          <p:nvPr/>
        </p:nvCxnSpPr>
        <p:spPr>
          <a:xfrm>
            <a:off x="502920" y="3359377"/>
            <a:ext cx="6172200" cy="0"/>
          </a:xfrm>
          <a:prstGeom prst="line">
            <a:avLst/>
          </a:prstGeom>
          <a:ln w="15875">
            <a:solidFill>
              <a:srgbClr val="FFFFFF"/>
            </a:solidFill>
          </a:ln>
        </p:spPr>
      </p:cxnSp>
      <p:cxnSp>
        <p:nvCxnSpPr>
          <p:cNvPr id="8" name="Connector 7"/>
          <p:cNvCxnSpPr/>
          <p:nvPr/>
        </p:nvCxnSpPr>
        <p:spPr>
          <a:xfrm>
            <a:off x="502920" y="2909794"/>
            <a:ext cx="6172200" cy="0"/>
          </a:xfrm>
          <a:prstGeom prst="line">
            <a:avLst/>
          </a:prstGeom>
          <a:ln w="15875">
            <a:solidFill>
              <a:srgbClr val="FFFFFF"/>
            </a:solidFill>
            <a:prstDash val="dash"/>
          </a:ln>
        </p:spPr>
      </p:cxnSp>
      <p:cxnSp>
        <p:nvCxnSpPr>
          <p:cNvPr id="9" name="Connector 8"/>
          <p:cNvCxnSpPr/>
          <p:nvPr/>
        </p:nvCxnSpPr>
        <p:spPr>
          <a:xfrm>
            <a:off x="502920" y="3744929"/>
            <a:ext cx="6172200" cy="0"/>
          </a:xfrm>
          <a:prstGeom prst="line">
            <a:avLst/>
          </a:prstGeom>
          <a:ln w="15875">
            <a:solidFill>
              <a:srgbClr val="FFFFFF"/>
            </a:solidFill>
            <a:prstDash val="dash"/>
          </a:ln>
        </p:spPr>
      </p:cxnSp>
      <p:cxnSp>
        <p:nvCxnSpPr>
          <p:cNvPr id="10" name="Connector 9"/>
          <p:cNvCxnSpPr/>
          <p:nvPr/>
        </p:nvCxnSpPr>
        <p:spPr>
          <a:xfrm>
            <a:off x="3471891" y="1216092"/>
            <a:ext cx="19210" cy="1155565"/>
          </a:xfrm>
          <a:prstGeom prst="line">
            <a:avLst/>
          </a:prstGeom>
          <a:ln w="15875">
            <a:solidFill>
              <a:srgbClr val="FFFFFF"/>
            </a:solidFill>
          </a:ln>
        </p:spPr>
      </p:cxnSp>
      <p:cxnSp>
        <p:nvCxnSpPr>
          <p:cNvPr id="11" name="Connector 10"/>
          <p:cNvCxnSpPr/>
          <p:nvPr/>
        </p:nvCxnSpPr>
        <p:spPr>
          <a:xfrm>
            <a:off x="3491101" y="2371657"/>
            <a:ext cx="3815" cy="692358"/>
          </a:xfrm>
          <a:prstGeom prst="line">
            <a:avLst/>
          </a:prstGeom>
          <a:ln w="15875">
            <a:solidFill>
              <a:srgbClr val="FFFFFF"/>
            </a:solidFill>
          </a:ln>
        </p:spPr>
      </p:cxnSp>
      <p:cxnSp>
        <p:nvCxnSpPr>
          <p:cNvPr id="12" name="Connector 11"/>
          <p:cNvCxnSpPr/>
          <p:nvPr/>
        </p:nvCxnSpPr>
        <p:spPr>
          <a:xfrm>
            <a:off x="3494916" y="3064015"/>
            <a:ext cx="7629" cy="683230"/>
          </a:xfrm>
          <a:prstGeom prst="line">
            <a:avLst/>
          </a:prstGeom>
          <a:ln w="15875">
            <a:solidFill>
              <a:srgbClr val="FFFFFF"/>
            </a:solidFill>
          </a:ln>
        </p:spPr>
      </p:cxnSp>
      <p:cxnSp>
        <p:nvCxnSpPr>
          <p:cNvPr id="13" name="Connector 12"/>
          <p:cNvCxnSpPr/>
          <p:nvPr/>
        </p:nvCxnSpPr>
        <p:spPr>
          <a:xfrm>
            <a:off x="3502545" y="3747245"/>
            <a:ext cx="11580" cy="672059"/>
          </a:xfrm>
          <a:prstGeom prst="line">
            <a:avLst/>
          </a:prstGeom>
          <a:ln w="15875">
            <a:solidFill>
              <a:srgbClr val="FFFFFF"/>
            </a:solidFill>
          </a:ln>
        </p:spPr>
      </p:cxnSp>
      <p:cxnSp>
        <p:nvCxnSpPr>
          <p:cNvPr id="14" name="Connector 13"/>
          <p:cNvCxnSpPr/>
          <p:nvPr/>
        </p:nvCxnSpPr>
        <p:spPr>
          <a:xfrm>
            <a:off x="3514125" y="4419304"/>
            <a:ext cx="11444" cy="494541"/>
          </a:xfrm>
          <a:prstGeom prst="line">
            <a:avLst/>
          </a:prstGeom>
          <a:ln w="15875">
            <a:solidFill>
              <a:srgbClr val="FFFFFF"/>
            </a:solidFill>
          </a:ln>
        </p:spPr>
      </p:cxnSp>
      <p:sp>
        <p:nvSpPr>
          <p:cNvPr id="15" name="TextBox 14"/>
          <p:cNvSpPr txBox="1"/>
          <p:nvPr/>
        </p:nvSpPr>
        <p:spPr>
          <a:xfrm>
            <a:off x="530167" y="2693386"/>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30167" y="3142969"/>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30167" y="3528521"/>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sp>
        <p:nvSpPr>
          <p:cNvPr id="18" name="Oval 17"/>
          <p:cNvSpPr/>
          <p:nvPr/>
        </p:nvSpPr>
        <p:spPr>
          <a:xfrm>
            <a:off x="1973928" y="2422712"/>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19" name="Oval 18"/>
          <p:cNvSpPr/>
          <p:nvPr/>
        </p:nvSpPr>
        <p:spPr>
          <a:xfrm>
            <a:off x="3390797" y="2231980"/>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20" name="Oval 19"/>
          <p:cNvSpPr/>
          <p:nvPr/>
        </p:nvSpPr>
        <p:spPr>
          <a:xfrm>
            <a:off x="4807666" y="2831424"/>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21" name="Oval 20"/>
          <p:cNvSpPr/>
          <p:nvPr/>
        </p:nvSpPr>
        <p:spPr>
          <a:xfrm>
            <a:off x="2627868" y="1414556"/>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22" name="Oval 21"/>
          <p:cNvSpPr/>
          <p:nvPr/>
        </p:nvSpPr>
        <p:spPr>
          <a:xfrm>
            <a:off x="5447981" y="3580730"/>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3" name="Oval 22"/>
          <p:cNvSpPr/>
          <p:nvPr/>
        </p:nvSpPr>
        <p:spPr>
          <a:xfrm>
            <a:off x="1469850" y="1618912"/>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24" name="Oval 23"/>
          <p:cNvSpPr/>
          <p:nvPr/>
        </p:nvSpPr>
        <p:spPr>
          <a:xfrm>
            <a:off x="502920" y="501691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5" name="TextBox 24"/>
          <p:cNvSpPr txBox="1"/>
          <p:nvPr/>
        </p:nvSpPr>
        <p:spPr>
          <a:xfrm>
            <a:off x="886968" y="4977877"/>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ABD → </a:t>
            </a:r>
            <a:r>
              <a:rPr lang="tr-TR" sz="1450" b="1" i="0">
                <a:solidFill>
                  <a:srgbClr val="262626"/>
                </a:solidFill>
                <a:latin typeface="Calibri"/>
              </a:rPr>
              <a:t>A, B</a:t>
            </a:r>
          </a:p>
        </p:txBody>
      </p:sp>
      <p:sp>
        <p:nvSpPr>
          <p:cNvPr id="26" name="Oval 25"/>
          <p:cNvSpPr/>
          <p:nvPr/>
        </p:nvSpPr>
        <p:spPr>
          <a:xfrm>
            <a:off x="502920" y="5469882"/>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7" name="TextBox 26"/>
          <p:cNvSpPr txBox="1"/>
          <p:nvPr/>
        </p:nvSpPr>
        <p:spPr>
          <a:xfrm>
            <a:off x="886968" y="5430848"/>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Batı Avrupa → </a:t>
            </a:r>
            <a:r>
              <a:rPr lang="tr-TR" sz="1450" b="1" i="0">
                <a:solidFill>
                  <a:srgbClr val="262626"/>
                </a:solidFill>
                <a:latin typeface="Calibri"/>
              </a:rPr>
              <a:t>A, B</a:t>
            </a:r>
          </a:p>
        </p:txBody>
      </p:sp>
      <p:sp>
        <p:nvSpPr>
          <p:cNvPr id="28" name="Oval 27"/>
          <p:cNvSpPr/>
          <p:nvPr/>
        </p:nvSpPr>
        <p:spPr>
          <a:xfrm>
            <a:off x="502920" y="5922854"/>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9" name="TextBox 28"/>
          <p:cNvSpPr txBox="1"/>
          <p:nvPr/>
        </p:nvSpPr>
        <p:spPr>
          <a:xfrm>
            <a:off x="886968" y="5883820"/>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Güney ve Güneydoğu Asya → </a:t>
            </a:r>
            <a:r>
              <a:rPr lang="tr-TR" sz="1450" b="1" i="0">
                <a:solidFill>
                  <a:srgbClr val="262626"/>
                </a:solidFill>
                <a:latin typeface="Calibri"/>
              </a:rPr>
              <a:t>A</a:t>
            </a:r>
          </a:p>
        </p:txBody>
      </p:sp>
      <p:sp>
        <p:nvSpPr>
          <p:cNvPr id="30" name="Oval 29"/>
          <p:cNvSpPr/>
          <p:nvPr/>
        </p:nvSpPr>
        <p:spPr>
          <a:xfrm>
            <a:off x="3657600" y="501691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31" name="TextBox 30"/>
          <p:cNvSpPr txBox="1"/>
          <p:nvPr/>
        </p:nvSpPr>
        <p:spPr>
          <a:xfrm>
            <a:off x="4041648" y="4977877"/>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Grönland → </a:t>
            </a:r>
            <a:r>
              <a:rPr lang="tr-TR" sz="1450" b="1" i="0">
                <a:solidFill>
                  <a:srgbClr val="262626"/>
                </a:solidFill>
                <a:latin typeface="Calibri"/>
              </a:rPr>
              <a:t>C</a:t>
            </a:r>
          </a:p>
        </p:txBody>
      </p:sp>
      <p:sp>
        <p:nvSpPr>
          <p:cNvPr id="32" name="Oval 31"/>
          <p:cNvSpPr/>
          <p:nvPr/>
        </p:nvSpPr>
        <p:spPr>
          <a:xfrm>
            <a:off x="3657600" y="5469882"/>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33" name="TextBox 32"/>
          <p:cNvSpPr txBox="1"/>
          <p:nvPr/>
        </p:nvSpPr>
        <p:spPr>
          <a:xfrm>
            <a:off x="4041648" y="5430848"/>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Avustralya → </a:t>
            </a:r>
            <a:r>
              <a:rPr lang="tr-TR" sz="1450" b="1" i="0">
                <a:solidFill>
                  <a:srgbClr val="262626"/>
                </a:solidFill>
                <a:latin typeface="Calibri"/>
              </a:rPr>
              <a:t>E</a:t>
            </a:r>
          </a:p>
        </p:txBody>
      </p:sp>
      <p:sp>
        <p:nvSpPr>
          <p:cNvPr id="34" name="Oval 33"/>
          <p:cNvSpPr/>
          <p:nvPr/>
        </p:nvSpPr>
        <p:spPr>
          <a:xfrm>
            <a:off x="3657600" y="5922854"/>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35" name="TextBox 34"/>
          <p:cNvSpPr txBox="1"/>
          <p:nvPr/>
        </p:nvSpPr>
        <p:spPr>
          <a:xfrm>
            <a:off x="4041648" y="5883820"/>
            <a:ext cx="2633472" cy="407251"/>
          </a:xfrm>
          <a:prstGeom prst="rect">
            <a:avLst/>
          </a:prstGeom>
          <a:noFill/>
        </p:spPr>
        <p:txBody>
          <a:bodyPr wrap="square" anchor="ctr" lIns="73152" rIns="73152" tIns="36576" bIns="36576">
            <a:noAutofit/>
          </a:bodyPr>
          <a:lstStyle/>
          <a:p>
            <a:pPr algn="l">
              <a:spcBef>
                <a:spcPts val="0"/>
              </a:spcBef>
              <a:spcAft>
                <a:spcPts val="0"/>
              </a:spcAft>
            </a:pPr>
            <a:r>
              <a:rPr lang="tr-TR" sz="1450" b="0" i="0">
                <a:solidFill>
                  <a:srgbClr val="262626"/>
                </a:solidFill>
                <a:latin typeface="Calibri"/>
              </a:rPr>
              <a:t>Kanada'nın kuzeyi → </a:t>
            </a:r>
            <a:r>
              <a:rPr lang="tr-TR" sz="1450" b="1" i="0">
                <a:solidFill>
                  <a:srgbClr val="262626"/>
                </a:solidFill>
                <a:latin typeface="Calibri"/>
              </a:rPr>
              <a:t>D</a:t>
            </a:r>
          </a:p>
        </p:txBody>
      </p:sp>
      <p:sp>
        <p:nvSpPr>
          <p:cNvPr id="36" name="TextBox 35"/>
          <p:cNvSpPr txBox="1"/>
          <p:nvPr/>
        </p:nvSpPr>
        <p:spPr>
          <a:xfrm>
            <a:off x="6903720" y="1216152"/>
            <a:ext cx="4785055"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1E7B6E"/>
                </a:solidFill>
                <a:latin typeface="Calibri"/>
              </a:rPr>
              <a:t>Nedenler → bölgeler</a:t>
            </a:r>
          </a:p>
        </p:txBody>
      </p:sp>
      <p:sp>
        <p:nvSpPr>
          <p:cNvPr id="37" name="Rounded Rectangle 36"/>
          <p:cNvSpPr/>
          <p:nvPr/>
        </p:nvSpPr>
        <p:spPr>
          <a:xfrm>
            <a:off x="6903720" y="1645920"/>
            <a:ext cx="4785055" cy="870508"/>
          </a:xfrm>
          <a:prstGeom prst="roundRect">
            <a:avLst>
              <a:gd name="adj" fmla="val 16000"/>
            </a:avLst>
          </a:prstGeom>
          <a:solidFill>
            <a:srgbClr val="E3F1E4"/>
          </a:solidFill>
          <a:ln w="12700">
            <a:solidFill>
              <a:srgbClr val="2E7D32"/>
            </a:solid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A)</a:t>
            </a:r>
            <a:r>
              <a:rPr lang="tr-TR" sz="2000" b="0" i="0">
                <a:solidFill>
                  <a:srgbClr val="262626"/>
                </a:solidFill>
                <a:latin typeface="Calibri"/>
              </a:rPr>
              <a:t> Topraklarının verimli olması  → </a:t>
            </a:r>
            <a:r>
              <a:rPr lang="tr-TR" sz="2000" b="1" i="0">
                <a:solidFill>
                  <a:srgbClr val="262626"/>
                </a:solidFill>
                <a:latin typeface="Calibri"/>
              </a:rPr>
              <a:t>1, 2, 3</a:t>
            </a:r>
          </a:p>
        </p:txBody>
      </p:sp>
      <p:sp>
        <p:nvSpPr>
          <p:cNvPr id="38" name="Rounded Rectangle 37"/>
          <p:cNvSpPr/>
          <p:nvPr/>
        </p:nvSpPr>
        <p:spPr>
          <a:xfrm>
            <a:off x="6903720" y="2589580"/>
            <a:ext cx="4785055" cy="870508"/>
          </a:xfrm>
          <a:prstGeom prst="roundRect">
            <a:avLst>
              <a:gd name="adj" fmla="val 16000"/>
            </a:avLst>
          </a:prstGeom>
          <a:solidFill>
            <a:srgbClr val="E3F1E4"/>
          </a:solidFill>
          <a:ln w="12700">
            <a:solidFill>
              <a:srgbClr val="2E7D32"/>
            </a:solid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B)</a:t>
            </a:r>
            <a:r>
              <a:rPr lang="tr-TR" sz="2000" b="0" i="0">
                <a:solidFill>
                  <a:srgbClr val="262626"/>
                </a:solidFill>
                <a:latin typeface="Calibri"/>
              </a:rPr>
              <a:t> Sanayinin gelişmiş olması  → </a:t>
            </a:r>
            <a:r>
              <a:rPr lang="tr-TR" sz="2000" b="1" i="0">
                <a:solidFill>
                  <a:srgbClr val="262626"/>
                </a:solidFill>
                <a:latin typeface="Calibri"/>
              </a:rPr>
              <a:t>1, 2</a:t>
            </a:r>
          </a:p>
        </p:txBody>
      </p:sp>
      <p:sp>
        <p:nvSpPr>
          <p:cNvPr id="39" name="Rounded Rectangle 38"/>
          <p:cNvSpPr/>
          <p:nvPr/>
        </p:nvSpPr>
        <p:spPr>
          <a:xfrm>
            <a:off x="6903720" y="3533241"/>
            <a:ext cx="4785055" cy="870508"/>
          </a:xfrm>
          <a:prstGeom prst="roundRect">
            <a:avLst>
              <a:gd name="adj" fmla="val 16000"/>
            </a:avLst>
          </a:prstGeom>
          <a:solidFill>
            <a:srgbClr val="E3F1E4"/>
          </a:solidFill>
          <a:ln w="12700">
            <a:solidFill>
              <a:srgbClr val="2E7D32"/>
            </a:solid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C)</a:t>
            </a:r>
            <a:r>
              <a:rPr lang="tr-TR" sz="2000" b="0" i="0">
                <a:solidFill>
                  <a:srgbClr val="262626"/>
                </a:solidFill>
                <a:latin typeface="Calibri"/>
              </a:rPr>
              <a:t> Sıcaklık yıl boyunca 0 °C'nin altındadır.  → </a:t>
            </a:r>
            <a:r>
              <a:rPr lang="tr-TR" sz="2000" b="1" i="0">
                <a:solidFill>
                  <a:srgbClr val="262626"/>
                </a:solidFill>
                <a:latin typeface="Calibri"/>
              </a:rPr>
              <a:t>4</a:t>
            </a:r>
          </a:p>
        </p:txBody>
      </p:sp>
      <p:sp>
        <p:nvSpPr>
          <p:cNvPr id="40" name="Rounded Rectangle 39"/>
          <p:cNvSpPr/>
          <p:nvPr/>
        </p:nvSpPr>
        <p:spPr>
          <a:xfrm>
            <a:off x="6903720" y="4476902"/>
            <a:ext cx="4785055" cy="870508"/>
          </a:xfrm>
          <a:prstGeom prst="roundRect">
            <a:avLst>
              <a:gd name="adj" fmla="val 16000"/>
            </a:avLst>
          </a:prstGeom>
          <a:solidFill>
            <a:srgbClr val="E3F1E4"/>
          </a:solidFill>
          <a:ln w="12700">
            <a:solidFill>
              <a:srgbClr val="2E7D32"/>
            </a:solid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D)</a:t>
            </a:r>
            <a:r>
              <a:rPr lang="tr-TR" sz="2000" b="0" i="0">
                <a:solidFill>
                  <a:srgbClr val="262626"/>
                </a:solidFill>
                <a:latin typeface="Calibri"/>
              </a:rPr>
              <a:t> Sıcaklık ortalaması genel olarak düşüktür.  → </a:t>
            </a:r>
            <a:r>
              <a:rPr lang="tr-TR" sz="2000" b="1" i="0">
                <a:solidFill>
                  <a:srgbClr val="262626"/>
                </a:solidFill>
                <a:latin typeface="Calibri"/>
              </a:rPr>
              <a:t>6</a:t>
            </a:r>
          </a:p>
        </p:txBody>
      </p:sp>
      <p:sp>
        <p:nvSpPr>
          <p:cNvPr id="41" name="Rounded Rectangle 40"/>
          <p:cNvSpPr/>
          <p:nvPr/>
        </p:nvSpPr>
        <p:spPr>
          <a:xfrm>
            <a:off x="6903720" y="5420563"/>
            <a:ext cx="4785055" cy="870508"/>
          </a:xfrm>
          <a:prstGeom prst="roundRect">
            <a:avLst>
              <a:gd name="adj" fmla="val 16000"/>
            </a:avLst>
          </a:prstGeom>
          <a:solidFill>
            <a:srgbClr val="E3F1E4"/>
          </a:solidFill>
          <a:ln w="12700">
            <a:solidFill>
              <a:srgbClr val="2E7D32"/>
            </a:solidFill>
          </a:ln>
          <a:effectLst/>
        </p:spPr>
        <p:txBody>
          <a:bodyPr rtlCol="0" anchor="ctr" wrap="square" lIns="109728" rIns="109728" tIns="27432" bIns="27432">
            <a:noAutofit/>
          </a:bodyPr>
          <a:lstStyle/>
          <a:p>
            <a:pPr algn="l">
              <a:spcBef>
                <a:spcPts val="0"/>
              </a:spcBef>
              <a:spcAft>
                <a:spcPts val="0"/>
              </a:spcAft>
            </a:pPr>
            <a:r>
              <a:rPr lang="tr-TR" sz="2000" b="1" i="0">
                <a:solidFill>
                  <a:srgbClr val="262626"/>
                </a:solidFill>
                <a:latin typeface="Calibri"/>
              </a:rPr>
              <a:t>E)</a:t>
            </a:r>
            <a:r>
              <a:rPr lang="tr-TR" sz="2000" b="0" i="0">
                <a:solidFill>
                  <a:srgbClr val="262626"/>
                </a:solidFill>
                <a:latin typeface="Calibri"/>
              </a:rPr>
              <a:t> Çöl iklimi geniş alanda görülür.  → </a:t>
            </a:r>
            <a:r>
              <a:rPr lang="tr-TR" sz="2000" b="1" i="0">
                <a:solidFill>
                  <a:srgbClr val="262626"/>
                </a:solidFill>
                <a:latin typeface="Calibri"/>
              </a:rPr>
              <a:t>5</a:t>
            </a:r>
          </a:p>
        </p:txBody>
      </p:sp>
      <p:sp>
        <p:nvSpPr>
          <p:cNvPr id="42" name="TextBox 4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3" name="Rounded Rectangle 4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44" name="TextBox 4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100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Şema 4.1'de beşerî ve ekonomik faktörler arasında yer alır?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 ve eğim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Toprak özellikleri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Madencilik</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Bitki örtüsü</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 kökenli afetler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101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Şema 4.1'de beşerî ve ekonomik faktörler arasında yer alır?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Yükselti ve eğim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Toprak özellikleri</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Madencilik</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Bitki örtüsü</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 kökenli afetler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Madencilik beşerî ve ekonomik bir faktördür; diğer dört seçenek Şema 4.1'de doğal faktörlerdir.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102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Nüfusun kalabalık olduğu alanlarda aşağıdaki koşullardan hangisinin bulunması beklenmez?</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Sade yer şekilleri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Ilıman iklim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Verimli topraklar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Yıl boyunca buzlarla kaplı arazi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Su kaynakları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103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Nüfusun kalabalık olduğu alanlarda aşağıdaki koşullardan hangisinin bulunması beklenmez?</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Sade yer şekilleri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Ilıman iklim</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Verimli topraklar</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Yıl boyunca buzlarla kaplı arazi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Su kaynakları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Yıl boyunca buzlarla kaplı ve soğuk olan kutup bölgelerinde sürekli yerleşim yoktur; diğer dört koşul kalabalık alanların özelliğidir (s. 146).</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104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1E7B6E"/>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1E7B6E"/>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1E7B6E"/>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1E7B6E"/>
                </a:solidFill>
                <a:latin typeface="Calibri"/>
              </a:rPr>
              <a:t>Dünya (s. 147) → Türkiye (s. 148): katman çiz, nedenini yaz</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105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katmanlama nasıl yapılır?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TEKNİK</a:t>
            </a:r>
          </a:p>
        </p:txBody>
      </p:sp>
      <p:sp>
        <p:nvSpPr>
          <p:cNvPr id="6" name="Rounded Rectangle 5"/>
          <p:cNvSpPr/>
          <p:nvPr/>
        </p:nvSpPr>
        <p:spPr>
          <a:xfrm>
            <a:off x="502920" y="1261872"/>
            <a:ext cx="11185855" cy="105156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800" b="0" i="1">
                <a:solidFill>
                  <a:srgbClr val="262626"/>
                </a:solidFill>
                <a:latin typeface="Calibri"/>
              </a:rPr>
              <a:t>Dünya ve Türkiye'nin nüfus dağılış haritaları ile nüfusun dağılışı ve hareketlerinde etkili olan faktörlerle ilgili haritalar (topoğrafya, iklim, ulaşım, hidrografya haritaları vb.) incelenir. Bu haritalar arasında ilişkilendirme yapılır.</a:t>
            </a:r>
          </a:p>
        </p:txBody>
      </p:sp>
      <p:sp>
        <p:nvSpPr>
          <p:cNvPr id="7" name="Rounded Rectangle 6"/>
          <p:cNvSpPr/>
          <p:nvPr/>
        </p:nvSpPr>
        <p:spPr>
          <a:xfrm>
            <a:off x="502920" y="2450592"/>
            <a:ext cx="11185855" cy="852678"/>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2450592"/>
            <a:ext cx="1600200" cy="852678"/>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Sabitle</a:t>
            </a:r>
          </a:p>
        </p:txBody>
      </p:sp>
      <p:sp>
        <p:nvSpPr>
          <p:cNvPr id="9" name="TextBox 8"/>
          <p:cNvSpPr txBox="1"/>
          <p:nvPr/>
        </p:nvSpPr>
        <p:spPr>
          <a:xfrm>
            <a:off x="2240280" y="2450592"/>
            <a:ext cx="9357055" cy="8526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Şeffaf kâğıdı nüfus haritasının üzerine koy; köşelerini işaretle.</a:t>
            </a:r>
          </a:p>
        </p:txBody>
      </p:sp>
      <p:sp>
        <p:nvSpPr>
          <p:cNvPr id="10" name="Rounded Rectangle 9"/>
          <p:cNvSpPr/>
          <p:nvPr/>
        </p:nvSpPr>
        <p:spPr>
          <a:xfrm>
            <a:off x="502920" y="3431286"/>
            <a:ext cx="11185855" cy="85267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3431286"/>
            <a:ext cx="1600200" cy="852678"/>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Çiz</a:t>
            </a:r>
          </a:p>
        </p:txBody>
      </p:sp>
      <p:sp>
        <p:nvSpPr>
          <p:cNvPr id="12" name="TextBox 11"/>
          <p:cNvSpPr txBox="1"/>
          <p:nvPr/>
        </p:nvSpPr>
        <p:spPr>
          <a:xfrm>
            <a:off x="2240280" y="3431286"/>
            <a:ext cx="9357055" cy="8526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Atlasın fizikî haritasından yüksek dağ kuşaklarını kahverengi kalemle çiz.</a:t>
            </a:r>
          </a:p>
        </p:txBody>
      </p:sp>
      <p:sp>
        <p:nvSpPr>
          <p:cNvPr id="13" name="Rounded Rectangle 12"/>
          <p:cNvSpPr/>
          <p:nvPr/>
        </p:nvSpPr>
        <p:spPr>
          <a:xfrm>
            <a:off x="502920" y="4411980"/>
            <a:ext cx="11185855" cy="852678"/>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4411980"/>
            <a:ext cx="1600200" cy="852678"/>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Tara</a:t>
            </a:r>
          </a:p>
        </p:txBody>
      </p:sp>
      <p:sp>
        <p:nvSpPr>
          <p:cNvPr id="15" name="TextBox 14"/>
          <p:cNvSpPr txBox="1"/>
          <p:nvPr/>
        </p:nvSpPr>
        <p:spPr>
          <a:xfrm>
            <a:off x="2240280" y="4411980"/>
            <a:ext cx="9357055" cy="8526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haritasından çöl ve kutup alanlarını mavi kalemle tara.</a:t>
            </a:r>
          </a:p>
        </p:txBody>
      </p:sp>
      <p:sp>
        <p:nvSpPr>
          <p:cNvPr id="16" name="Rounded Rectangle 15"/>
          <p:cNvSpPr/>
          <p:nvPr/>
        </p:nvSpPr>
        <p:spPr>
          <a:xfrm>
            <a:off x="502920" y="5392674"/>
            <a:ext cx="11185855" cy="852678"/>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5392674"/>
            <a:ext cx="1600200" cy="852678"/>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Oku</a:t>
            </a:r>
          </a:p>
        </p:txBody>
      </p:sp>
      <p:sp>
        <p:nvSpPr>
          <p:cNvPr id="18" name="TextBox 17"/>
          <p:cNvSpPr txBox="1"/>
          <p:nvPr/>
        </p:nvSpPr>
        <p:spPr>
          <a:xfrm>
            <a:off x="2240280" y="5392674"/>
            <a:ext cx="9357055" cy="8526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Kâğıdı kaldır, indir: seyrek alanlar hangi katmanla çakışıyor?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106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Uygulama: Dünyada Nüfusun Seyrek ve Yoğun Olduğu Alanlar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15 dk</a:t>
            </a:r>
          </a:p>
        </p:txBody>
      </p:sp>
      <p:pic>
        <p:nvPicPr>
          <p:cNvPr id="6" name="Picture 5" descr="h22_dunya_nufus_s147.jpg"/>
          <p:cNvPicPr>
            <a:picLocks noChangeAspect="1"/>
          </p:cNvPicPr>
          <p:nvPr/>
        </p:nvPicPr>
        <p:blipFill>
          <a:blip r:embed="rId3"/>
          <a:stretch>
            <a:fillRect/>
          </a:stretch>
        </p:blipFill>
        <p:spPr>
          <a:xfrm>
            <a:off x="502920" y="1216152"/>
            <a:ext cx="7543800" cy="4519432"/>
          </a:xfrm>
          <a:prstGeom prst="rect">
            <a:avLst/>
          </a:prstGeom>
          <a:ln w="9525">
            <a:solidFill>
              <a:srgbClr val="D9D9D9"/>
            </a:solidFill>
          </a:ln>
        </p:spPr>
      </p:pic>
      <p:cxnSp>
        <p:nvCxnSpPr>
          <p:cNvPr id="7" name="Connector 6"/>
          <p:cNvCxnSpPr/>
          <p:nvPr/>
        </p:nvCxnSpPr>
        <p:spPr>
          <a:xfrm>
            <a:off x="502920" y="3835650"/>
            <a:ext cx="7543800" cy="0"/>
          </a:xfrm>
          <a:prstGeom prst="line">
            <a:avLst/>
          </a:prstGeom>
          <a:ln w="15875">
            <a:solidFill>
              <a:srgbClr val="FFFFFF"/>
            </a:solidFill>
          </a:ln>
        </p:spPr>
      </p:cxnSp>
      <p:cxnSp>
        <p:nvCxnSpPr>
          <p:cNvPr id="8" name="Connector 7"/>
          <p:cNvCxnSpPr/>
          <p:nvPr/>
        </p:nvCxnSpPr>
        <p:spPr>
          <a:xfrm>
            <a:off x="502920" y="3286159"/>
            <a:ext cx="7543800" cy="0"/>
          </a:xfrm>
          <a:prstGeom prst="line">
            <a:avLst/>
          </a:prstGeom>
          <a:ln w="15875">
            <a:solidFill>
              <a:srgbClr val="FFFFFF"/>
            </a:solidFill>
            <a:prstDash val="dash"/>
          </a:ln>
        </p:spPr>
      </p:cxnSp>
      <p:cxnSp>
        <p:nvCxnSpPr>
          <p:cNvPr id="9" name="Connector 8"/>
          <p:cNvCxnSpPr/>
          <p:nvPr/>
        </p:nvCxnSpPr>
        <p:spPr>
          <a:xfrm>
            <a:off x="502920" y="4306880"/>
            <a:ext cx="7543800" cy="0"/>
          </a:xfrm>
          <a:prstGeom prst="line">
            <a:avLst/>
          </a:prstGeom>
          <a:ln w="15875">
            <a:solidFill>
              <a:srgbClr val="FFFFFF"/>
            </a:solidFill>
            <a:prstDash val="dash"/>
          </a:ln>
        </p:spPr>
      </p:cxnSp>
      <p:cxnSp>
        <p:nvCxnSpPr>
          <p:cNvPr id="10" name="Connector 9"/>
          <p:cNvCxnSpPr/>
          <p:nvPr/>
        </p:nvCxnSpPr>
        <p:spPr>
          <a:xfrm>
            <a:off x="4131663" y="1216078"/>
            <a:ext cx="23478" cy="1412358"/>
          </a:xfrm>
          <a:prstGeom prst="line">
            <a:avLst/>
          </a:prstGeom>
          <a:ln w="15875">
            <a:solidFill>
              <a:srgbClr val="FFFFFF"/>
            </a:solidFill>
          </a:ln>
        </p:spPr>
      </p:cxnSp>
      <p:cxnSp>
        <p:nvCxnSpPr>
          <p:cNvPr id="11" name="Connector 10"/>
          <p:cNvCxnSpPr/>
          <p:nvPr/>
        </p:nvCxnSpPr>
        <p:spPr>
          <a:xfrm>
            <a:off x="4155141" y="2628436"/>
            <a:ext cx="4663" cy="846215"/>
          </a:xfrm>
          <a:prstGeom prst="line">
            <a:avLst/>
          </a:prstGeom>
          <a:ln w="15875">
            <a:solidFill>
              <a:srgbClr val="FFFFFF"/>
            </a:solidFill>
          </a:ln>
        </p:spPr>
      </p:cxnSp>
      <p:cxnSp>
        <p:nvCxnSpPr>
          <p:cNvPr id="12" name="Connector 11"/>
          <p:cNvCxnSpPr/>
          <p:nvPr/>
        </p:nvCxnSpPr>
        <p:spPr>
          <a:xfrm>
            <a:off x="4159804" y="3474651"/>
            <a:ext cx="9324" cy="835059"/>
          </a:xfrm>
          <a:prstGeom prst="line">
            <a:avLst/>
          </a:prstGeom>
          <a:ln w="15875">
            <a:solidFill>
              <a:srgbClr val="FFFFFF"/>
            </a:solidFill>
          </a:ln>
        </p:spPr>
      </p:cxnSp>
      <p:cxnSp>
        <p:nvCxnSpPr>
          <p:cNvPr id="13" name="Connector 12"/>
          <p:cNvCxnSpPr/>
          <p:nvPr/>
        </p:nvCxnSpPr>
        <p:spPr>
          <a:xfrm>
            <a:off x="4169128" y="4309710"/>
            <a:ext cx="14154" cy="821406"/>
          </a:xfrm>
          <a:prstGeom prst="line">
            <a:avLst/>
          </a:prstGeom>
          <a:ln w="15875">
            <a:solidFill>
              <a:srgbClr val="FFFFFF"/>
            </a:solidFill>
          </a:ln>
        </p:spPr>
      </p:cxnSp>
      <p:cxnSp>
        <p:nvCxnSpPr>
          <p:cNvPr id="14" name="Connector 13"/>
          <p:cNvCxnSpPr/>
          <p:nvPr/>
        </p:nvCxnSpPr>
        <p:spPr>
          <a:xfrm>
            <a:off x="4183282" y="5131116"/>
            <a:ext cx="13987" cy="604439"/>
          </a:xfrm>
          <a:prstGeom prst="line">
            <a:avLst/>
          </a:prstGeom>
          <a:ln w="15875">
            <a:solidFill>
              <a:srgbClr val="FFFFFF"/>
            </a:solidFill>
          </a:ln>
        </p:spPr>
      </p:cxnSp>
      <p:sp>
        <p:nvSpPr>
          <p:cNvPr id="15" name="TextBox 14"/>
          <p:cNvSpPr txBox="1"/>
          <p:nvPr/>
        </p:nvSpPr>
        <p:spPr>
          <a:xfrm>
            <a:off x="536222" y="3053241"/>
            <a:ext cx="1600200" cy="214630"/>
          </a:xfrm>
          <a:prstGeom prst="rect">
            <a:avLst/>
          </a:prstGeom>
          <a:noFill/>
        </p:spPr>
        <p:txBody>
          <a:bodyPr wrap="square" anchor="t" lIns="18288" rIns="18288" tIns="0" bIns="0">
            <a:noAutofit/>
          </a:bodyPr>
          <a:lstStyle/>
          <a:p>
            <a:pPr algn="l">
              <a:spcBef>
                <a:spcPts val="0"/>
              </a:spcBef>
              <a:spcAft>
                <a:spcPts val="0"/>
              </a:spcAft>
            </a:pPr>
            <a:r>
              <a:rPr lang="tr-TR" sz="1300" b="0" i="1">
                <a:solidFill>
                  <a:srgbClr val="262626"/>
                </a:solidFill>
                <a:latin typeface="Calibri"/>
              </a:rPr>
              <a:t>Yengeç Dönencesi</a:t>
            </a:r>
          </a:p>
        </p:txBody>
      </p:sp>
      <p:sp>
        <p:nvSpPr>
          <p:cNvPr id="16" name="TextBox 15"/>
          <p:cNvSpPr txBox="1"/>
          <p:nvPr/>
        </p:nvSpPr>
        <p:spPr>
          <a:xfrm>
            <a:off x="536222" y="3602732"/>
            <a:ext cx="1600200" cy="214630"/>
          </a:xfrm>
          <a:prstGeom prst="rect">
            <a:avLst/>
          </a:prstGeom>
          <a:noFill/>
        </p:spPr>
        <p:txBody>
          <a:bodyPr wrap="square" anchor="t" lIns="18288" rIns="18288" tIns="0" bIns="0">
            <a:noAutofit/>
          </a:bodyPr>
          <a:lstStyle/>
          <a:p>
            <a:pPr algn="l">
              <a:spcBef>
                <a:spcPts val="0"/>
              </a:spcBef>
              <a:spcAft>
                <a:spcPts val="0"/>
              </a:spcAft>
            </a:pPr>
            <a:r>
              <a:rPr lang="tr-TR" sz="1300" b="1" i="1">
                <a:solidFill>
                  <a:srgbClr val="D3373A"/>
                </a:solidFill>
                <a:latin typeface="Calibri"/>
              </a:rPr>
              <a:t>Ekvator</a:t>
            </a:r>
          </a:p>
        </p:txBody>
      </p:sp>
      <p:sp>
        <p:nvSpPr>
          <p:cNvPr id="17" name="TextBox 16"/>
          <p:cNvSpPr txBox="1"/>
          <p:nvPr/>
        </p:nvSpPr>
        <p:spPr>
          <a:xfrm>
            <a:off x="536222" y="4073962"/>
            <a:ext cx="1600200" cy="214630"/>
          </a:xfrm>
          <a:prstGeom prst="rect">
            <a:avLst/>
          </a:prstGeom>
          <a:noFill/>
        </p:spPr>
        <p:txBody>
          <a:bodyPr wrap="square" anchor="t" lIns="18288" rIns="18288" tIns="0" bIns="0">
            <a:noAutofit/>
          </a:bodyPr>
          <a:lstStyle/>
          <a:p>
            <a:pPr algn="l">
              <a:spcBef>
                <a:spcPts val="0"/>
              </a:spcBef>
              <a:spcAft>
                <a:spcPts val="0"/>
              </a:spcAft>
            </a:pPr>
            <a:r>
              <a:rPr lang="tr-TR" sz="1300" b="0" i="1">
                <a:solidFill>
                  <a:srgbClr val="262626"/>
                </a:solidFill>
                <a:latin typeface="Calibri"/>
              </a:rPr>
              <a:t>Oğlak Dönencesi</a:t>
            </a:r>
          </a:p>
        </p:txBody>
      </p:sp>
      <p:sp>
        <p:nvSpPr>
          <p:cNvPr id="18" name="TextBox 17"/>
          <p:cNvSpPr txBox="1"/>
          <p:nvPr/>
        </p:nvSpPr>
        <p:spPr>
          <a:xfrm>
            <a:off x="681527" y="4451745"/>
            <a:ext cx="1737360" cy="231140"/>
          </a:xfrm>
          <a:prstGeom prst="rect">
            <a:avLst/>
          </a:prstGeom>
          <a:noFill/>
        </p:spPr>
        <p:txBody>
          <a:bodyPr wrap="square" anchor="t" lIns="18288" rIns="18288" tIns="0" bIns="0">
            <a:noAutofit/>
          </a:bodyPr>
          <a:lstStyle/>
          <a:p>
            <a:pPr algn="l">
              <a:spcBef>
                <a:spcPts val="0"/>
              </a:spcBef>
              <a:spcAft>
                <a:spcPts val="0"/>
              </a:spcAft>
            </a:pPr>
            <a:r>
              <a:rPr lang="tr-TR" sz="1300" b="1" i="0">
                <a:solidFill>
                  <a:srgbClr val="1E7B6E"/>
                </a:solidFill>
                <a:latin typeface="Calibri"/>
              </a:rPr>
              <a:t>Nüfus Yoğunluğu</a:t>
            </a:r>
          </a:p>
        </p:txBody>
      </p:sp>
      <p:pic>
        <p:nvPicPr>
          <p:cNvPr id="19" name="Picture 18" descr="h22_dunya_lejant_s147.jpg"/>
          <p:cNvPicPr>
            <a:picLocks noChangeAspect="1"/>
          </p:cNvPicPr>
          <p:nvPr/>
        </p:nvPicPr>
        <p:blipFill>
          <a:blip r:embed="rId4"/>
          <a:stretch>
            <a:fillRect/>
          </a:stretch>
        </p:blipFill>
        <p:spPr>
          <a:xfrm>
            <a:off x="803076" y="4891987"/>
            <a:ext cx="834454" cy="156705"/>
          </a:xfrm>
          <a:prstGeom prst="rect">
            <a:avLst/>
          </a:prstGeom>
          <a:ln w="9525">
            <a:solidFill>
              <a:srgbClr val="262626"/>
            </a:solidFill>
          </a:ln>
        </p:spPr>
      </p:pic>
      <p:sp>
        <p:nvSpPr>
          <p:cNvPr id="20" name="TextBox 19"/>
          <p:cNvSpPr txBox="1"/>
          <p:nvPr/>
        </p:nvSpPr>
        <p:spPr>
          <a:xfrm>
            <a:off x="777831" y="4685612"/>
            <a:ext cx="548640" cy="206375"/>
          </a:xfrm>
          <a:prstGeom prst="rect">
            <a:avLst/>
          </a:prstGeom>
          <a:noFill/>
        </p:spPr>
        <p:txBody>
          <a:bodyPr wrap="square" anchor="t" lIns="0" rIns="0" tIns="0" bIns="0">
            <a:noAutofit/>
          </a:bodyPr>
          <a:lstStyle/>
          <a:p>
            <a:pPr algn="l">
              <a:spcBef>
                <a:spcPts val="0"/>
              </a:spcBef>
              <a:spcAft>
                <a:spcPts val="0"/>
              </a:spcAft>
            </a:pPr>
            <a:r>
              <a:rPr lang="tr-TR" sz="1300" b="0" i="0">
                <a:solidFill>
                  <a:srgbClr val="262626"/>
                </a:solidFill>
                <a:latin typeface="Calibri"/>
              </a:rPr>
              <a:t>Az</a:t>
            </a:r>
          </a:p>
        </p:txBody>
      </p:sp>
      <p:sp>
        <p:nvSpPr>
          <p:cNvPr id="21" name="TextBox 20"/>
          <p:cNvSpPr txBox="1"/>
          <p:nvPr/>
        </p:nvSpPr>
        <p:spPr>
          <a:xfrm>
            <a:off x="912968" y="4685612"/>
            <a:ext cx="731520" cy="206375"/>
          </a:xfrm>
          <a:prstGeom prst="rect">
            <a:avLst/>
          </a:prstGeom>
          <a:noFill/>
        </p:spPr>
        <p:txBody>
          <a:bodyPr wrap="square" anchor="t" lIns="0" rIns="0" tIns="0" bIns="0">
            <a:noAutofit/>
          </a:bodyPr>
          <a:lstStyle/>
          <a:p>
            <a:pPr algn="r">
              <a:spcBef>
                <a:spcPts val="0"/>
              </a:spcBef>
              <a:spcAft>
                <a:spcPts val="0"/>
              </a:spcAft>
            </a:pPr>
            <a:r>
              <a:rPr lang="tr-TR" sz="1300" b="0" i="0">
                <a:solidFill>
                  <a:srgbClr val="262626"/>
                </a:solidFill>
                <a:latin typeface="Calibri"/>
              </a:rPr>
              <a:t>Fazla</a:t>
            </a:r>
          </a:p>
        </p:txBody>
      </p:sp>
      <p:sp>
        <p:nvSpPr>
          <p:cNvPr id="22" name="Rectangle 21"/>
          <p:cNvSpPr/>
          <p:nvPr/>
        </p:nvSpPr>
        <p:spPr>
          <a:xfrm>
            <a:off x="784765" y="5372558"/>
            <a:ext cx="456244" cy="64940"/>
          </a:xfrm>
          <a:prstGeom prst="rect">
            <a:avLst/>
          </a:prstGeom>
          <a:solidFill>
            <a:srgbClr val="2155A6"/>
          </a:solidFill>
          <a:ln w="6350">
            <a:solidFill>
              <a:srgbClr val="262626"/>
            </a:solidFill>
          </a:ln>
          <a:effectLst/>
        </p:spPr>
        <p:txBody>
          <a:bodyPr rtlCol="0" anchor="ctr"/>
          <a:lstStyle/>
          <a:p/>
        </p:txBody>
      </p:sp>
      <p:sp>
        <p:nvSpPr>
          <p:cNvPr id="23" name="Rectangle 22"/>
          <p:cNvSpPr/>
          <p:nvPr/>
        </p:nvSpPr>
        <p:spPr>
          <a:xfrm>
            <a:off x="1241009" y="5372558"/>
            <a:ext cx="454578" cy="64940"/>
          </a:xfrm>
          <a:prstGeom prst="rect">
            <a:avLst/>
          </a:prstGeom>
          <a:solidFill>
            <a:srgbClr val="FFFFFF"/>
          </a:solidFill>
          <a:ln w="6350">
            <a:solidFill>
              <a:srgbClr val="262626"/>
            </a:solidFill>
          </a:ln>
          <a:effectLst/>
        </p:spPr>
        <p:txBody>
          <a:bodyPr rtlCol="0" anchor="ctr"/>
          <a:lstStyle/>
          <a:p/>
        </p:txBody>
      </p:sp>
      <p:sp>
        <p:nvSpPr>
          <p:cNvPr id="24" name="TextBox 23"/>
          <p:cNvSpPr txBox="1"/>
          <p:nvPr/>
        </p:nvSpPr>
        <p:spPr>
          <a:xfrm>
            <a:off x="464725" y="5455786"/>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0</a:t>
            </a:r>
          </a:p>
        </p:txBody>
      </p:sp>
      <p:sp>
        <p:nvSpPr>
          <p:cNvPr id="25" name="TextBox 24"/>
          <p:cNvSpPr txBox="1"/>
          <p:nvPr/>
        </p:nvSpPr>
        <p:spPr>
          <a:xfrm>
            <a:off x="920969" y="5455786"/>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2.500</a:t>
            </a:r>
          </a:p>
        </p:txBody>
      </p:sp>
      <p:sp>
        <p:nvSpPr>
          <p:cNvPr id="26" name="TextBox 25"/>
          <p:cNvSpPr txBox="1"/>
          <p:nvPr/>
        </p:nvSpPr>
        <p:spPr>
          <a:xfrm>
            <a:off x="1375547" y="5455786"/>
            <a:ext cx="640080" cy="190500"/>
          </a:xfrm>
          <a:prstGeom prst="rect">
            <a:avLst/>
          </a:prstGeom>
          <a:noFill/>
        </p:spPr>
        <p:txBody>
          <a:bodyPr wrap="square" anchor="t" lIns="0" rIns="0" tIns="0" bIns="0">
            <a:noAutofit/>
          </a:bodyPr>
          <a:lstStyle/>
          <a:p>
            <a:pPr algn="ctr">
              <a:spcBef>
                <a:spcPts val="0"/>
              </a:spcBef>
              <a:spcAft>
                <a:spcPts val="0"/>
              </a:spcAft>
            </a:pPr>
            <a:r>
              <a:rPr lang="tr-TR" sz="1200" b="0" i="0">
                <a:solidFill>
                  <a:srgbClr val="262626"/>
                </a:solidFill>
                <a:latin typeface="Calibri"/>
              </a:rPr>
              <a:t>5.000</a:t>
            </a:r>
          </a:p>
        </p:txBody>
      </p:sp>
      <p:sp>
        <p:nvSpPr>
          <p:cNvPr id="27" name="TextBox 26"/>
          <p:cNvSpPr txBox="1"/>
          <p:nvPr/>
        </p:nvSpPr>
        <p:spPr>
          <a:xfrm>
            <a:off x="1741307" y="5303978"/>
            <a:ext cx="365760" cy="190500"/>
          </a:xfrm>
          <a:prstGeom prst="rect">
            <a:avLst/>
          </a:prstGeom>
          <a:noFill/>
        </p:spPr>
        <p:txBody>
          <a:bodyPr wrap="square" anchor="t" lIns="0" rIns="0" tIns="0" bIns="0">
            <a:noAutofit/>
          </a:bodyPr>
          <a:lstStyle/>
          <a:p>
            <a:pPr algn="l">
              <a:spcBef>
                <a:spcPts val="0"/>
              </a:spcBef>
              <a:spcAft>
                <a:spcPts val="0"/>
              </a:spcAft>
            </a:pPr>
            <a:r>
              <a:rPr lang="tr-TR" sz="1200" b="0" i="0">
                <a:solidFill>
                  <a:srgbClr val="262626"/>
                </a:solidFill>
                <a:latin typeface="Calibri"/>
              </a:rPr>
              <a:t>km</a:t>
            </a:r>
          </a:p>
        </p:txBody>
      </p:sp>
      <p:cxnSp>
        <p:nvCxnSpPr>
          <p:cNvPr id="28" name="Connector 27"/>
          <p:cNvCxnSpPr/>
          <p:nvPr/>
        </p:nvCxnSpPr>
        <p:spPr>
          <a:xfrm flipV="1">
            <a:off x="4661172" y="3203736"/>
            <a:ext cx="117391" cy="89916"/>
          </a:xfrm>
          <a:prstGeom prst="line">
            <a:avLst/>
          </a:prstGeom>
          <a:ln w="19050">
            <a:solidFill>
              <a:srgbClr val="262626"/>
            </a:solidFill>
          </a:ln>
        </p:spPr>
      </p:cxnSp>
      <p:sp>
        <p:nvSpPr>
          <p:cNvPr id="29" name="Oval 28"/>
          <p:cNvSpPr/>
          <p:nvPr/>
        </p:nvSpPr>
        <p:spPr>
          <a:xfrm>
            <a:off x="4741987" y="3167160"/>
            <a:ext cx="73152" cy="73152"/>
          </a:xfrm>
          <a:prstGeom prst="ellipse">
            <a:avLst/>
          </a:prstGeom>
          <a:solidFill>
            <a:srgbClr val="FFFFFF"/>
          </a:solidFill>
          <a:ln w="12700">
            <a:solidFill>
              <a:srgbClr val="262626"/>
            </a:solidFill>
          </a:ln>
          <a:effectLst/>
        </p:spPr>
        <p:txBody>
          <a:bodyPr rtlCol="0" anchor="ctr"/>
          <a:lstStyle/>
          <a:p/>
        </p:txBody>
      </p:sp>
      <p:sp>
        <p:nvSpPr>
          <p:cNvPr id="30" name="Oval 29"/>
          <p:cNvSpPr/>
          <p:nvPr/>
        </p:nvSpPr>
        <p:spPr>
          <a:xfrm>
            <a:off x="2788661" y="3612443"/>
            <a:ext cx="271576" cy="271576"/>
          </a:xfrm>
          <a:prstGeom prst="ellipse">
            <a:avLst/>
          </a:prstGeom>
          <a:solidFill>
            <a:srgbClr val="FFFFFF"/>
          </a:solidFill>
          <a:ln w="22225">
            <a:solidFill>
              <a:srgbClr val="1E7B6E"/>
            </a:solidFill>
          </a:ln>
          <a:effectLst/>
        </p:spPr>
        <p:txBody>
          <a:bodyPr rtlCol="0" anchor="ctr"/>
          <a:lstStyle/>
          <a:p/>
        </p:txBody>
      </p:sp>
      <p:sp>
        <p:nvSpPr>
          <p:cNvPr id="31" name="TextBox 30"/>
          <p:cNvSpPr txBox="1"/>
          <p:nvPr/>
        </p:nvSpPr>
        <p:spPr>
          <a:xfrm>
            <a:off x="2788661" y="3612443"/>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a</a:t>
            </a:r>
          </a:p>
        </p:txBody>
      </p:sp>
      <p:sp>
        <p:nvSpPr>
          <p:cNvPr id="32" name="Oval 31"/>
          <p:cNvSpPr/>
          <p:nvPr/>
        </p:nvSpPr>
        <p:spPr>
          <a:xfrm>
            <a:off x="4145736" y="3147041"/>
            <a:ext cx="271576" cy="271576"/>
          </a:xfrm>
          <a:prstGeom prst="ellipse">
            <a:avLst/>
          </a:prstGeom>
          <a:solidFill>
            <a:srgbClr val="FFFFFF"/>
          </a:solidFill>
          <a:ln w="22225">
            <a:solidFill>
              <a:srgbClr val="1E7B6E"/>
            </a:solidFill>
          </a:ln>
          <a:effectLst/>
        </p:spPr>
        <p:txBody>
          <a:bodyPr rtlCol="0" anchor="ctr"/>
          <a:lstStyle/>
          <a:p/>
        </p:txBody>
      </p:sp>
      <p:sp>
        <p:nvSpPr>
          <p:cNvPr id="33" name="TextBox 32"/>
          <p:cNvSpPr txBox="1"/>
          <p:nvPr/>
        </p:nvSpPr>
        <p:spPr>
          <a:xfrm>
            <a:off x="4145736" y="3147041"/>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b</a:t>
            </a:r>
          </a:p>
        </p:txBody>
      </p:sp>
      <p:sp>
        <p:nvSpPr>
          <p:cNvPr id="34" name="Oval 33"/>
          <p:cNvSpPr/>
          <p:nvPr/>
        </p:nvSpPr>
        <p:spPr>
          <a:xfrm>
            <a:off x="4367198" y="5431590"/>
            <a:ext cx="271576" cy="271576"/>
          </a:xfrm>
          <a:prstGeom prst="ellipse">
            <a:avLst/>
          </a:prstGeom>
          <a:solidFill>
            <a:srgbClr val="FFFFFF"/>
          </a:solidFill>
          <a:ln w="22225">
            <a:solidFill>
              <a:srgbClr val="1E7B6E"/>
            </a:solidFill>
          </a:ln>
          <a:effectLst/>
        </p:spPr>
        <p:txBody>
          <a:bodyPr rtlCol="0" anchor="ctr"/>
          <a:lstStyle/>
          <a:p/>
        </p:txBody>
      </p:sp>
      <p:sp>
        <p:nvSpPr>
          <p:cNvPr id="35" name="TextBox 34"/>
          <p:cNvSpPr txBox="1"/>
          <p:nvPr/>
        </p:nvSpPr>
        <p:spPr>
          <a:xfrm>
            <a:off x="4367198" y="5431590"/>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c</a:t>
            </a:r>
          </a:p>
        </p:txBody>
      </p:sp>
      <p:sp>
        <p:nvSpPr>
          <p:cNvPr id="36" name="Oval 35"/>
          <p:cNvSpPr/>
          <p:nvPr/>
        </p:nvSpPr>
        <p:spPr>
          <a:xfrm>
            <a:off x="5730934" y="2863137"/>
            <a:ext cx="271576" cy="271576"/>
          </a:xfrm>
          <a:prstGeom prst="ellipse">
            <a:avLst/>
          </a:prstGeom>
          <a:solidFill>
            <a:srgbClr val="FFFFFF"/>
          </a:solidFill>
          <a:ln w="22225">
            <a:solidFill>
              <a:srgbClr val="1E7B6E"/>
            </a:solidFill>
          </a:ln>
          <a:effectLst/>
        </p:spPr>
        <p:txBody>
          <a:bodyPr rtlCol="0" anchor="ctr"/>
          <a:lstStyle/>
          <a:p/>
        </p:txBody>
      </p:sp>
      <p:sp>
        <p:nvSpPr>
          <p:cNvPr id="37" name="TextBox 36"/>
          <p:cNvSpPr txBox="1"/>
          <p:nvPr/>
        </p:nvSpPr>
        <p:spPr>
          <a:xfrm>
            <a:off x="5730934" y="2863137"/>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ç</a:t>
            </a:r>
          </a:p>
        </p:txBody>
      </p:sp>
      <p:sp>
        <p:nvSpPr>
          <p:cNvPr id="38" name="Oval 37"/>
          <p:cNvSpPr/>
          <p:nvPr/>
        </p:nvSpPr>
        <p:spPr>
          <a:xfrm>
            <a:off x="6098926" y="1551021"/>
            <a:ext cx="271576" cy="271576"/>
          </a:xfrm>
          <a:prstGeom prst="ellipse">
            <a:avLst/>
          </a:prstGeom>
          <a:solidFill>
            <a:srgbClr val="FFFFFF"/>
          </a:solidFill>
          <a:ln w="22225">
            <a:solidFill>
              <a:srgbClr val="1E7B6E"/>
            </a:solidFill>
          </a:ln>
          <a:effectLst/>
        </p:spPr>
        <p:txBody>
          <a:bodyPr rtlCol="0" anchor="ctr"/>
          <a:lstStyle/>
          <a:p/>
        </p:txBody>
      </p:sp>
      <p:sp>
        <p:nvSpPr>
          <p:cNvPr id="39" name="TextBox 38"/>
          <p:cNvSpPr txBox="1"/>
          <p:nvPr/>
        </p:nvSpPr>
        <p:spPr>
          <a:xfrm>
            <a:off x="6098926" y="1551021"/>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d</a:t>
            </a:r>
          </a:p>
        </p:txBody>
      </p:sp>
      <p:sp>
        <p:nvSpPr>
          <p:cNvPr id="40" name="Oval 39"/>
          <p:cNvSpPr/>
          <p:nvPr/>
        </p:nvSpPr>
        <p:spPr>
          <a:xfrm>
            <a:off x="6628435" y="4186078"/>
            <a:ext cx="271576" cy="271576"/>
          </a:xfrm>
          <a:prstGeom prst="ellipse">
            <a:avLst/>
          </a:prstGeom>
          <a:solidFill>
            <a:srgbClr val="FFFFFF"/>
          </a:solidFill>
          <a:ln w="22225">
            <a:solidFill>
              <a:srgbClr val="1E7B6E"/>
            </a:solidFill>
          </a:ln>
          <a:effectLst/>
        </p:spPr>
        <p:txBody>
          <a:bodyPr rtlCol="0" anchor="ctr"/>
          <a:lstStyle/>
          <a:p/>
        </p:txBody>
      </p:sp>
      <p:sp>
        <p:nvSpPr>
          <p:cNvPr id="41" name="TextBox 40"/>
          <p:cNvSpPr txBox="1"/>
          <p:nvPr/>
        </p:nvSpPr>
        <p:spPr>
          <a:xfrm>
            <a:off x="6628435" y="4186078"/>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e</a:t>
            </a:r>
          </a:p>
        </p:txBody>
      </p:sp>
      <p:sp>
        <p:nvSpPr>
          <p:cNvPr id="42" name="Oval 41"/>
          <p:cNvSpPr/>
          <p:nvPr/>
        </p:nvSpPr>
        <p:spPr>
          <a:xfrm>
            <a:off x="2347403" y="2835663"/>
            <a:ext cx="271576" cy="271576"/>
          </a:xfrm>
          <a:prstGeom prst="ellipse">
            <a:avLst/>
          </a:prstGeom>
          <a:solidFill>
            <a:srgbClr val="FFFFFF"/>
          </a:solidFill>
          <a:ln w="22225">
            <a:solidFill>
              <a:srgbClr val="1E7B6E"/>
            </a:solidFill>
          </a:ln>
          <a:effectLst/>
        </p:spPr>
        <p:txBody>
          <a:bodyPr rtlCol="0" anchor="ctr"/>
          <a:lstStyle/>
          <a:p/>
        </p:txBody>
      </p:sp>
      <p:sp>
        <p:nvSpPr>
          <p:cNvPr id="43" name="TextBox 42"/>
          <p:cNvSpPr txBox="1"/>
          <p:nvPr/>
        </p:nvSpPr>
        <p:spPr>
          <a:xfrm>
            <a:off x="2347403" y="2835663"/>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f</a:t>
            </a:r>
          </a:p>
        </p:txBody>
      </p:sp>
      <p:sp>
        <p:nvSpPr>
          <p:cNvPr id="44" name="Oval 43"/>
          <p:cNvSpPr/>
          <p:nvPr/>
        </p:nvSpPr>
        <p:spPr>
          <a:xfrm>
            <a:off x="4095782" y="2550094"/>
            <a:ext cx="271576" cy="271576"/>
          </a:xfrm>
          <a:prstGeom prst="ellipse">
            <a:avLst/>
          </a:prstGeom>
          <a:solidFill>
            <a:srgbClr val="FFFFFF"/>
          </a:solidFill>
          <a:ln w="22225">
            <a:solidFill>
              <a:srgbClr val="1E7B6E"/>
            </a:solidFill>
          </a:ln>
          <a:effectLst/>
        </p:spPr>
        <p:txBody>
          <a:bodyPr rtlCol="0" anchor="ctr"/>
          <a:lstStyle/>
          <a:p/>
        </p:txBody>
      </p:sp>
      <p:sp>
        <p:nvSpPr>
          <p:cNvPr id="45" name="TextBox 44"/>
          <p:cNvSpPr txBox="1"/>
          <p:nvPr/>
        </p:nvSpPr>
        <p:spPr>
          <a:xfrm>
            <a:off x="4095782" y="2550094"/>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g</a:t>
            </a:r>
          </a:p>
        </p:txBody>
      </p:sp>
      <p:sp>
        <p:nvSpPr>
          <p:cNvPr id="46" name="Oval 45"/>
          <p:cNvSpPr/>
          <p:nvPr/>
        </p:nvSpPr>
        <p:spPr>
          <a:xfrm>
            <a:off x="4525384" y="3157864"/>
            <a:ext cx="271576" cy="271576"/>
          </a:xfrm>
          <a:prstGeom prst="ellipse">
            <a:avLst/>
          </a:prstGeom>
          <a:solidFill>
            <a:srgbClr val="FFFFFF"/>
          </a:solidFill>
          <a:ln w="22225">
            <a:solidFill>
              <a:srgbClr val="1E7B6E"/>
            </a:solidFill>
          </a:ln>
          <a:effectLst/>
        </p:spPr>
        <p:txBody>
          <a:bodyPr rtlCol="0" anchor="ctr"/>
          <a:lstStyle/>
          <a:p/>
        </p:txBody>
      </p:sp>
      <p:sp>
        <p:nvSpPr>
          <p:cNvPr id="47" name="TextBox 46"/>
          <p:cNvSpPr txBox="1"/>
          <p:nvPr/>
        </p:nvSpPr>
        <p:spPr>
          <a:xfrm>
            <a:off x="4525384" y="3157864"/>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ğ</a:t>
            </a:r>
          </a:p>
        </p:txBody>
      </p:sp>
      <p:sp>
        <p:nvSpPr>
          <p:cNvPr id="48" name="Oval 47"/>
          <p:cNvSpPr/>
          <p:nvPr/>
        </p:nvSpPr>
        <p:spPr>
          <a:xfrm>
            <a:off x="5665161" y="3194497"/>
            <a:ext cx="271576" cy="271576"/>
          </a:xfrm>
          <a:prstGeom prst="ellipse">
            <a:avLst/>
          </a:prstGeom>
          <a:solidFill>
            <a:srgbClr val="FFFFFF"/>
          </a:solidFill>
          <a:ln w="22225">
            <a:solidFill>
              <a:srgbClr val="1E7B6E"/>
            </a:solidFill>
          </a:ln>
          <a:effectLst/>
        </p:spPr>
        <p:txBody>
          <a:bodyPr rtlCol="0" anchor="ctr"/>
          <a:lstStyle/>
          <a:p/>
        </p:txBody>
      </p:sp>
      <p:sp>
        <p:nvSpPr>
          <p:cNvPr id="49" name="TextBox 48"/>
          <p:cNvSpPr txBox="1"/>
          <p:nvPr/>
        </p:nvSpPr>
        <p:spPr>
          <a:xfrm>
            <a:off x="5665161" y="3194497"/>
            <a:ext cx="271576" cy="271576"/>
          </a:xfrm>
          <a:prstGeom prst="rect">
            <a:avLst/>
          </a:prstGeom>
          <a:noFill/>
        </p:spPr>
        <p:txBody>
          <a:bodyPr wrap="square" anchor="ctr" lIns="0" rIns="0" tIns="0" bIns="0">
            <a:noAutofit/>
          </a:bodyPr>
          <a:lstStyle/>
          <a:p>
            <a:pPr algn="ctr">
              <a:spcBef>
                <a:spcPts val="0"/>
              </a:spcBef>
              <a:spcAft>
                <a:spcPts val="0"/>
              </a:spcAft>
            </a:pPr>
            <a:r>
              <a:rPr lang="tr-TR" sz="1283" b="1" i="0">
                <a:solidFill>
                  <a:srgbClr val="262626"/>
                </a:solidFill>
                <a:latin typeface="Calibri"/>
              </a:rPr>
              <a:t>h</a:t>
            </a:r>
          </a:p>
        </p:txBody>
      </p:sp>
      <p:sp>
        <p:nvSpPr>
          <p:cNvPr id="50" name="TextBox 49"/>
          <p:cNvSpPr txBox="1"/>
          <p:nvPr/>
        </p:nvSpPr>
        <p:spPr>
          <a:xfrm>
            <a:off x="502920" y="5763016"/>
            <a:ext cx="754380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Dünya nüfus dağılışı haritası (kitap s. 147)</a:t>
            </a:r>
          </a:p>
        </p:txBody>
      </p:sp>
      <p:sp>
        <p:nvSpPr>
          <p:cNvPr id="51" name="Rounded Rectangle 50"/>
          <p:cNvSpPr/>
          <p:nvPr/>
        </p:nvSpPr>
        <p:spPr>
          <a:xfrm>
            <a:off x="8229600" y="1216152"/>
            <a:ext cx="3459175" cy="205740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800" b="0" i="1">
                <a:solidFill>
                  <a:srgbClr val="262626"/>
                </a:solidFill>
                <a:latin typeface="Calibri"/>
              </a:rPr>
              <a:t>Aşağıdaki soruları dünya nüfus dağılışı haritası ile karekodda verilen haritalardan yararlanarak cevaplayınız.</a:t>
            </a:r>
          </a:p>
        </p:txBody>
      </p:sp>
      <p:sp>
        <p:nvSpPr>
          <p:cNvPr id="52" name="Rounded Rectangle 51"/>
          <p:cNvSpPr/>
          <p:nvPr/>
        </p:nvSpPr>
        <p:spPr>
          <a:xfrm>
            <a:off x="8229600" y="3410712"/>
            <a:ext cx="3459175" cy="160020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584"/>
              </a:spcAft>
            </a:pPr>
            <a:r>
              <a:rPr lang="tr-TR" sz="1850" b="1" i="0">
                <a:solidFill>
                  <a:srgbClr val="1E7B6E"/>
                </a:solidFill>
                <a:latin typeface="Calibri"/>
              </a:rPr>
              <a:t>1. Tablo</a:t>
            </a:r>
          </a:p>
          <a:p>
            <a:pPr algn="l" marL="229974" indent="-229974">
              <a:spcBef>
                <a:spcPts val="0"/>
              </a:spcBef>
              <a:spcAft>
                <a:spcPts val="584"/>
              </a:spcAft>
            </a:pPr>
            <a:r>
              <a:rPr lang="tr-TR" sz="1850" b="1" i="0">
                <a:solidFill>
                  <a:srgbClr val="1E7B6E"/>
                </a:solidFill>
                <a:latin typeface="Calibri"/>
              </a:rPr>
              <a:t>•  </a:t>
            </a:r>
            <a:r>
              <a:rPr lang="tr-TR" sz="1850" b="0" i="0">
                <a:solidFill>
                  <a:srgbClr val="262626"/>
                </a:solidFill>
                <a:latin typeface="Calibri"/>
              </a:rPr>
              <a:t>a, b, c, ç, d, e: seyrek</a:t>
            </a:r>
          </a:p>
          <a:p>
            <a:pPr algn="l" marL="229974" indent="-229974">
              <a:spcBef>
                <a:spcPts val="0"/>
              </a:spcBef>
              <a:spcAft>
                <a:spcPts val="584"/>
              </a:spcAft>
            </a:pPr>
            <a:r>
              <a:rPr lang="tr-TR" sz="1850" b="1" i="0">
                <a:solidFill>
                  <a:srgbClr val="1E7B6E"/>
                </a:solidFill>
                <a:latin typeface="Calibri"/>
              </a:rPr>
              <a:t>•  </a:t>
            </a:r>
            <a:r>
              <a:rPr lang="tr-TR" sz="1850" b="0" i="0">
                <a:solidFill>
                  <a:srgbClr val="262626"/>
                </a:solidFill>
                <a:latin typeface="Calibri"/>
              </a:rPr>
              <a:t>f, g, ğ, h: yoğun</a:t>
            </a:r>
          </a:p>
          <a:p>
            <a:pPr algn="l" marL="229974" indent="-229974">
              <a:spcBef>
                <a:spcPts val="0"/>
              </a:spcBef>
              <a:spcAft>
                <a:spcPts val="0"/>
              </a:spcAft>
            </a:pPr>
            <a:r>
              <a:rPr lang="tr-TR" sz="1850" b="1" i="0">
                <a:solidFill>
                  <a:srgbClr val="1E7B6E"/>
                </a:solidFill>
                <a:latin typeface="Calibri"/>
              </a:rPr>
              <a:t>•  </a:t>
            </a:r>
            <a:r>
              <a:rPr lang="tr-TR" sz="1850" b="0" i="0">
                <a:solidFill>
                  <a:srgbClr val="262626"/>
                </a:solidFill>
                <a:latin typeface="Calibri"/>
              </a:rPr>
              <a:t>yer + neden</a:t>
            </a:r>
          </a:p>
        </p:txBody>
      </p:sp>
      <p:sp>
        <p:nvSpPr>
          <p:cNvPr id="53" name="Rounded Rectangle 52"/>
          <p:cNvSpPr/>
          <p:nvPr/>
        </p:nvSpPr>
        <p:spPr>
          <a:xfrm>
            <a:off x="8229600" y="5148071"/>
            <a:ext cx="3459175" cy="109728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600"/>
              </a:spcAft>
            </a:pPr>
            <a:r>
              <a:rPr lang="tr-TR" sz="1900" b="1" i="0">
                <a:solidFill>
                  <a:srgbClr val="1E7B6E"/>
                </a:solidFill>
                <a:latin typeface="Calibri"/>
              </a:rPr>
              <a:t>2. Genelleme</a:t>
            </a:r>
          </a:p>
          <a:p>
            <a:pPr algn="l" marL="236189" indent="-236189">
              <a:spcBef>
                <a:spcPts val="0"/>
              </a:spcBef>
              <a:spcAft>
                <a:spcPts val="0"/>
              </a:spcAft>
            </a:pPr>
            <a:r>
              <a:rPr lang="tr-TR" sz="1900" b="1" i="0">
                <a:solidFill>
                  <a:srgbClr val="1E7B6E"/>
                </a:solidFill>
                <a:latin typeface="Calibri"/>
              </a:rPr>
              <a:t>•  </a:t>
            </a:r>
            <a:r>
              <a:rPr lang="tr-TR" sz="1900" b="0" i="0">
                <a:solidFill>
                  <a:srgbClr val="262626"/>
                </a:solidFill>
                <a:latin typeface="Calibri"/>
              </a:rPr>
              <a:t>En az üç genelleme</a:t>
            </a:r>
          </a:p>
        </p:txBody>
      </p:sp>
      <p:sp>
        <p:nvSpPr>
          <p:cNvPr id="54" name="TextBox 5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55" name="Rounded Rectangle 5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147</a:t>
            </a:r>
          </a:p>
        </p:txBody>
      </p:sp>
      <p:sp>
        <p:nvSpPr>
          <p:cNvPr id="56" name="TextBox 5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107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Harf → yer → neden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TABLO</a:t>
            </a:r>
          </a:p>
        </p:txBody>
      </p:sp>
      <p:graphicFrame>
        <p:nvGraphicFramePr>
          <p:cNvPr id="6" name="Table 5"/>
          <p:cNvGraphicFramePr>
            <a:graphicFrameLocks noGrp="1"/>
          </p:cNvGraphicFramePr>
          <p:nvPr/>
        </p:nvGraphicFramePr>
        <p:xfrm>
          <a:off x="502920" y="1216152"/>
          <a:ext cx="11183112" cy="2770632"/>
        </p:xfrm>
        <a:graphic>
          <a:graphicData uri="http://schemas.openxmlformats.org/drawingml/2006/table">
            <a:tbl>
              <a:tblPr firstRow="1" bandRow="1">
                <a:tableStyleId>{5C22544A-7EE6-4342-B048-85BDC9FD1C3A}</a:tableStyleId>
              </a:tblPr>
              <a:tblGrid>
                <a:gridCol w="640080"/>
                <a:gridCol w="3017520"/>
                <a:gridCol w="7525512"/>
              </a:tblGrid>
              <a:tr h="411480">
                <a:tc>
                  <a:txBody>
                    <a:bodyPr wrap="square"/>
                    <a:lstStyle/>
                    <a:p>
                      <a:pPr algn="ctr">
                        <a:spcBef>
                          <a:spcPts val="0"/>
                        </a:spcBef>
                        <a:spcAft>
                          <a:spcPts val="0"/>
                        </a:spcAft>
                      </a:pP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Yer</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Nüfusun Seyrek Olma Nedenleri</a:t>
                      </a:r>
                    </a:p>
                  </a:txBody>
                  <a:tcPr marL="54864" marR="54864" marT="18288" marB="18288" anchor="ctr">
                    <a:solidFill>
                      <a:srgbClr val="2C6696"/>
                    </a:solidFill>
                  </a:tcPr>
                </a:tc>
              </a:tr>
              <a:tr h="393192">
                <a:tc>
                  <a:txBody>
                    <a:bodyPr wrap="square"/>
                    <a:lstStyle/>
                    <a:p>
                      <a:pPr algn="ctr">
                        <a:spcBef>
                          <a:spcPts val="0"/>
                        </a:spcBef>
                        <a:spcAft>
                          <a:spcPts val="0"/>
                        </a:spcAft>
                      </a:pPr>
                      <a:r>
                        <a:rPr lang="tr-TR" sz="1900" b="0" i="0">
                          <a:solidFill>
                            <a:srgbClr val="262626"/>
                          </a:solidFill>
                          <a:latin typeface="Calibri"/>
                        </a:rPr>
                        <a:t>a</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b</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c</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ç</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d</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e</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graphicFrame>
        <p:nvGraphicFramePr>
          <p:cNvPr id="7" name="Table 6"/>
          <p:cNvGraphicFramePr>
            <a:graphicFrameLocks noGrp="1"/>
          </p:cNvGraphicFramePr>
          <p:nvPr/>
        </p:nvGraphicFramePr>
        <p:xfrm>
          <a:off x="502920" y="4169664"/>
          <a:ext cx="11183112" cy="1984248"/>
        </p:xfrm>
        <a:graphic>
          <a:graphicData uri="http://schemas.openxmlformats.org/drawingml/2006/table">
            <a:tbl>
              <a:tblPr firstRow="1" bandRow="1">
                <a:tableStyleId>{5C22544A-7EE6-4342-B048-85BDC9FD1C3A}</a:tableStyleId>
              </a:tblPr>
              <a:tblGrid>
                <a:gridCol w="640080"/>
                <a:gridCol w="3017520"/>
                <a:gridCol w="7525512"/>
              </a:tblGrid>
              <a:tr h="411480">
                <a:tc>
                  <a:txBody>
                    <a:bodyPr wrap="square"/>
                    <a:lstStyle/>
                    <a:p>
                      <a:pPr algn="ctr">
                        <a:spcBef>
                          <a:spcPts val="0"/>
                        </a:spcBef>
                        <a:spcAft>
                          <a:spcPts val="0"/>
                        </a:spcAft>
                      </a:pPr>
                    </a:p>
                  </a:txBody>
                  <a:tcPr marL="54864" marR="54864" marT="18288" marB="18288" anchor="ctr">
                    <a:solidFill>
                      <a:srgbClr val="B03A2E"/>
                    </a:solidFill>
                  </a:tcPr>
                </a:tc>
                <a:tc>
                  <a:txBody>
                    <a:bodyPr wrap="square"/>
                    <a:lstStyle/>
                    <a:p>
                      <a:pPr algn="ctr">
                        <a:spcBef>
                          <a:spcPts val="0"/>
                        </a:spcBef>
                        <a:spcAft>
                          <a:spcPts val="0"/>
                        </a:spcAft>
                      </a:pPr>
                      <a:r>
                        <a:rPr lang="tr-TR" sz="1800" b="1" i="0">
                          <a:solidFill>
                            <a:srgbClr val="FFFFFF"/>
                          </a:solidFill>
                          <a:latin typeface="Calibri"/>
                        </a:rPr>
                        <a:t>Yer</a:t>
                      </a:r>
                    </a:p>
                  </a:txBody>
                  <a:tcPr marL="54864" marR="54864" marT="18288" marB="18288" anchor="ctr">
                    <a:solidFill>
                      <a:srgbClr val="B03A2E"/>
                    </a:solidFill>
                  </a:tcPr>
                </a:tc>
                <a:tc>
                  <a:txBody>
                    <a:bodyPr wrap="square"/>
                    <a:lstStyle/>
                    <a:p>
                      <a:pPr algn="ctr">
                        <a:spcBef>
                          <a:spcPts val="0"/>
                        </a:spcBef>
                        <a:spcAft>
                          <a:spcPts val="0"/>
                        </a:spcAft>
                      </a:pPr>
                      <a:r>
                        <a:rPr lang="tr-TR" sz="1800" b="1" i="0">
                          <a:solidFill>
                            <a:srgbClr val="FFFFFF"/>
                          </a:solidFill>
                          <a:latin typeface="Calibri"/>
                        </a:rPr>
                        <a:t>Nüfusun Yoğun Olma Nedenleri</a:t>
                      </a:r>
                    </a:p>
                  </a:txBody>
                  <a:tcPr marL="54864" marR="54864" marT="18288" marB="18288" anchor="ctr">
                    <a:solidFill>
                      <a:srgbClr val="B03A2E"/>
                    </a:solidFill>
                  </a:tcPr>
                </a:tc>
              </a:tr>
              <a:tr h="393192">
                <a:tc>
                  <a:txBody>
                    <a:bodyPr wrap="square"/>
                    <a:lstStyle/>
                    <a:p>
                      <a:pPr algn="ctr">
                        <a:spcBef>
                          <a:spcPts val="0"/>
                        </a:spcBef>
                        <a:spcAft>
                          <a:spcPts val="0"/>
                        </a:spcAft>
                      </a:pPr>
                      <a:r>
                        <a:rPr lang="tr-TR" sz="1900" b="0" i="0">
                          <a:solidFill>
                            <a:srgbClr val="262626"/>
                          </a:solidFill>
                          <a:latin typeface="Calibri"/>
                        </a:rPr>
                        <a:t>f</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g</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ğ</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h</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147</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108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1. soru: Seyrek alanlar (a-e)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dunya_nufus_s147.jpg"/>
          <p:cNvPicPr>
            <a:picLocks noChangeAspect="1"/>
          </p:cNvPicPr>
          <p:nvPr/>
        </p:nvPicPr>
        <p:blipFill>
          <a:blip r:embed="rId3"/>
          <a:stretch>
            <a:fillRect/>
          </a:stretch>
        </p:blipFill>
        <p:spPr>
          <a:xfrm>
            <a:off x="502920" y="1216152"/>
            <a:ext cx="5257800" cy="3149907"/>
          </a:xfrm>
          <a:prstGeom prst="rect">
            <a:avLst/>
          </a:prstGeom>
          <a:ln w="9525">
            <a:solidFill>
              <a:srgbClr val="D9D9D9"/>
            </a:solidFill>
          </a:ln>
        </p:spPr>
      </p:pic>
      <p:cxnSp>
        <p:nvCxnSpPr>
          <p:cNvPr id="7" name="Connector 6"/>
          <p:cNvCxnSpPr/>
          <p:nvPr/>
        </p:nvCxnSpPr>
        <p:spPr>
          <a:xfrm>
            <a:off x="502920" y="3041862"/>
            <a:ext cx="5257800" cy="0"/>
          </a:xfrm>
          <a:prstGeom prst="line">
            <a:avLst/>
          </a:prstGeom>
          <a:ln w="15875">
            <a:solidFill>
              <a:srgbClr val="FFFFFF"/>
            </a:solidFill>
          </a:ln>
        </p:spPr>
      </p:cxnSp>
      <p:cxnSp>
        <p:nvCxnSpPr>
          <p:cNvPr id="8" name="Connector 7"/>
          <p:cNvCxnSpPr/>
          <p:nvPr/>
        </p:nvCxnSpPr>
        <p:spPr>
          <a:xfrm>
            <a:off x="502920" y="2658884"/>
            <a:ext cx="5257800" cy="0"/>
          </a:xfrm>
          <a:prstGeom prst="line">
            <a:avLst/>
          </a:prstGeom>
          <a:ln w="15875">
            <a:solidFill>
              <a:srgbClr val="FFFFFF"/>
            </a:solidFill>
            <a:prstDash val="dash"/>
          </a:ln>
        </p:spPr>
      </p:cxnSp>
      <p:cxnSp>
        <p:nvCxnSpPr>
          <p:cNvPr id="9" name="Connector 8"/>
          <p:cNvCxnSpPr/>
          <p:nvPr/>
        </p:nvCxnSpPr>
        <p:spPr>
          <a:xfrm>
            <a:off x="502920" y="3370295"/>
            <a:ext cx="5257800" cy="0"/>
          </a:xfrm>
          <a:prstGeom prst="line">
            <a:avLst/>
          </a:prstGeom>
          <a:ln w="15875">
            <a:solidFill>
              <a:srgbClr val="FFFFFF"/>
            </a:solidFill>
            <a:prstDash val="dash"/>
          </a:ln>
        </p:spPr>
      </p:cxnSp>
      <p:cxnSp>
        <p:nvCxnSpPr>
          <p:cNvPr id="10" name="Connector 9"/>
          <p:cNvCxnSpPr/>
          <p:nvPr/>
        </p:nvCxnSpPr>
        <p:spPr>
          <a:xfrm>
            <a:off x="3032044" y="1216100"/>
            <a:ext cx="16363" cy="984371"/>
          </a:xfrm>
          <a:prstGeom prst="line">
            <a:avLst/>
          </a:prstGeom>
          <a:ln w="15875">
            <a:solidFill>
              <a:srgbClr val="FFFFFF"/>
            </a:solidFill>
          </a:ln>
        </p:spPr>
      </p:cxnSp>
      <p:cxnSp>
        <p:nvCxnSpPr>
          <p:cNvPr id="11" name="Connector 10"/>
          <p:cNvCxnSpPr/>
          <p:nvPr/>
        </p:nvCxnSpPr>
        <p:spPr>
          <a:xfrm>
            <a:off x="3048407" y="2200471"/>
            <a:ext cx="3250" cy="589786"/>
          </a:xfrm>
          <a:prstGeom prst="line">
            <a:avLst/>
          </a:prstGeom>
          <a:ln w="15875">
            <a:solidFill>
              <a:srgbClr val="FFFFFF"/>
            </a:solidFill>
          </a:ln>
        </p:spPr>
      </p:cxnSp>
      <p:cxnSp>
        <p:nvCxnSpPr>
          <p:cNvPr id="12" name="Connector 11"/>
          <p:cNvCxnSpPr/>
          <p:nvPr/>
        </p:nvCxnSpPr>
        <p:spPr>
          <a:xfrm>
            <a:off x="3051657" y="2790257"/>
            <a:ext cx="6499" cy="582011"/>
          </a:xfrm>
          <a:prstGeom prst="line">
            <a:avLst/>
          </a:prstGeom>
          <a:ln w="15875">
            <a:solidFill>
              <a:srgbClr val="FFFFFF"/>
            </a:solidFill>
          </a:ln>
        </p:spPr>
      </p:cxnSp>
      <p:cxnSp>
        <p:nvCxnSpPr>
          <p:cNvPr id="13" name="Connector 12"/>
          <p:cNvCxnSpPr/>
          <p:nvPr/>
        </p:nvCxnSpPr>
        <p:spPr>
          <a:xfrm>
            <a:off x="3058156" y="3372268"/>
            <a:ext cx="9865" cy="572495"/>
          </a:xfrm>
          <a:prstGeom prst="line">
            <a:avLst/>
          </a:prstGeom>
          <a:ln w="15875">
            <a:solidFill>
              <a:srgbClr val="FFFFFF"/>
            </a:solidFill>
          </a:ln>
        </p:spPr>
      </p:cxnSp>
      <p:cxnSp>
        <p:nvCxnSpPr>
          <p:cNvPr id="14" name="Connector 13"/>
          <p:cNvCxnSpPr/>
          <p:nvPr/>
        </p:nvCxnSpPr>
        <p:spPr>
          <a:xfrm>
            <a:off x="3068021" y="3944763"/>
            <a:ext cx="9748" cy="421276"/>
          </a:xfrm>
          <a:prstGeom prst="line">
            <a:avLst/>
          </a:prstGeom>
          <a:ln w="15875">
            <a:solidFill>
              <a:srgbClr val="FFFFFF"/>
            </a:solidFill>
          </a:ln>
        </p:spPr>
      </p:cxnSp>
      <p:sp>
        <p:nvSpPr>
          <p:cNvPr id="15" name="TextBox 14"/>
          <p:cNvSpPr txBox="1"/>
          <p:nvPr/>
        </p:nvSpPr>
        <p:spPr>
          <a:xfrm>
            <a:off x="526130" y="2442476"/>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26130" y="2825454"/>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26130" y="3153887"/>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cxnSp>
        <p:nvCxnSpPr>
          <p:cNvPr id="18" name="Connector 17"/>
          <p:cNvCxnSpPr/>
          <p:nvPr/>
        </p:nvCxnSpPr>
        <p:spPr>
          <a:xfrm flipV="1">
            <a:off x="3401096" y="2601437"/>
            <a:ext cx="81818" cy="62670"/>
          </a:xfrm>
          <a:prstGeom prst="line">
            <a:avLst/>
          </a:prstGeom>
          <a:ln w="19050">
            <a:solidFill>
              <a:srgbClr val="262626"/>
            </a:solidFill>
          </a:ln>
        </p:spPr>
      </p:cxnSp>
      <p:sp>
        <p:nvSpPr>
          <p:cNvPr id="19" name="Oval 18"/>
          <p:cNvSpPr/>
          <p:nvPr/>
        </p:nvSpPr>
        <p:spPr>
          <a:xfrm>
            <a:off x="3446338" y="2564861"/>
            <a:ext cx="73152" cy="73152"/>
          </a:xfrm>
          <a:prstGeom prst="ellipse">
            <a:avLst/>
          </a:prstGeom>
          <a:solidFill>
            <a:srgbClr val="FFFFFF"/>
          </a:solidFill>
          <a:ln w="12700">
            <a:solidFill>
              <a:srgbClr val="262626"/>
            </a:solidFill>
          </a:ln>
          <a:effectLst/>
        </p:spPr>
        <p:txBody>
          <a:bodyPr rtlCol="0" anchor="ctr"/>
          <a:lstStyle/>
          <a:p/>
        </p:txBody>
      </p:sp>
      <p:sp>
        <p:nvSpPr>
          <p:cNvPr id="20" name="Oval 19"/>
          <p:cNvSpPr/>
          <p:nvPr/>
        </p:nvSpPr>
        <p:spPr>
          <a:xfrm>
            <a:off x="2076352" y="2866634"/>
            <a:ext cx="228600" cy="228600"/>
          </a:xfrm>
          <a:prstGeom prst="ellipse">
            <a:avLst/>
          </a:prstGeom>
          <a:solidFill>
            <a:srgbClr val="FFFFFF"/>
          </a:solidFill>
          <a:ln w="22225">
            <a:solidFill>
              <a:srgbClr val="1E7B6E"/>
            </a:solidFill>
          </a:ln>
          <a:effectLst/>
        </p:spPr>
        <p:txBody>
          <a:bodyPr rtlCol="0" anchor="ctr"/>
          <a:lstStyle/>
          <a:p/>
        </p:txBody>
      </p:sp>
      <p:sp>
        <p:nvSpPr>
          <p:cNvPr id="21" name="TextBox 20"/>
          <p:cNvSpPr txBox="1"/>
          <p:nvPr/>
        </p:nvSpPr>
        <p:spPr>
          <a:xfrm>
            <a:off x="2076352" y="2866634"/>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a</a:t>
            </a:r>
          </a:p>
        </p:txBody>
      </p:sp>
      <p:sp>
        <p:nvSpPr>
          <p:cNvPr id="22" name="Oval 21"/>
          <p:cNvSpPr/>
          <p:nvPr/>
        </p:nvSpPr>
        <p:spPr>
          <a:xfrm>
            <a:off x="3022192" y="2542263"/>
            <a:ext cx="228600" cy="228600"/>
          </a:xfrm>
          <a:prstGeom prst="ellipse">
            <a:avLst/>
          </a:prstGeom>
          <a:solidFill>
            <a:srgbClr val="FFFFFF"/>
          </a:solidFill>
          <a:ln w="22225">
            <a:solidFill>
              <a:srgbClr val="1E7B6E"/>
            </a:solidFill>
          </a:ln>
          <a:effectLst/>
        </p:spPr>
        <p:txBody>
          <a:bodyPr rtlCol="0" anchor="ctr"/>
          <a:lstStyle/>
          <a:p/>
        </p:txBody>
      </p:sp>
      <p:sp>
        <p:nvSpPr>
          <p:cNvPr id="23" name="TextBox 22"/>
          <p:cNvSpPr txBox="1"/>
          <p:nvPr/>
        </p:nvSpPr>
        <p:spPr>
          <a:xfrm>
            <a:off x="3022192" y="2542263"/>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b</a:t>
            </a:r>
          </a:p>
        </p:txBody>
      </p:sp>
      <p:sp>
        <p:nvSpPr>
          <p:cNvPr id="24" name="Oval 23"/>
          <p:cNvSpPr/>
          <p:nvPr/>
        </p:nvSpPr>
        <p:spPr>
          <a:xfrm>
            <a:off x="3176544" y="4134524"/>
            <a:ext cx="228600" cy="228600"/>
          </a:xfrm>
          <a:prstGeom prst="ellipse">
            <a:avLst/>
          </a:prstGeom>
          <a:solidFill>
            <a:srgbClr val="FFFFFF"/>
          </a:solidFill>
          <a:ln w="22225">
            <a:solidFill>
              <a:srgbClr val="1E7B6E"/>
            </a:solidFill>
          </a:ln>
          <a:effectLst/>
        </p:spPr>
        <p:txBody>
          <a:bodyPr rtlCol="0" anchor="ctr"/>
          <a:lstStyle/>
          <a:p/>
        </p:txBody>
      </p:sp>
      <p:sp>
        <p:nvSpPr>
          <p:cNvPr id="25" name="TextBox 24"/>
          <p:cNvSpPr txBox="1"/>
          <p:nvPr/>
        </p:nvSpPr>
        <p:spPr>
          <a:xfrm>
            <a:off x="3176544" y="4134524"/>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c</a:t>
            </a:r>
          </a:p>
        </p:txBody>
      </p:sp>
      <p:sp>
        <p:nvSpPr>
          <p:cNvPr id="26" name="Oval 25"/>
          <p:cNvSpPr/>
          <p:nvPr/>
        </p:nvSpPr>
        <p:spPr>
          <a:xfrm>
            <a:off x="4127027" y="2344391"/>
            <a:ext cx="228600" cy="228600"/>
          </a:xfrm>
          <a:prstGeom prst="ellipse">
            <a:avLst/>
          </a:prstGeom>
          <a:solidFill>
            <a:srgbClr val="FFFFFF"/>
          </a:solidFill>
          <a:ln w="22225">
            <a:solidFill>
              <a:srgbClr val="1E7B6E"/>
            </a:solidFill>
          </a:ln>
          <a:effectLst/>
        </p:spPr>
        <p:txBody>
          <a:bodyPr rtlCol="0" anchor="ctr"/>
          <a:lstStyle/>
          <a:p/>
        </p:txBody>
      </p:sp>
      <p:sp>
        <p:nvSpPr>
          <p:cNvPr id="27" name="TextBox 26"/>
          <p:cNvSpPr txBox="1"/>
          <p:nvPr/>
        </p:nvSpPr>
        <p:spPr>
          <a:xfrm>
            <a:off x="4127027" y="2344391"/>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ç</a:t>
            </a:r>
          </a:p>
        </p:txBody>
      </p:sp>
      <p:sp>
        <p:nvSpPr>
          <p:cNvPr id="28" name="Oval 27"/>
          <p:cNvSpPr/>
          <p:nvPr/>
        </p:nvSpPr>
        <p:spPr>
          <a:xfrm>
            <a:off x="4383506" y="1429885"/>
            <a:ext cx="228600" cy="228600"/>
          </a:xfrm>
          <a:prstGeom prst="ellipse">
            <a:avLst/>
          </a:prstGeom>
          <a:solidFill>
            <a:srgbClr val="FFFFFF"/>
          </a:solidFill>
          <a:ln w="22225">
            <a:solidFill>
              <a:srgbClr val="1E7B6E"/>
            </a:solidFill>
          </a:ln>
          <a:effectLst/>
        </p:spPr>
        <p:txBody>
          <a:bodyPr rtlCol="0" anchor="ctr"/>
          <a:lstStyle/>
          <a:p/>
        </p:txBody>
      </p:sp>
      <p:sp>
        <p:nvSpPr>
          <p:cNvPr id="29" name="TextBox 28"/>
          <p:cNvSpPr txBox="1"/>
          <p:nvPr/>
        </p:nvSpPr>
        <p:spPr>
          <a:xfrm>
            <a:off x="4383506" y="1429885"/>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d</a:t>
            </a:r>
          </a:p>
        </p:txBody>
      </p:sp>
      <p:sp>
        <p:nvSpPr>
          <p:cNvPr id="30" name="Oval 29"/>
          <p:cNvSpPr/>
          <p:nvPr/>
        </p:nvSpPr>
        <p:spPr>
          <a:xfrm>
            <a:off x="4752558" y="3266440"/>
            <a:ext cx="228600" cy="228600"/>
          </a:xfrm>
          <a:prstGeom prst="ellipse">
            <a:avLst/>
          </a:prstGeom>
          <a:solidFill>
            <a:srgbClr val="FFFFFF"/>
          </a:solidFill>
          <a:ln w="22225">
            <a:solidFill>
              <a:srgbClr val="1E7B6E"/>
            </a:solidFill>
          </a:ln>
          <a:effectLst/>
        </p:spPr>
        <p:txBody>
          <a:bodyPr rtlCol="0" anchor="ctr"/>
          <a:lstStyle/>
          <a:p/>
        </p:txBody>
      </p:sp>
      <p:sp>
        <p:nvSpPr>
          <p:cNvPr id="31" name="TextBox 30"/>
          <p:cNvSpPr txBox="1"/>
          <p:nvPr/>
        </p:nvSpPr>
        <p:spPr>
          <a:xfrm>
            <a:off x="4752558" y="3266440"/>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e</a:t>
            </a:r>
          </a:p>
        </p:txBody>
      </p:sp>
      <p:sp>
        <p:nvSpPr>
          <p:cNvPr id="32" name="Oval 31"/>
          <p:cNvSpPr/>
          <p:nvPr/>
        </p:nvSpPr>
        <p:spPr>
          <a:xfrm>
            <a:off x="1768809" y="2325242"/>
            <a:ext cx="228600" cy="228600"/>
          </a:xfrm>
          <a:prstGeom prst="ellipse">
            <a:avLst/>
          </a:prstGeom>
          <a:solidFill>
            <a:srgbClr val="FFFFFF"/>
          </a:solidFill>
          <a:ln w="22225">
            <a:solidFill>
              <a:srgbClr val="1E7B6E"/>
            </a:solidFill>
          </a:ln>
          <a:effectLst/>
        </p:spPr>
        <p:txBody>
          <a:bodyPr rtlCol="0" anchor="ctr"/>
          <a:lstStyle/>
          <a:p/>
        </p:txBody>
      </p:sp>
      <p:sp>
        <p:nvSpPr>
          <p:cNvPr id="33" name="TextBox 32"/>
          <p:cNvSpPr txBox="1"/>
          <p:nvPr/>
        </p:nvSpPr>
        <p:spPr>
          <a:xfrm>
            <a:off x="1768809" y="2325242"/>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f</a:t>
            </a:r>
          </a:p>
        </p:txBody>
      </p:sp>
      <p:sp>
        <p:nvSpPr>
          <p:cNvPr id="34" name="Oval 33"/>
          <p:cNvSpPr/>
          <p:nvPr/>
        </p:nvSpPr>
        <p:spPr>
          <a:xfrm>
            <a:off x="2987376" y="2126209"/>
            <a:ext cx="228600" cy="228600"/>
          </a:xfrm>
          <a:prstGeom prst="ellipse">
            <a:avLst/>
          </a:prstGeom>
          <a:solidFill>
            <a:srgbClr val="FFFFFF"/>
          </a:solidFill>
          <a:ln w="22225">
            <a:solidFill>
              <a:srgbClr val="1E7B6E"/>
            </a:solidFill>
          </a:ln>
          <a:effectLst/>
        </p:spPr>
        <p:txBody>
          <a:bodyPr rtlCol="0" anchor="ctr"/>
          <a:lstStyle/>
          <a:p/>
        </p:txBody>
      </p:sp>
      <p:sp>
        <p:nvSpPr>
          <p:cNvPr id="35" name="TextBox 34"/>
          <p:cNvSpPr txBox="1"/>
          <p:nvPr/>
        </p:nvSpPr>
        <p:spPr>
          <a:xfrm>
            <a:off x="2987376" y="2126209"/>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g</a:t>
            </a:r>
          </a:p>
        </p:txBody>
      </p:sp>
      <p:sp>
        <p:nvSpPr>
          <p:cNvPr id="36" name="Oval 35"/>
          <p:cNvSpPr/>
          <p:nvPr/>
        </p:nvSpPr>
        <p:spPr>
          <a:xfrm>
            <a:off x="3286796" y="2549807"/>
            <a:ext cx="228600" cy="228600"/>
          </a:xfrm>
          <a:prstGeom prst="ellipse">
            <a:avLst/>
          </a:prstGeom>
          <a:solidFill>
            <a:srgbClr val="FFFFFF"/>
          </a:solidFill>
          <a:ln w="22225">
            <a:solidFill>
              <a:srgbClr val="1E7B6E"/>
            </a:solidFill>
          </a:ln>
          <a:effectLst/>
        </p:spPr>
        <p:txBody>
          <a:bodyPr rtlCol="0" anchor="ctr"/>
          <a:lstStyle/>
          <a:p/>
        </p:txBody>
      </p:sp>
      <p:sp>
        <p:nvSpPr>
          <p:cNvPr id="37" name="TextBox 36"/>
          <p:cNvSpPr txBox="1"/>
          <p:nvPr/>
        </p:nvSpPr>
        <p:spPr>
          <a:xfrm>
            <a:off x="3286796" y="2549807"/>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ğ</a:t>
            </a:r>
          </a:p>
        </p:txBody>
      </p:sp>
      <p:sp>
        <p:nvSpPr>
          <p:cNvPr id="38" name="Oval 37"/>
          <p:cNvSpPr/>
          <p:nvPr/>
        </p:nvSpPr>
        <p:spPr>
          <a:xfrm>
            <a:off x="4081186" y="2575338"/>
            <a:ext cx="228600" cy="228600"/>
          </a:xfrm>
          <a:prstGeom prst="ellipse">
            <a:avLst/>
          </a:prstGeom>
          <a:solidFill>
            <a:srgbClr val="FFFFFF"/>
          </a:solidFill>
          <a:ln w="22225">
            <a:solidFill>
              <a:srgbClr val="1E7B6E"/>
            </a:solidFill>
          </a:ln>
          <a:effectLst/>
        </p:spPr>
        <p:txBody>
          <a:bodyPr rtlCol="0" anchor="ctr"/>
          <a:lstStyle/>
          <a:p/>
        </p:txBody>
      </p:sp>
      <p:sp>
        <p:nvSpPr>
          <p:cNvPr id="39" name="TextBox 38"/>
          <p:cNvSpPr txBox="1"/>
          <p:nvPr/>
        </p:nvSpPr>
        <p:spPr>
          <a:xfrm>
            <a:off x="4081186" y="2575338"/>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h</a:t>
            </a:r>
          </a:p>
        </p:txBody>
      </p:sp>
      <p:sp>
        <p:nvSpPr>
          <p:cNvPr id="40" name="Oval 39"/>
          <p:cNvSpPr/>
          <p:nvPr/>
        </p:nvSpPr>
        <p:spPr>
          <a:xfrm>
            <a:off x="2007772" y="2798054"/>
            <a:ext cx="365760" cy="365760"/>
          </a:xfrm>
          <a:prstGeom prst="ellipse">
            <a:avLst/>
          </a:prstGeom>
          <a:noFill/>
          <a:ln w="38100">
            <a:solidFill>
              <a:srgbClr val="2C6696"/>
            </a:solidFill>
          </a:ln>
          <a:effectLst/>
        </p:spPr>
        <p:txBody>
          <a:bodyPr rtlCol="0" anchor="ctr"/>
          <a:lstStyle/>
          <a:p/>
        </p:txBody>
      </p:sp>
      <p:sp>
        <p:nvSpPr>
          <p:cNvPr id="41" name="Rounded Rectangle 40"/>
          <p:cNvSpPr/>
          <p:nvPr/>
        </p:nvSpPr>
        <p:spPr>
          <a:xfrm>
            <a:off x="2373532" y="3054086"/>
            <a:ext cx="1203953"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Ekvatoral orman</a:t>
            </a:r>
          </a:p>
        </p:txBody>
      </p:sp>
      <p:sp>
        <p:nvSpPr>
          <p:cNvPr id="42" name="Oval 41"/>
          <p:cNvSpPr/>
          <p:nvPr/>
        </p:nvSpPr>
        <p:spPr>
          <a:xfrm>
            <a:off x="2953612" y="2473683"/>
            <a:ext cx="365760" cy="365760"/>
          </a:xfrm>
          <a:prstGeom prst="ellipse">
            <a:avLst/>
          </a:prstGeom>
          <a:noFill/>
          <a:ln w="38100">
            <a:solidFill>
              <a:srgbClr val="2C6696"/>
            </a:solidFill>
          </a:ln>
          <a:effectLst/>
        </p:spPr>
        <p:txBody>
          <a:bodyPr rtlCol="0" anchor="ctr"/>
          <a:lstStyle/>
          <a:p/>
        </p:txBody>
      </p:sp>
      <p:sp>
        <p:nvSpPr>
          <p:cNvPr id="43" name="Rounded Rectangle 42"/>
          <p:cNvSpPr/>
          <p:nvPr/>
        </p:nvSpPr>
        <p:spPr>
          <a:xfrm>
            <a:off x="2395865" y="2729715"/>
            <a:ext cx="557747"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Sahra</a:t>
            </a:r>
          </a:p>
        </p:txBody>
      </p:sp>
      <p:sp>
        <p:nvSpPr>
          <p:cNvPr id="44" name="Oval 43"/>
          <p:cNvSpPr/>
          <p:nvPr/>
        </p:nvSpPr>
        <p:spPr>
          <a:xfrm>
            <a:off x="3107964" y="4065944"/>
            <a:ext cx="365760" cy="365760"/>
          </a:xfrm>
          <a:prstGeom prst="ellipse">
            <a:avLst/>
          </a:prstGeom>
          <a:noFill/>
          <a:ln w="38100">
            <a:solidFill>
              <a:srgbClr val="2C6696"/>
            </a:solidFill>
          </a:ln>
          <a:effectLst/>
        </p:spPr>
        <p:txBody>
          <a:bodyPr rtlCol="0" anchor="ctr"/>
          <a:lstStyle/>
          <a:p/>
        </p:txBody>
      </p:sp>
      <p:sp>
        <p:nvSpPr>
          <p:cNvPr id="45" name="Rounded Rectangle 44"/>
          <p:cNvSpPr/>
          <p:nvPr/>
        </p:nvSpPr>
        <p:spPr>
          <a:xfrm>
            <a:off x="3473724" y="3947072"/>
            <a:ext cx="847193"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Antarktika</a:t>
            </a:r>
          </a:p>
        </p:txBody>
      </p:sp>
      <p:sp>
        <p:nvSpPr>
          <p:cNvPr id="46" name="Oval 45"/>
          <p:cNvSpPr/>
          <p:nvPr/>
        </p:nvSpPr>
        <p:spPr>
          <a:xfrm>
            <a:off x="4058447" y="2275811"/>
            <a:ext cx="365760" cy="365760"/>
          </a:xfrm>
          <a:prstGeom prst="ellipse">
            <a:avLst/>
          </a:prstGeom>
          <a:noFill/>
          <a:ln w="38100">
            <a:solidFill>
              <a:srgbClr val="2C6696"/>
            </a:solidFill>
          </a:ln>
          <a:effectLst/>
        </p:spPr>
        <p:txBody>
          <a:bodyPr rtlCol="0" anchor="ctr"/>
          <a:lstStyle/>
          <a:p/>
        </p:txBody>
      </p:sp>
      <p:sp>
        <p:nvSpPr>
          <p:cNvPr id="47" name="Rounded Rectangle 46"/>
          <p:cNvSpPr/>
          <p:nvPr/>
        </p:nvSpPr>
        <p:spPr>
          <a:xfrm>
            <a:off x="4424207" y="2156939"/>
            <a:ext cx="527642"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Tibet</a:t>
            </a:r>
          </a:p>
        </p:txBody>
      </p:sp>
      <p:sp>
        <p:nvSpPr>
          <p:cNvPr id="48" name="Oval 47"/>
          <p:cNvSpPr/>
          <p:nvPr/>
        </p:nvSpPr>
        <p:spPr>
          <a:xfrm>
            <a:off x="4314926" y="1361305"/>
            <a:ext cx="365760" cy="365760"/>
          </a:xfrm>
          <a:prstGeom prst="ellipse">
            <a:avLst/>
          </a:prstGeom>
          <a:noFill/>
          <a:ln w="38100">
            <a:solidFill>
              <a:srgbClr val="2C6696"/>
            </a:solidFill>
          </a:ln>
          <a:effectLst/>
        </p:spPr>
        <p:txBody>
          <a:bodyPr rtlCol="0" anchor="ctr"/>
          <a:lstStyle/>
          <a:p/>
        </p:txBody>
      </p:sp>
      <p:sp>
        <p:nvSpPr>
          <p:cNvPr id="49" name="Rounded Rectangle 48"/>
          <p:cNvSpPr/>
          <p:nvPr/>
        </p:nvSpPr>
        <p:spPr>
          <a:xfrm>
            <a:off x="4680686" y="1617337"/>
            <a:ext cx="627174"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Sibirya</a:t>
            </a:r>
          </a:p>
        </p:txBody>
      </p:sp>
      <p:sp>
        <p:nvSpPr>
          <p:cNvPr id="50" name="Oval 49"/>
          <p:cNvSpPr/>
          <p:nvPr/>
        </p:nvSpPr>
        <p:spPr>
          <a:xfrm>
            <a:off x="4683978" y="3197860"/>
            <a:ext cx="365760" cy="365760"/>
          </a:xfrm>
          <a:prstGeom prst="ellipse">
            <a:avLst/>
          </a:prstGeom>
          <a:noFill/>
          <a:ln w="38100">
            <a:solidFill>
              <a:srgbClr val="2C6696"/>
            </a:solidFill>
          </a:ln>
          <a:effectLst/>
        </p:spPr>
        <p:txBody>
          <a:bodyPr rtlCol="0" anchor="ctr"/>
          <a:lstStyle/>
          <a:p/>
        </p:txBody>
      </p:sp>
      <p:sp>
        <p:nvSpPr>
          <p:cNvPr id="51" name="Rounded Rectangle 50"/>
          <p:cNvSpPr/>
          <p:nvPr/>
        </p:nvSpPr>
        <p:spPr>
          <a:xfrm>
            <a:off x="3835504" y="3078988"/>
            <a:ext cx="848474"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Avustralya</a:t>
            </a:r>
          </a:p>
        </p:txBody>
      </p:sp>
      <p:sp>
        <p:nvSpPr>
          <p:cNvPr id="52" name="TextBox 51"/>
          <p:cNvSpPr txBox="1"/>
          <p:nvPr/>
        </p:nvSpPr>
        <p:spPr>
          <a:xfrm>
            <a:off x="502920" y="4393491"/>
            <a:ext cx="525780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kitap s. 147</a:t>
            </a:r>
          </a:p>
        </p:txBody>
      </p:sp>
      <p:sp>
        <p:nvSpPr>
          <p:cNvPr id="53" name="Rounded Rectangle 52"/>
          <p:cNvSpPr/>
          <p:nvPr/>
        </p:nvSpPr>
        <p:spPr>
          <a:xfrm>
            <a:off x="502920" y="4731819"/>
            <a:ext cx="5257800" cy="1513533"/>
          </a:xfrm>
          <a:prstGeom prst="roundRect">
            <a:avLst>
              <a:gd name="adj" fmla="val 8000"/>
            </a:avLst>
          </a:prstGeom>
          <a:solidFill>
            <a:srgbClr val="F0F0F0"/>
          </a:solidFill>
          <a:ln>
            <a:noFill/>
          </a:ln>
          <a:effectLst/>
        </p:spPr>
        <p:txBody>
          <a:bodyPr rtlCol="0" anchor="ctr"/>
          <a:lstStyle/>
          <a:p/>
        </p:txBody>
      </p:sp>
      <p:sp>
        <p:nvSpPr>
          <p:cNvPr id="54" name="Rectangle 53"/>
          <p:cNvSpPr/>
          <p:nvPr/>
        </p:nvSpPr>
        <p:spPr>
          <a:xfrm>
            <a:off x="502920" y="4731819"/>
            <a:ext cx="118872" cy="1513533"/>
          </a:xfrm>
          <a:prstGeom prst="rect">
            <a:avLst/>
          </a:prstGeom>
          <a:solidFill>
            <a:srgbClr val="2C6696"/>
          </a:solidFill>
          <a:ln>
            <a:noFill/>
          </a:ln>
          <a:effectLst/>
        </p:spPr>
        <p:txBody>
          <a:bodyPr rtlCol="0" anchor="ctr"/>
          <a:lstStyle/>
          <a:p/>
        </p:txBody>
      </p:sp>
      <p:sp>
        <p:nvSpPr>
          <p:cNvPr id="55" name="TextBox 54"/>
          <p:cNvSpPr txBox="1"/>
          <p:nvPr/>
        </p:nvSpPr>
        <p:spPr>
          <a:xfrm>
            <a:off x="777240" y="4731819"/>
            <a:ext cx="4846320" cy="1513533"/>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Yıl boyunca buzlarla kaplı ve soğuk olan kutup bölgelerinde iklim koşulları yaşamaya elverişli olmadığı için sürekli yerleşim mevcut değildir.</a:t>
            </a:r>
          </a:p>
        </p:txBody>
      </p:sp>
      <p:sp>
        <p:nvSpPr>
          <p:cNvPr id="56" name="Rounded Rectangle 55"/>
          <p:cNvSpPr/>
          <p:nvPr/>
        </p:nvSpPr>
        <p:spPr>
          <a:xfrm>
            <a:off x="5943600" y="1216152"/>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57" name="Oval 56"/>
          <p:cNvSpPr/>
          <p:nvPr/>
        </p:nvSpPr>
        <p:spPr>
          <a:xfrm>
            <a:off x="6016752" y="1453134"/>
            <a:ext cx="310896" cy="310896"/>
          </a:xfrm>
          <a:prstGeom prst="ellipse">
            <a:avLst/>
          </a:prstGeom>
          <a:solidFill>
            <a:srgbClr val="FFFFFF"/>
          </a:solidFill>
          <a:ln w="22225">
            <a:solidFill>
              <a:srgbClr val="2C6696"/>
            </a:solidFill>
          </a:ln>
          <a:effectLst/>
        </p:spPr>
        <p:txBody>
          <a:bodyPr rtlCol="0" anchor="ctr"/>
          <a:lstStyle/>
          <a:p/>
        </p:txBody>
      </p:sp>
      <p:sp>
        <p:nvSpPr>
          <p:cNvPr id="58" name="TextBox 57"/>
          <p:cNvSpPr txBox="1"/>
          <p:nvPr/>
        </p:nvSpPr>
        <p:spPr>
          <a:xfrm>
            <a:off x="6016752" y="1453134"/>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a</a:t>
            </a:r>
          </a:p>
        </p:txBody>
      </p:sp>
      <p:sp>
        <p:nvSpPr>
          <p:cNvPr id="59" name="TextBox 58"/>
          <p:cNvSpPr txBox="1"/>
          <p:nvPr/>
        </p:nvSpPr>
        <p:spPr>
          <a:xfrm>
            <a:off x="6382512" y="1216152"/>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Güney Amerika'nın kuzeyi: Ekvator çevresindeki sık ormanlar</a:t>
            </a:r>
          </a:p>
          <a:p>
            <a:pPr algn="l">
              <a:spcBef>
                <a:spcPts val="0"/>
              </a:spcBef>
              <a:spcAft>
                <a:spcPts val="0"/>
              </a:spcAft>
            </a:pPr>
            <a:r>
              <a:rPr lang="tr-TR" sz="1450" b="0" i="0">
                <a:solidFill>
                  <a:srgbClr val="262626"/>
                </a:solidFill>
                <a:latin typeface="Calibri"/>
              </a:rPr>
              <a:t>İklim: yıl boyu sıcak ve çok yağışlı · bitki örtüsü: sık, gür orman · ulaşım güç</a:t>
            </a:r>
          </a:p>
        </p:txBody>
      </p:sp>
      <p:sp>
        <p:nvSpPr>
          <p:cNvPr id="60" name="Rounded Rectangle 59"/>
          <p:cNvSpPr/>
          <p:nvPr/>
        </p:nvSpPr>
        <p:spPr>
          <a:xfrm>
            <a:off x="5943600" y="2065020"/>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61" name="Oval 60"/>
          <p:cNvSpPr/>
          <p:nvPr/>
        </p:nvSpPr>
        <p:spPr>
          <a:xfrm>
            <a:off x="6016752" y="2302002"/>
            <a:ext cx="310896" cy="310896"/>
          </a:xfrm>
          <a:prstGeom prst="ellipse">
            <a:avLst/>
          </a:prstGeom>
          <a:solidFill>
            <a:srgbClr val="FFFFFF"/>
          </a:solidFill>
          <a:ln w="22225">
            <a:solidFill>
              <a:srgbClr val="2C6696"/>
            </a:solidFill>
          </a:ln>
          <a:effectLst/>
        </p:spPr>
        <p:txBody>
          <a:bodyPr rtlCol="0" anchor="ctr"/>
          <a:lstStyle/>
          <a:p/>
        </p:txBody>
      </p:sp>
      <p:sp>
        <p:nvSpPr>
          <p:cNvPr id="62" name="TextBox 61"/>
          <p:cNvSpPr txBox="1"/>
          <p:nvPr/>
        </p:nvSpPr>
        <p:spPr>
          <a:xfrm>
            <a:off x="6016752" y="2302002"/>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b</a:t>
            </a:r>
          </a:p>
        </p:txBody>
      </p:sp>
      <p:sp>
        <p:nvSpPr>
          <p:cNvPr id="63" name="TextBox 62"/>
          <p:cNvSpPr txBox="1"/>
          <p:nvPr/>
        </p:nvSpPr>
        <p:spPr>
          <a:xfrm>
            <a:off x="6382512" y="2065020"/>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Kuzey Afrika: Sahra Çölü</a:t>
            </a:r>
          </a:p>
          <a:p>
            <a:pPr algn="l">
              <a:spcBef>
                <a:spcPts val="0"/>
              </a:spcBef>
              <a:spcAft>
                <a:spcPts val="0"/>
              </a:spcAft>
            </a:pPr>
            <a:r>
              <a:rPr lang="tr-TR" sz="1450" b="0" i="0">
                <a:solidFill>
                  <a:srgbClr val="262626"/>
                </a:solidFill>
                <a:latin typeface="Calibri"/>
              </a:rPr>
              <a:t>İklim: çöl, yağış çok az · su yetersiz, tarım yapılamaz</a:t>
            </a:r>
          </a:p>
        </p:txBody>
      </p:sp>
      <p:sp>
        <p:nvSpPr>
          <p:cNvPr id="64" name="Rounded Rectangle 63"/>
          <p:cNvSpPr/>
          <p:nvPr/>
        </p:nvSpPr>
        <p:spPr>
          <a:xfrm>
            <a:off x="5943600" y="2913888"/>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65" name="Oval 64"/>
          <p:cNvSpPr/>
          <p:nvPr/>
        </p:nvSpPr>
        <p:spPr>
          <a:xfrm>
            <a:off x="6016752" y="3150870"/>
            <a:ext cx="310896" cy="310896"/>
          </a:xfrm>
          <a:prstGeom prst="ellipse">
            <a:avLst/>
          </a:prstGeom>
          <a:solidFill>
            <a:srgbClr val="FFFFFF"/>
          </a:solidFill>
          <a:ln w="22225">
            <a:solidFill>
              <a:srgbClr val="2C6696"/>
            </a:solidFill>
          </a:ln>
          <a:effectLst/>
        </p:spPr>
        <p:txBody>
          <a:bodyPr rtlCol="0" anchor="ctr"/>
          <a:lstStyle/>
          <a:p/>
        </p:txBody>
      </p:sp>
      <p:sp>
        <p:nvSpPr>
          <p:cNvPr id="66" name="TextBox 65"/>
          <p:cNvSpPr txBox="1"/>
          <p:nvPr/>
        </p:nvSpPr>
        <p:spPr>
          <a:xfrm>
            <a:off x="6016752" y="3150870"/>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c</a:t>
            </a:r>
          </a:p>
        </p:txBody>
      </p:sp>
      <p:sp>
        <p:nvSpPr>
          <p:cNvPr id="67" name="TextBox 66"/>
          <p:cNvSpPr txBox="1"/>
          <p:nvPr/>
        </p:nvSpPr>
        <p:spPr>
          <a:xfrm>
            <a:off x="6382512" y="2913888"/>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Antarktika</a:t>
            </a:r>
          </a:p>
          <a:p>
            <a:pPr algn="l">
              <a:spcBef>
                <a:spcPts val="0"/>
              </a:spcBef>
              <a:spcAft>
                <a:spcPts val="0"/>
              </a:spcAft>
            </a:pPr>
            <a:r>
              <a:rPr lang="tr-TR" sz="1450" b="0" i="0">
                <a:solidFill>
                  <a:srgbClr val="262626"/>
                </a:solidFill>
                <a:latin typeface="Calibri"/>
              </a:rPr>
              <a:t>İklim: yıl boyunca buzlarla kaplı ve çok soğuk · sürekli yerleşim yok</a:t>
            </a:r>
          </a:p>
        </p:txBody>
      </p:sp>
      <p:sp>
        <p:nvSpPr>
          <p:cNvPr id="68" name="Rounded Rectangle 67"/>
          <p:cNvSpPr/>
          <p:nvPr/>
        </p:nvSpPr>
        <p:spPr>
          <a:xfrm>
            <a:off x="5943600" y="3762756"/>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69" name="Oval 68"/>
          <p:cNvSpPr/>
          <p:nvPr/>
        </p:nvSpPr>
        <p:spPr>
          <a:xfrm>
            <a:off x="6016752" y="3999738"/>
            <a:ext cx="310896" cy="310896"/>
          </a:xfrm>
          <a:prstGeom prst="ellipse">
            <a:avLst/>
          </a:prstGeom>
          <a:solidFill>
            <a:srgbClr val="FFFFFF"/>
          </a:solidFill>
          <a:ln w="22225">
            <a:solidFill>
              <a:srgbClr val="2C6696"/>
            </a:solidFill>
          </a:ln>
          <a:effectLst/>
        </p:spPr>
        <p:txBody>
          <a:bodyPr rtlCol="0" anchor="ctr"/>
          <a:lstStyle/>
          <a:p/>
        </p:txBody>
      </p:sp>
      <p:sp>
        <p:nvSpPr>
          <p:cNvPr id="70" name="TextBox 69"/>
          <p:cNvSpPr txBox="1"/>
          <p:nvPr/>
        </p:nvSpPr>
        <p:spPr>
          <a:xfrm>
            <a:off x="6016752" y="3999738"/>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ç</a:t>
            </a:r>
          </a:p>
        </p:txBody>
      </p:sp>
      <p:sp>
        <p:nvSpPr>
          <p:cNvPr id="71" name="TextBox 70"/>
          <p:cNvSpPr txBox="1"/>
          <p:nvPr/>
        </p:nvSpPr>
        <p:spPr>
          <a:xfrm>
            <a:off x="6382512" y="3762756"/>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Asya: Tibet Platosu (Himalayaların kuzeyi)</a:t>
            </a:r>
          </a:p>
          <a:p>
            <a:pPr algn="l">
              <a:spcBef>
                <a:spcPts val="0"/>
              </a:spcBef>
              <a:spcAft>
                <a:spcPts val="0"/>
              </a:spcAft>
            </a:pPr>
            <a:r>
              <a:rPr lang="tr-TR" sz="1450" b="0" i="0">
                <a:solidFill>
                  <a:srgbClr val="262626"/>
                </a:solidFill>
                <a:latin typeface="Calibri"/>
              </a:rPr>
              <a:t>Yükselti ve eğim: çok yüksek, engebeli · soğuk ve kurak</a:t>
            </a:r>
          </a:p>
        </p:txBody>
      </p:sp>
      <p:sp>
        <p:nvSpPr>
          <p:cNvPr id="72" name="Rounded Rectangle 71"/>
          <p:cNvSpPr/>
          <p:nvPr/>
        </p:nvSpPr>
        <p:spPr>
          <a:xfrm>
            <a:off x="5943600" y="4611624"/>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73" name="Oval 72"/>
          <p:cNvSpPr/>
          <p:nvPr/>
        </p:nvSpPr>
        <p:spPr>
          <a:xfrm>
            <a:off x="6016752" y="4848606"/>
            <a:ext cx="310896" cy="310896"/>
          </a:xfrm>
          <a:prstGeom prst="ellipse">
            <a:avLst/>
          </a:prstGeom>
          <a:solidFill>
            <a:srgbClr val="FFFFFF"/>
          </a:solidFill>
          <a:ln w="22225">
            <a:solidFill>
              <a:srgbClr val="2C6696"/>
            </a:solidFill>
          </a:ln>
          <a:effectLst/>
        </p:spPr>
        <p:txBody>
          <a:bodyPr rtlCol="0" anchor="ctr"/>
          <a:lstStyle/>
          <a:p/>
        </p:txBody>
      </p:sp>
      <p:sp>
        <p:nvSpPr>
          <p:cNvPr id="74" name="TextBox 73"/>
          <p:cNvSpPr txBox="1"/>
          <p:nvPr/>
        </p:nvSpPr>
        <p:spPr>
          <a:xfrm>
            <a:off x="6016752" y="4848606"/>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d</a:t>
            </a:r>
          </a:p>
        </p:txBody>
      </p:sp>
      <p:sp>
        <p:nvSpPr>
          <p:cNvPr id="75" name="TextBox 74"/>
          <p:cNvSpPr txBox="1"/>
          <p:nvPr/>
        </p:nvSpPr>
        <p:spPr>
          <a:xfrm>
            <a:off x="6382512" y="4611624"/>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Kuzey Asya: Sibirya'nın kuzeyi</a:t>
            </a:r>
          </a:p>
          <a:p>
            <a:pPr algn="l">
              <a:spcBef>
                <a:spcPts val="0"/>
              </a:spcBef>
              <a:spcAft>
                <a:spcPts val="0"/>
              </a:spcAft>
            </a:pPr>
            <a:r>
              <a:rPr lang="tr-TR" sz="1450" b="0" i="0">
                <a:solidFill>
                  <a:srgbClr val="262626"/>
                </a:solidFill>
                <a:latin typeface="Calibri"/>
              </a:rPr>
              <a:t>İklim: çok soğuk, uzun ve sert kış · toprak yılın çoğunda donmuş</a:t>
            </a:r>
          </a:p>
        </p:txBody>
      </p:sp>
      <p:sp>
        <p:nvSpPr>
          <p:cNvPr id="76" name="Rounded Rectangle 75"/>
          <p:cNvSpPr/>
          <p:nvPr/>
        </p:nvSpPr>
        <p:spPr>
          <a:xfrm>
            <a:off x="5943600" y="5460492"/>
            <a:ext cx="5745175" cy="784860"/>
          </a:xfrm>
          <a:prstGeom prst="roundRect">
            <a:avLst>
              <a:gd name="adj" fmla="val 10000"/>
            </a:avLst>
          </a:prstGeom>
          <a:solidFill>
            <a:srgbClr val="E3F1E4"/>
          </a:solidFill>
          <a:ln w="12700">
            <a:solidFill>
              <a:srgbClr val="2E7D32"/>
            </a:solidFill>
          </a:ln>
          <a:effectLst/>
        </p:spPr>
        <p:txBody>
          <a:bodyPr rtlCol="0" anchor="ctr"/>
          <a:lstStyle/>
          <a:p/>
        </p:txBody>
      </p:sp>
      <p:sp>
        <p:nvSpPr>
          <p:cNvPr id="77" name="Oval 76"/>
          <p:cNvSpPr/>
          <p:nvPr/>
        </p:nvSpPr>
        <p:spPr>
          <a:xfrm>
            <a:off x="6016752" y="5697474"/>
            <a:ext cx="310896" cy="310896"/>
          </a:xfrm>
          <a:prstGeom prst="ellipse">
            <a:avLst/>
          </a:prstGeom>
          <a:solidFill>
            <a:srgbClr val="FFFFFF"/>
          </a:solidFill>
          <a:ln w="22225">
            <a:solidFill>
              <a:srgbClr val="2C6696"/>
            </a:solidFill>
          </a:ln>
          <a:effectLst/>
        </p:spPr>
        <p:txBody>
          <a:bodyPr rtlCol="0" anchor="ctr"/>
          <a:lstStyle/>
          <a:p/>
        </p:txBody>
      </p:sp>
      <p:sp>
        <p:nvSpPr>
          <p:cNvPr id="78" name="TextBox 77"/>
          <p:cNvSpPr txBox="1"/>
          <p:nvPr/>
        </p:nvSpPr>
        <p:spPr>
          <a:xfrm>
            <a:off x="6016752" y="5697474"/>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e</a:t>
            </a:r>
          </a:p>
        </p:txBody>
      </p:sp>
      <p:sp>
        <p:nvSpPr>
          <p:cNvPr id="79" name="TextBox 78"/>
          <p:cNvSpPr txBox="1"/>
          <p:nvPr/>
        </p:nvSpPr>
        <p:spPr>
          <a:xfrm>
            <a:off x="6382512" y="5460492"/>
            <a:ext cx="5242255" cy="784860"/>
          </a:xfrm>
          <a:prstGeom prst="rect">
            <a:avLst/>
          </a:prstGeom>
          <a:noFill/>
        </p:spPr>
        <p:txBody>
          <a:bodyPr wrap="square" anchor="ctr" tIns="36576" bIns="36576">
            <a:noAutofit/>
          </a:bodyPr>
          <a:lstStyle/>
          <a:p>
            <a:pPr algn="l">
              <a:spcBef>
                <a:spcPts val="0"/>
              </a:spcBef>
              <a:spcAft>
                <a:spcPts val="200"/>
              </a:spcAft>
            </a:pPr>
            <a:r>
              <a:rPr lang="tr-TR" sz="1450" b="1" i="0">
                <a:solidFill>
                  <a:srgbClr val="262626"/>
                </a:solidFill>
                <a:latin typeface="Calibri"/>
              </a:rPr>
              <a:t>Avustralya'nın iç kesimleri</a:t>
            </a:r>
          </a:p>
          <a:p>
            <a:pPr algn="l">
              <a:spcBef>
                <a:spcPts val="0"/>
              </a:spcBef>
              <a:spcAft>
                <a:spcPts val="0"/>
              </a:spcAft>
            </a:pPr>
            <a:r>
              <a:rPr lang="tr-TR" sz="1450" b="0" i="0">
                <a:solidFill>
                  <a:srgbClr val="262626"/>
                </a:solidFill>
                <a:latin typeface="Calibri"/>
              </a:rPr>
              <a:t>İklim: çöl iklimi geniş alanda · su kaynakları az</a:t>
            </a:r>
          </a:p>
        </p:txBody>
      </p:sp>
      <p:sp>
        <p:nvSpPr>
          <p:cNvPr id="80" name="TextBox 7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1" name="Rounded Rectangle 8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82" name="TextBox 8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109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1. soru: Yoğun alanlar (f-h)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dunya_nufus_s147.jpg"/>
          <p:cNvPicPr>
            <a:picLocks noChangeAspect="1"/>
          </p:cNvPicPr>
          <p:nvPr/>
        </p:nvPicPr>
        <p:blipFill>
          <a:blip r:embed="rId3"/>
          <a:stretch>
            <a:fillRect/>
          </a:stretch>
        </p:blipFill>
        <p:spPr>
          <a:xfrm>
            <a:off x="502920" y="1216152"/>
            <a:ext cx="5257800" cy="3149907"/>
          </a:xfrm>
          <a:prstGeom prst="rect">
            <a:avLst/>
          </a:prstGeom>
          <a:ln w="9525">
            <a:solidFill>
              <a:srgbClr val="D9D9D9"/>
            </a:solidFill>
          </a:ln>
        </p:spPr>
      </p:pic>
      <p:cxnSp>
        <p:nvCxnSpPr>
          <p:cNvPr id="7" name="Connector 6"/>
          <p:cNvCxnSpPr/>
          <p:nvPr/>
        </p:nvCxnSpPr>
        <p:spPr>
          <a:xfrm>
            <a:off x="502920" y="3041862"/>
            <a:ext cx="5257800" cy="0"/>
          </a:xfrm>
          <a:prstGeom prst="line">
            <a:avLst/>
          </a:prstGeom>
          <a:ln w="15875">
            <a:solidFill>
              <a:srgbClr val="FFFFFF"/>
            </a:solidFill>
          </a:ln>
        </p:spPr>
      </p:cxnSp>
      <p:cxnSp>
        <p:nvCxnSpPr>
          <p:cNvPr id="8" name="Connector 7"/>
          <p:cNvCxnSpPr/>
          <p:nvPr/>
        </p:nvCxnSpPr>
        <p:spPr>
          <a:xfrm>
            <a:off x="502920" y="2658884"/>
            <a:ext cx="5257800" cy="0"/>
          </a:xfrm>
          <a:prstGeom prst="line">
            <a:avLst/>
          </a:prstGeom>
          <a:ln w="15875">
            <a:solidFill>
              <a:srgbClr val="FFFFFF"/>
            </a:solidFill>
            <a:prstDash val="dash"/>
          </a:ln>
        </p:spPr>
      </p:cxnSp>
      <p:cxnSp>
        <p:nvCxnSpPr>
          <p:cNvPr id="9" name="Connector 8"/>
          <p:cNvCxnSpPr/>
          <p:nvPr/>
        </p:nvCxnSpPr>
        <p:spPr>
          <a:xfrm>
            <a:off x="502920" y="3370295"/>
            <a:ext cx="5257800" cy="0"/>
          </a:xfrm>
          <a:prstGeom prst="line">
            <a:avLst/>
          </a:prstGeom>
          <a:ln w="15875">
            <a:solidFill>
              <a:srgbClr val="FFFFFF"/>
            </a:solidFill>
            <a:prstDash val="dash"/>
          </a:ln>
        </p:spPr>
      </p:cxnSp>
      <p:cxnSp>
        <p:nvCxnSpPr>
          <p:cNvPr id="10" name="Connector 9"/>
          <p:cNvCxnSpPr/>
          <p:nvPr/>
        </p:nvCxnSpPr>
        <p:spPr>
          <a:xfrm>
            <a:off x="3032044" y="1216100"/>
            <a:ext cx="16363" cy="984371"/>
          </a:xfrm>
          <a:prstGeom prst="line">
            <a:avLst/>
          </a:prstGeom>
          <a:ln w="15875">
            <a:solidFill>
              <a:srgbClr val="FFFFFF"/>
            </a:solidFill>
          </a:ln>
        </p:spPr>
      </p:cxnSp>
      <p:cxnSp>
        <p:nvCxnSpPr>
          <p:cNvPr id="11" name="Connector 10"/>
          <p:cNvCxnSpPr/>
          <p:nvPr/>
        </p:nvCxnSpPr>
        <p:spPr>
          <a:xfrm>
            <a:off x="3048407" y="2200471"/>
            <a:ext cx="3250" cy="589786"/>
          </a:xfrm>
          <a:prstGeom prst="line">
            <a:avLst/>
          </a:prstGeom>
          <a:ln w="15875">
            <a:solidFill>
              <a:srgbClr val="FFFFFF"/>
            </a:solidFill>
          </a:ln>
        </p:spPr>
      </p:cxnSp>
      <p:cxnSp>
        <p:nvCxnSpPr>
          <p:cNvPr id="12" name="Connector 11"/>
          <p:cNvCxnSpPr/>
          <p:nvPr/>
        </p:nvCxnSpPr>
        <p:spPr>
          <a:xfrm>
            <a:off x="3051657" y="2790257"/>
            <a:ext cx="6499" cy="582011"/>
          </a:xfrm>
          <a:prstGeom prst="line">
            <a:avLst/>
          </a:prstGeom>
          <a:ln w="15875">
            <a:solidFill>
              <a:srgbClr val="FFFFFF"/>
            </a:solidFill>
          </a:ln>
        </p:spPr>
      </p:cxnSp>
      <p:cxnSp>
        <p:nvCxnSpPr>
          <p:cNvPr id="13" name="Connector 12"/>
          <p:cNvCxnSpPr/>
          <p:nvPr/>
        </p:nvCxnSpPr>
        <p:spPr>
          <a:xfrm>
            <a:off x="3058156" y="3372268"/>
            <a:ext cx="9865" cy="572495"/>
          </a:xfrm>
          <a:prstGeom prst="line">
            <a:avLst/>
          </a:prstGeom>
          <a:ln w="15875">
            <a:solidFill>
              <a:srgbClr val="FFFFFF"/>
            </a:solidFill>
          </a:ln>
        </p:spPr>
      </p:cxnSp>
      <p:cxnSp>
        <p:nvCxnSpPr>
          <p:cNvPr id="14" name="Connector 13"/>
          <p:cNvCxnSpPr/>
          <p:nvPr/>
        </p:nvCxnSpPr>
        <p:spPr>
          <a:xfrm>
            <a:off x="3068021" y="3944763"/>
            <a:ext cx="9748" cy="421276"/>
          </a:xfrm>
          <a:prstGeom prst="line">
            <a:avLst/>
          </a:prstGeom>
          <a:ln w="15875">
            <a:solidFill>
              <a:srgbClr val="FFFFFF"/>
            </a:solidFill>
          </a:ln>
        </p:spPr>
      </p:cxnSp>
      <p:sp>
        <p:nvSpPr>
          <p:cNvPr id="15" name="TextBox 14"/>
          <p:cNvSpPr txBox="1"/>
          <p:nvPr/>
        </p:nvSpPr>
        <p:spPr>
          <a:xfrm>
            <a:off x="526130" y="2442476"/>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26130" y="2825454"/>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26130" y="3153887"/>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cxnSp>
        <p:nvCxnSpPr>
          <p:cNvPr id="18" name="Connector 17"/>
          <p:cNvCxnSpPr/>
          <p:nvPr/>
        </p:nvCxnSpPr>
        <p:spPr>
          <a:xfrm flipV="1">
            <a:off x="3401096" y="2601437"/>
            <a:ext cx="81818" cy="62670"/>
          </a:xfrm>
          <a:prstGeom prst="line">
            <a:avLst/>
          </a:prstGeom>
          <a:ln w="19050">
            <a:solidFill>
              <a:srgbClr val="262626"/>
            </a:solidFill>
          </a:ln>
        </p:spPr>
      </p:cxnSp>
      <p:sp>
        <p:nvSpPr>
          <p:cNvPr id="19" name="Oval 18"/>
          <p:cNvSpPr/>
          <p:nvPr/>
        </p:nvSpPr>
        <p:spPr>
          <a:xfrm>
            <a:off x="3446338" y="2564861"/>
            <a:ext cx="73152" cy="73152"/>
          </a:xfrm>
          <a:prstGeom prst="ellipse">
            <a:avLst/>
          </a:prstGeom>
          <a:solidFill>
            <a:srgbClr val="FFFFFF"/>
          </a:solidFill>
          <a:ln w="12700">
            <a:solidFill>
              <a:srgbClr val="262626"/>
            </a:solidFill>
          </a:ln>
          <a:effectLst/>
        </p:spPr>
        <p:txBody>
          <a:bodyPr rtlCol="0" anchor="ctr"/>
          <a:lstStyle/>
          <a:p/>
        </p:txBody>
      </p:sp>
      <p:sp>
        <p:nvSpPr>
          <p:cNvPr id="20" name="Oval 19"/>
          <p:cNvSpPr/>
          <p:nvPr/>
        </p:nvSpPr>
        <p:spPr>
          <a:xfrm>
            <a:off x="2076352" y="2866634"/>
            <a:ext cx="228600" cy="228600"/>
          </a:xfrm>
          <a:prstGeom prst="ellipse">
            <a:avLst/>
          </a:prstGeom>
          <a:solidFill>
            <a:srgbClr val="FFFFFF"/>
          </a:solidFill>
          <a:ln w="22225">
            <a:solidFill>
              <a:srgbClr val="1E7B6E"/>
            </a:solidFill>
          </a:ln>
          <a:effectLst/>
        </p:spPr>
        <p:txBody>
          <a:bodyPr rtlCol="0" anchor="ctr"/>
          <a:lstStyle/>
          <a:p/>
        </p:txBody>
      </p:sp>
      <p:sp>
        <p:nvSpPr>
          <p:cNvPr id="21" name="TextBox 20"/>
          <p:cNvSpPr txBox="1"/>
          <p:nvPr/>
        </p:nvSpPr>
        <p:spPr>
          <a:xfrm>
            <a:off x="2076352" y="2866634"/>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a</a:t>
            </a:r>
          </a:p>
        </p:txBody>
      </p:sp>
      <p:sp>
        <p:nvSpPr>
          <p:cNvPr id="22" name="Oval 21"/>
          <p:cNvSpPr/>
          <p:nvPr/>
        </p:nvSpPr>
        <p:spPr>
          <a:xfrm>
            <a:off x="3022192" y="2542263"/>
            <a:ext cx="228600" cy="228600"/>
          </a:xfrm>
          <a:prstGeom prst="ellipse">
            <a:avLst/>
          </a:prstGeom>
          <a:solidFill>
            <a:srgbClr val="FFFFFF"/>
          </a:solidFill>
          <a:ln w="22225">
            <a:solidFill>
              <a:srgbClr val="1E7B6E"/>
            </a:solidFill>
          </a:ln>
          <a:effectLst/>
        </p:spPr>
        <p:txBody>
          <a:bodyPr rtlCol="0" anchor="ctr"/>
          <a:lstStyle/>
          <a:p/>
        </p:txBody>
      </p:sp>
      <p:sp>
        <p:nvSpPr>
          <p:cNvPr id="23" name="TextBox 22"/>
          <p:cNvSpPr txBox="1"/>
          <p:nvPr/>
        </p:nvSpPr>
        <p:spPr>
          <a:xfrm>
            <a:off x="3022192" y="2542263"/>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b</a:t>
            </a:r>
          </a:p>
        </p:txBody>
      </p:sp>
      <p:sp>
        <p:nvSpPr>
          <p:cNvPr id="24" name="Oval 23"/>
          <p:cNvSpPr/>
          <p:nvPr/>
        </p:nvSpPr>
        <p:spPr>
          <a:xfrm>
            <a:off x="3176544" y="4134524"/>
            <a:ext cx="228600" cy="228600"/>
          </a:xfrm>
          <a:prstGeom prst="ellipse">
            <a:avLst/>
          </a:prstGeom>
          <a:solidFill>
            <a:srgbClr val="FFFFFF"/>
          </a:solidFill>
          <a:ln w="22225">
            <a:solidFill>
              <a:srgbClr val="1E7B6E"/>
            </a:solidFill>
          </a:ln>
          <a:effectLst/>
        </p:spPr>
        <p:txBody>
          <a:bodyPr rtlCol="0" anchor="ctr"/>
          <a:lstStyle/>
          <a:p/>
        </p:txBody>
      </p:sp>
      <p:sp>
        <p:nvSpPr>
          <p:cNvPr id="25" name="TextBox 24"/>
          <p:cNvSpPr txBox="1"/>
          <p:nvPr/>
        </p:nvSpPr>
        <p:spPr>
          <a:xfrm>
            <a:off x="3176544" y="4134524"/>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c</a:t>
            </a:r>
          </a:p>
        </p:txBody>
      </p:sp>
      <p:sp>
        <p:nvSpPr>
          <p:cNvPr id="26" name="Oval 25"/>
          <p:cNvSpPr/>
          <p:nvPr/>
        </p:nvSpPr>
        <p:spPr>
          <a:xfrm>
            <a:off x="4127027" y="2344391"/>
            <a:ext cx="228600" cy="228600"/>
          </a:xfrm>
          <a:prstGeom prst="ellipse">
            <a:avLst/>
          </a:prstGeom>
          <a:solidFill>
            <a:srgbClr val="FFFFFF"/>
          </a:solidFill>
          <a:ln w="22225">
            <a:solidFill>
              <a:srgbClr val="1E7B6E"/>
            </a:solidFill>
          </a:ln>
          <a:effectLst/>
        </p:spPr>
        <p:txBody>
          <a:bodyPr rtlCol="0" anchor="ctr"/>
          <a:lstStyle/>
          <a:p/>
        </p:txBody>
      </p:sp>
      <p:sp>
        <p:nvSpPr>
          <p:cNvPr id="27" name="TextBox 26"/>
          <p:cNvSpPr txBox="1"/>
          <p:nvPr/>
        </p:nvSpPr>
        <p:spPr>
          <a:xfrm>
            <a:off x="4127027" y="2344391"/>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ç</a:t>
            </a:r>
          </a:p>
        </p:txBody>
      </p:sp>
      <p:sp>
        <p:nvSpPr>
          <p:cNvPr id="28" name="Oval 27"/>
          <p:cNvSpPr/>
          <p:nvPr/>
        </p:nvSpPr>
        <p:spPr>
          <a:xfrm>
            <a:off x="4383506" y="1429885"/>
            <a:ext cx="228600" cy="228600"/>
          </a:xfrm>
          <a:prstGeom prst="ellipse">
            <a:avLst/>
          </a:prstGeom>
          <a:solidFill>
            <a:srgbClr val="FFFFFF"/>
          </a:solidFill>
          <a:ln w="22225">
            <a:solidFill>
              <a:srgbClr val="1E7B6E"/>
            </a:solidFill>
          </a:ln>
          <a:effectLst/>
        </p:spPr>
        <p:txBody>
          <a:bodyPr rtlCol="0" anchor="ctr"/>
          <a:lstStyle/>
          <a:p/>
        </p:txBody>
      </p:sp>
      <p:sp>
        <p:nvSpPr>
          <p:cNvPr id="29" name="TextBox 28"/>
          <p:cNvSpPr txBox="1"/>
          <p:nvPr/>
        </p:nvSpPr>
        <p:spPr>
          <a:xfrm>
            <a:off x="4383506" y="1429885"/>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d</a:t>
            </a:r>
          </a:p>
        </p:txBody>
      </p:sp>
      <p:sp>
        <p:nvSpPr>
          <p:cNvPr id="30" name="Oval 29"/>
          <p:cNvSpPr/>
          <p:nvPr/>
        </p:nvSpPr>
        <p:spPr>
          <a:xfrm>
            <a:off x="4752558" y="3266440"/>
            <a:ext cx="228600" cy="228600"/>
          </a:xfrm>
          <a:prstGeom prst="ellipse">
            <a:avLst/>
          </a:prstGeom>
          <a:solidFill>
            <a:srgbClr val="FFFFFF"/>
          </a:solidFill>
          <a:ln w="22225">
            <a:solidFill>
              <a:srgbClr val="1E7B6E"/>
            </a:solidFill>
          </a:ln>
          <a:effectLst/>
        </p:spPr>
        <p:txBody>
          <a:bodyPr rtlCol="0" anchor="ctr"/>
          <a:lstStyle/>
          <a:p/>
        </p:txBody>
      </p:sp>
      <p:sp>
        <p:nvSpPr>
          <p:cNvPr id="31" name="TextBox 30"/>
          <p:cNvSpPr txBox="1"/>
          <p:nvPr/>
        </p:nvSpPr>
        <p:spPr>
          <a:xfrm>
            <a:off x="4752558" y="3266440"/>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e</a:t>
            </a:r>
          </a:p>
        </p:txBody>
      </p:sp>
      <p:sp>
        <p:nvSpPr>
          <p:cNvPr id="32" name="Oval 31"/>
          <p:cNvSpPr/>
          <p:nvPr/>
        </p:nvSpPr>
        <p:spPr>
          <a:xfrm>
            <a:off x="1768809" y="2325242"/>
            <a:ext cx="228600" cy="228600"/>
          </a:xfrm>
          <a:prstGeom prst="ellipse">
            <a:avLst/>
          </a:prstGeom>
          <a:solidFill>
            <a:srgbClr val="FFFFFF"/>
          </a:solidFill>
          <a:ln w="22225">
            <a:solidFill>
              <a:srgbClr val="1E7B6E"/>
            </a:solidFill>
          </a:ln>
          <a:effectLst/>
        </p:spPr>
        <p:txBody>
          <a:bodyPr rtlCol="0" anchor="ctr"/>
          <a:lstStyle/>
          <a:p/>
        </p:txBody>
      </p:sp>
      <p:sp>
        <p:nvSpPr>
          <p:cNvPr id="33" name="TextBox 32"/>
          <p:cNvSpPr txBox="1"/>
          <p:nvPr/>
        </p:nvSpPr>
        <p:spPr>
          <a:xfrm>
            <a:off x="1768809" y="2325242"/>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f</a:t>
            </a:r>
          </a:p>
        </p:txBody>
      </p:sp>
      <p:sp>
        <p:nvSpPr>
          <p:cNvPr id="34" name="Oval 33"/>
          <p:cNvSpPr/>
          <p:nvPr/>
        </p:nvSpPr>
        <p:spPr>
          <a:xfrm>
            <a:off x="2987376" y="2126209"/>
            <a:ext cx="228600" cy="228600"/>
          </a:xfrm>
          <a:prstGeom prst="ellipse">
            <a:avLst/>
          </a:prstGeom>
          <a:solidFill>
            <a:srgbClr val="FFFFFF"/>
          </a:solidFill>
          <a:ln w="22225">
            <a:solidFill>
              <a:srgbClr val="1E7B6E"/>
            </a:solidFill>
          </a:ln>
          <a:effectLst/>
        </p:spPr>
        <p:txBody>
          <a:bodyPr rtlCol="0" anchor="ctr"/>
          <a:lstStyle/>
          <a:p/>
        </p:txBody>
      </p:sp>
      <p:sp>
        <p:nvSpPr>
          <p:cNvPr id="35" name="TextBox 34"/>
          <p:cNvSpPr txBox="1"/>
          <p:nvPr/>
        </p:nvSpPr>
        <p:spPr>
          <a:xfrm>
            <a:off x="2987376" y="2126209"/>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g</a:t>
            </a:r>
          </a:p>
        </p:txBody>
      </p:sp>
      <p:sp>
        <p:nvSpPr>
          <p:cNvPr id="36" name="Oval 35"/>
          <p:cNvSpPr/>
          <p:nvPr/>
        </p:nvSpPr>
        <p:spPr>
          <a:xfrm>
            <a:off x="3286796" y="2549807"/>
            <a:ext cx="228600" cy="228600"/>
          </a:xfrm>
          <a:prstGeom prst="ellipse">
            <a:avLst/>
          </a:prstGeom>
          <a:solidFill>
            <a:srgbClr val="FFFFFF"/>
          </a:solidFill>
          <a:ln w="22225">
            <a:solidFill>
              <a:srgbClr val="1E7B6E"/>
            </a:solidFill>
          </a:ln>
          <a:effectLst/>
        </p:spPr>
        <p:txBody>
          <a:bodyPr rtlCol="0" anchor="ctr"/>
          <a:lstStyle/>
          <a:p/>
        </p:txBody>
      </p:sp>
      <p:sp>
        <p:nvSpPr>
          <p:cNvPr id="37" name="TextBox 36"/>
          <p:cNvSpPr txBox="1"/>
          <p:nvPr/>
        </p:nvSpPr>
        <p:spPr>
          <a:xfrm>
            <a:off x="3286796" y="2549807"/>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ğ</a:t>
            </a:r>
          </a:p>
        </p:txBody>
      </p:sp>
      <p:sp>
        <p:nvSpPr>
          <p:cNvPr id="38" name="Oval 37"/>
          <p:cNvSpPr/>
          <p:nvPr/>
        </p:nvSpPr>
        <p:spPr>
          <a:xfrm>
            <a:off x="4081186" y="2575338"/>
            <a:ext cx="228600" cy="228600"/>
          </a:xfrm>
          <a:prstGeom prst="ellipse">
            <a:avLst/>
          </a:prstGeom>
          <a:solidFill>
            <a:srgbClr val="FFFFFF"/>
          </a:solidFill>
          <a:ln w="22225">
            <a:solidFill>
              <a:srgbClr val="1E7B6E"/>
            </a:solidFill>
          </a:ln>
          <a:effectLst/>
        </p:spPr>
        <p:txBody>
          <a:bodyPr rtlCol="0" anchor="ctr"/>
          <a:lstStyle/>
          <a:p/>
        </p:txBody>
      </p:sp>
      <p:sp>
        <p:nvSpPr>
          <p:cNvPr id="39" name="TextBox 38"/>
          <p:cNvSpPr txBox="1"/>
          <p:nvPr/>
        </p:nvSpPr>
        <p:spPr>
          <a:xfrm>
            <a:off x="4081186" y="2575338"/>
            <a:ext cx="228600" cy="228600"/>
          </a:xfrm>
          <a:prstGeom prst="rect">
            <a:avLst/>
          </a:prstGeom>
          <a:noFill/>
        </p:spPr>
        <p:txBody>
          <a:bodyPr wrap="square" anchor="ctr" lIns="0" rIns="0" tIns="0" bIns="0">
            <a:noAutofit/>
          </a:bodyPr>
          <a:lstStyle/>
          <a:p>
            <a:pPr algn="ctr">
              <a:spcBef>
                <a:spcPts val="0"/>
              </a:spcBef>
              <a:spcAft>
                <a:spcPts val="0"/>
              </a:spcAft>
            </a:pPr>
            <a:r>
              <a:rPr lang="tr-TR" sz="1200" b="1" i="0">
                <a:solidFill>
                  <a:srgbClr val="262626"/>
                </a:solidFill>
                <a:latin typeface="Calibri"/>
              </a:rPr>
              <a:t>h</a:t>
            </a:r>
          </a:p>
        </p:txBody>
      </p:sp>
      <p:sp>
        <p:nvSpPr>
          <p:cNvPr id="40" name="Oval 39"/>
          <p:cNvSpPr/>
          <p:nvPr/>
        </p:nvSpPr>
        <p:spPr>
          <a:xfrm>
            <a:off x="1700229" y="2256662"/>
            <a:ext cx="365760" cy="365760"/>
          </a:xfrm>
          <a:prstGeom prst="ellipse">
            <a:avLst/>
          </a:prstGeom>
          <a:noFill/>
          <a:ln w="38100">
            <a:solidFill>
              <a:srgbClr val="B03A2E"/>
            </a:solidFill>
          </a:ln>
          <a:effectLst/>
        </p:spPr>
        <p:txBody>
          <a:bodyPr rtlCol="0" anchor="ctr"/>
          <a:lstStyle/>
          <a:p/>
        </p:txBody>
      </p:sp>
      <p:sp>
        <p:nvSpPr>
          <p:cNvPr id="41" name="Rounded Rectangle 40"/>
          <p:cNvSpPr/>
          <p:nvPr/>
        </p:nvSpPr>
        <p:spPr>
          <a:xfrm>
            <a:off x="528697" y="2137790"/>
            <a:ext cx="1171532"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ABD'nin doğusu</a:t>
            </a:r>
          </a:p>
        </p:txBody>
      </p:sp>
      <p:sp>
        <p:nvSpPr>
          <p:cNvPr id="42" name="Oval 41"/>
          <p:cNvSpPr/>
          <p:nvPr/>
        </p:nvSpPr>
        <p:spPr>
          <a:xfrm>
            <a:off x="2918796" y="2057629"/>
            <a:ext cx="365760" cy="365760"/>
          </a:xfrm>
          <a:prstGeom prst="ellipse">
            <a:avLst/>
          </a:prstGeom>
          <a:noFill/>
          <a:ln w="38100">
            <a:solidFill>
              <a:srgbClr val="B03A2E"/>
            </a:solidFill>
          </a:ln>
          <a:effectLst/>
        </p:spPr>
        <p:txBody>
          <a:bodyPr rtlCol="0" anchor="ctr"/>
          <a:lstStyle/>
          <a:p/>
        </p:txBody>
      </p:sp>
      <p:sp>
        <p:nvSpPr>
          <p:cNvPr id="43" name="Rounded Rectangle 42"/>
          <p:cNvSpPr/>
          <p:nvPr/>
        </p:nvSpPr>
        <p:spPr>
          <a:xfrm>
            <a:off x="2000804" y="1938757"/>
            <a:ext cx="917992"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Batı Avrupa</a:t>
            </a:r>
          </a:p>
        </p:txBody>
      </p:sp>
      <p:sp>
        <p:nvSpPr>
          <p:cNvPr id="44" name="Oval 43"/>
          <p:cNvSpPr/>
          <p:nvPr/>
        </p:nvSpPr>
        <p:spPr>
          <a:xfrm>
            <a:off x="3218216" y="2481227"/>
            <a:ext cx="365760" cy="365760"/>
          </a:xfrm>
          <a:prstGeom prst="ellipse">
            <a:avLst/>
          </a:prstGeom>
          <a:noFill/>
          <a:ln w="38100">
            <a:solidFill>
              <a:srgbClr val="B03A2E"/>
            </a:solidFill>
          </a:ln>
          <a:effectLst/>
        </p:spPr>
        <p:txBody>
          <a:bodyPr rtlCol="0" anchor="ctr"/>
          <a:lstStyle/>
          <a:p/>
        </p:txBody>
      </p:sp>
      <p:sp>
        <p:nvSpPr>
          <p:cNvPr id="45" name="Rounded Rectangle 44"/>
          <p:cNvSpPr/>
          <p:nvPr/>
        </p:nvSpPr>
        <p:spPr>
          <a:xfrm>
            <a:off x="3583976" y="2737259"/>
            <a:ext cx="387978"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Nil</a:t>
            </a:r>
          </a:p>
        </p:txBody>
      </p:sp>
      <p:sp>
        <p:nvSpPr>
          <p:cNvPr id="46" name="Oval 45"/>
          <p:cNvSpPr/>
          <p:nvPr/>
        </p:nvSpPr>
        <p:spPr>
          <a:xfrm>
            <a:off x="4012606" y="2506758"/>
            <a:ext cx="365760" cy="365760"/>
          </a:xfrm>
          <a:prstGeom prst="ellipse">
            <a:avLst/>
          </a:prstGeom>
          <a:noFill/>
          <a:ln w="38100">
            <a:solidFill>
              <a:srgbClr val="B03A2E"/>
            </a:solidFill>
          </a:ln>
          <a:effectLst/>
        </p:spPr>
        <p:txBody>
          <a:bodyPr rtlCol="0" anchor="ctr"/>
          <a:lstStyle/>
          <a:p/>
        </p:txBody>
      </p:sp>
      <p:sp>
        <p:nvSpPr>
          <p:cNvPr id="47" name="Rounded Rectangle 46"/>
          <p:cNvSpPr/>
          <p:nvPr/>
        </p:nvSpPr>
        <p:spPr>
          <a:xfrm>
            <a:off x="4378366" y="2762790"/>
            <a:ext cx="790895"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Hindistan</a:t>
            </a:r>
          </a:p>
        </p:txBody>
      </p:sp>
      <p:sp>
        <p:nvSpPr>
          <p:cNvPr id="48" name="TextBox 47"/>
          <p:cNvSpPr txBox="1"/>
          <p:nvPr/>
        </p:nvSpPr>
        <p:spPr>
          <a:xfrm>
            <a:off x="502920" y="4393491"/>
            <a:ext cx="525780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kitap s. 147</a:t>
            </a:r>
          </a:p>
        </p:txBody>
      </p:sp>
      <p:sp>
        <p:nvSpPr>
          <p:cNvPr id="49" name="Rounded Rectangle 48"/>
          <p:cNvSpPr/>
          <p:nvPr/>
        </p:nvSpPr>
        <p:spPr>
          <a:xfrm>
            <a:off x="502920" y="4731819"/>
            <a:ext cx="5257800" cy="1513533"/>
          </a:xfrm>
          <a:prstGeom prst="roundRect">
            <a:avLst>
              <a:gd name="adj" fmla="val 8000"/>
            </a:avLst>
          </a:prstGeom>
          <a:solidFill>
            <a:srgbClr val="F0F0F0"/>
          </a:solidFill>
          <a:ln>
            <a:noFill/>
          </a:ln>
          <a:effectLst/>
        </p:spPr>
        <p:txBody>
          <a:bodyPr rtlCol="0" anchor="ctr"/>
          <a:lstStyle/>
          <a:p/>
        </p:txBody>
      </p:sp>
      <p:sp>
        <p:nvSpPr>
          <p:cNvPr id="50" name="Rectangle 49"/>
          <p:cNvSpPr/>
          <p:nvPr/>
        </p:nvSpPr>
        <p:spPr>
          <a:xfrm>
            <a:off x="502920" y="4731819"/>
            <a:ext cx="118872" cy="1513533"/>
          </a:xfrm>
          <a:prstGeom prst="rect">
            <a:avLst/>
          </a:prstGeom>
          <a:solidFill>
            <a:srgbClr val="B03A2E"/>
          </a:solidFill>
          <a:ln>
            <a:noFill/>
          </a:ln>
          <a:effectLst/>
        </p:spPr>
        <p:txBody>
          <a:bodyPr rtlCol="0" anchor="ctr"/>
          <a:lstStyle/>
          <a:p/>
        </p:txBody>
      </p:sp>
      <p:sp>
        <p:nvSpPr>
          <p:cNvPr id="51" name="TextBox 50"/>
          <p:cNvSpPr txBox="1"/>
          <p:nvPr/>
        </p:nvSpPr>
        <p:spPr>
          <a:xfrm>
            <a:off x="777240" y="4731819"/>
            <a:ext cx="4846320" cy="1513533"/>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Buna karşılık yer şekillerinin sade ve iklimin ılıman olduğu, su kaynakları ve verimli toprakların bulunduğu alanlar nüfusun kalabalık olduğu yerlerdir.</a:t>
            </a:r>
          </a:p>
        </p:txBody>
      </p:sp>
      <p:sp>
        <p:nvSpPr>
          <p:cNvPr id="52" name="Rounded Rectangle 51"/>
          <p:cNvSpPr/>
          <p:nvPr/>
        </p:nvSpPr>
        <p:spPr>
          <a:xfrm>
            <a:off x="5943600" y="1216152"/>
            <a:ext cx="5745175" cy="1209294"/>
          </a:xfrm>
          <a:prstGeom prst="roundRect">
            <a:avLst>
              <a:gd name="adj" fmla="val 10000"/>
            </a:avLst>
          </a:prstGeom>
          <a:solidFill>
            <a:srgbClr val="E3F1E4"/>
          </a:solidFill>
          <a:ln w="12700">
            <a:solidFill>
              <a:srgbClr val="2E7D32"/>
            </a:solidFill>
          </a:ln>
          <a:effectLst/>
        </p:spPr>
        <p:txBody>
          <a:bodyPr rtlCol="0" anchor="ctr"/>
          <a:lstStyle/>
          <a:p/>
        </p:txBody>
      </p:sp>
      <p:sp>
        <p:nvSpPr>
          <p:cNvPr id="53" name="Oval 52"/>
          <p:cNvSpPr/>
          <p:nvPr/>
        </p:nvSpPr>
        <p:spPr>
          <a:xfrm>
            <a:off x="6016752" y="1665351"/>
            <a:ext cx="310896" cy="310896"/>
          </a:xfrm>
          <a:prstGeom prst="ellipse">
            <a:avLst/>
          </a:prstGeom>
          <a:solidFill>
            <a:srgbClr val="FFFFFF"/>
          </a:solidFill>
          <a:ln w="22225">
            <a:solidFill>
              <a:srgbClr val="B03A2E"/>
            </a:solidFill>
          </a:ln>
          <a:effectLst/>
        </p:spPr>
        <p:txBody>
          <a:bodyPr rtlCol="0" anchor="ctr"/>
          <a:lstStyle/>
          <a:p/>
        </p:txBody>
      </p:sp>
      <p:sp>
        <p:nvSpPr>
          <p:cNvPr id="54" name="TextBox 53"/>
          <p:cNvSpPr txBox="1"/>
          <p:nvPr/>
        </p:nvSpPr>
        <p:spPr>
          <a:xfrm>
            <a:off x="6016752" y="1665351"/>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f</a:t>
            </a:r>
          </a:p>
        </p:txBody>
      </p:sp>
      <p:sp>
        <p:nvSpPr>
          <p:cNvPr id="55" name="TextBox 54"/>
          <p:cNvSpPr txBox="1"/>
          <p:nvPr/>
        </p:nvSpPr>
        <p:spPr>
          <a:xfrm>
            <a:off x="6382512" y="1216152"/>
            <a:ext cx="5242255" cy="1209294"/>
          </a:xfrm>
          <a:prstGeom prst="rect">
            <a:avLst/>
          </a:prstGeom>
          <a:noFill/>
        </p:spPr>
        <p:txBody>
          <a:bodyPr wrap="square" anchor="ctr" tIns="36576" bIns="36576">
            <a:noAutofit/>
          </a:bodyPr>
          <a:lstStyle/>
          <a:p>
            <a:pPr algn="l">
              <a:spcBef>
                <a:spcPts val="0"/>
              </a:spcBef>
              <a:spcAft>
                <a:spcPts val="200"/>
              </a:spcAft>
            </a:pPr>
            <a:r>
              <a:rPr lang="tr-TR" sz="1800" b="1" i="0">
                <a:solidFill>
                  <a:srgbClr val="262626"/>
                </a:solidFill>
                <a:latin typeface="Calibri"/>
              </a:rPr>
              <a:t>Kuzey Amerika: ABD'nin doğusu</a:t>
            </a:r>
          </a:p>
          <a:p>
            <a:pPr algn="l">
              <a:spcBef>
                <a:spcPts val="0"/>
              </a:spcBef>
              <a:spcAft>
                <a:spcPts val="0"/>
              </a:spcAft>
            </a:pPr>
            <a:r>
              <a:rPr lang="tr-TR" sz="1800" b="0" i="0">
                <a:solidFill>
                  <a:srgbClr val="262626"/>
                </a:solidFill>
                <a:latin typeface="Calibri"/>
              </a:rPr>
              <a:t>Sanayi, ticaret ve ulaşım · ılıman iklim · geniş, verimli ovalar</a:t>
            </a:r>
          </a:p>
        </p:txBody>
      </p:sp>
      <p:sp>
        <p:nvSpPr>
          <p:cNvPr id="56" name="Rounded Rectangle 55"/>
          <p:cNvSpPr/>
          <p:nvPr/>
        </p:nvSpPr>
        <p:spPr>
          <a:xfrm>
            <a:off x="5943600" y="2489454"/>
            <a:ext cx="5745175" cy="1209294"/>
          </a:xfrm>
          <a:prstGeom prst="roundRect">
            <a:avLst>
              <a:gd name="adj" fmla="val 10000"/>
            </a:avLst>
          </a:prstGeom>
          <a:solidFill>
            <a:srgbClr val="E3F1E4"/>
          </a:solidFill>
          <a:ln w="12700">
            <a:solidFill>
              <a:srgbClr val="2E7D32"/>
            </a:solidFill>
          </a:ln>
          <a:effectLst/>
        </p:spPr>
        <p:txBody>
          <a:bodyPr rtlCol="0" anchor="ctr"/>
          <a:lstStyle/>
          <a:p/>
        </p:txBody>
      </p:sp>
      <p:sp>
        <p:nvSpPr>
          <p:cNvPr id="57" name="Oval 56"/>
          <p:cNvSpPr/>
          <p:nvPr/>
        </p:nvSpPr>
        <p:spPr>
          <a:xfrm>
            <a:off x="6016752" y="2938653"/>
            <a:ext cx="310896" cy="310896"/>
          </a:xfrm>
          <a:prstGeom prst="ellipse">
            <a:avLst/>
          </a:prstGeom>
          <a:solidFill>
            <a:srgbClr val="FFFFFF"/>
          </a:solidFill>
          <a:ln w="22225">
            <a:solidFill>
              <a:srgbClr val="B03A2E"/>
            </a:solidFill>
          </a:ln>
          <a:effectLst/>
        </p:spPr>
        <p:txBody>
          <a:bodyPr rtlCol="0" anchor="ctr"/>
          <a:lstStyle/>
          <a:p/>
        </p:txBody>
      </p:sp>
      <p:sp>
        <p:nvSpPr>
          <p:cNvPr id="58" name="TextBox 57"/>
          <p:cNvSpPr txBox="1"/>
          <p:nvPr/>
        </p:nvSpPr>
        <p:spPr>
          <a:xfrm>
            <a:off x="6016752" y="2938653"/>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g</a:t>
            </a:r>
          </a:p>
        </p:txBody>
      </p:sp>
      <p:sp>
        <p:nvSpPr>
          <p:cNvPr id="59" name="TextBox 58"/>
          <p:cNvSpPr txBox="1"/>
          <p:nvPr/>
        </p:nvSpPr>
        <p:spPr>
          <a:xfrm>
            <a:off x="6382512" y="2489454"/>
            <a:ext cx="5242255" cy="1209294"/>
          </a:xfrm>
          <a:prstGeom prst="rect">
            <a:avLst/>
          </a:prstGeom>
          <a:noFill/>
        </p:spPr>
        <p:txBody>
          <a:bodyPr wrap="square" anchor="ctr" tIns="36576" bIns="36576">
            <a:noAutofit/>
          </a:bodyPr>
          <a:lstStyle/>
          <a:p>
            <a:pPr algn="l">
              <a:spcBef>
                <a:spcPts val="0"/>
              </a:spcBef>
              <a:spcAft>
                <a:spcPts val="200"/>
              </a:spcAft>
            </a:pPr>
            <a:r>
              <a:rPr lang="tr-TR" sz="1800" b="1" i="0">
                <a:solidFill>
                  <a:srgbClr val="262626"/>
                </a:solidFill>
                <a:latin typeface="Calibri"/>
              </a:rPr>
              <a:t>Batı Avrupa</a:t>
            </a:r>
          </a:p>
          <a:p>
            <a:pPr algn="l">
              <a:spcBef>
                <a:spcPts val="0"/>
              </a:spcBef>
              <a:spcAft>
                <a:spcPts val="0"/>
              </a:spcAft>
            </a:pPr>
            <a:r>
              <a:rPr lang="tr-TR" sz="1800" b="0" i="0">
                <a:solidFill>
                  <a:srgbClr val="262626"/>
                </a:solidFill>
                <a:latin typeface="Calibri"/>
              </a:rPr>
              <a:t>Sanayi ve ulaşım · ılıman ve yağışlı iklim · sade yer şekilleri, verimli toprak</a:t>
            </a:r>
          </a:p>
        </p:txBody>
      </p:sp>
      <p:sp>
        <p:nvSpPr>
          <p:cNvPr id="60" name="Rounded Rectangle 59"/>
          <p:cNvSpPr/>
          <p:nvPr/>
        </p:nvSpPr>
        <p:spPr>
          <a:xfrm>
            <a:off x="5943600" y="3762756"/>
            <a:ext cx="5745175" cy="1209294"/>
          </a:xfrm>
          <a:prstGeom prst="roundRect">
            <a:avLst>
              <a:gd name="adj" fmla="val 10000"/>
            </a:avLst>
          </a:prstGeom>
          <a:solidFill>
            <a:srgbClr val="E3F1E4"/>
          </a:solidFill>
          <a:ln w="12700">
            <a:solidFill>
              <a:srgbClr val="2E7D32"/>
            </a:solidFill>
          </a:ln>
          <a:effectLst/>
        </p:spPr>
        <p:txBody>
          <a:bodyPr rtlCol="0" anchor="ctr"/>
          <a:lstStyle/>
          <a:p/>
        </p:txBody>
      </p:sp>
      <p:sp>
        <p:nvSpPr>
          <p:cNvPr id="61" name="Oval 60"/>
          <p:cNvSpPr/>
          <p:nvPr/>
        </p:nvSpPr>
        <p:spPr>
          <a:xfrm>
            <a:off x="6016752" y="4211955"/>
            <a:ext cx="310896" cy="310896"/>
          </a:xfrm>
          <a:prstGeom prst="ellipse">
            <a:avLst/>
          </a:prstGeom>
          <a:solidFill>
            <a:srgbClr val="FFFFFF"/>
          </a:solidFill>
          <a:ln w="22225">
            <a:solidFill>
              <a:srgbClr val="B03A2E"/>
            </a:solidFill>
          </a:ln>
          <a:effectLst/>
        </p:spPr>
        <p:txBody>
          <a:bodyPr rtlCol="0" anchor="ctr"/>
          <a:lstStyle/>
          <a:p/>
        </p:txBody>
      </p:sp>
      <p:sp>
        <p:nvSpPr>
          <p:cNvPr id="62" name="TextBox 61"/>
          <p:cNvSpPr txBox="1"/>
          <p:nvPr/>
        </p:nvSpPr>
        <p:spPr>
          <a:xfrm>
            <a:off x="6016752" y="4211955"/>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ğ</a:t>
            </a:r>
          </a:p>
        </p:txBody>
      </p:sp>
      <p:sp>
        <p:nvSpPr>
          <p:cNvPr id="63" name="TextBox 62"/>
          <p:cNvSpPr txBox="1"/>
          <p:nvPr/>
        </p:nvSpPr>
        <p:spPr>
          <a:xfrm>
            <a:off x="6382512" y="3762756"/>
            <a:ext cx="5242255" cy="1209294"/>
          </a:xfrm>
          <a:prstGeom prst="rect">
            <a:avLst/>
          </a:prstGeom>
          <a:noFill/>
        </p:spPr>
        <p:txBody>
          <a:bodyPr wrap="square" anchor="ctr" tIns="36576" bIns="36576">
            <a:noAutofit/>
          </a:bodyPr>
          <a:lstStyle/>
          <a:p>
            <a:pPr algn="l">
              <a:spcBef>
                <a:spcPts val="0"/>
              </a:spcBef>
              <a:spcAft>
                <a:spcPts val="200"/>
              </a:spcAft>
            </a:pPr>
            <a:r>
              <a:rPr lang="tr-TR" sz="1800" b="1" i="0">
                <a:solidFill>
                  <a:srgbClr val="262626"/>
                </a:solidFill>
                <a:latin typeface="Calibri"/>
              </a:rPr>
              <a:t>Kuzey Afrika: Nil Vadisi ve Deltası (Mısır)</a:t>
            </a:r>
          </a:p>
          <a:p>
            <a:pPr algn="l">
              <a:spcBef>
                <a:spcPts val="0"/>
              </a:spcBef>
              <a:spcAft>
                <a:spcPts val="0"/>
              </a:spcAft>
            </a:pPr>
            <a:r>
              <a:rPr lang="tr-TR" sz="1800" b="0" i="0">
                <a:solidFill>
                  <a:srgbClr val="262626"/>
                </a:solidFill>
                <a:latin typeface="Calibri"/>
              </a:rPr>
              <a:t>Akarsu: Nil'in suyu ve verimli toprakları · tarım; çevresi çöl olduğu için nüfus vadide toplanmış</a:t>
            </a:r>
          </a:p>
        </p:txBody>
      </p:sp>
      <p:sp>
        <p:nvSpPr>
          <p:cNvPr id="64" name="Rounded Rectangle 63"/>
          <p:cNvSpPr/>
          <p:nvPr/>
        </p:nvSpPr>
        <p:spPr>
          <a:xfrm>
            <a:off x="5943600" y="5036058"/>
            <a:ext cx="5745175" cy="1209294"/>
          </a:xfrm>
          <a:prstGeom prst="roundRect">
            <a:avLst>
              <a:gd name="adj" fmla="val 10000"/>
            </a:avLst>
          </a:prstGeom>
          <a:solidFill>
            <a:srgbClr val="E3F1E4"/>
          </a:solidFill>
          <a:ln w="12700">
            <a:solidFill>
              <a:srgbClr val="2E7D32"/>
            </a:solidFill>
          </a:ln>
          <a:effectLst/>
        </p:spPr>
        <p:txBody>
          <a:bodyPr rtlCol="0" anchor="ctr"/>
          <a:lstStyle/>
          <a:p/>
        </p:txBody>
      </p:sp>
      <p:sp>
        <p:nvSpPr>
          <p:cNvPr id="65" name="Oval 64"/>
          <p:cNvSpPr/>
          <p:nvPr/>
        </p:nvSpPr>
        <p:spPr>
          <a:xfrm>
            <a:off x="6016752" y="5485257"/>
            <a:ext cx="310896" cy="310896"/>
          </a:xfrm>
          <a:prstGeom prst="ellipse">
            <a:avLst/>
          </a:prstGeom>
          <a:solidFill>
            <a:srgbClr val="FFFFFF"/>
          </a:solidFill>
          <a:ln w="22225">
            <a:solidFill>
              <a:srgbClr val="B03A2E"/>
            </a:solidFill>
          </a:ln>
          <a:effectLst/>
        </p:spPr>
        <p:txBody>
          <a:bodyPr rtlCol="0" anchor="ctr"/>
          <a:lstStyle/>
          <a:p/>
        </p:txBody>
      </p:sp>
      <p:sp>
        <p:nvSpPr>
          <p:cNvPr id="66" name="TextBox 65"/>
          <p:cNvSpPr txBox="1"/>
          <p:nvPr/>
        </p:nvSpPr>
        <p:spPr>
          <a:xfrm>
            <a:off x="6016752" y="5485257"/>
            <a:ext cx="310896" cy="310896"/>
          </a:xfrm>
          <a:prstGeom prst="rect">
            <a:avLst/>
          </a:prstGeom>
          <a:noFill/>
        </p:spPr>
        <p:txBody>
          <a:bodyPr wrap="square" anchor="ctr" lIns="0" rIns="0" tIns="0" bIns="0">
            <a:noAutofit/>
          </a:bodyPr>
          <a:lstStyle/>
          <a:p>
            <a:pPr algn="ctr">
              <a:spcBef>
                <a:spcPts val="0"/>
              </a:spcBef>
              <a:spcAft>
                <a:spcPts val="0"/>
              </a:spcAft>
            </a:pPr>
            <a:r>
              <a:rPr lang="tr-TR" sz="1500" b="1" i="0">
                <a:solidFill>
                  <a:srgbClr val="262626"/>
                </a:solidFill>
                <a:latin typeface="Calibri"/>
              </a:rPr>
              <a:t>h</a:t>
            </a:r>
          </a:p>
        </p:txBody>
      </p:sp>
      <p:sp>
        <p:nvSpPr>
          <p:cNvPr id="67" name="TextBox 66"/>
          <p:cNvSpPr txBox="1"/>
          <p:nvPr/>
        </p:nvSpPr>
        <p:spPr>
          <a:xfrm>
            <a:off x="6382512" y="5036058"/>
            <a:ext cx="5242255" cy="1209294"/>
          </a:xfrm>
          <a:prstGeom prst="rect">
            <a:avLst/>
          </a:prstGeom>
          <a:noFill/>
        </p:spPr>
        <p:txBody>
          <a:bodyPr wrap="square" anchor="ctr" tIns="36576" bIns="36576">
            <a:noAutofit/>
          </a:bodyPr>
          <a:lstStyle/>
          <a:p>
            <a:pPr algn="l">
              <a:spcBef>
                <a:spcPts val="0"/>
              </a:spcBef>
              <a:spcAft>
                <a:spcPts val="200"/>
              </a:spcAft>
            </a:pPr>
            <a:r>
              <a:rPr lang="tr-TR" sz="1800" b="1" i="0">
                <a:solidFill>
                  <a:srgbClr val="262626"/>
                </a:solidFill>
                <a:latin typeface="Calibri"/>
              </a:rPr>
              <a:t>Güney Asya: Hindistan</a:t>
            </a:r>
          </a:p>
          <a:p>
            <a:pPr algn="l">
              <a:spcBef>
                <a:spcPts val="0"/>
              </a:spcBef>
              <a:spcAft>
                <a:spcPts val="0"/>
              </a:spcAft>
            </a:pPr>
            <a:r>
              <a:rPr lang="tr-TR" sz="1800" b="0" i="0">
                <a:solidFill>
                  <a:srgbClr val="262626"/>
                </a:solidFill>
                <a:latin typeface="Calibri"/>
              </a:rPr>
              <a:t>Muson yağışları · Ganj ve İndus'un verimli ovaları · tarım; çok eski ve yoğun yerleşme</a:t>
            </a:r>
          </a:p>
        </p:txBody>
      </p:sp>
      <p:sp>
        <p:nvSpPr>
          <p:cNvPr id="68" name="TextBox 6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69" name="Rounded Rectangle 6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70" name="TextBox 6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110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genellemeler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GRUP</a:t>
            </a:r>
          </a:p>
        </p:txBody>
      </p:sp>
      <p:sp>
        <p:nvSpPr>
          <p:cNvPr id="6" name="Rounded Rectangle 5"/>
          <p:cNvSpPr/>
          <p:nvPr/>
        </p:nvSpPr>
        <p:spPr>
          <a:xfrm>
            <a:off x="502920" y="1261872"/>
            <a:ext cx="11185855" cy="7772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400" b="1" i="0">
                <a:solidFill>
                  <a:srgbClr val="262626"/>
                </a:solidFill>
                <a:latin typeface="Calibri"/>
              </a:rPr>
              <a:t>Nüfusun dünya üzerindeki dağılışıyla ilgili hangi genellemelere ulaşılabilir?</a:t>
            </a:r>
          </a:p>
        </p:txBody>
      </p:sp>
      <p:sp>
        <p:nvSpPr>
          <p:cNvPr id="7" name="Rounded Rectangle 6"/>
          <p:cNvSpPr/>
          <p:nvPr/>
        </p:nvSpPr>
        <p:spPr>
          <a:xfrm>
            <a:off x="502920" y="2176272"/>
            <a:ext cx="11185855" cy="4114800"/>
          </a:xfrm>
          <a:prstGeom prst="roundRect">
            <a:avLst>
              <a:gd name="adj" fmla="val 4000"/>
            </a:avLst>
          </a:prstGeom>
          <a:solidFill>
            <a:srgbClr val="FFFFFF"/>
          </a:solidFill>
          <a:ln w="12700">
            <a:solidFill>
              <a:srgbClr val="D9D9D9"/>
            </a:solidFill>
          </a:ln>
          <a:effectLst/>
        </p:spPr>
        <p:txBody>
          <a:bodyPr rtlCol="0" anchor="ctr"/>
          <a:lstStyle/>
          <a:p/>
        </p:txBody>
      </p:sp>
      <p:cxnSp>
        <p:nvCxnSpPr>
          <p:cNvPr id="8" name="Connector 7"/>
          <p:cNvCxnSpPr/>
          <p:nvPr/>
        </p:nvCxnSpPr>
        <p:spPr>
          <a:xfrm>
            <a:off x="777240" y="2764100"/>
            <a:ext cx="10637215" cy="0"/>
          </a:xfrm>
          <a:prstGeom prst="line">
            <a:avLst/>
          </a:prstGeom>
          <a:ln w="12700">
            <a:solidFill>
              <a:srgbClr val="D9D9D9"/>
            </a:solidFill>
            <a:prstDash val="dash"/>
          </a:ln>
        </p:spPr>
      </p:cxnSp>
      <p:cxnSp>
        <p:nvCxnSpPr>
          <p:cNvPr id="9" name="Connector 8"/>
          <p:cNvCxnSpPr/>
          <p:nvPr/>
        </p:nvCxnSpPr>
        <p:spPr>
          <a:xfrm>
            <a:off x="777240" y="3351929"/>
            <a:ext cx="10637215" cy="0"/>
          </a:xfrm>
          <a:prstGeom prst="line">
            <a:avLst/>
          </a:prstGeom>
          <a:ln w="12700">
            <a:solidFill>
              <a:srgbClr val="D9D9D9"/>
            </a:solidFill>
            <a:prstDash val="dash"/>
          </a:ln>
        </p:spPr>
      </p:cxnSp>
      <p:cxnSp>
        <p:nvCxnSpPr>
          <p:cNvPr id="10" name="Connector 9"/>
          <p:cNvCxnSpPr/>
          <p:nvPr/>
        </p:nvCxnSpPr>
        <p:spPr>
          <a:xfrm>
            <a:off x="777240" y="3939757"/>
            <a:ext cx="10637215" cy="0"/>
          </a:xfrm>
          <a:prstGeom prst="line">
            <a:avLst/>
          </a:prstGeom>
          <a:ln w="12700">
            <a:solidFill>
              <a:srgbClr val="D9D9D9"/>
            </a:solidFill>
            <a:prstDash val="dash"/>
          </a:ln>
        </p:spPr>
      </p:cxnSp>
      <p:cxnSp>
        <p:nvCxnSpPr>
          <p:cNvPr id="11" name="Connector 10"/>
          <p:cNvCxnSpPr/>
          <p:nvPr/>
        </p:nvCxnSpPr>
        <p:spPr>
          <a:xfrm>
            <a:off x="777240" y="4527586"/>
            <a:ext cx="10637215" cy="0"/>
          </a:xfrm>
          <a:prstGeom prst="line">
            <a:avLst/>
          </a:prstGeom>
          <a:ln w="12700">
            <a:solidFill>
              <a:srgbClr val="D9D9D9"/>
            </a:solidFill>
            <a:prstDash val="dash"/>
          </a:ln>
        </p:spPr>
      </p:cxnSp>
      <p:cxnSp>
        <p:nvCxnSpPr>
          <p:cNvPr id="12" name="Connector 11"/>
          <p:cNvCxnSpPr/>
          <p:nvPr/>
        </p:nvCxnSpPr>
        <p:spPr>
          <a:xfrm>
            <a:off x="777240" y="5115414"/>
            <a:ext cx="10637215" cy="0"/>
          </a:xfrm>
          <a:prstGeom prst="line">
            <a:avLst/>
          </a:prstGeom>
          <a:ln w="12700">
            <a:solidFill>
              <a:srgbClr val="D9D9D9"/>
            </a:solidFill>
            <a:prstDash val="dash"/>
          </a:ln>
        </p:spPr>
      </p:cxnSp>
      <p:cxnSp>
        <p:nvCxnSpPr>
          <p:cNvPr id="13" name="Connector 12"/>
          <p:cNvCxnSpPr/>
          <p:nvPr/>
        </p:nvCxnSpPr>
        <p:spPr>
          <a:xfrm>
            <a:off x="777240" y="5703243"/>
            <a:ext cx="10637215" cy="0"/>
          </a:xfrm>
          <a:prstGeom prst="line">
            <a:avLst/>
          </a:prstGeom>
          <a:ln w="12700">
            <a:solidFill>
              <a:srgbClr val="D9D9D9"/>
            </a:solidFill>
            <a:prstDash val="dash"/>
          </a:ln>
        </p:spPr>
      </p:cxn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111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genellemeler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61872"/>
            <a:ext cx="11185855" cy="7772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400" b="1" i="0">
                <a:solidFill>
                  <a:srgbClr val="262626"/>
                </a:solidFill>
                <a:latin typeface="Calibri"/>
              </a:rPr>
              <a:t>Nüfusun dünya üzerindeki dağılışıyla ilgili hangi genellemelere ulaşılabilir?</a:t>
            </a:r>
          </a:p>
        </p:txBody>
      </p:sp>
      <p:sp>
        <p:nvSpPr>
          <p:cNvPr id="7" name="Rounded Rectangle 6"/>
          <p:cNvSpPr/>
          <p:nvPr/>
        </p:nvSpPr>
        <p:spPr>
          <a:xfrm>
            <a:off x="502920" y="2176272"/>
            <a:ext cx="11185855" cy="4114800"/>
          </a:xfrm>
          <a:prstGeom prst="roundRect">
            <a:avLst>
              <a:gd name="adj" fmla="val 8000"/>
            </a:avLst>
          </a:prstGeom>
          <a:solidFill>
            <a:srgbClr val="E3F1E4"/>
          </a:solidFill>
          <a:ln w="12700">
            <a:solidFill>
              <a:srgbClr val="2E7D32"/>
            </a:solidFill>
          </a:ln>
          <a:effectLst/>
        </p:spPr>
        <p:txBody>
          <a:bodyPr rtlCol="0" anchor="ctr" wrap="square" lIns="274320" rIns="274320" tIns="73152" bIns="73152">
            <a:noAutofit/>
          </a:bodyPr>
          <a:lstStyle/>
          <a:p>
            <a:pPr algn="l" marL="261051" indent="-261051">
              <a:spcBef>
                <a:spcPts val="0"/>
              </a:spcBef>
              <a:spcAft>
                <a:spcPts val="800"/>
              </a:spcAft>
            </a:pPr>
            <a:r>
              <a:rPr lang="tr-TR" sz="2100" b="1" i="0">
                <a:solidFill>
                  <a:srgbClr val="2E7D32"/>
                </a:solidFill>
                <a:latin typeface="Calibri"/>
              </a:rPr>
              <a:t>•  </a:t>
            </a:r>
            <a:r>
              <a:rPr lang="tr-TR" sz="2100" b="0" i="0">
                <a:solidFill>
                  <a:srgbClr val="262626"/>
                </a:solidFill>
                <a:latin typeface="Calibri"/>
              </a:rPr>
              <a:t>Nüfus dünyaya eşit dağılmamıştır: insanlar her yere aynı yoğunlukta yerleşmemiştir.</a:t>
            </a:r>
          </a:p>
          <a:p>
            <a:pPr algn="l" marL="261051" indent="-261051">
              <a:spcBef>
                <a:spcPts val="0"/>
              </a:spcBef>
              <a:spcAft>
                <a:spcPts val="800"/>
              </a:spcAft>
            </a:pPr>
            <a:r>
              <a:rPr lang="tr-TR" sz="2100" b="1" i="0">
                <a:solidFill>
                  <a:srgbClr val="2E7D32"/>
                </a:solidFill>
                <a:latin typeface="Calibri"/>
              </a:rPr>
              <a:t>•  </a:t>
            </a:r>
            <a:r>
              <a:rPr lang="tr-TR" sz="2100" b="0" i="0">
                <a:solidFill>
                  <a:srgbClr val="262626"/>
                </a:solidFill>
                <a:latin typeface="Calibri"/>
              </a:rPr>
              <a:t>Nüfusun büyük bölümü kuzey yarım kürededir; en kalabalık alanlar Güney ve Doğu Asya, Avrupa ve Kuzey Amerika'nın doğusudur.</a:t>
            </a:r>
          </a:p>
          <a:p>
            <a:pPr algn="l" marL="261051" indent="-261051">
              <a:spcBef>
                <a:spcPts val="0"/>
              </a:spcBef>
              <a:spcAft>
                <a:spcPts val="800"/>
              </a:spcAft>
            </a:pPr>
            <a:r>
              <a:rPr lang="tr-TR" sz="2100" b="1" i="0">
                <a:solidFill>
                  <a:srgbClr val="2E7D32"/>
                </a:solidFill>
                <a:latin typeface="Calibri"/>
              </a:rPr>
              <a:t>•  </a:t>
            </a:r>
            <a:r>
              <a:rPr lang="tr-TR" sz="2100" b="0" i="0">
                <a:solidFill>
                  <a:srgbClr val="262626"/>
                </a:solidFill>
                <a:latin typeface="Calibri"/>
              </a:rPr>
              <a:t>Kıyılar, verimli ovalar ve akarsu boyları kalabalıktır (Nil Vadisi, Hindistan).</a:t>
            </a:r>
          </a:p>
          <a:p>
            <a:pPr algn="l" marL="261051" indent="-261051">
              <a:spcBef>
                <a:spcPts val="0"/>
              </a:spcBef>
              <a:spcAft>
                <a:spcPts val="800"/>
              </a:spcAft>
            </a:pPr>
            <a:r>
              <a:rPr lang="tr-TR" sz="2100" b="1" i="0">
                <a:solidFill>
                  <a:srgbClr val="2E7D32"/>
                </a:solidFill>
                <a:latin typeface="Calibri"/>
              </a:rPr>
              <a:t>•  </a:t>
            </a:r>
            <a:r>
              <a:rPr lang="tr-TR" sz="2100" b="0" i="0">
                <a:solidFill>
                  <a:srgbClr val="262626"/>
                </a:solidFill>
                <a:latin typeface="Calibri"/>
              </a:rPr>
              <a:t>Çok soğuk (kutuplar), çok kurak (çöller), çok yüksek (Tibet) ve sık ormanlı (Amazon) alanlar seyrektir.</a:t>
            </a:r>
          </a:p>
          <a:p>
            <a:pPr algn="l" marL="261051" indent="-261051">
              <a:spcBef>
                <a:spcPts val="0"/>
              </a:spcBef>
              <a:spcAft>
                <a:spcPts val="0"/>
              </a:spcAft>
            </a:pPr>
            <a:r>
              <a:rPr lang="tr-TR" sz="2100" b="1" i="0">
                <a:solidFill>
                  <a:srgbClr val="2E7D32"/>
                </a:solidFill>
                <a:latin typeface="Calibri"/>
              </a:rPr>
              <a:t>•  </a:t>
            </a:r>
            <a:r>
              <a:rPr lang="tr-TR" sz="2100" b="0" i="0">
                <a:solidFill>
                  <a:srgbClr val="262626"/>
                </a:solidFill>
                <a:latin typeface="Calibri"/>
              </a:rPr>
              <a:t>Kalabalık alanlarda doğal ve beşerî faktörler bir aradadır: ılıman iklim + verimli toprak + sanayi ve ulaşım.</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112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Çölün ortasındaki Nil Vadisi'nin (haritada ğ) yoğun nüfuslu olmasında en etkili faktör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 ve eğim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Akarsu, göl ve yeraltı suları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Bitki örtüsü</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Doğa kökenli afetler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Madencilik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113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Çölün ortasındaki Nil Vadisi'nin (haritada ğ) yoğun nüfuslu olmasında en etkili faktör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Yükselti ve eğim</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Akarsu, göl ve yeraltı suları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Bitki örtüsü</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Doğa kökenli afetler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Madencilik</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Nil'in suyu ve taşıdığı verimli topraklar tarımı mümkün kılar; çevresindeki çölde nüfus seyrektir (Şema 4.1: akarsu, göl ve yeraltı suları; toprak özellikleri).</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114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Türkiye’de Nüfusun Dağılışı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15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Türkiye’de nüfusun dağılışıyla ilgili çıkarımlar yapabilme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Harita, Coğrafi Sorgulama</a:t>
            </a:r>
          </a:p>
        </p:txBody>
      </p:sp>
      <p:sp>
        <p:nvSpPr>
          <p:cNvPr id="11" name="TextBox 10"/>
          <p:cNvSpPr txBox="1"/>
          <p:nvPr/>
        </p:nvSpPr>
        <p:spPr>
          <a:xfrm>
            <a:off x="502920" y="226771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Aşağıdaki soruları Türkiye nüfus dağılış haritası ile karekodda verilen haritalardan yararlanarak cevaplayınız.</a:t>
            </a:r>
          </a:p>
        </p:txBody>
      </p:sp>
      <p:sp>
        <p:nvSpPr>
          <p:cNvPr id="12" name="Rounded Rectangle 11"/>
          <p:cNvSpPr/>
          <p:nvPr/>
        </p:nvSpPr>
        <p:spPr>
          <a:xfrm>
            <a:off x="502920" y="2907792"/>
            <a:ext cx="11185855" cy="105460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3183636"/>
            <a:ext cx="502920" cy="5029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14" name="TextBox 13"/>
          <p:cNvSpPr txBox="1"/>
          <p:nvPr/>
        </p:nvSpPr>
        <p:spPr>
          <a:xfrm>
            <a:off x="1325880" y="2907792"/>
            <a:ext cx="10225735" cy="1054608"/>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Türkiye’de nüfusun seyrek ve yoğun olduğu alanları belirleyiniz. Bu durumun nedenlerini yazınız.</a:t>
            </a:r>
          </a:p>
        </p:txBody>
      </p:sp>
      <p:sp>
        <p:nvSpPr>
          <p:cNvPr id="15" name="Rounded Rectangle 14"/>
          <p:cNvSpPr/>
          <p:nvPr/>
        </p:nvSpPr>
        <p:spPr>
          <a:xfrm>
            <a:off x="502920" y="4072128"/>
            <a:ext cx="11185855" cy="1054608"/>
          </a:xfrm>
          <a:prstGeom prst="roundRect">
            <a:avLst>
              <a:gd name="adj" fmla="val 12000"/>
            </a:avLst>
          </a:prstGeom>
          <a:solidFill>
            <a:srgbClr val="F0F0F0"/>
          </a:solidFill>
          <a:ln>
            <a:noFill/>
          </a:ln>
          <a:effectLst/>
        </p:spPr>
        <p:txBody>
          <a:bodyPr rtlCol="0" anchor="ctr"/>
          <a:lstStyle/>
          <a:p/>
        </p:txBody>
      </p:sp>
      <p:sp>
        <p:nvSpPr>
          <p:cNvPr id="16" name="Oval 15"/>
          <p:cNvSpPr/>
          <p:nvPr/>
        </p:nvSpPr>
        <p:spPr>
          <a:xfrm>
            <a:off x="640080" y="4347972"/>
            <a:ext cx="502920" cy="5029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7" name="TextBox 16"/>
          <p:cNvSpPr txBox="1"/>
          <p:nvPr/>
        </p:nvSpPr>
        <p:spPr>
          <a:xfrm>
            <a:off x="1325880" y="4072128"/>
            <a:ext cx="10225735" cy="1054608"/>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Kıyı bölgelerinde nüfus yoğunluğunun fazla olmasını etkileyen faktörleri açıklayınız.</a:t>
            </a:r>
          </a:p>
        </p:txBody>
      </p:sp>
      <p:sp>
        <p:nvSpPr>
          <p:cNvPr id="18" name="Rounded Rectangle 17"/>
          <p:cNvSpPr/>
          <p:nvPr/>
        </p:nvSpPr>
        <p:spPr>
          <a:xfrm>
            <a:off x="502920" y="5236464"/>
            <a:ext cx="11185855" cy="1054608"/>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40080" y="5512308"/>
            <a:ext cx="502920" cy="5029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20" name="TextBox 19"/>
          <p:cNvSpPr txBox="1"/>
          <p:nvPr/>
        </p:nvSpPr>
        <p:spPr>
          <a:xfrm>
            <a:off x="1325880" y="5236464"/>
            <a:ext cx="10225735" cy="1054608"/>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Yaşadığınız yerdeki nüfus yoğunluğunu belirleyen coğrafi faktörleri analiz ediniz.</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148</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115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Türkiye Nüfus Dağılışı ve Yoğunluğu Haritası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a:t>
            </a:r>
          </a:p>
        </p:txBody>
      </p:sp>
      <p:pic>
        <p:nvPicPr>
          <p:cNvPr id="6" name="Picture 5" descr="h22_turkiye_nufus_s148.jpg"/>
          <p:cNvPicPr>
            <a:picLocks noChangeAspect="1"/>
          </p:cNvPicPr>
          <p:nvPr/>
        </p:nvPicPr>
        <p:blipFill>
          <a:blip r:embed="rId3"/>
          <a:stretch>
            <a:fillRect/>
          </a:stretch>
        </p:blipFill>
        <p:spPr>
          <a:xfrm>
            <a:off x="1575240" y="1216152"/>
            <a:ext cx="9041214" cy="4736592"/>
          </a:xfrm>
          <a:prstGeom prst="rect">
            <a:avLst/>
          </a:prstGeom>
          <a:ln w="9525">
            <a:solidFill>
              <a:srgbClr val="D9D9D9"/>
            </a:solidFill>
          </a:ln>
        </p:spPr>
      </p:pic>
      <p:sp>
        <p:nvSpPr>
          <p:cNvPr id="7" name="TextBox 6"/>
          <p:cNvSpPr txBox="1"/>
          <p:nvPr/>
        </p:nvSpPr>
        <p:spPr>
          <a:xfrm>
            <a:off x="6822713" y="1512640"/>
            <a:ext cx="1371600" cy="213359"/>
          </a:xfrm>
          <a:prstGeom prst="rect">
            <a:avLst/>
          </a:prstGeom>
          <a:noFill/>
        </p:spPr>
        <p:txBody>
          <a:bodyPr wrap="square" anchor="ctr" lIns="0" rIns="0" tIns="0" bIns="0">
            <a:noAutofit/>
          </a:bodyPr>
          <a:lstStyle/>
          <a:p>
            <a:pPr algn="ctr">
              <a:spcBef>
                <a:spcPts val="0"/>
              </a:spcBef>
              <a:spcAft>
                <a:spcPts val="0"/>
              </a:spcAft>
            </a:pPr>
            <a:r>
              <a:rPr lang="tr-TR" sz="1300" b="0" i="1">
                <a:solidFill>
                  <a:srgbClr val="1F4E8C"/>
                </a:solidFill>
                <a:latin typeface="Calibri"/>
              </a:rPr>
              <a:t>Karadeniz</a:t>
            </a:r>
          </a:p>
        </p:txBody>
      </p:sp>
      <p:sp>
        <p:nvSpPr>
          <p:cNvPr id="8" name="TextBox 7"/>
          <p:cNvSpPr txBox="1"/>
          <p:nvPr/>
        </p:nvSpPr>
        <p:spPr>
          <a:xfrm>
            <a:off x="3328582" y="5047807"/>
            <a:ext cx="1371600" cy="213359"/>
          </a:xfrm>
          <a:prstGeom prst="rect">
            <a:avLst/>
          </a:prstGeom>
          <a:noFill/>
        </p:spPr>
        <p:txBody>
          <a:bodyPr wrap="square" anchor="ctr" lIns="0" rIns="0" tIns="0" bIns="0">
            <a:noAutofit/>
          </a:bodyPr>
          <a:lstStyle/>
          <a:p>
            <a:pPr algn="ctr">
              <a:spcBef>
                <a:spcPts val="0"/>
              </a:spcBef>
              <a:spcAft>
                <a:spcPts val="0"/>
              </a:spcAft>
            </a:pPr>
            <a:r>
              <a:rPr lang="tr-TR" sz="1300" b="0" i="1">
                <a:solidFill>
                  <a:srgbClr val="1F4E8C"/>
                </a:solidFill>
                <a:latin typeface="Calibri"/>
              </a:rPr>
              <a:t>Akdeniz</a:t>
            </a:r>
          </a:p>
        </p:txBody>
      </p:sp>
      <p:sp>
        <p:nvSpPr>
          <p:cNvPr id="9" name="TextBox 8"/>
          <p:cNvSpPr txBox="1"/>
          <p:nvPr/>
        </p:nvSpPr>
        <p:spPr>
          <a:xfrm>
            <a:off x="2226208" y="2024698"/>
            <a:ext cx="1371600" cy="213359"/>
          </a:xfrm>
          <a:prstGeom prst="rect">
            <a:avLst/>
          </a:prstGeom>
          <a:noFill/>
        </p:spPr>
        <p:txBody>
          <a:bodyPr wrap="square" anchor="ctr" lIns="0" rIns="0" tIns="0" bIns="0">
            <a:noAutofit/>
          </a:bodyPr>
          <a:lstStyle/>
          <a:p>
            <a:pPr algn="ctr">
              <a:spcBef>
                <a:spcPts val="0"/>
              </a:spcBef>
              <a:spcAft>
                <a:spcPts val="0"/>
              </a:spcAft>
            </a:pPr>
            <a:r>
              <a:rPr lang="tr-TR" sz="1300" b="0" i="1">
                <a:solidFill>
                  <a:srgbClr val="1F4E8C"/>
                </a:solidFill>
                <a:latin typeface="Calibri"/>
              </a:rPr>
              <a:t>Marmara Denizi</a:t>
            </a:r>
          </a:p>
        </p:txBody>
      </p:sp>
      <p:sp>
        <p:nvSpPr>
          <p:cNvPr id="10" name="TextBox 9"/>
          <p:cNvSpPr txBox="1"/>
          <p:nvPr/>
        </p:nvSpPr>
        <p:spPr>
          <a:xfrm rot="16200000">
            <a:off x="1060841" y="2863583"/>
            <a:ext cx="1371600" cy="1371600"/>
          </a:xfrm>
          <a:prstGeom prst="rect">
            <a:avLst/>
          </a:prstGeom>
          <a:noFill/>
        </p:spPr>
        <p:txBody>
          <a:bodyPr wrap="square" anchor="ctr" lIns="0" rIns="0" tIns="0" bIns="0">
            <a:noAutofit/>
          </a:bodyPr>
          <a:lstStyle/>
          <a:p>
            <a:pPr algn="ctr">
              <a:spcBef>
                <a:spcPts val="0"/>
              </a:spcBef>
              <a:spcAft>
                <a:spcPts val="0"/>
              </a:spcAft>
            </a:pPr>
            <a:r>
              <a:rPr lang="tr-TR" sz="1300" b="0" i="1">
                <a:solidFill>
                  <a:srgbClr val="1F4E8C"/>
                </a:solidFill>
                <a:latin typeface="Calibri"/>
              </a:rPr>
              <a:t>Ege Denizi</a:t>
            </a:r>
          </a:p>
        </p:txBody>
      </p:sp>
      <p:sp>
        <p:nvSpPr>
          <p:cNvPr id="11" name="TextBox 10"/>
          <p:cNvSpPr txBox="1"/>
          <p:nvPr/>
        </p:nvSpPr>
        <p:spPr>
          <a:xfrm>
            <a:off x="1310207" y="1224842"/>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Bulgaristan</a:t>
            </a:r>
          </a:p>
        </p:txBody>
      </p:sp>
      <p:sp>
        <p:nvSpPr>
          <p:cNvPr id="12" name="TextBox 11"/>
          <p:cNvSpPr txBox="1"/>
          <p:nvPr/>
        </p:nvSpPr>
        <p:spPr>
          <a:xfrm>
            <a:off x="1300364" y="1727053"/>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Yunanistan</a:t>
            </a:r>
          </a:p>
        </p:txBody>
      </p:sp>
      <p:sp>
        <p:nvSpPr>
          <p:cNvPr id="13" name="TextBox 12"/>
          <p:cNvSpPr txBox="1"/>
          <p:nvPr/>
        </p:nvSpPr>
        <p:spPr>
          <a:xfrm>
            <a:off x="9192180" y="1360734"/>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Gürcistan</a:t>
            </a:r>
          </a:p>
        </p:txBody>
      </p:sp>
      <p:sp>
        <p:nvSpPr>
          <p:cNvPr id="14" name="TextBox 13"/>
          <p:cNvSpPr txBox="1"/>
          <p:nvPr/>
        </p:nvSpPr>
        <p:spPr>
          <a:xfrm>
            <a:off x="9658721" y="1988990"/>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Ermenistan</a:t>
            </a:r>
          </a:p>
        </p:txBody>
      </p:sp>
      <p:sp>
        <p:nvSpPr>
          <p:cNvPr id="15" name="TextBox 14"/>
          <p:cNvSpPr txBox="1"/>
          <p:nvPr/>
        </p:nvSpPr>
        <p:spPr>
          <a:xfrm>
            <a:off x="9768958" y="2867365"/>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İran</a:t>
            </a:r>
          </a:p>
        </p:txBody>
      </p:sp>
      <p:sp>
        <p:nvSpPr>
          <p:cNvPr id="16" name="TextBox 15"/>
          <p:cNvSpPr txBox="1"/>
          <p:nvPr/>
        </p:nvSpPr>
        <p:spPr>
          <a:xfrm>
            <a:off x="9174463" y="4372027"/>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Irak</a:t>
            </a:r>
          </a:p>
        </p:txBody>
      </p:sp>
      <p:sp>
        <p:nvSpPr>
          <p:cNvPr id="17" name="TextBox 16"/>
          <p:cNvSpPr txBox="1"/>
          <p:nvPr/>
        </p:nvSpPr>
        <p:spPr>
          <a:xfrm>
            <a:off x="4546462" y="5274036"/>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KKTC</a:t>
            </a:r>
          </a:p>
        </p:txBody>
      </p:sp>
      <p:sp>
        <p:nvSpPr>
          <p:cNvPr id="18" name="TextBox 17"/>
          <p:cNvSpPr txBox="1"/>
          <p:nvPr/>
        </p:nvSpPr>
        <p:spPr>
          <a:xfrm>
            <a:off x="4304333" y="5595057"/>
            <a:ext cx="1097280" cy="198120"/>
          </a:xfrm>
          <a:prstGeom prst="rect">
            <a:avLst/>
          </a:prstGeom>
          <a:noFill/>
        </p:spPr>
        <p:txBody>
          <a:bodyPr wrap="square" anchor="t" lIns="0" rIns="0" tIns="0" bIns="0">
            <a:noAutofit/>
          </a:bodyPr>
          <a:lstStyle/>
          <a:p>
            <a:pPr algn="ctr">
              <a:spcBef>
                <a:spcPts val="0"/>
              </a:spcBef>
              <a:spcAft>
                <a:spcPts val="0"/>
              </a:spcAft>
            </a:pPr>
            <a:r>
              <a:rPr lang="tr-TR" sz="1200" b="0" i="0">
                <a:solidFill>
                  <a:srgbClr val="767676"/>
                </a:solidFill>
                <a:latin typeface="Calibri"/>
              </a:rPr>
              <a:t>GKRY</a:t>
            </a:r>
          </a:p>
        </p:txBody>
      </p:sp>
      <p:sp>
        <p:nvSpPr>
          <p:cNvPr id="19" name="Rectangle 18"/>
          <p:cNvSpPr/>
          <p:nvPr/>
        </p:nvSpPr>
        <p:spPr>
          <a:xfrm>
            <a:off x="6799844" y="4809833"/>
            <a:ext cx="3816576" cy="1142873"/>
          </a:xfrm>
          <a:prstGeom prst="rect">
            <a:avLst/>
          </a:prstGeom>
          <a:solidFill>
            <a:srgbClr val="FFFFFF"/>
          </a:solidFill>
          <a:ln w="9525">
            <a:solidFill>
              <a:srgbClr val="D9D9D9"/>
            </a:solidFill>
          </a:ln>
          <a:effectLst/>
        </p:spPr>
        <p:txBody>
          <a:bodyPr rtlCol="0" anchor="ctr"/>
          <a:lstStyle/>
          <a:p/>
        </p:txBody>
      </p:sp>
      <p:sp>
        <p:nvSpPr>
          <p:cNvPr id="20" name="TextBox 19"/>
          <p:cNvSpPr txBox="1"/>
          <p:nvPr/>
        </p:nvSpPr>
        <p:spPr>
          <a:xfrm>
            <a:off x="6836420" y="4809833"/>
            <a:ext cx="3743424" cy="365719"/>
          </a:xfrm>
          <a:prstGeom prst="rect">
            <a:avLst/>
          </a:prstGeom>
          <a:noFill/>
        </p:spPr>
        <p:txBody>
          <a:bodyPr wrap="square" anchor="ctr" lIns="0" rIns="0" tIns="0" bIns="0">
            <a:noAutofit/>
          </a:bodyPr>
          <a:lstStyle/>
          <a:p>
            <a:pPr algn="ctr">
              <a:spcBef>
                <a:spcPts val="0"/>
              </a:spcBef>
              <a:spcAft>
                <a:spcPts val="0"/>
              </a:spcAft>
            </a:pPr>
            <a:r>
              <a:rPr lang="tr-TR" sz="1300" b="1" i="0">
                <a:solidFill>
                  <a:srgbClr val="1E7B6E"/>
                </a:solidFill>
                <a:latin typeface="Calibri"/>
              </a:rPr>
              <a:t>Nüfus yoğunluğu (kişi/km²)</a:t>
            </a:r>
          </a:p>
        </p:txBody>
      </p:sp>
      <p:sp>
        <p:nvSpPr>
          <p:cNvPr id="21" name="Rectangle 20"/>
          <p:cNvSpPr/>
          <p:nvPr/>
        </p:nvSpPr>
        <p:spPr>
          <a:xfrm>
            <a:off x="6836420" y="5227392"/>
            <a:ext cx="266608" cy="266608"/>
          </a:xfrm>
          <a:prstGeom prst="rect">
            <a:avLst/>
          </a:prstGeom>
          <a:solidFill>
            <a:srgbClr val="FDFEFC"/>
          </a:solidFill>
          <a:ln w="6350">
            <a:solidFill>
              <a:srgbClr val="D9D9D9"/>
            </a:solidFill>
          </a:ln>
          <a:effectLst/>
        </p:spPr>
        <p:txBody>
          <a:bodyPr rtlCol="0" anchor="ctr"/>
          <a:lstStyle/>
          <a:p/>
        </p:txBody>
      </p:sp>
      <p:sp>
        <p:nvSpPr>
          <p:cNvPr id="22" name="TextBox 21"/>
          <p:cNvSpPr txBox="1"/>
          <p:nvPr/>
        </p:nvSpPr>
        <p:spPr>
          <a:xfrm>
            <a:off x="7130460" y="5175552"/>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0-25</a:t>
            </a:r>
          </a:p>
        </p:txBody>
      </p:sp>
      <p:sp>
        <p:nvSpPr>
          <p:cNvPr id="23" name="Rectangle 22"/>
          <p:cNvSpPr/>
          <p:nvPr/>
        </p:nvSpPr>
        <p:spPr>
          <a:xfrm>
            <a:off x="7772276" y="5227392"/>
            <a:ext cx="266608" cy="266608"/>
          </a:xfrm>
          <a:prstGeom prst="rect">
            <a:avLst/>
          </a:prstGeom>
          <a:solidFill>
            <a:srgbClr val="FEF3C9"/>
          </a:solidFill>
          <a:ln w="6350">
            <a:solidFill>
              <a:srgbClr val="D9D9D9"/>
            </a:solidFill>
          </a:ln>
          <a:effectLst/>
        </p:spPr>
        <p:txBody>
          <a:bodyPr rtlCol="0" anchor="ctr"/>
          <a:lstStyle/>
          <a:p/>
        </p:txBody>
      </p:sp>
      <p:sp>
        <p:nvSpPr>
          <p:cNvPr id="24" name="TextBox 23"/>
          <p:cNvSpPr txBox="1"/>
          <p:nvPr/>
        </p:nvSpPr>
        <p:spPr>
          <a:xfrm>
            <a:off x="8066316" y="5175552"/>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26-50</a:t>
            </a:r>
          </a:p>
        </p:txBody>
      </p:sp>
      <p:sp>
        <p:nvSpPr>
          <p:cNvPr id="25" name="Rectangle 24"/>
          <p:cNvSpPr/>
          <p:nvPr/>
        </p:nvSpPr>
        <p:spPr>
          <a:xfrm>
            <a:off x="8708132" y="5227392"/>
            <a:ext cx="266608" cy="266608"/>
          </a:xfrm>
          <a:prstGeom prst="rect">
            <a:avLst/>
          </a:prstGeom>
          <a:solidFill>
            <a:srgbClr val="FEE3AD"/>
          </a:solidFill>
          <a:ln w="6350">
            <a:solidFill>
              <a:srgbClr val="D9D9D9"/>
            </a:solidFill>
          </a:ln>
          <a:effectLst/>
        </p:spPr>
        <p:txBody>
          <a:bodyPr rtlCol="0" anchor="ctr"/>
          <a:lstStyle/>
          <a:p/>
        </p:txBody>
      </p:sp>
      <p:sp>
        <p:nvSpPr>
          <p:cNvPr id="26" name="TextBox 25"/>
          <p:cNvSpPr txBox="1"/>
          <p:nvPr/>
        </p:nvSpPr>
        <p:spPr>
          <a:xfrm>
            <a:off x="9002172" y="5175552"/>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51-111</a:t>
            </a:r>
          </a:p>
        </p:txBody>
      </p:sp>
      <p:sp>
        <p:nvSpPr>
          <p:cNvPr id="27" name="Rectangle 26"/>
          <p:cNvSpPr/>
          <p:nvPr/>
        </p:nvSpPr>
        <p:spPr>
          <a:xfrm>
            <a:off x="9643988" y="5227392"/>
            <a:ext cx="266608" cy="266608"/>
          </a:xfrm>
          <a:prstGeom prst="rect">
            <a:avLst/>
          </a:prstGeom>
          <a:solidFill>
            <a:srgbClr val="FDCB96"/>
          </a:solidFill>
          <a:ln w="6350">
            <a:solidFill>
              <a:srgbClr val="D9D9D9"/>
            </a:solidFill>
          </a:ln>
          <a:effectLst/>
        </p:spPr>
        <p:txBody>
          <a:bodyPr rtlCol="0" anchor="ctr"/>
          <a:lstStyle/>
          <a:p/>
        </p:txBody>
      </p:sp>
      <p:sp>
        <p:nvSpPr>
          <p:cNvPr id="28" name="TextBox 27"/>
          <p:cNvSpPr txBox="1"/>
          <p:nvPr/>
        </p:nvSpPr>
        <p:spPr>
          <a:xfrm>
            <a:off x="9938028" y="5175552"/>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112-250</a:t>
            </a:r>
          </a:p>
        </p:txBody>
      </p:sp>
      <p:sp>
        <p:nvSpPr>
          <p:cNvPr id="29" name="Rectangle 28"/>
          <p:cNvSpPr/>
          <p:nvPr/>
        </p:nvSpPr>
        <p:spPr>
          <a:xfrm>
            <a:off x="6836420" y="5597681"/>
            <a:ext cx="266608" cy="266608"/>
          </a:xfrm>
          <a:prstGeom prst="rect">
            <a:avLst/>
          </a:prstGeom>
          <a:solidFill>
            <a:srgbClr val="F9AD81"/>
          </a:solidFill>
          <a:ln w="6350">
            <a:solidFill>
              <a:srgbClr val="D9D9D9"/>
            </a:solidFill>
          </a:ln>
          <a:effectLst/>
        </p:spPr>
        <p:txBody>
          <a:bodyPr rtlCol="0" anchor="ctr"/>
          <a:lstStyle/>
          <a:p/>
        </p:txBody>
      </p:sp>
      <p:sp>
        <p:nvSpPr>
          <p:cNvPr id="30" name="TextBox 29"/>
          <p:cNvSpPr txBox="1"/>
          <p:nvPr/>
        </p:nvSpPr>
        <p:spPr>
          <a:xfrm>
            <a:off x="7130460" y="5545841"/>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251-500</a:t>
            </a:r>
          </a:p>
        </p:txBody>
      </p:sp>
      <p:sp>
        <p:nvSpPr>
          <p:cNvPr id="31" name="Rectangle 30"/>
          <p:cNvSpPr/>
          <p:nvPr/>
        </p:nvSpPr>
        <p:spPr>
          <a:xfrm>
            <a:off x="7772276" y="5597681"/>
            <a:ext cx="266608" cy="266608"/>
          </a:xfrm>
          <a:prstGeom prst="rect">
            <a:avLst/>
          </a:prstGeom>
          <a:solidFill>
            <a:srgbClr val="F39679"/>
          </a:solidFill>
          <a:ln w="6350">
            <a:solidFill>
              <a:srgbClr val="D9D9D9"/>
            </a:solidFill>
          </a:ln>
          <a:effectLst/>
        </p:spPr>
        <p:txBody>
          <a:bodyPr rtlCol="0" anchor="ctr"/>
          <a:lstStyle/>
          <a:p/>
        </p:txBody>
      </p:sp>
      <p:sp>
        <p:nvSpPr>
          <p:cNvPr id="32" name="TextBox 31"/>
          <p:cNvSpPr txBox="1"/>
          <p:nvPr/>
        </p:nvSpPr>
        <p:spPr>
          <a:xfrm>
            <a:off x="8066316" y="5545841"/>
            <a:ext cx="632671" cy="370289"/>
          </a:xfrm>
          <a:prstGeom prst="rect">
            <a:avLst/>
          </a:prstGeom>
          <a:noFill/>
        </p:spPr>
        <p:txBody>
          <a:bodyPr wrap="square" anchor="ctr" lIns="0" rIns="0" tIns="0" bIns="0">
            <a:noAutofit/>
          </a:bodyPr>
          <a:lstStyle/>
          <a:p>
            <a:pPr algn="l">
              <a:spcBef>
                <a:spcPts val="0"/>
              </a:spcBef>
              <a:spcAft>
                <a:spcPts val="0"/>
              </a:spcAft>
            </a:pPr>
            <a:r>
              <a:rPr lang="tr-TR" sz="1150" b="0" i="0">
                <a:solidFill>
                  <a:srgbClr val="262626"/>
                </a:solidFill>
                <a:latin typeface="Calibri"/>
              </a:rPr>
              <a:t>501-1.000</a:t>
            </a:r>
          </a:p>
        </p:txBody>
      </p:sp>
      <p:sp>
        <p:nvSpPr>
          <p:cNvPr id="33" name="Rectangle 32"/>
          <p:cNvSpPr/>
          <p:nvPr/>
        </p:nvSpPr>
        <p:spPr>
          <a:xfrm>
            <a:off x="8708132" y="5597681"/>
            <a:ext cx="266608" cy="266608"/>
          </a:xfrm>
          <a:prstGeom prst="rect">
            <a:avLst/>
          </a:prstGeom>
          <a:solidFill>
            <a:srgbClr val="DA8C75"/>
          </a:solidFill>
          <a:ln w="6350">
            <a:solidFill>
              <a:srgbClr val="D9D9D9"/>
            </a:solidFill>
          </a:ln>
          <a:effectLst/>
        </p:spPr>
        <p:txBody>
          <a:bodyPr rtlCol="0" anchor="ctr"/>
          <a:lstStyle/>
          <a:p/>
        </p:txBody>
      </p:sp>
      <p:sp>
        <p:nvSpPr>
          <p:cNvPr id="34" name="TextBox 33"/>
          <p:cNvSpPr txBox="1"/>
          <p:nvPr/>
        </p:nvSpPr>
        <p:spPr>
          <a:xfrm>
            <a:off x="9002172" y="5545841"/>
            <a:ext cx="632671" cy="370289"/>
          </a:xfrm>
          <a:prstGeom prst="rect">
            <a:avLst/>
          </a:prstGeom>
          <a:noFill/>
        </p:spPr>
        <p:txBody>
          <a:bodyPr wrap="square" anchor="ctr" lIns="0" rIns="0" tIns="0" bIns="0">
            <a:noAutofit/>
          </a:bodyPr>
          <a:lstStyle/>
          <a:p>
            <a:pPr algn="l">
              <a:spcBef>
                <a:spcPts val="0"/>
              </a:spcBef>
              <a:spcAft>
                <a:spcPts val="0"/>
              </a:spcAft>
            </a:pPr>
            <a:r>
              <a:rPr lang="tr-TR" sz="950" b="0" i="0">
                <a:solidFill>
                  <a:srgbClr val="262626"/>
                </a:solidFill>
                <a:latin typeface="Calibri"/>
              </a:rPr>
              <a:t>1.001-2.500</a:t>
            </a:r>
          </a:p>
        </p:txBody>
      </p:sp>
      <p:sp>
        <p:nvSpPr>
          <p:cNvPr id="35" name="Rectangle 34"/>
          <p:cNvSpPr/>
          <p:nvPr/>
        </p:nvSpPr>
        <p:spPr>
          <a:xfrm>
            <a:off x="9643988" y="5597681"/>
            <a:ext cx="266608" cy="266608"/>
          </a:xfrm>
          <a:prstGeom prst="rect">
            <a:avLst/>
          </a:prstGeom>
          <a:solidFill>
            <a:srgbClr val="AC746D"/>
          </a:solidFill>
          <a:ln w="6350">
            <a:solidFill>
              <a:srgbClr val="D9D9D9"/>
            </a:solidFill>
          </a:ln>
          <a:effectLst/>
        </p:spPr>
        <p:txBody>
          <a:bodyPr rtlCol="0" anchor="ctr"/>
          <a:lstStyle/>
          <a:p/>
        </p:txBody>
      </p:sp>
      <p:sp>
        <p:nvSpPr>
          <p:cNvPr id="36" name="TextBox 35"/>
          <p:cNvSpPr txBox="1"/>
          <p:nvPr/>
        </p:nvSpPr>
        <p:spPr>
          <a:xfrm>
            <a:off x="9938028" y="5545841"/>
            <a:ext cx="632671" cy="370289"/>
          </a:xfrm>
          <a:prstGeom prst="rect">
            <a:avLst/>
          </a:prstGeom>
          <a:noFill/>
        </p:spPr>
        <p:txBody>
          <a:bodyPr wrap="square" anchor="ctr" lIns="0" rIns="0" tIns="0" bIns="0">
            <a:noAutofit/>
          </a:bodyPr>
          <a:lstStyle/>
          <a:p>
            <a:pPr algn="l">
              <a:spcBef>
                <a:spcPts val="0"/>
              </a:spcBef>
              <a:spcAft>
                <a:spcPts val="0"/>
              </a:spcAft>
            </a:pPr>
            <a:r>
              <a:rPr lang="tr-TR" sz="1200" b="0" i="0">
                <a:solidFill>
                  <a:srgbClr val="262626"/>
                </a:solidFill>
                <a:latin typeface="Calibri"/>
              </a:rPr>
              <a:t>2.501- +</a:t>
            </a:r>
          </a:p>
        </p:txBody>
      </p:sp>
      <p:sp>
        <p:nvSpPr>
          <p:cNvPr id="37" name="TextBox 36"/>
          <p:cNvSpPr txBox="1"/>
          <p:nvPr/>
        </p:nvSpPr>
        <p:spPr>
          <a:xfrm>
            <a:off x="502920" y="5989320"/>
            <a:ext cx="11185855"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Türkiye nüfus dağılışı ve yoğunluğu haritası (kitap s. 148) · lejant büyütülmüştür</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148</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116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Türkiye’de Nüfusun Dağılışı — örnek cevap (1)</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turkiye_nufus_s148.jpg"/>
          <p:cNvPicPr>
            <a:picLocks noChangeAspect="1"/>
          </p:cNvPicPr>
          <p:nvPr/>
        </p:nvPicPr>
        <p:blipFill>
          <a:blip r:embed="rId3"/>
          <a:stretch>
            <a:fillRect/>
          </a:stretch>
        </p:blipFill>
        <p:spPr>
          <a:xfrm>
            <a:off x="502920" y="1216152"/>
            <a:ext cx="6492240" cy="3401212"/>
          </a:xfrm>
          <a:prstGeom prst="rect">
            <a:avLst/>
          </a:prstGeom>
          <a:ln w="9525">
            <a:solidFill>
              <a:srgbClr val="D9D9D9"/>
            </a:solidFill>
          </a:ln>
        </p:spPr>
      </p:pic>
      <p:sp>
        <p:nvSpPr>
          <p:cNvPr id="7" name="TextBox 6"/>
          <p:cNvSpPr txBox="1"/>
          <p:nvPr/>
        </p:nvSpPr>
        <p:spPr>
          <a:xfrm>
            <a:off x="4077635" y="1398975"/>
            <a:ext cx="1371600" cy="213359"/>
          </a:xfrm>
          <a:prstGeom prst="rect">
            <a:avLst/>
          </a:prstGeom>
          <a:noFill/>
        </p:spPr>
        <p:txBody>
          <a:bodyPr wrap="square" anchor="ctr" lIns="0" rIns="0" tIns="0" bIns="0">
            <a:noAutofit/>
          </a:bodyPr>
          <a:lstStyle/>
          <a:p>
            <a:pPr algn="ctr">
              <a:spcBef>
                <a:spcPts val="0"/>
              </a:spcBef>
              <a:spcAft>
                <a:spcPts val="0"/>
              </a:spcAft>
            </a:pPr>
            <a:r>
              <a:rPr lang="tr-TR" sz="1200" b="0" i="1">
                <a:solidFill>
                  <a:srgbClr val="1F4E8C"/>
                </a:solidFill>
                <a:latin typeface="Calibri"/>
              </a:rPr>
              <a:t>Karadeniz</a:t>
            </a:r>
          </a:p>
        </p:txBody>
      </p:sp>
      <p:sp>
        <p:nvSpPr>
          <p:cNvPr id="8" name="TextBox 7"/>
          <p:cNvSpPr txBox="1"/>
          <p:nvPr/>
        </p:nvSpPr>
        <p:spPr>
          <a:xfrm>
            <a:off x="1568598" y="3937478"/>
            <a:ext cx="1371600" cy="213359"/>
          </a:xfrm>
          <a:prstGeom prst="rect">
            <a:avLst/>
          </a:prstGeom>
          <a:noFill/>
        </p:spPr>
        <p:txBody>
          <a:bodyPr wrap="square" anchor="ctr" lIns="0" rIns="0" tIns="0" bIns="0">
            <a:noAutofit/>
          </a:bodyPr>
          <a:lstStyle/>
          <a:p>
            <a:pPr algn="ctr">
              <a:spcBef>
                <a:spcPts val="0"/>
              </a:spcBef>
              <a:spcAft>
                <a:spcPts val="0"/>
              </a:spcAft>
            </a:pPr>
            <a:r>
              <a:rPr lang="tr-TR" sz="1200" b="0" i="1">
                <a:solidFill>
                  <a:srgbClr val="1F4E8C"/>
                </a:solidFill>
                <a:latin typeface="Calibri"/>
              </a:rPr>
              <a:t>Akdeniz</a:t>
            </a:r>
          </a:p>
        </p:txBody>
      </p:sp>
      <p:sp>
        <p:nvSpPr>
          <p:cNvPr id="9" name="TextBox 8"/>
          <p:cNvSpPr txBox="1"/>
          <p:nvPr/>
        </p:nvSpPr>
        <p:spPr>
          <a:xfrm>
            <a:off x="777015" y="1766669"/>
            <a:ext cx="1371600" cy="213359"/>
          </a:xfrm>
          <a:prstGeom prst="rect">
            <a:avLst/>
          </a:prstGeom>
          <a:noFill/>
        </p:spPr>
        <p:txBody>
          <a:bodyPr wrap="square" anchor="ctr" lIns="0" rIns="0" tIns="0" bIns="0">
            <a:noAutofit/>
          </a:bodyPr>
          <a:lstStyle/>
          <a:p>
            <a:pPr algn="ctr">
              <a:spcBef>
                <a:spcPts val="0"/>
              </a:spcBef>
              <a:spcAft>
                <a:spcPts val="0"/>
              </a:spcAft>
            </a:pPr>
            <a:r>
              <a:rPr lang="tr-TR" sz="1200" b="0" i="1">
                <a:solidFill>
                  <a:srgbClr val="1F4E8C"/>
                </a:solidFill>
                <a:latin typeface="Calibri"/>
              </a:rPr>
              <a:t>Marmara Denizi</a:t>
            </a:r>
          </a:p>
        </p:txBody>
      </p:sp>
      <p:sp>
        <p:nvSpPr>
          <p:cNvPr id="10" name="TextBox 9"/>
          <p:cNvSpPr txBox="1"/>
          <p:nvPr/>
        </p:nvSpPr>
        <p:spPr>
          <a:xfrm rot="16200000">
            <a:off x="-59802" y="2205779"/>
            <a:ext cx="1371600" cy="1371600"/>
          </a:xfrm>
          <a:prstGeom prst="rect">
            <a:avLst/>
          </a:prstGeom>
          <a:noFill/>
        </p:spPr>
        <p:txBody>
          <a:bodyPr wrap="square" anchor="ctr" lIns="0" rIns="0" tIns="0" bIns="0">
            <a:noAutofit/>
          </a:bodyPr>
          <a:lstStyle/>
          <a:p>
            <a:pPr algn="ctr">
              <a:spcBef>
                <a:spcPts val="0"/>
              </a:spcBef>
              <a:spcAft>
                <a:spcPts val="0"/>
              </a:spcAft>
            </a:pPr>
            <a:r>
              <a:rPr lang="tr-TR" sz="1200" b="0" i="1">
                <a:solidFill>
                  <a:srgbClr val="1F4E8C"/>
                </a:solidFill>
                <a:latin typeface="Calibri"/>
              </a:rPr>
              <a:t>Ege Denizi</a:t>
            </a:r>
          </a:p>
        </p:txBody>
      </p:sp>
      <p:sp>
        <p:nvSpPr>
          <p:cNvPr id="11" name="Rectangle 10"/>
          <p:cNvSpPr/>
          <p:nvPr/>
        </p:nvSpPr>
        <p:spPr>
          <a:xfrm>
            <a:off x="5470206" y="3860311"/>
            <a:ext cx="1524929" cy="757026"/>
          </a:xfrm>
          <a:prstGeom prst="rect">
            <a:avLst/>
          </a:prstGeom>
          <a:solidFill>
            <a:srgbClr val="E2E1E0"/>
          </a:solidFill>
          <a:ln>
            <a:noFill/>
          </a:ln>
          <a:effectLst/>
        </p:spPr>
        <p:txBody>
          <a:bodyPr rtlCol="0" anchor="ctr"/>
          <a:lstStyle/>
          <a:p/>
        </p:txBody>
      </p:sp>
      <p:sp>
        <p:nvSpPr>
          <p:cNvPr id="12" name="Oval 11"/>
          <p:cNvSpPr/>
          <p:nvPr/>
        </p:nvSpPr>
        <p:spPr>
          <a:xfrm>
            <a:off x="1413342" y="1654254"/>
            <a:ext cx="593686" cy="452332"/>
          </a:xfrm>
          <a:prstGeom prst="ellipse">
            <a:avLst/>
          </a:prstGeom>
          <a:noFill/>
          <a:ln w="34925">
            <a:solidFill>
              <a:srgbClr val="B03A2E"/>
            </a:solidFill>
          </a:ln>
          <a:effectLst/>
        </p:spPr>
        <p:txBody>
          <a:bodyPr rtlCol="0" anchor="ctr"/>
          <a:lstStyle/>
          <a:p/>
        </p:txBody>
      </p:sp>
      <p:sp>
        <p:nvSpPr>
          <p:cNvPr id="13" name="Rounded Rectangle 12"/>
          <p:cNvSpPr/>
          <p:nvPr/>
        </p:nvSpPr>
        <p:spPr>
          <a:xfrm>
            <a:off x="933100" y="2124874"/>
            <a:ext cx="1554170"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İstanbul-Kocaeli-Bursa</a:t>
            </a:r>
          </a:p>
        </p:txBody>
      </p:sp>
      <p:sp>
        <p:nvSpPr>
          <p:cNvPr id="14" name="Oval 13"/>
          <p:cNvSpPr/>
          <p:nvPr/>
        </p:nvSpPr>
        <p:spPr>
          <a:xfrm>
            <a:off x="847925" y="2686580"/>
            <a:ext cx="254436" cy="254436"/>
          </a:xfrm>
          <a:prstGeom prst="ellipse">
            <a:avLst/>
          </a:prstGeom>
          <a:noFill/>
          <a:ln w="34925">
            <a:solidFill>
              <a:srgbClr val="B03A2E"/>
            </a:solidFill>
          </a:ln>
          <a:effectLst/>
        </p:spPr>
        <p:txBody>
          <a:bodyPr rtlCol="0" anchor="ctr"/>
          <a:lstStyle/>
          <a:p/>
        </p:txBody>
      </p:sp>
      <p:sp>
        <p:nvSpPr>
          <p:cNvPr id="15" name="Rounded Rectangle 14"/>
          <p:cNvSpPr/>
          <p:nvPr/>
        </p:nvSpPr>
        <p:spPr>
          <a:xfrm>
            <a:off x="714346" y="2439692"/>
            <a:ext cx="521594"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İzmir</a:t>
            </a:r>
          </a:p>
        </p:txBody>
      </p:sp>
      <p:sp>
        <p:nvSpPr>
          <p:cNvPr id="16" name="Oval 15"/>
          <p:cNvSpPr/>
          <p:nvPr/>
        </p:nvSpPr>
        <p:spPr>
          <a:xfrm>
            <a:off x="2713800" y="2163316"/>
            <a:ext cx="254436" cy="226166"/>
          </a:xfrm>
          <a:prstGeom prst="ellipse">
            <a:avLst/>
          </a:prstGeom>
          <a:noFill/>
          <a:ln w="34925">
            <a:solidFill>
              <a:srgbClr val="B03A2E"/>
            </a:solidFill>
          </a:ln>
          <a:effectLst/>
        </p:spPr>
        <p:txBody>
          <a:bodyPr rtlCol="0" anchor="ctr"/>
          <a:lstStyle/>
          <a:p/>
        </p:txBody>
      </p:sp>
      <p:sp>
        <p:nvSpPr>
          <p:cNvPr id="17" name="Rounded Rectangle 16"/>
          <p:cNvSpPr/>
          <p:nvPr/>
        </p:nvSpPr>
        <p:spPr>
          <a:xfrm>
            <a:off x="2518898" y="1916428"/>
            <a:ext cx="644239"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Ankara</a:t>
            </a:r>
          </a:p>
        </p:txBody>
      </p:sp>
      <p:sp>
        <p:nvSpPr>
          <p:cNvPr id="18" name="Oval 17"/>
          <p:cNvSpPr/>
          <p:nvPr/>
        </p:nvSpPr>
        <p:spPr>
          <a:xfrm>
            <a:off x="1978758" y="3464374"/>
            <a:ext cx="226166" cy="169624"/>
          </a:xfrm>
          <a:prstGeom prst="ellipse">
            <a:avLst/>
          </a:prstGeom>
          <a:noFill/>
          <a:ln w="34925">
            <a:solidFill>
              <a:srgbClr val="B03A2E"/>
            </a:solidFill>
          </a:ln>
          <a:effectLst/>
        </p:spPr>
        <p:txBody>
          <a:bodyPr rtlCol="0" anchor="ctr"/>
          <a:lstStyle/>
          <a:p/>
        </p:txBody>
      </p:sp>
      <p:sp>
        <p:nvSpPr>
          <p:cNvPr id="19" name="Rounded Rectangle 18"/>
          <p:cNvSpPr/>
          <p:nvPr/>
        </p:nvSpPr>
        <p:spPr>
          <a:xfrm>
            <a:off x="1753129" y="3217486"/>
            <a:ext cx="677424"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Antalya</a:t>
            </a:r>
          </a:p>
        </p:txBody>
      </p:sp>
      <p:sp>
        <p:nvSpPr>
          <p:cNvPr id="20" name="Oval 19"/>
          <p:cNvSpPr/>
          <p:nvPr/>
        </p:nvSpPr>
        <p:spPr>
          <a:xfrm>
            <a:off x="3420571" y="3450245"/>
            <a:ext cx="395790" cy="226166"/>
          </a:xfrm>
          <a:prstGeom prst="ellipse">
            <a:avLst/>
          </a:prstGeom>
          <a:noFill/>
          <a:ln w="34925">
            <a:solidFill>
              <a:srgbClr val="B03A2E"/>
            </a:solidFill>
          </a:ln>
          <a:effectLst/>
        </p:spPr>
        <p:txBody>
          <a:bodyPr rtlCol="0" anchor="ctr"/>
          <a:lstStyle/>
          <a:p/>
        </p:txBody>
      </p:sp>
      <p:sp>
        <p:nvSpPr>
          <p:cNvPr id="21" name="Rounded Rectangle 20"/>
          <p:cNvSpPr/>
          <p:nvPr/>
        </p:nvSpPr>
        <p:spPr>
          <a:xfrm>
            <a:off x="3084590" y="3203357"/>
            <a:ext cx="1067751"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Adana-Mersin</a:t>
            </a:r>
          </a:p>
        </p:txBody>
      </p:sp>
      <p:sp>
        <p:nvSpPr>
          <p:cNvPr id="22" name="Oval 21"/>
          <p:cNvSpPr/>
          <p:nvPr/>
        </p:nvSpPr>
        <p:spPr>
          <a:xfrm>
            <a:off x="4282831" y="1710753"/>
            <a:ext cx="1300458" cy="155488"/>
          </a:xfrm>
          <a:prstGeom prst="ellipse">
            <a:avLst/>
          </a:prstGeom>
          <a:noFill/>
          <a:ln w="34925">
            <a:solidFill>
              <a:srgbClr val="B03A2E"/>
            </a:solidFill>
          </a:ln>
          <a:effectLst/>
        </p:spPr>
        <p:txBody>
          <a:bodyPr rtlCol="0" anchor="ctr"/>
          <a:lstStyle/>
          <a:p/>
        </p:txBody>
      </p:sp>
      <p:sp>
        <p:nvSpPr>
          <p:cNvPr id="23" name="Rounded Rectangle 22"/>
          <p:cNvSpPr/>
          <p:nvPr/>
        </p:nvSpPr>
        <p:spPr>
          <a:xfrm>
            <a:off x="4362076" y="1884529"/>
            <a:ext cx="1141967" cy="228600"/>
          </a:xfrm>
          <a:prstGeom prst="roundRect">
            <a:avLst>
              <a:gd name="adj" fmla="val 25000"/>
            </a:avLst>
          </a:prstGeom>
          <a:solidFill>
            <a:srgbClr val="B03A2E"/>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Karadeniz kıyısı</a:t>
            </a:r>
          </a:p>
        </p:txBody>
      </p:sp>
      <p:sp>
        <p:nvSpPr>
          <p:cNvPr id="24" name="Oval 23"/>
          <p:cNvSpPr/>
          <p:nvPr/>
        </p:nvSpPr>
        <p:spPr>
          <a:xfrm>
            <a:off x="2897560" y="2601753"/>
            <a:ext cx="367520" cy="367520"/>
          </a:xfrm>
          <a:prstGeom prst="ellipse">
            <a:avLst/>
          </a:prstGeom>
          <a:noFill/>
          <a:ln w="34925">
            <a:solidFill>
              <a:srgbClr val="2C6696"/>
            </a:solidFill>
          </a:ln>
          <a:effectLst/>
        </p:spPr>
        <p:txBody>
          <a:bodyPr rtlCol="0" anchor="ctr"/>
          <a:lstStyle/>
          <a:p/>
        </p:txBody>
      </p:sp>
      <p:sp>
        <p:nvSpPr>
          <p:cNvPr id="25" name="Rounded Rectangle 24"/>
          <p:cNvSpPr/>
          <p:nvPr/>
        </p:nvSpPr>
        <p:spPr>
          <a:xfrm>
            <a:off x="2490225" y="2354865"/>
            <a:ext cx="1182189"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Tuz Gölü çevresi</a:t>
            </a:r>
          </a:p>
        </p:txBody>
      </p:sp>
      <p:sp>
        <p:nvSpPr>
          <p:cNvPr id="26" name="Oval 25"/>
          <p:cNvSpPr/>
          <p:nvPr/>
        </p:nvSpPr>
        <p:spPr>
          <a:xfrm>
            <a:off x="2614852" y="3308818"/>
            <a:ext cx="508874" cy="197894"/>
          </a:xfrm>
          <a:prstGeom prst="ellipse">
            <a:avLst/>
          </a:prstGeom>
          <a:noFill/>
          <a:ln w="34925">
            <a:solidFill>
              <a:srgbClr val="2C6696"/>
            </a:solidFill>
          </a:ln>
          <a:effectLst/>
        </p:spPr>
        <p:txBody>
          <a:bodyPr rtlCol="0" anchor="ctr"/>
          <a:lstStyle/>
          <a:p/>
        </p:txBody>
      </p:sp>
      <p:sp>
        <p:nvSpPr>
          <p:cNvPr id="27" name="Rounded Rectangle 26"/>
          <p:cNvSpPr/>
          <p:nvPr/>
        </p:nvSpPr>
        <p:spPr>
          <a:xfrm>
            <a:off x="2519110" y="3061930"/>
            <a:ext cx="700357"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Toroslar</a:t>
            </a:r>
          </a:p>
        </p:txBody>
      </p:sp>
      <p:sp>
        <p:nvSpPr>
          <p:cNvPr id="28" name="Oval 27"/>
          <p:cNvSpPr/>
          <p:nvPr/>
        </p:nvSpPr>
        <p:spPr>
          <a:xfrm>
            <a:off x="4791707" y="2333047"/>
            <a:ext cx="763312" cy="339250"/>
          </a:xfrm>
          <a:prstGeom prst="ellipse">
            <a:avLst/>
          </a:prstGeom>
          <a:noFill/>
          <a:ln w="34925">
            <a:solidFill>
              <a:srgbClr val="2C6696"/>
            </a:solidFill>
          </a:ln>
          <a:effectLst/>
        </p:spPr>
        <p:txBody>
          <a:bodyPr rtlCol="0" anchor="ctr"/>
          <a:lstStyle/>
          <a:p/>
        </p:txBody>
      </p:sp>
      <p:sp>
        <p:nvSpPr>
          <p:cNvPr id="29" name="Rounded Rectangle 28"/>
          <p:cNvSpPr/>
          <p:nvPr/>
        </p:nvSpPr>
        <p:spPr>
          <a:xfrm>
            <a:off x="3995811" y="2690585"/>
            <a:ext cx="2355103" cy="228600"/>
          </a:xfrm>
          <a:prstGeom prst="roundRect">
            <a:avLst>
              <a:gd name="adj" fmla="val 25000"/>
            </a:avLst>
          </a:prstGeom>
          <a:solidFill>
            <a:srgbClr val="2C6696"/>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FFFFFF"/>
                </a:solidFill>
                <a:latin typeface="Calibri"/>
              </a:rPr>
              <a:t>Doğu Anadolu'nun yüksek kesimleri</a:t>
            </a:r>
          </a:p>
        </p:txBody>
      </p:sp>
      <p:sp>
        <p:nvSpPr>
          <p:cNvPr id="30" name="TextBox 29"/>
          <p:cNvSpPr txBox="1"/>
          <p:nvPr/>
        </p:nvSpPr>
        <p:spPr>
          <a:xfrm>
            <a:off x="502920" y="4644796"/>
            <a:ext cx="64922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kırmızı: yoğun · mavi: seyrek (kitap s. 148 haritası)</a:t>
            </a:r>
          </a:p>
        </p:txBody>
      </p:sp>
      <p:sp>
        <p:nvSpPr>
          <p:cNvPr id="31" name="Rounded Rectangle 30"/>
          <p:cNvSpPr/>
          <p:nvPr/>
        </p:nvSpPr>
        <p:spPr>
          <a:xfrm>
            <a:off x="7178040" y="1216152"/>
            <a:ext cx="4510735" cy="2468880"/>
          </a:xfrm>
          <a:prstGeom prst="roundRect">
            <a:avLst>
              <a:gd name="adj" fmla="val 8000"/>
            </a:avLst>
          </a:prstGeom>
          <a:solidFill>
            <a:srgbClr val="E3F1E4"/>
          </a:solidFill>
          <a:ln w="25400">
            <a:solidFill>
              <a:srgbClr val="B03A2E"/>
            </a:solidFill>
          </a:ln>
          <a:effectLst/>
        </p:spPr>
        <p:txBody>
          <a:bodyPr rtlCol="0" anchor="ctr" wrap="square" lIns="109728" rIns="109728" tIns="73152" bIns="73152">
            <a:noAutofit/>
          </a:bodyPr>
          <a:lstStyle/>
          <a:p>
            <a:pPr algn="l">
              <a:spcBef>
                <a:spcPts val="0"/>
              </a:spcBef>
              <a:spcAft>
                <a:spcPts val="600"/>
              </a:spcAft>
            </a:pPr>
            <a:r>
              <a:rPr lang="tr-TR" sz="1800" b="1" i="0">
                <a:solidFill>
                  <a:srgbClr val="262626"/>
                </a:solidFill>
                <a:latin typeface="Calibri"/>
              </a:rPr>
              <a:t>Yoğun nüfuslu alanlar:</a:t>
            </a:r>
            <a:r>
              <a:rPr lang="tr-TR" sz="1800" b="0" i="0">
                <a:solidFill>
                  <a:srgbClr val="262626"/>
                </a:solidFill>
                <a:latin typeface="Calibri"/>
              </a:rPr>
              <a:t> Marmara'nın doğusu (İstanbul-Kocaeli-Bursa) · İzmir · Antalya · Adana-Mersin · Karadeniz kıyı şeridi · Ankara, Konya, Kayseri</a:t>
            </a:r>
          </a:p>
          <a:p>
            <a:pPr algn="l">
              <a:spcBef>
                <a:spcPts val="0"/>
              </a:spcBef>
              <a:spcAft>
                <a:spcPts val="0"/>
              </a:spcAft>
            </a:pPr>
            <a:r>
              <a:rPr lang="tr-TR" sz="1800" b="1" i="0">
                <a:solidFill>
                  <a:srgbClr val="262626"/>
                </a:solidFill>
                <a:latin typeface="Calibri"/>
              </a:rPr>
              <a:t>Neden:</a:t>
            </a:r>
            <a:r>
              <a:rPr lang="tr-TR" sz="1800" b="0" i="0">
                <a:solidFill>
                  <a:srgbClr val="262626"/>
                </a:solidFill>
                <a:latin typeface="Calibri"/>
              </a:rPr>
              <a:t> sanayi, ticaret ve iş olanakları · ulaşım · ılıman iklim · verimli ova ve deltalar · turizm · göç alma</a:t>
            </a:r>
          </a:p>
        </p:txBody>
      </p:sp>
      <p:sp>
        <p:nvSpPr>
          <p:cNvPr id="32" name="Rounded Rectangle 31"/>
          <p:cNvSpPr/>
          <p:nvPr/>
        </p:nvSpPr>
        <p:spPr>
          <a:xfrm>
            <a:off x="7178040" y="3776472"/>
            <a:ext cx="4510735" cy="2468880"/>
          </a:xfrm>
          <a:prstGeom prst="roundRect">
            <a:avLst>
              <a:gd name="adj" fmla="val 8000"/>
            </a:avLst>
          </a:prstGeom>
          <a:solidFill>
            <a:srgbClr val="E3F1E4"/>
          </a:solidFill>
          <a:ln w="25400">
            <a:solidFill>
              <a:srgbClr val="2C6696"/>
            </a:solidFill>
          </a:ln>
          <a:effectLst/>
        </p:spPr>
        <p:txBody>
          <a:bodyPr rtlCol="0" anchor="ctr" wrap="square" lIns="109728" rIns="109728" tIns="73152" bIns="73152">
            <a:noAutofit/>
          </a:bodyPr>
          <a:lstStyle/>
          <a:p>
            <a:pPr algn="l">
              <a:spcBef>
                <a:spcPts val="0"/>
              </a:spcBef>
              <a:spcAft>
                <a:spcPts val="600"/>
              </a:spcAft>
            </a:pPr>
            <a:r>
              <a:rPr lang="tr-TR" sz="1800" b="1" i="0">
                <a:solidFill>
                  <a:srgbClr val="262626"/>
                </a:solidFill>
                <a:latin typeface="Calibri"/>
              </a:rPr>
              <a:t>Seyrek nüfuslu alanlar:</a:t>
            </a:r>
            <a:r>
              <a:rPr lang="tr-TR" sz="1800" b="0" i="0">
                <a:solidFill>
                  <a:srgbClr val="262626"/>
                </a:solidFill>
                <a:latin typeface="Calibri"/>
              </a:rPr>
              <a:t> Doğu Anadolu'nun yüksek kesimleri · Toroslar ve Kuzey Anadolu Dağları'nın iç kesimleri · Tuz Gölü çevresi</a:t>
            </a:r>
          </a:p>
          <a:p>
            <a:pPr algn="l">
              <a:spcBef>
                <a:spcPts val="0"/>
              </a:spcBef>
              <a:spcAft>
                <a:spcPts val="0"/>
              </a:spcAft>
            </a:pPr>
            <a:r>
              <a:rPr lang="tr-TR" sz="1800" b="1" i="0">
                <a:solidFill>
                  <a:srgbClr val="262626"/>
                </a:solidFill>
                <a:latin typeface="Calibri"/>
              </a:rPr>
              <a:t>Neden:</a:t>
            </a:r>
            <a:r>
              <a:rPr lang="tr-TR" sz="1800" b="0" i="0">
                <a:solidFill>
                  <a:srgbClr val="262626"/>
                </a:solidFill>
                <a:latin typeface="Calibri"/>
              </a:rPr>
              <a:t> yükselti ve engebe, uzun ve sert kış · kurak iklim, verimsiz (tuzlu) toprak · ulaşım güçlüğü · az iş olanağı</a:t>
            </a:r>
          </a:p>
        </p:txBody>
      </p:sp>
      <p:sp>
        <p:nvSpPr>
          <p:cNvPr id="33" name="Rounded Rectangle 32"/>
          <p:cNvSpPr/>
          <p:nvPr/>
        </p:nvSpPr>
        <p:spPr>
          <a:xfrm>
            <a:off x="502920" y="4983124"/>
            <a:ext cx="6492240" cy="1262228"/>
          </a:xfrm>
          <a:prstGeom prst="roundRect">
            <a:avLst>
              <a:gd name="adj" fmla="val 8000"/>
            </a:avLst>
          </a:prstGeom>
          <a:solidFill>
            <a:srgbClr val="F0F0F0"/>
          </a:solidFill>
          <a:ln>
            <a:noFill/>
          </a:ln>
          <a:effectLst/>
        </p:spPr>
        <p:txBody>
          <a:bodyPr rtlCol="0" anchor="ctr"/>
          <a:lstStyle/>
          <a:p/>
        </p:txBody>
      </p:sp>
      <p:sp>
        <p:nvSpPr>
          <p:cNvPr id="34" name="Rectangle 33"/>
          <p:cNvSpPr/>
          <p:nvPr/>
        </p:nvSpPr>
        <p:spPr>
          <a:xfrm>
            <a:off x="502920" y="4983124"/>
            <a:ext cx="118872" cy="1262228"/>
          </a:xfrm>
          <a:prstGeom prst="rect">
            <a:avLst/>
          </a:prstGeom>
          <a:solidFill>
            <a:srgbClr val="1E7B6E"/>
          </a:solidFill>
          <a:ln>
            <a:noFill/>
          </a:ln>
          <a:effectLst/>
        </p:spPr>
        <p:txBody>
          <a:bodyPr rtlCol="0" anchor="ctr"/>
          <a:lstStyle/>
          <a:p/>
        </p:txBody>
      </p:sp>
      <p:sp>
        <p:nvSpPr>
          <p:cNvPr id="35" name="TextBox 34"/>
          <p:cNvSpPr txBox="1"/>
          <p:nvPr/>
        </p:nvSpPr>
        <p:spPr>
          <a:xfrm>
            <a:off x="777240" y="4983124"/>
            <a:ext cx="6080760" cy="126222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Bu dağılış, kıtalar ve ülkelerin yanı sıra ülke içinde de farklılık göstermiştir.</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117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Türkiye’de Nüfusun Dağılışı — örnek cevap (2-3)</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turkiye_nufus_s148.jpg"/>
          <p:cNvPicPr>
            <a:picLocks noChangeAspect="1"/>
          </p:cNvPicPr>
          <p:nvPr/>
        </p:nvPicPr>
        <p:blipFill>
          <a:blip r:embed="rId3"/>
          <a:stretch>
            <a:fillRect/>
          </a:stretch>
        </p:blipFill>
        <p:spPr>
          <a:xfrm>
            <a:off x="502920" y="1216152"/>
            <a:ext cx="3977639" cy="2083840"/>
          </a:xfrm>
          <a:prstGeom prst="rect">
            <a:avLst/>
          </a:prstGeom>
          <a:ln w="9525">
            <a:solidFill>
              <a:srgbClr val="D9D9D9"/>
            </a:solidFill>
          </a:ln>
        </p:spPr>
      </p:pic>
      <p:sp>
        <p:nvSpPr>
          <p:cNvPr id="7" name="Rectangle 6"/>
          <p:cNvSpPr/>
          <p:nvPr/>
        </p:nvSpPr>
        <p:spPr>
          <a:xfrm>
            <a:off x="3546256" y="2836164"/>
            <a:ext cx="934288" cy="463811"/>
          </a:xfrm>
          <a:prstGeom prst="rect">
            <a:avLst/>
          </a:prstGeom>
          <a:solidFill>
            <a:srgbClr val="E2E1E0"/>
          </a:solidFill>
          <a:ln>
            <a:noFill/>
          </a:ln>
          <a:effectLst/>
        </p:spPr>
        <p:txBody>
          <a:bodyPr rtlCol="0" anchor="ctr"/>
          <a:lstStyle/>
          <a:p/>
        </p:txBody>
      </p:sp>
      <p:sp>
        <p:nvSpPr>
          <p:cNvPr id="8" name="Oval 7"/>
          <p:cNvSpPr/>
          <p:nvPr/>
        </p:nvSpPr>
        <p:spPr>
          <a:xfrm>
            <a:off x="1060713" y="1484567"/>
            <a:ext cx="363738" cy="277132"/>
          </a:xfrm>
          <a:prstGeom prst="ellipse">
            <a:avLst/>
          </a:prstGeom>
          <a:noFill/>
          <a:ln w="31750">
            <a:solidFill>
              <a:srgbClr val="B03A2E"/>
            </a:solidFill>
          </a:ln>
          <a:effectLst/>
        </p:spPr>
        <p:txBody>
          <a:bodyPr rtlCol="0" anchor="ctr"/>
          <a:lstStyle/>
          <a:p/>
        </p:txBody>
      </p:sp>
      <p:sp>
        <p:nvSpPr>
          <p:cNvPr id="9" name="Oval 8"/>
          <p:cNvSpPr/>
          <p:nvPr/>
        </p:nvSpPr>
        <p:spPr>
          <a:xfrm>
            <a:off x="714296" y="2117047"/>
            <a:ext cx="155886" cy="155886"/>
          </a:xfrm>
          <a:prstGeom prst="ellipse">
            <a:avLst/>
          </a:prstGeom>
          <a:noFill/>
          <a:ln w="31750">
            <a:solidFill>
              <a:srgbClr val="B03A2E"/>
            </a:solidFill>
          </a:ln>
          <a:effectLst/>
        </p:spPr>
        <p:txBody>
          <a:bodyPr rtlCol="0" anchor="ctr"/>
          <a:lstStyle/>
          <a:p/>
        </p:txBody>
      </p:sp>
      <p:sp>
        <p:nvSpPr>
          <p:cNvPr id="10" name="Oval 9"/>
          <p:cNvSpPr/>
          <p:nvPr/>
        </p:nvSpPr>
        <p:spPr>
          <a:xfrm>
            <a:off x="1407130" y="2593583"/>
            <a:ext cx="138566" cy="103924"/>
          </a:xfrm>
          <a:prstGeom prst="ellipse">
            <a:avLst/>
          </a:prstGeom>
          <a:noFill/>
          <a:ln w="31750">
            <a:solidFill>
              <a:srgbClr val="B03A2E"/>
            </a:solidFill>
          </a:ln>
          <a:effectLst/>
        </p:spPr>
        <p:txBody>
          <a:bodyPr rtlCol="0" anchor="ctr"/>
          <a:lstStyle/>
          <a:p/>
        </p:txBody>
      </p:sp>
      <p:sp>
        <p:nvSpPr>
          <p:cNvPr id="11" name="Oval 10"/>
          <p:cNvSpPr/>
          <p:nvPr/>
        </p:nvSpPr>
        <p:spPr>
          <a:xfrm>
            <a:off x="2290494" y="2584926"/>
            <a:ext cx="242492" cy="138566"/>
          </a:xfrm>
          <a:prstGeom prst="ellipse">
            <a:avLst/>
          </a:prstGeom>
          <a:noFill/>
          <a:ln w="31750">
            <a:solidFill>
              <a:srgbClr val="B03A2E"/>
            </a:solidFill>
          </a:ln>
          <a:effectLst/>
        </p:spPr>
        <p:txBody>
          <a:bodyPr rtlCol="0" anchor="ctr"/>
          <a:lstStyle/>
          <a:p/>
        </p:txBody>
      </p:sp>
      <p:sp>
        <p:nvSpPr>
          <p:cNvPr id="12" name="Oval 11"/>
          <p:cNvSpPr/>
          <p:nvPr/>
        </p:nvSpPr>
        <p:spPr>
          <a:xfrm>
            <a:off x="2818781" y="1519182"/>
            <a:ext cx="796758" cy="95264"/>
          </a:xfrm>
          <a:prstGeom prst="ellipse">
            <a:avLst/>
          </a:prstGeom>
          <a:noFill/>
          <a:ln w="31750">
            <a:solidFill>
              <a:srgbClr val="B03A2E"/>
            </a:solidFill>
          </a:ln>
          <a:effectLst/>
        </p:spPr>
        <p:txBody>
          <a:bodyPr rtlCol="0" anchor="ctr"/>
          <a:lstStyle/>
          <a:p/>
        </p:txBody>
      </p:sp>
      <p:sp>
        <p:nvSpPr>
          <p:cNvPr id="13" name="TextBox 12"/>
          <p:cNvSpPr txBox="1"/>
          <p:nvPr/>
        </p:nvSpPr>
        <p:spPr>
          <a:xfrm>
            <a:off x="502920" y="3327424"/>
            <a:ext cx="3977639"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kıyılar ve İstanbul (kitap s. 148 haritası)</a:t>
            </a:r>
          </a:p>
        </p:txBody>
      </p:sp>
      <p:sp>
        <p:nvSpPr>
          <p:cNvPr id="14" name="Rounded Rectangle 13"/>
          <p:cNvSpPr/>
          <p:nvPr/>
        </p:nvSpPr>
        <p:spPr>
          <a:xfrm>
            <a:off x="502920" y="3665752"/>
            <a:ext cx="3977639" cy="257960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502920" y="3665752"/>
            <a:ext cx="118872" cy="2579600"/>
          </a:xfrm>
          <a:prstGeom prst="rect">
            <a:avLst/>
          </a:prstGeom>
          <a:solidFill>
            <a:srgbClr val="1E7B6E"/>
          </a:solidFill>
          <a:ln>
            <a:noFill/>
          </a:ln>
          <a:effectLst/>
        </p:spPr>
        <p:txBody>
          <a:bodyPr rtlCol="0" anchor="ctr"/>
          <a:lstStyle/>
          <a:p/>
        </p:txBody>
      </p:sp>
      <p:sp>
        <p:nvSpPr>
          <p:cNvPr id="16" name="TextBox 15"/>
          <p:cNvSpPr txBox="1"/>
          <p:nvPr/>
        </p:nvSpPr>
        <p:spPr>
          <a:xfrm>
            <a:off x="777240" y="3665752"/>
            <a:ext cx="3566159" cy="257960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Şema 4.1: Okyanus ve deniz kıyıları (doğal) · Ulaşım, sanayi, turizm, göçler, tarihî ve dinî nedenler (beşerî ve ekonomik)</a:t>
            </a:r>
          </a:p>
        </p:txBody>
      </p:sp>
      <p:sp>
        <p:nvSpPr>
          <p:cNvPr id="17" name="Oval 16"/>
          <p:cNvSpPr/>
          <p:nvPr/>
        </p:nvSpPr>
        <p:spPr>
          <a:xfrm>
            <a:off x="4709159" y="1388872"/>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8" name="TextBox 17"/>
          <p:cNvSpPr txBox="1"/>
          <p:nvPr/>
        </p:nvSpPr>
        <p:spPr>
          <a:xfrm>
            <a:off x="5120639" y="1216152"/>
            <a:ext cx="6568136" cy="692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Kıyı bölgelerinde nüfus yoğunluğunun fazla olmasını etkileyen faktörleri açıklayınız.</a:t>
            </a:r>
          </a:p>
        </p:txBody>
      </p:sp>
      <p:sp>
        <p:nvSpPr>
          <p:cNvPr id="19" name="Rounded Rectangle 18"/>
          <p:cNvSpPr/>
          <p:nvPr/>
        </p:nvSpPr>
        <p:spPr>
          <a:xfrm>
            <a:off x="5120639" y="1982216"/>
            <a:ext cx="6568136" cy="154758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Ilıman iklim (denizin etkisi) · verimli kıyı ovaları ve deltalar (ör. Çukurova) · deniz ulaşımı ve limanlar → ticaret ve sanayi · turizm (Akdeniz, Ege) · balıkçılık. Karadeniz'de dağlar kıyıya paralel uzandığından yoğunluk dar bir şeritte toplanır.</a:t>
            </a:r>
          </a:p>
        </p:txBody>
      </p:sp>
      <p:sp>
        <p:nvSpPr>
          <p:cNvPr id="20" name="Oval 19"/>
          <p:cNvSpPr/>
          <p:nvPr/>
        </p:nvSpPr>
        <p:spPr>
          <a:xfrm>
            <a:off x="4709159" y="377567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1" name="TextBox 20"/>
          <p:cNvSpPr txBox="1"/>
          <p:nvPr/>
        </p:nvSpPr>
        <p:spPr>
          <a:xfrm>
            <a:off x="5120639" y="3602954"/>
            <a:ext cx="6568136" cy="69291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Yaşadığınız yerdeki nüfus yoğunluğunu belirleyen coğrafi faktörleri analiz ediniz.</a:t>
            </a:r>
          </a:p>
        </p:txBody>
      </p:sp>
      <p:sp>
        <p:nvSpPr>
          <p:cNvPr id="22" name="Rounded Rectangle 21"/>
          <p:cNvSpPr/>
          <p:nvPr/>
        </p:nvSpPr>
        <p:spPr>
          <a:xfrm>
            <a:off x="5120639" y="4369018"/>
            <a:ext cx="6568136" cy="1876333"/>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İstanbul: iki kıtayı bağlayan Boğaz'da (konum) · kara, deniz ve hava ulaşımının düğüm noktası · sanayi, ticaret, hizmet ve turizm merkezi · iş olanakları nedeniyle çok göç alır · ılıman iklim · tarihî merkez. İlçemiz: ……… kişi/km² (TÜİK; öğretmen tamamlar).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118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148 haritasında Tuz Gölü çevresinin seyrek nüfuslu olmasının temel nedeni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Yağışın az, toprakların tarıma elverişsiz olması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Sanayinin gelişmiş olması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 ulaşımının gelişmiş olması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Turizmin gelişmiş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Ormanların çok sık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119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148 haritasında Tuz Gölü çevresinin seyrek nüfuslu olmasının temel nedeni hangisidir?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Yağışın az, toprakların tarıma elverişsiz olması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Sanayinin gelişmiş olması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 ulaşımının gelişmiş olması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Turizmin gelişmiş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Ormanların çok sık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Tuz Gölü çevresi kurak bir alandır; topraklar tuzlu ve verimsizdir, su kaynakları azdır (Şema 4.1: iklim, toprak özellikleri). Diğer seçenekler nüfusu artıran ya da bu alanda olmayan koşullardır.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120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İzmir ve Erzincan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VENN · OGM</a:t>
            </a:r>
          </a:p>
        </p:txBody>
      </p:sp>
      <p:sp>
        <p:nvSpPr>
          <p:cNvPr id="6" name="Oval 5"/>
          <p:cNvSpPr/>
          <p:nvPr/>
        </p:nvSpPr>
        <p:spPr>
          <a:xfrm>
            <a:off x="502920" y="1600200"/>
            <a:ext cx="3826764" cy="3685032"/>
          </a:xfrm>
          <a:prstGeom prst="ellipse">
            <a:avLst/>
          </a:prstGeom>
          <a:solidFill>
            <a:srgbClr val="B03A2E">
              <a:alpha val="16000"/>
            </a:srgbClr>
          </a:solidFill>
          <a:ln w="25400">
            <a:solidFill>
              <a:srgbClr val="B03A2E"/>
            </a:solidFill>
          </a:ln>
          <a:effectLst/>
        </p:spPr>
        <p:txBody>
          <a:bodyPr rtlCol="0" anchor="ctr"/>
          <a:lstStyle/>
          <a:p/>
        </p:txBody>
      </p:sp>
      <p:sp>
        <p:nvSpPr>
          <p:cNvPr id="7" name="TextBox 6"/>
          <p:cNvSpPr txBox="1"/>
          <p:nvPr/>
        </p:nvSpPr>
        <p:spPr>
          <a:xfrm>
            <a:off x="502920" y="1216152"/>
            <a:ext cx="3826764"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03A2E"/>
                </a:solidFill>
                <a:latin typeface="Calibri"/>
              </a:rPr>
              <a:t>İzmir</a:t>
            </a:r>
          </a:p>
        </p:txBody>
      </p:sp>
      <p:sp>
        <p:nvSpPr>
          <p:cNvPr id="8" name="Oval 7"/>
          <p:cNvSpPr/>
          <p:nvPr/>
        </p:nvSpPr>
        <p:spPr>
          <a:xfrm>
            <a:off x="2848356" y="1600200"/>
            <a:ext cx="3826764" cy="3685032"/>
          </a:xfrm>
          <a:prstGeom prst="ellipse">
            <a:avLst/>
          </a:prstGeom>
          <a:solidFill>
            <a:srgbClr val="2C6696">
              <a:alpha val="16000"/>
            </a:srgbClr>
          </a:solidFill>
          <a:ln w="25400">
            <a:solidFill>
              <a:srgbClr val="2C6696"/>
            </a:solidFill>
          </a:ln>
          <a:effectLst/>
        </p:spPr>
        <p:txBody>
          <a:bodyPr rtlCol="0" anchor="ctr"/>
          <a:lstStyle/>
          <a:p/>
        </p:txBody>
      </p:sp>
      <p:sp>
        <p:nvSpPr>
          <p:cNvPr id="9" name="TextBox 8"/>
          <p:cNvSpPr txBox="1"/>
          <p:nvPr/>
        </p:nvSpPr>
        <p:spPr>
          <a:xfrm>
            <a:off x="2848356" y="1216152"/>
            <a:ext cx="3826764"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C6696"/>
                </a:solidFill>
                <a:latin typeface="Calibri"/>
              </a:rPr>
              <a:t>Erzincan</a:t>
            </a:r>
          </a:p>
        </p:txBody>
      </p:sp>
      <p:sp>
        <p:nvSpPr>
          <p:cNvPr id="10" name="TextBox 9"/>
          <p:cNvSpPr txBox="1"/>
          <p:nvPr/>
        </p:nvSpPr>
        <p:spPr>
          <a:xfrm>
            <a:off x="2848356" y="1216152"/>
            <a:ext cx="1481328"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4F4F4F"/>
                </a:solidFill>
                <a:latin typeface="Calibri"/>
              </a:rPr>
              <a:t>Ortak</a:t>
            </a:r>
          </a:p>
        </p:txBody>
      </p:sp>
      <p:sp>
        <p:nvSpPr>
          <p:cNvPr id="11" name="TextBox 10"/>
          <p:cNvSpPr txBox="1"/>
          <p:nvPr/>
        </p:nvSpPr>
        <p:spPr>
          <a:xfrm>
            <a:off x="962131" y="2226655"/>
            <a:ext cx="1813073" cy="2432121"/>
          </a:xfrm>
          <a:prstGeom prst="rect">
            <a:avLst/>
          </a:prstGeom>
          <a:noFill/>
        </p:spPr>
        <p:txBody>
          <a:bodyPr wrap="square" anchor="ctr" lIns="73152" rIns="73152" tIns="36576" bIns="36576">
            <a:noAutofit/>
          </a:bodyPr>
          <a:lstStyle/>
          <a:p>
            <a:pPr algn="ctr">
              <a:spcBef>
                <a:spcPts val="0"/>
              </a:spcBef>
              <a:spcAft>
                <a:spcPts val="0"/>
              </a:spcAft>
            </a:pPr>
            <a:r>
              <a:rPr lang="tr-TR" sz="4000" b="1" i="0">
                <a:solidFill>
                  <a:srgbClr val="D9D9D9"/>
                </a:solidFill>
                <a:latin typeface="Calibri"/>
              </a:rPr>
              <a:t>?</a:t>
            </a:r>
          </a:p>
        </p:txBody>
      </p:sp>
      <p:sp>
        <p:nvSpPr>
          <p:cNvPr id="12" name="TextBox 11"/>
          <p:cNvSpPr txBox="1"/>
          <p:nvPr/>
        </p:nvSpPr>
        <p:spPr>
          <a:xfrm>
            <a:off x="2903220" y="2226655"/>
            <a:ext cx="1371600" cy="2432121"/>
          </a:xfrm>
          <a:prstGeom prst="rect">
            <a:avLst/>
          </a:prstGeom>
          <a:noFill/>
        </p:spPr>
        <p:txBody>
          <a:bodyPr wrap="square" anchor="ctr" lIns="73152" rIns="73152" tIns="36576" bIns="36576">
            <a:noAutofit/>
          </a:bodyPr>
          <a:lstStyle/>
          <a:p>
            <a:pPr algn="ctr">
              <a:spcBef>
                <a:spcPts val="0"/>
              </a:spcBef>
              <a:spcAft>
                <a:spcPts val="0"/>
              </a:spcAft>
            </a:pPr>
            <a:r>
              <a:rPr lang="tr-TR" sz="4000" b="1" i="0">
                <a:solidFill>
                  <a:srgbClr val="D9D9D9"/>
                </a:solidFill>
                <a:latin typeface="Calibri"/>
              </a:rPr>
              <a:t>?</a:t>
            </a:r>
          </a:p>
        </p:txBody>
      </p:sp>
      <p:sp>
        <p:nvSpPr>
          <p:cNvPr id="13" name="TextBox 12"/>
          <p:cNvSpPr txBox="1"/>
          <p:nvPr/>
        </p:nvSpPr>
        <p:spPr>
          <a:xfrm>
            <a:off x="4402836" y="2226655"/>
            <a:ext cx="1813073" cy="2432121"/>
          </a:xfrm>
          <a:prstGeom prst="rect">
            <a:avLst/>
          </a:prstGeom>
          <a:noFill/>
        </p:spPr>
        <p:txBody>
          <a:bodyPr wrap="square" anchor="ctr" lIns="73152" rIns="73152" tIns="36576" bIns="36576">
            <a:noAutofit/>
          </a:bodyPr>
          <a:lstStyle/>
          <a:p>
            <a:pPr algn="ctr">
              <a:spcBef>
                <a:spcPts val="0"/>
              </a:spcBef>
              <a:spcAft>
                <a:spcPts val="0"/>
              </a:spcAft>
            </a:pPr>
            <a:r>
              <a:rPr lang="tr-TR" sz="4000" b="1" i="0">
                <a:solidFill>
                  <a:srgbClr val="D9D9D9"/>
                </a:solidFill>
                <a:latin typeface="Calibri"/>
              </a:rPr>
              <a:t>?</a:t>
            </a:r>
          </a:p>
        </p:txBody>
      </p:sp>
      <p:sp>
        <p:nvSpPr>
          <p:cNvPr id="14" name="Rounded Rectangle 13"/>
          <p:cNvSpPr/>
          <p:nvPr/>
        </p:nvSpPr>
        <p:spPr>
          <a:xfrm>
            <a:off x="502920" y="5422392"/>
            <a:ext cx="6172200" cy="8229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900" b="0" i="0">
                <a:solidFill>
                  <a:srgbClr val="262626"/>
                </a:solidFill>
                <a:latin typeface="Calibri"/>
              </a:rPr>
              <a:t>Numaraları üç alana yerleştir: yalnız İzmir · yalnız Erzincan · ortak.</a:t>
            </a:r>
          </a:p>
        </p:txBody>
      </p:sp>
      <p:sp>
        <p:nvSpPr>
          <p:cNvPr id="15" name="Rounded Rectangle 14"/>
          <p:cNvSpPr/>
          <p:nvPr/>
        </p:nvSpPr>
        <p:spPr>
          <a:xfrm>
            <a:off x="6903720" y="1216152"/>
            <a:ext cx="4785055" cy="518160"/>
          </a:xfrm>
          <a:prstGeom prst="roundRect">
            <a:avLst>
              <a:gd name="adj" fmla="val 25000"/>
            </a:avLst>
          </a:prstGeom>
          <a:solidFill>
            <a:srgbClr val="F0F0F0"/>
          </a:solidFill>
          <a:ln>
            <a:noFill/>
          </a:ln>
          <a:effectLst/>
        </p:spPr>
        <p:txBody>
          <a:bodyPr rtlCol="0" anchor="ctr"/>
          <a:lstStyle/>
          <a:p/>
        </p:txBody>
      </p:sp>
      <p:sp>
        <p:nvSpPr>
          <p:cNvPr id="16" name="Oval 15"/>
          <p:cNvSpPr/>
          <p:nvPr/>
        </p:nvSpPr>
        <p:spPr>
          <a:xfrm>
            <a:off x="6958584" y="130149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7" name="TextBox 16"/>
          <p:cNvSpPr txBox="1"/>
          <p:nvPr/>
        </p:nvSpPr>
        <p:spPr>
          <a:xfrm>
            <a:off x="7379208" y="121615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Ulaşım gelişmiştir.</a:t>
            </a:r>
          </a:p>
        </p:txBody>
      </p:sp>
      <p:sp>
        <p:nvSpPr>
          <p:cNvPr id="18" name="Rounded Rectangle 17"/>
          <p:cNvSpPr/>
          <p:nvPr/>
        </p:nvSpPr>
        <p:spPr>
          <a:xfrm>
            <a:off x="6903720" y="1780032"/>
            <a:ext cx="4785055" cy="518160"/>
          </a:xfrm>
          <a:prstGeom prst="roundRect">
            <a:avLst>
              <a:gd name="adj" fmla="val 25000"/>
            </a:avLst>
          </a:prstGeom>
          <a:solidFill>
            <a:srgbClr val="F0F0F0"/>
          </a:solidFill>
          <a:ln>
            <a:noFill/>
          </a:ln>
          <a:effectLst/>
        </p:spPr>
        <p:txBody>
          <a:bodyPr rtlCol="0" anchor="ctr"/>
          <a:lstStyle/>
          <a:p/>
        </p:txBody>
      </p:sp>
      <p:sp>
        <p:nvSpPr>
          <p:cNvPr id="19" name="Oval 18"/>
          <p:cNvSpPr/>
          <p:nvPr/>
        </p:nvSpPr>
        <p:spPr>
          <a:xfrm>
            <a:off x="6958584" y="186537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0" name="TextBox 19"/>
          <p:cNvSpPr txBox="1"/>
          <p:nvPr/>
        </p:nvSpPr>
        <p:spPr>
          <a:xfrm>
            <a:off x="7379208" y="178003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İklimi elverişlidir.</a:t>
            </a:r>
          </a:p>
        </p:txBody>
      </p:sp>
      <p:sp>
        <p:nvSpPr>
          <p:cNvPr id="21" name="Rounded Rectangle 20"/>
          <p:cNvSpPr/>
          <p:nvPr/>
        </p:nvSpPr>
        <p:spPr>
          <a:xfrm>
            <a:off x="6903720" y="2343912"/>
            <a:ext cx="4785055" cy="518160"/>
          </a:xfrm>
          <a:prstGeom prst="roundRect">
            <a:avLst>
              <a:gd name="adj" fmla="val 25000"/>
            </a:avLst>
          </a:prstGeom>
          <a:solidFill>
            <a:srgbClr val="F0F0F0"/>
          </a:solidFill>
          <a:ln>
            <a:noFill/>
          </a:ln>
          <a:effectLst/>
        </p:spPr>
        <p:txBody>
          <a:bodyPr rtlCol="0" anchor="ctr"/>
          <a:lstStyle/>
          <a:p/>
        </p:txBody>
      </p:sp>
      <p:sp>
        <p:nvSpPr>
          <p:cNvPr id="22" name="Oval 21"/>
          <p:cNvSpPr/>
          <p:nvPr/>
        </p:nvSpPr>
        <p:spPr>
          <a:xfrm>
            <a:off x="6958584" y="242925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3" name="TextBox 22"/>
          <p:cNvSpPr txBox="1"/>
          <p:nvPr/>
        </p:nvSpPr>
        <p:spPr>
          <a:xfrm>
            <a:off x="7379208" y="234391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Yoğun göç alır.</a:t>
            </a:r>
          </a:p>
        </p:txBody>
      </p:sp>
      <p:sp>
        <p:nvSpPr>
          <p:cNvPr id="24" name="Rounded Rectangle 23"/>
          <p:cNvSpPr/>
          <p:nvPr/>
        </p:nvSpPr>
        <p:spPr>
          <a:xfrm>
            <a:off x="6903720" y="2907792"/>
            <a:ext cx="4785055" cy="518160"/>
          </a:xfrm>
          <a:prstGeom prst="roundRect">
            <a:avLst>
              <a:gd name="adj" fmla="val 25000"/>
            </a:avLst>
          </a:prstGeom>
          <a:solidFill>
            <a:srgbClr val="F0F0F0"/>
          </a:solidFill>
          <a:ln>
            <a:noFill/>
          </a:ln>
          <a:effectLst/>
        </p:spPr>
        <p:txBody>
          <a:bodyPr rtlCol="0" anchor="ctr"/>
          <a:lstStyle/>
          <a:p/>
        </p:txBody>
      </p:sp>
      <p:sp>
        <p:nvSpPr>
          <p:cNvPr id="25" name="Oval 24"/>
          <p:cNvSpPr/>
          <p:nvPr/>
        </p:nvSpPr>
        <p:spPr>
          <a:xfrm>
            <a:off x="6958584" y="299313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6" name="TextBox 25"/>
          <p:cNvSpPr txBox="1"/>
          <p:nvPr/>
        </p:nvSpPr>
        <p:spPr>
          <a:xfrm>
            <a:off x="7379208" y="290779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Ekonomik faaliyetler çeşitlidir.</a:t>
            </a:r>
          </a:p>
        </p:txBody>
      </p:sp>
      <p:sp>
        <p:nvSpPr>
          <p:cNvPr id="27" name="Rounded Rectangle 26"/>
          <p:cNvSpPr/>
          <p:nvPr/>
        </p:nvSpPr>
        <p:spPr>
          <a:xfrm>
            <a:off x="6903720" y="3471672"/>
            <a:ext cx="4785055" cy="518160"/>
          </a:xfrm>
          <a:prstGeom prst="roundRect">
            <a:avLst>
              <a:gd name="adj" fmla="val 25000"/>
            </a:avLst>
          </a:prstGeom>
          <a:solidFill>
            <a:srgbClr val="F0F0F0"/>
          </a:solidFill>
          <a:ln>
            <a:noFill/>
          </a:ln>
          <a:effectLst/>
        </p:spPr>
        <p:txBody>
          <a:bodyPr rtlCol="0" anchor="ctr"/>
          <a:lstStyle/>
          <a:p/>
        </p:txBody>
      </p:sp>
      <p:sp>
        <p:nvSpPr>
          <p:cNvPr id="28" name="Oval 27"/>
          <p:cNvSpPr/>
          <p:nvPr/>
        </p:nvSpPr>
        <p:spPr>
          <a:xfrm>
            <a:off x="6958584" y="355701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29" name="TextBox 28"/>
          <p:cNvSpPr txBox="1"/>
          <p:nvPr/>
        </p:nvSpPr>
        <p:spPr>
          <a:xfrm>
            <a:off x="7379208" y="347167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Yer şekilleri genel olarak engebelidir.</a:t>
            </a:r>
          </a:p>
        </p:txBody>
      </p:sp>
      <p:sp>
        <p:nvSpPr>
          <p:cNvPr id="30" name="Rounded Rectangle 29"/>
          <p:cNvSpPr/>
          <p:nvPr/>
        </p:nvSpPr>
        <p:spPr>
          <a:xfrm>
            <a:off x="6903720" y="4035552"/>
            <a:ext cx="4785055" cy="518160"/>
          </a:xfrm>
          <a:prstGeom prst="roundRect">
            <a:avLst>
              <a:gd name="adj" fmla="val 25000"/>
            </a:avLst>
          </a:prstGeom>
          <a:solidFill>
            <a:srgbClr val="F0F0F0"/>
          </a:solidFill>
          <a:ln>
            <a:noFill/>
          </a:ln>
          <a:effectLst/>
        </p:spPr>
        <p:txBody>
          <a:bodyPr rtlCol="0" anchor="ctr"/>
          <a:lstStyle/>
          <a:p/>
        </p:txBody>
      </p:sp>
      <p:sp>
        <p:nvSpPr>
          <p:cNvPr id="31" name="Oval 30"/>
          <p:cNvSpPr/>
          <p:nvPr/>
        </p:nvSpPr>
        <p:spPr>
          <a:xfrm>
            <a:off x="6958584" y="412089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32" name="TextBox 31"/>
          <p:cNvSpPr txBox="1"/>
          <p:nvPr/>
        </p:nvSpPr>
        <p:spPr>
          <a:xfrm>
            <a:off x="7379208" y="403555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Deniz ticareti gelişmiştir.</a:t>
            </a:r>
          </a:p>
        </p:txBody>
      </p:sp>
      <p:sp>
        <p:nvSpPr>
          <p:cNvPr id="33" name="Rounded Rectangle 32"/>
          <p:cNvSpPr/>
          <p:nvPr/>
        </p:nvSpPr>
        <p:spPr>
          <a:xfrm>
            <a:off x="6903720" y="4599432"/>
            <a:ext cx="4785055" cy="518160"/>
          </a:xfrm>
          <a:prstGeom prst="roundRect">
            <a:avLst>
              <a:gd name="adj" fmla="val 25000"/>
            </a:avLst>
          </a:prstGeom>
          <a:solidFill>
            <a:srgbClr val="F0F0F0"/>
          </a:solidFill>
          <a:ln>
            <a:noFill/>
          </a:ln>
          <a:effectLst/>
        </p:spPr>
        <p:txBody>
          <a:bodyPr rtlCol="0" anchor="ctr"/>
          <a:lstStyle/>
          <a:p/>
        </p:txBody>
      </p:sp>
      <p:sp>
        <p:nvSpPr>
          <p:cNvPr id="34" name="Oval 33"/>
          <p:cNvSpPr/>
          <p:nvPr/>
        </p:nvSpPr>
        <p:spPr>
          <a:xfrm>
            <a:off x="6958584" y="468477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35" name="TextBox 34"/>
          <p:cNvSpPr txBox="1"/>
          <p:nvPr/>
        </p:nvSpPr>
        <p:spPr>
          <a:xfrm>
            <a:off x="7379208" y="459943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Göç verir.</a:t>
            </a:r>
          </a:p>
        </p:txBody>
      </p:sp>
      <p:sp>
        <p:nvSpPr>
          <p:cNvPr id="36" name="Rounded Rectangle 35"/>
          <p:cNvSpPr/>
          <p:nvPr/>
        </p:nvSpPr>
        <p:spPr>
          <a:xfrm>
            <a:off x="6903720" y="5163312"/>
            <a:ext cx="4785055" cy="518160"/>
          </a:xfrm>
          <a:prstGeom prst="roundRect">
            <a:avLst>
              <a:gd name="adj" fmla="val 25000"/>
            </a:avLst>
          </a:prstGeom>
          <a:solidFill>
            <a:srgbClr val="F0F0F0"/>
          </a:solidFill>
          <a:ln>
            <a:noFill/>
          </a:ln>
          <a:effectLst/>
        </p:spPr>
        <p:txBody>
          <a:bodyPr rtlCol="0" anchor="ctr"/>
          <a:lstStyle/>
          <a:p/>
        </p:txBody>
      </p:sp>
      <p:sp>
        <p:nvSpPr>
          <p:cNvPr id="37" name="Oval 36"/>
          <p:cNvSpPr/>
          <p:nvPr/>
        </p:nvSpPr>
        <p:spPr>
          <a:xfrm>
            <a:off x="6958584" y="524865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sp>
        <p:nvSpPr>
          <p:cNvPr id="38" name="TextBox 37"/>
          <p:cNvSpPr txBox="1"/>
          <p:nvPr/>
        </p:nvSpPr>
        <p:spPr>
          <a:xfrm>
            <a:off x="7379208" y="516331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Aktif fay hattına yakındır.</a:t>
            </a:r>
          </a:p>
        </p:txBody>
      </p:sp>
      <p:sp>
        <p:nvSpPr>
          <p:cNvPr id="39" name="Rounded Rectangle 38"/>
          <p:cNvSpPr/>
          <p:nvPr/>
        </p:nvSpPr>
        <p:spPr>
          <a:xfrm>
            <a:off x="6903720" y="5727192"/>
            <a:ext cx="4785055" cy="518160"/>
          </a:xfrm>
          <a:prstGeom prst="roundRect">
            <a:avLst>
              <a:gd name="adj" fmla="val 25000"/>
            </a:avLst>
          </a:prstGeom>
          <a:solidFill>
            <a:srgbClr val="F0F0F0"/>
          </a:solidFill>
          <a:ln>
            <a:noFill/>
          </a:ln>
          <a:effectLst/>
        </p:spPr>
        <p:txBody>
          <a:bodyPr rtlCol="0" anchor="ctr"/>
          <a:lstStyle/>
          <a:p/>
        </p:txBody>
      </p:sp>
      <p:sp>
        <p:nvSpPr>
          <p:cNvPr id="40" name="Oval 39"/>
          <p:cNvSpPr/>
          <p:nvPr/>
        </p:nvSpPr>
        <p:spPr>
          <a:xfrm>
            <a:off x="6958584" y="581253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41" name="TextBox 40"/>
          <p:cNvSpPr txBox="1"/>
          <p:nvPr/>
        </p:nvSpPr>
        <p:spPr>
          <a:xfrm>
            <a:off x="7379208" y="572719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İstihdam olanakları fazladır.</a:t>
            </a:r>
          </a:p>
        </p:txBody>
      </p:sp>
      <p:sp>
        <p:nvSpPr>
          <p:cNvPr id="42" name="TextBox 4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3" name="Rounded Rectangle 4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44" name="TextBox 4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121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İzmir ve Erzincan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Oval 5"/>
          <p:cNvSpPr/>
          <p:nvPr/>
        </p:nvSpPr>
        <p:spPr>
          <a:xfrm>
            <a:off x="502920" y="1600200"/>
            <a:ext cx="3826764" cy="3685032"/>
          </a:xfrm>
          <a:prstGeom prst="ellipse">
            <a:avLst/>
          </a:prstGeom>
          <a:solidFill>
            <a:srgbClr val="B03A2E">
              <a:alpha val="16000"/>
            </a:srgbClr>
          </a:solidFill>
          <a:ln w="25400">
            <a:solidFill>
              <a:srgbClr val="B03A2E"/>
            </a:solidFill>
          </a:ln>
          <a:effectLst/>
        </p:spPr>
        <p:txBody>
          <a:bodyPr rtlCol="0" anchor="ctr"/>
          <a:lstStyle/>
          <a:p/>
        </p:txBody>
      </p:sp>
      <p:sp>
        <p:nvSpPr>
          <p:cNvPr id="7" name="TextBox 6"/>
          <p:cNvSpPr txBox="1"/>
          <p:nvPr/>
        </p:nvSpPr>
        <p:spPr>
          <a:xfrm>
            <a:off x="502920" y="1216152"/>
            <a:ext cx="3826764"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03A2E"/>
                </a:solidFill>
                <a:latin typeface="Calibri"/>
              </a:rPr>
              <a:t>İzmir</a:t>
            </a:r>
          </a:p>
        </p:txBody>
      </p:sp>
      <p:sp>
        <p:nvSpPr>
          <p:cNvPr id="8" name="Oval 7"/>
          <p:cNvSpPr/>
          <p:nvPr/>
        </p:nvSpPr>
        <p:spPr>
          <a:xfrm>
            <a:off x="2848356" y="1600200"/>
            <a:ext cx="3826764" cy="3685032"/>
          </a:xfrm>
          <a:prstGeom prst="ellipse">
            <a:avLst/>
          </a:prstGeom>
          <a:solidFill>
            <a:srgbClr val="2C6696">
              <a:alpha val="16000"/>
            </a:srgbClr>
          </a:solidFill>
          <a:ln w="25400">
            <a:solidFill>
              <a:srgbClr val="2C6696"/>
            </a:solidFill>
          </a:ln>
          <a:effectLst/>
        </p:spPr>
        <p:txBody>
          <a:bodyPr rtlCol="0" anchor="ctr"/>
          <a:lstStyle/>
          <a:p/>
        </p:txBody>
      </p:sp>
      <p:sp>
        <p:nvSpPr>
          <p:cNvPr id="9" name="TextBox 8"/>
          <p:cNvSpPr txBox="1"/>
          <p:nvPr/>
        </p:nvSpPr>
        <p:spPr>
          <a:xfrm>
            <a:off x="2848356" y="1216152"/>
            <a:ext cx="3826764"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C6696"/>
                </a:solidFill>
                <a:latin typeface="Calibri"/>
              </a:rPr>
              <a:t>Erzincan</a:t>
            </a:r>
          </a:p>
        </p:txBody>
      </p:sp>
      <p:sp>
        <p:nvSpPr>
          <p:cNvPr id="10" name="TextBox 9"/>
          <p:cNvSpPr txBox="1"/>
          <p:nvPr/>
        </p:nvSpPr>
        <p:spPr>
          <a:xfrm>
            <a:off x="2848356" y="1216152"/>
            <a:ext cx="1481328"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4F4F4F"/>
                </a:solidFill>
                <a:latin typeface="Calibri"/>
              </a:rPr>
              <a:t>Ortak</a:t>
            </a:r>
          </a:p>
        </p:txBody>
      </p:sp>
      <p:sp>
        <p:nvSpPr>
          <p:cNvPr id="11" name="TextBox 10"/>
          <p:cNvSpPr txBox="1"/>
          <p:nvPr/>
        </p:nvSpPr>
        <p:spPr>
          <a:xfrm>
            <a:off x="962131" y="2226655"/>
            <a:ext cx="1813073" cy="2432121"/>
          </a:xfrm>
          <a:prstGeom prst="rect">
            <a:avLst/>
          </a:prstGeom>
          <a:noFill/>
        </p:spPr>
        <p:txBody>
          <a:bodyPr wrap="square" anchor="ctr" lIns="73152" rIns="73152" tIns="36576" bIns="36576">
            <a:noAutofit/>
          </a:bodyPr>
          <a:lstStyle/>
          <a:p>
            <a:pPr algn="l">
              <a:spcBef>
                <a:spcPts val="0"/>
              </a:spcBef>
              <a:spcAft>
                <a:spcPts val="300"/>
              </a:spcAft>
            </a:pPr>
            <a:r>
              <a:rPr lang="tr-TR" sz="1700" b="1" i="0">
                <a:solidFill>
                  <a:srgbClr val="262626"/>
                </a:solidFill>
                <a:latin typeface="Calibri"/>
              </a:rPr>
              <a:t>1</a:t>
            </a:r>
            <a:r>
              <a:rPr lang="tr-TR" sz="1700" b="0" i="0">
                <a:solidFill>
                  <a:srgbClr val="262626"/>
                </a:solidFill>
                <a:latin typeface="Calibri"/>
              </a:rPr>
              <a:t> Ulaşım gelişmiş</a:t>
            </a:r>
          </a:p>
          <a:p>
            <a:pPr algn="l">
              <a:spcBef>
                <a:spcPts val="0"/>
              </a:spcBef>
              <a:spcAft>
                <a:spcPts val="300"/>
              </a:spcAft>
            </a:pPr>
            <a:r>
              <a:rPr lang="tr-TR" sz="1700" b="1" i="0">
                <a:solidFill>
                  <a:srgbClr val="262626"/>
                </a:solidFill>
                <a:latin typeface="Calibri"/>
              </a:rPr>
              <a:t>2</a:t>
            </a:r>
            <a:r>
              <a:rPr lang="tr-TR" sz="1700" b="0" i="0">
                <a:solidFill>
                  <a:srgbClr val="262626"/>
                </a:solidFill>
                <a:latin typeface="Calibri"/>
              </a:rPr>
              <a:t> İklim elverişli</a:t>
            </a:r>
          </a:p>
          <a:p>
            <a:pPr algn="l">
              <a:spcBef>
                <a:spcPts val="0"/>
              </a:spcBef>
              <a:spcAft>
                <a:spcPts val="300"/>
              </a:spcAft>
            </a:pPr>
            <a:r>
              <a:rPr lang="tr-TR" sz="1700" b="1" i="0">
                <a:solidFill>
                  <a:srgbClr val="262626"/>
                </a:solidFill>
                <a:latin typeface="Calibri"/>
              </a:rPr>
              <a:t>3</a:t>
            </a:r>
            <a:r>
              <a:rPr lang="tr-TR" sz="1700" b="0" i="0">
                <a:solidFill>
                  <a:srgbClr val="262626"/>
                </a:solidFill>
                <a:latin typeface="Calibri"/>
              </a:rPr>
              <a:t> Yoğun göç alır</a:t>
            </a:r>
          </a:p>
          <a:p>
            <a:pPr algn="l">
              <a:spcBef>
                <a:spcPts val="0"/>
              </a:spcBef>
              <a:spcAft>
                <a:spcPts val="300"/>
              </a:spcAft>
            </a:pPr>
            <a:r>
              <a:rPr lang="tr-TR" sz="1700" b="1" i="0">
                <a:solidFill>
                  <a:srgbClr val="262626"/>
                </a:solidFill>
                <a:latin typeface="Calibri"/>
              </a:rPr>
              <a:t>4</a:t>
            </a:r>
            <a:r>
              <a:rPr lang="tr-TR" sz="1700" b="0" i="0">
                <a:solidFill>
                  <a:srgbClr val="262626"/>
                </a:solidFill>
                <a:latin typeface="Calibri"/>
              </a:rPr>
              <a:t> Ekonomi çeşitli</a:t>
            </a:r>
          </a:p>
          <a:p>
            <a:pPr algn="l">
              <a:spcBef>
                <a:spcPts val="0"/>
              </a:spcBef>
              <a:spcAft>
                <a:spcPts val="300"/>
              </a:spcAft>
            </a:pPr>
            <a:r>
              <a:rPr lang="tr-TR" sz="1700" b="1" i="0">
                <a:solidFill>
                  <a:srgbClr val="262626"/>
                </a:solidFill>
                <a:latin typeface="Calibri"/>
              </a:rPr>
              <a:t>6</a:t>
            </a:r>
            <a:r>
              <a:rPr lang="tr-TR" sz="1700" b="0" i="0">
                <a:solidFill>
                  <a:srgbClr val="262626"/>
                </a:solidFill>
                <a:latin typeface="Calibri"/>
              </a:rPr>
              <a:t> Deniz ticareti</a:t>
            </a:r>
          </a:p>
          <a:p>
            <a:pPr algn="l">
              <a:spcBef>
                <a:spcPts val="0"/>
              </a:spcBef>
              <a:spcAft>
                <a:spcPts val="0"/>
              </a:spcAft>
            </a:pPr>
            <a:r>
              <a:rPr lang="tr-TR" sz="1700" b="1" i="0">
                <a:solidFill>
                  <a:srgbClr val="262626"/>
                </a:solidFill>
                <a:latin typeface="Calibri"/>
              </a:rPr>
              <a:t>9</a:t>
            </a:r>
            <a:r>
              <a:rPr lang="tr-TR" sz="1700" b="0" i="0">
                <a:solidFill>
                  <a:srgbClr val="262626"/>
                </a:solidFill>
                <a:latin typeface="Calibri"/>
              </a:rPr>
              <a:t> İstihdam fazla</a:t>
            </a:r>
          </a:p>
        </p:txBody>
      </p:sp>
      <p:sp>
        <p:nvSpPr>
          <p:cNvPr id="12" name="TextBox 11"/>
          <p:cNvSpPr txBox="1"/>
          <p:nvPr/>
        </p:nvSpPr>
        <p:spPr>
          <a:xfrm>
            <a:off x="2903220" y="2226655"/>
            <a:ext cx="1371600" cy="2432121"/>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8</a:t>
            </a:r>
            <a:r>
              <a:rPr lang="tr-TR" sz="1700" b="0" i="0">
                <a:solidFill>
                  <a:srgbClr val="262626"/>
                </a:solidFill>
                <a:latin typeface="Calibri"/>
              </a:rPr>
              <a:t> Aktif fay hattına yakın</a:t>
            </a:r>
          </a:p>
        </p:txBody>
      </p:sp>
      <p:sp>
        <p:nvSpPr>
          <p:cNvPr id="13" name="TextBox 12"/>
          <p:cNvSpPr txBox="1"/>
          <p:nvPr/>
        </p:nvSpPr>
        <p:spPr>
          <a:xfrm>
            <a:off x="4402836" y="2226655"/>
            <a:ext cx="1813073" cy="2432121"/>
          </a:xfrm>
          <a:prstGeom prst="rect">
            <a:avLst/>
          </a:prstGeom>
          <a:noFill/>
        </p:spPr>
        <p:txBody>
          <a:bodyPr wrap="square" anchor="ctr" lIns="73152" rIns="73152" tIns="36576" bIns="36576">
            <a:noAutofit/>
          </a:bodyPr>
          <a:lstStyle/>
          <a:p>
            <a:pPr algn="l">
              <a:spcBef>
                <a:spcPts val="0"/>
              </a:spcBef>
              <a:spcAft>
                <a:spcPts val="300"/>
              </a:spcAft>
            </a:pPr>
            <a:r>
              <a:rPr lang="tr-TR" sz="1700" b="1" i="0">
                <a:solidFill>
                  <a:srgbClr val="262626"/>
                </a:solidFill>
                <a:latin typeface="Calibri"/>
              </a:rPr>
              <a:t>5</a:t>
            </a:r>
            <a:r>
              <a:rPr lang="tr-TR" sz="1700" b="0" i="0">
                <a:solidFill>
                  <a:srgbClr val="262626"/>
                </a:solidFill>
                <a:latin typeface="Calibri"/>
              </a:rPr>
              <a:t> Engebeli yer şekli</a:t>
            </a:r>
          </a:p>
          <a:p>
            <a:pPr algn="l">
              <a:spcBef>
                <a:spcPts val="0"/>
              </a:spcBef>
              <a:spcAft>
                <a:spcPts val="0"/>
              </a:spcAft>
            </a:pPr>
            <a:r>
              <a:rPr lang="tr-TR" sz="1700" b="1" i="0">
                <a:solidFill>
                  <a:srgbClr val="262626"/>
                </a:solidFill>
                <a:latin typeface="Calibri"/>
              </a:rPr>
              <a:t>7</a:t>
            </a:r>
            <a:r>
              <a:rPr lang="tr-TR" sz="1700" b="0" i="0">
                <a:solidFill>
                  <a:srgbClr val="262626"/>
                </a:solidFill>
                <a:latin typeface="Calibri"/>
              </a:rPr>
              <a:t> Göç verir</a:t>
            </a:r>
          </a:p>
        </p:txBody>
      </p:sp>
      <p:sp>
        <p:nvSpPr>
          <p:cNvPr id="14" name="Rounded Rectangle 13"/>
          <p:cNvSpPr/>
          <p:nvPr/>
        </p:nvSpPr>
        <p:spPr>
          <a:xfrm>
            <a:off x="502920" y="5422392"/>
            <a:ext cx="6172200" cy="82296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800" b="1" i="0">
                <a:solidFill>
                  <a:srgbClr val="262626"/>
                </a:solidFill>
                <a:latin typeface="Calibri"/>
              </a:rPr>
              <a:t>8</a:t>
            </a:r>
            <a:r>
              <a:rPr lang="tr-TR" sz="1800" b="0" i="0">
                <a:solidFill>
                  <a:srgbClr val="262626"/>
                </a:solidFill>
                <a:latin typeface="Calibri"/>
              </a:rPr>
              <a:t> nüfusun dağılışını açıklamaz: bir doğal afet riskidir (Doğa kökenli afetler); iki il de deprem bölgesindedir.</a:t>
            </a:r>
          </a:p>
        </p:txBody>
      </p:sp>
      <p:sp>
        <p:nvSpPr>
          <p:cNvPr id="15" name="Rounded Rectangle 14"/>
          <p:cNvSpPr/>
          <p:nvPr/>
        </p:nvSpPr>
        <p:spPr>
          <a:xfrm>
            <a:off x="6903720" y="1216152"/>
            <a:ext cx="4785055" cy="518160"/>
          </a:xfrm>
          <a:prstGeom prst="roundRect">
            <a:avLst>
              <a:gd name="adj" fmla="val 25000"/>
            </a:avLst>
          </a:prstGeom>
          <a:solidFill>
            <a:srgbClr val="E3F1E4"/>
          </a:solidFill>
          <a:ln>
            <a:noFill/>
          </a:ln>
          <a:effectLst/>
        </p:spPr>
        <p:txBody>
          <a:bodyPr rtlCol="0" anchor="ctr"/>
          <a:lstStyle/>
          <a:p/>
        </p:txBody>
      </p:sp>
      <p:sp>
        <p:nvSpPr>
          <p:cNvPr id="16" name="Oval 15"/>
          <p:cNvSpPr/>
          <p:nvPr/>
        </p:nvSpPr>
        <p:spPr>
          <a:xfrm>
            <a:off x="6958584" y="130149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7" name="TextBox 16"/>
          <p:cNvSpPr txBox="1"/>
          <p:nvPr/>
        </p:nvSpPr>
        <p:spPr>
          <a:xfrm>
            <a:off x="7379208" y="121615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Ulaşım gelişmiştir.</a:t>
            </a:r>
          </a:p>
        </p:txBody>
      </p:sp>
      <p:sp>
        <p:nvSpPr>
          <p:cNvPr id="18" name="Rounded Rectangle 17"/>
          <p:cNvSpPr/>
          <p:nvPr/>
        </p:nvSpPr>
        <p:spPr>
          <a:xfrm>
            <a:off x="6903720" y="1780032"/>
            <a:ext cx="4785055" cy="518160"/>
          </a:xfrm>
          <a:prstGeom prst="roundRect">
            <a:avLst>
              <a:gd name="adj" fmla="val 25000"/>
            </a:avLst>
          </a:prstGeom>
          <a:solidFill>
            <a:srgbClr val="E3F1E4"/>
          </a:solidFill>
          <a:ln>
            <a:noFill/>
          </a:ln>
          <a:effectLst/>
        </p:spPr>
        <p:txBody>
          <a:bodyPr rtlCol="0" anchor="ctr"/>
          <a:lstStyle/>
          <a:p/>
        </p:txBody>
      </p:sp>
      <p:sp>
        <p:nvSpPr>
          <p:cNvPr id="19" name="Oval 18"/>
          <p:cNvSpPr/>
          <p:nvPr/>
        </p:nvSpPr>
        <p:spPr>
          <a:xfrm>
            <a:off x="6958584" y="186537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0" name="TextBox 19"/>
          <p:cNvSpPr txBox="1"/>
          <p:nvPr/>
        </p:nvSpPr>
        <p:spPr>
          <a:xfrm>
            <a:off x="7379208" y="178003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İklimi elverişlidir.</a:t>
            </a:r>
          </a:p>
        </p:txBody>
      </p:sp>
      <p:sp>
        <p:nvSpPr>
          <p:cNvPr id="21" name="Rounded Rectangle 20"/>
          <p:cNvSpPr/>
          <p:nvPr/>
        </p:nvSpPr>
        <p:spPr>
          <a:xfrm>
            <a:off x="6903720" y="2343912"/>
            <a:ext cx="4785055" cy="518160"/>
          </a:xfrm>
          <a:prstGeom prst="roundRect">
            <a:avLst>
              <a:gd name="adj" fmla="val 25000"/>
            </a:avLst>
          </a:prstGeom>
          <a:solidFill>
            <a:srgbClr val="E3F1E4"/>
          </a:solidFill>
          <a:ln>
            <a:noFill/>
          </a:ln>
          <a:effectLst/>
        </p:spPr>
        <p:txBody>
          <a:bodyPr rtlCol="0" anchor="ctr"/>
          <a:lstStyle/>
          <a:p/>
        </p:txBody>
      </p:sp>
      <p:sp>
        <p:nvSpPr>
          <p:cNvPr id="22" name="Oval 21"/>
          <p:cNvSpPr/>
          <p:nvPr/>
        </p:nvSpPr>
        <p:spPr>
          <a:xfrm>
            <a:off x="6958584" y="242925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3" name="TextBox 22"/>
          <p:cNvSpPr txBox="1"/>
          <p:nvPr/>
        </p:nvSpPr>
        <p:spPr>
          <a:xfrm>
            <a:off x="7379208" y="234391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Yoğun göç alır.</a:t>
            </a:r>
          </a:p>
        </p:txBody>
      </p:sp>
      <p:sp>
        <p:nvSpPr>
          <p:cNvPr id="24" name="Rounded Rectangle 23"/>
          <p:cNvSpPr/>
          <p:nvPr/>
        </p:nvSpPr>
        <p:spPr>
          <a:xfrm>
            <a:off x="6903720" y="2907792"/>
            <a:ext cx="4785055" cy="518160"/>
          </a:xfrm>
          <a:prstGeom prst="roundRect">
            <a:avLst>
              <a:gd name="adj" fmla="val 25000"/>
            </a:avLst>
          </a:prstGeom>
          <a:solidFill>
            <a:srgbClr val="E3F1E4"/>
          </a:solidFill>
          <a:ln>
            <a:noFill/>
          </a:ln>
          <a:effectLst/>
        </p:spPr>
        <p:txBody>
          <a:bodyPr rtlCol="0" anchor="ctr"/>
          <a:lstStyle/>
          <a:p/>
        </p:txBody>
      </p:sp>
      <p:sp>
        <p:nvSpPr>
          <p:cNvPr id="25" name="Oval 24"/>
          <p:cNvSpPr/>
          <p:nvPr/>
        </p:nvSpPr>
        <p:spPr>
          <a:xfrm>
            <a:off x="6958584" y="299313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6" name="TextBox 25"/>
          <p:cNvSpPr txBox="1"/>
          <p:nvPr/>
        </p:nvSpPr>
        <p:spPr>
          <a:xfrm>
            <a:off x="7379208" y="290779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Ekonomik faaliyetler çeşitlidir.</a:t>
            </a:r>
          </a:p>
        </p:txBody>
      </p:sp>
      <p:sp>
        <p:nvSpPr>
          <p:cNvPr id="27" name="Rounded Rectangle 26"/>
          <p:cNvSpPr/>
          <p:nvPr/>
        </p:nvSpPr>
        <p:spPr>
          <a:xfrm>
            <a:off x="6903720" y="3471672"/>
            <a:ext cx="4785055" cy="518160"/>
          </a:xfrm>
          <a:prstGeom prst="roundRect">
            <a:avLst>
              <a:gd name="adj" fmla="val 25000"/>
            </a:avLst>
          </a:prstGeom>
          <a:solidFill>
            <a:srgbClr val="E3F1E4"/>
          </a:solidFill>
          <a:ln>
            <a:noFill/>
          </a:ln>
          <a:effectLst/>
        </p:spPr>
        <p:txBody>
          <a:bodyPr rtlCol="0" anchor="ctr"/>
          <a:lstStyle/>
          <a:p/>
        </p:txBody>
      </p:sp>
      <p:sp>
        <p:nvSpPr>
          <p:cNvPr id="28" name="Oval 27"/>
          <p:cNvSpPr/>
          <p:nvPr/>
        </p:nvSpPr>
        <p:spPr>
          <a:xfrm>
            <a:off x="6958584" y="3557016"/>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29" name="TextBox 28"/>
          <p:cNvSpPr txBox="1"/>
          <p:nvPr/>
        </p:nvSpPr>
        <p:spPr>
          <a:xfrm>
            <a:off x="7379208" y="347167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Yer şekilleri genel olarak engebelidir.</a:t>
            </a:r>
          </a:p>
        </p:txBody>
      </p:sp>
      <p:sp>
        <p:nvSpPr>
          <p:cNvPr id="30" name="Rounded Rectangle 29"/>
          <p:cNvSpPr/>
          <p:nvPr/>
        </p:nvSpPr>
        <p:spPr>
          <a:xfrm>
            <a:off x="6903720" y="4035552"/>
            <a:ext cx="4785055" cy="518160"/>
          </a:xfrm>
          <a:prstGeom prst="roundRect">
            <a:avLst>
              <a:gd name="adj" fmla="val 25000"/>
            </a:avLst>
          </a:prstGeom>
          <a:solidFill>
            <a:srgbClr val="E3F1E4"/>
          </a:solidFill>
          <a:ln>
            <a:noFill/>
          </a:ln>
          <a:effectLst/>
        </p:spPr>
        <p:txBody>
          <a:bodyPr rtlCol="0" anchor="ctr"/>
          <a:lstStyle/>
          <a:p/>
        </p:txBody>
      </p:sp>
      <p:sp>
        <p:nvSpPr>
          <p:cNvPr id="31" name="Oval 30"/>
          <p:cNvSpPr/>
          <p:nvPr/>
        </p:nvSpPr>
        <p:spPr>
          <a:xfrm>
            <a:off x="6958584" y="412089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32" name="TextBox 31"/>
          <p:cNvSpPr txBox="1"/>
          <p:nvPr/>
        </p:nvSpPr>
        <p:spPr>
          <a:xfrm>
            <a:off x="7379208" y="403555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Deniz ticareti gelişmiştir.</a:t>
            </a:r>
          </a:p>
        </p:txBody>
      </p:sp>
      <p:sp>
        <p:nvSpPr>
          <p:cNvPr id="33" name="Rounded Rectangle 32"/>
          <p:cNvSpPr/>
          <p:nvPr/>
        </p:nvSpPr>
        <p:spPr>
          <a:xfrm>
            <a:off x="6903720" y="4599432"/>
            <a:ext cx="4785055" cy="518160"/>
          </a:xfrm>
          <a:prstGeom prst="roundRect">
            <a:avLst>
              <a:gd name="adj" fmla="val 25000"/>
            </a:avLst>
          </a:prstGeom>
          <a:solidFill>
            <a:srgbClr val="E3F1E4"/>
          </a:solidFill>
          <a:ln>
            <a:noFill/>
          </a:ln>
          <a:effectLst/>
        </p:spPr>
        <p:txBody>
          <a:bodyPr rtlCol="0" anchor="ctr"/>
          <a:lstStyle/>
          <a:p/>
        </p:txBody>
      </p:sp>
      <p:sp>
        <p:nvSpPr>
          <p:cNvPr id="34" name="Oval 33"/>
          <p:cNvSpPr/>
          <p:nvPr/>
        </p:nvSpPr>
        <p:spPr>
          <a:xfrm>
            <a:off x="6958584" y="4684776"/>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7</a:t>
            </a:r>
          </a:p>
        </p:txBody>
      </p:sp>
      <p:sp>
        <p:nvSpPr>
          <p:cNvPr id="35" name="TextBox 34"/>
          <p:cNvSpPr txBox="1"/>
          <p:nvPr/>
        </p:nvSpPr>
        <p:spPr>
          <a:xfrm>
            <a:off x="7379208" y="459943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Göç verir.</a:t>
            </a:r>
          </a:p>
        </p:txBody>
      </p:sp>
      <p:sp>
        <p:nvSpPr>
          <p:cNvPr id="36" name="Rounded Rectangle 35"/>
          <p:cNvSpPr/>
          <p:nvPr/>
        </p:nvSpPr>
        <p:spPr>
          <a:xfrm>
            <a:off x="6903720" y="5163312"/>
            <a:ext cx="4785055" cy="518160"/>
          </a:xfrm>
          <a:prstGeom prst="roundRect">
            <a:avLst>
              <a:gd name="adj" fmla="val 25000"/>
            </a:avLst>
          </a:prstGeom>
          <a:solidFill>
            <a:srgbClr val="E3F1E4"/>
          </a:solidFill>
          <a:ln>
            <a:noFill/>
          </a:ln>
          <a:effectLst/>
        </p:spPr>
        <p:txBody>
          <a:bodyPr rtlCol="0" anchor="ctr"/>
          <a:lstStyle/>
          <a:p/>
        </p:txBody>
      </p:sp>
      <p:sp>
        <p:nvSpPr>
          <p:cNvPr id="37" name="Oval 36"/>
          <p:cNvSpPr/>
          <p:nvPr/>
        </p:nvSpPr>
        <p:spPr>
          <a:xfrm>
            <a:off x="6958584" y="524865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8</a:t>
            </a:r>
          </a:p>
        </p:txBody>
      </p:sp>
      <p:sp>
        <p:nvSpPr>
          <p:cNvPr id="38" name="TextBox 37"/>
          <p:cNvSpPr txBox="1"/>
          <p:nvPr/>
        </p:nvSpPr>
        <p:spPr>
          <a:xfrm>
            <a:off x="7379208" y="516331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Aktif fay hattına yakındır.</a:t>
            </a:r>
          </a:p>
        </p:txBody>
      </p:sp>
      <p:sp>
        <p:nvSpPr>
          <p:cNvPr id="39" name="Rounded Rectangle 38"/>
          <p:cNvSpPr/>
          <p:nvPr/>
        </p:nvSpPr>
        <p:spPr>
          <a:xfrm>
            <a:off x="6903720" y="5727192"/>
            <a:ext cx="4785055" cy="518160"/>
          </a:xfrm>
          <a:prstGeom prst="roundRect">
            <a:avLst>
              <a:gd name="adj" fmla="val 25000"/>
            </a:avLst>
          </a:prstGeom>
          <a:solidFill>
            <a:srgbClr val="E3F1E4"/>
          </a:solidFill>
          <a:ln>
            <a:noFill/>
          </a:ln>
          <a:effectLst/>
        </p:spPr>
        <p:txBody>
          <a:bodyPr rtlCol="0" anchor="ctr"/>
          <a:lstStyle/>
          <a:p/>
        </p:txBody>
      </p:sp>
      <p:sp>
        <p:nvSpPr>
          <p:cNvPr id="40" name="Oval 39"/>
          <p:cNvSpPr/>
          <p:nvPr/>
        </p:nvSpPr>
        <p:spPr>
          <a:xfrm>
            <a:off x="6958584" y="5812536"/>
            <a:ext cx="347472" cy="347472"/>
          </a:xfrm>
          <a:prstGeom prst="ellipse">
            <a:avLst/>
          </a:prstGeom>
          <a:solidFill>
            <a:srgbClr val="B03A2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9</a:t>
            </a:r>
          </a:p>
        </p:txBody>
      </p:sp>
      <p:sp>
        <p:nvSpPr>
          <p:cNvPr id="41" name="TextBox 40"/>
          <p:cNvSpPr txBox="1"/>
          <p:nvPr/>
        </p:nvSpPr>
        <p:spPr>
          <a:xfrm>
            <a:off x="7379208" y="5727192"/>
            <a:ext cx="4263848" cy="518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İstihdam olanakları fazladır.</a:t>
            </a:r>
          </a:p>
        </p:txBody>
      </p:sp>
      <p:sp>
        <p:nvSpPr>
          <p:cNvPr id="42" name="TextBox 4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3" name="Rounded Rectangle 4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148</a:t>
            </a:r>
          </a:p>
        </p:txBody>
      </p:sp>
      <p:sp>
        <p:nvSpPr>
          <p:cNvPr id="44" name="TextBox 4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122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Sıra sizde: dünyada ve Türkiye’de yoğun / seyrek alanlar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A3</a:t>
            </a:r>
          </a:p>
        </p:txBody>
      </p:sp>
      <p:sp>
        <p:nvSpPr>
          <p:cNvPr id="6" name="Oval 5"/>
          <p:cNvSpPr/>
          <p:nvPr/>
        </p:nvSpPr>
        <p:spPr>
          <a:xfrm>
            <a:off x="502920" y="1600200"/>
            <a:ext cx="6935230" cy="3867912"/>
          </a:xfrm>
          <a:prstGeom prst="ellipse">
            <a:avLst/>
          </a:prstGeom>
          <a:solidFill>
            <a:srgbClr val="1E7B6E">
              <a:alpha val="16000"/>
            </a:srgbClr>
          </a:solidFill>
          <a:ln w="25400">
            <a:solidFill>
              <a:srgbClr val="1E7B6E"/>
            </a:solidFill>
          </a:ln>
          <a:effectLst/>
        </p:spPr>
        <p:txBody>
          <a:bodyPr rtlCol="0" anchor="ctr"/>
          <a:lstStyle/>
          <a:p/>
        </p:txBody>
      </p:sp>
      <p:sp>
        <p:nvSpPr>
          <p:cNvPr id="7" name="TextBox 6"/>
          <p:cNvSpPr txBox="1"/>
          <p:nvPr/>
        </p:nvSpPr>
        <p:spPr>
          <a:xfrm>
            <a:off x="502920" y="1216152"/>
            <a:ext cx="693523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1E7B6E"/>
                </a:solidFill>
                <a:latin typeface="Calibri"/>
              </a:rPr>
              <a:t>DÜNYADA</a:t>
            </a:r>
          </a:p>
        </p:txBody>
      </p:sp>
      <p:sp>
        <p:nvSpPr>
          <p:cNvPr id="8" name="Oval 7"/>
          <p:cNvSpPr/>
          <p:nvPr/>
        </p:nvSpPr>
        <p:spPr>
          <a:xfrm>
            <a:off x="4753545" y="1600200"/>
            <a:ext cx="6935230" cy="3867912"/>
          </a:xfrm>
          <a:prstGeom prst="ellipse">
            <a:avLst/>
          </a:prstGeom>
          <a:solidFill>
            <a:srgbClr val="D3373A">
              <a:alpha val="16000"/>
            </a:srgbClr>
          </a:solidFill>
          <a:ln w="25400">
            <a:solidFill>
              <a:srgbClr val="D3373A"/>
            </a:solidFill>
          </a:ln>
          <a:effectLst/>
        </p:spPr>
        <p:txBody>
          <a:bodyPr rtlCol="0" anchor="ctr"/>
          <a:lstStyle/>
          <a:p/>
        </p:txBody>
      </p:sp>
      <p:sp>
        <p:nvSpPr>
          <p:cNvPr id="9" name="TextBox 8"/>
          <p:cNvSpPr txBox="1"/>
          <p:nvPr/>
        </p:nvSpPr>
        <p:spPr>
          <a:xfrm>
            <a:off x="4753545" y="1216152"/>
            <a:ext cx="693523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TÜRKİYE’DE</a:t>
            </a:r>
          </a:p>
        </p:txBody>
      </p:sp>
      <p:sp>
        <p:nvSpPr>
          <p:cNvPr id="10" name="TextBox 9"/>
          <p:cNvSpPr txBox="1"/>
          <p:nvPr/>
        </p:nvSpPr>
        <p:spPr>
          <a:xfrm>
            <a:off x="4753545" y="1216152"/>
            <a:ext cx="2684605"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4F4F4F"/>
                </a:solidFill>
                <a:latin typeface="Calibri"/>
              </a:rPr>
              <a:t>ORTAK</a:t>
            </a:r>
          </a:p>
        </p:txBody>
      </p:sp>
      <p:cxnSp>
        <p:nvCxnSpPr>
          <p:cNvPr id="11" name="Connector 10"/>
          <p:cNvCxnSpPr/>
          <p:nvPr/>
        </p:nvCxnSpPr>
        <p:spPr>
          <a:xfrm>
            <a:off x="1426587" y="2768309"/>
            <a:ext cx="3162366" cy="0"/>
          </a:xfrm>
          <a:prstGeom prst="line">
            <a:avLst/>
          </a:prstGeom>
          <a:ln w="12700">
            <a:solidFill>
              <a:srgbClr val="D9D9D9"/>
            </a:solidFill>
            <a:prstDash val="dash"/>
          </a:ln>
        </p:spPr>
      </p:cxnSp>
      <p:cxnSp>
        <p:nvCxnSpPr>
          <p:cNvPr id="12" name="Connector 11"/>
          <p:cNvCxnSpPr/>
          <p:nvPr/>
        </p:nvCxnSpPr>
        <p:spPr>
          <a:xfrm>
            <a:off x="1426587" y="3278873"/>
            <a:ext cx="3162366" cy="0"/>
          </a:xfrm>
          <a:prstGeom prst="line">
            <a:avLst/>
          </a:prstGeom>
          <a:ln w="12700">
            <a:solidFill>
              <a:srgbClr val="D9D9D9"/>
            </a:solidFill>
            <a:prstDash val="dash"/>
          </a:ln>
        </p:spPr>
      </p:cxnSp>
      <p:cxnSp>
        <p:nvCxnSpPr>
          <p:cNvPr id="13" name="Connector 12"/>
          <p:cNvCxnSpPr/>
          <p:nvPr/>
        </p:nvCxnSpPr>
        <p:spPr>
          <a:xfrm>
            <a:off x="1426587" y="3789438"/>
            <a:ext cx="3162366" cy="0"/>
          </a:xfrm>
          <a:prstGeom prst="line">
            <a:avLst/>
          </a:prstGeom>
          <a:ln w="12700">
            <a:solidFill>
              <a:srgbClr val="D9D9D9"/>
            </a:solidFill>
            <a:prstDash val="dash"/>
          </a:ln>
        </p:spPr>
      </p:cxnSp>
      <p:cxnSp>
        <p:nvCxnSpPr>
          <p:cNvPr id="14" name="Connector 13"/>
          <p:cNvCxnSpPr/>
          <p:nvPr/>
        </p:nvCxnSpPr>
        <p:spPr>
          <a:xfrm>
            <a:off x="1426587" y="4300002"/>
            <a:ext cx="3162366" cy="0"/>
          </a:xfrm>
          <a:prstGeom prst="line">
            <a:avLst/>
          </a:prstGeom>
          <a:ln w="12700">
            <a:solidFill>
              <a:srgbClr val="D9D9D9"/>
            </a:solidFill>
            <a:prstDash val="dash"/>
          </a:ln>
        </p:spPr>
      </p:cxnSp>
      <p:cxnSp>
        <p:nvCxnSpPr>
          <p:cNvPr id="15" name="Connector 14"/>
          <p:cNvCxnSpPr/>
          <p:nvPr/>
        </p:nvCxnSpPr>
        <p:spPr>
          <a:xfrm>
            <a:off x="4899849" y="2768309"/>
            <a:ext cx="2391997" cy="0"/>
          </a:xfrm>
          <a:prstGeom prst="line">
            <a:avLst/>
          </a:prstGeom>
          <a:ln w="12700">
            <a:solidFill>
              <a:srgbClr val="D9D9D9"/>
            </a:solidFill>
            <a:prstDash val="dash"/>
          </a:ln>
        </p:spPr>
      </p:cxnSp>
      <p:cxnSp>
        <p:nvCxnSpPr>
          <p:cNvPr id="16" name="Connector 15"/>
          <p:cNvCxnSpPr/>
          <p:nvPr/>
        </p:nvCxnSpPr>
        <p:spPr>
          <a:xfrm>
            <a:off x="4899849" y="3278873"/>
            <a:ext cx="2391997" cy="0"/>
          </a:xfrm>
          <a:prstGeom prst="line">
            <a:avLst/>
          </a:prstGeom>
          <a:ln w="12700">
            <a:solidFill>
              <a:srgbClr val="D9D9D9"/>
            </a:solidFill>
            <a:prstDash val="dash"/>
          </a:ln>
        </p:spPr>
      </p:cxnSp>
      <p:cxnSp>
        <p:nvCxnSpPr>
          <p:cNvPr id="17" name="Connector 16"/>
          <p:cNvCxnSpPr/>
          <p:nvPr/>
        </p:nvCxnSpPr>
        <p:spPr>
          <a:xfrm>
            <a:off x="4899849" y="3789438"/>
            <a:ext cx="2391997" cy="0"/>
          </a:xfrm>
          <a:prstGeom prst="line">
            <a:avLst/>
          </a:prstGeom>
          <a:ln w="12700">
            <a:solidFill>
              <a:srgbClr val="D9D9D9"/>
            </a:solidFill>
            <a:prstDash val="dash"/>
          </a:ln>
        </p:spPr>
      </p:cxnSp>
      <p:cxnSp>
        <p:nvCxnSpPr>
          <p:cNvPr id="18" name="Connector 17"/>
          <p:cNvCxnSpPr/>
          <p:nvPr/>
        </p:nvCxnSpPr>
        <p:spPr>
          <a:xfrm>
            <a:off x="4899849" y="4300002"/>
            <a:ext cx="2391997" cy="0"/>
          </a:xfrm>
          <a:prstGeom prst="line">
            <a:avLst/>
          </a:prstGeom>
          <a:ln w="12700">
            <a:solidFill>
              <a:srgbClr val="D9D9D9"/>
            </a:solidFill>
            <a:prstDash val="dash"/>
          </a:ln>
        </p:spPr>
      </p:cxnSp>
      <p:cxnSp>
        <p:nvCxnSpPr>
          <p:cNvPr id="19" name="Connector 18"/>
          <p:cNvCxnSpPr/>
          <p:nvPr/>
        </p:nvCxnSpPr>
        <p:spPr>
          <a:xfrm>
            <a:off x="7602742" y="2768309"/>
            <a:ext cx="3162366" cy="0"/>
          </a:xfrm>
          <a:prstGeom prst="line">
            <a:avLst/>
          </a:prstGeom>
          <a:ln w="12700">
            <a:solidFill>
              <a:srgbClr val="D9D9D9"/>
            </a:solidFill>
            <a:prstDash val="dash"/>
          </a:ln>
        </p:spPr>
      </p:cxnSp>
      <p:cxnSp>
        <p:nvCxnSpPr>
          <p:cNvPr id="20" name="Connector 19"/>
          <p:cNvCxnSpPr/>
          <p:nvPr/>
        </p:nvCxnSpPr>
        <p:spPr>
          <a:xfrm>
            <a:off x="7602742" y="3278873"/>
            <a:ext cx="3162366" cy="0"/>
          </a:xfrm>
          <a:prstGeom prst="line">
            <a:avLst/>
          </a:prstGeom>
          <a:ln w="12700">
            <a:solidFill>
              <a:srgbClr val="D9D9D9"/>
            </a:solidFill>
            <a:prstDash val="dash"/>
          </a:ln>
        </p:spPr>
      </p:cxnSp>
      <p:cxnSp>
        <p:nvCxnSpPr>
          <p:cNvPr id="21" name="Connector 20"/>
          <p:cNvCxnSpPr/>
          <p:nvPr/>
        </p:nvCxnSpPr>
        <p:spPr>
          <a:xfrm>
            <a:off x="7602742" y="3789438"/>
            <a:ext cx="3162366" cy="0"/>
          </a:xfrm>
          <a:prstGeom prst="line">
            <a:avLst/>
          </a:prstGeom>
          <a:ln w="12700">
            <a:solidFill>
              <a:srgbClr val="D9D9D9"/>
            </a:solidFill>
            <a:prstDash val="dash"/>
          </a:ln>
        </p:spPr>
      </p:cxnSp>
      <p:cxnSp>
        <p:nvCxnSpPr>
          <p:cNvPr id="22" name="Connector 21"/>
          <p:cNvCxnSpPr/>
          <p:nvPr/>
        </p:nvCxnSpPr>
        <p:spPr>
          <a:xfrm>
            <a:off x="7602742" y="4300002"/>
            <a:ext cx="3162366" cy="0"/>
          </a:xfrm>
          <a:prstGeom prst="line">
            <a:avLst/>
          </a:prstGeom>
          <a:ln w="12700">
            <a:solidFill>
              <a:srgbClr val="D9D9D9"/>
            </a:solidFill>
            <a:prstDash val="dash"/>
          </a:ln>
        </p:spPr>
      </p:cxnSp>
      <p:sp>
        <p:nvSpPr>
          <p:cNvPr id="23" name="Rounded Rectangle 22"/>
          <p:cNvSpPr/>
          <p:nvPr/>
        </p:nvSpPr>
        <p:spPr>
          <a:xfrm>
            <a:off x="502920" y="5541264"/>
            <a:ext cx="11185855" cy="7315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ctr">
              <a:spcBef>
                <a:spcPts val="0"/>
              </a:spcBef>
              <a:spcAft>
                <a:spcPts val="0"/>
              </a:spcAft>
            </a:pPr>
            <a:r>
              <a:rPr lang="tr-TR" sz="1700" b="1" i="0">
                <a:solidFill>
                  <a:srgbClr val="262626"/>
                </a:solidFill>
                <a:latin typeface="Calibri"/>
              </a:rPr>
              <a:t>Y</a:t>
            </a:r>
            <a:r>
              <a:rPr lang="tr-TR" sz="1700" b="0" i="0">
                <a:solidFill>
                  <a:srgbClr val="262626"/>
                </a:solidFill>
                <a:latin typeface="Calibri"/>
              </a:rPr>
              <a:t> yoğun · </a:t>
            </a:r>
            <a:r>
              <a:rPr lang="tr-TR" sz="1700" b="1" i="0">
                <a:solidFill>
                  <a:srgbClr val="262626"/>
                </a:solidFill>
                <a:latin typeface="Calibri"/>
              </a:rPr>
              <a:t>S</a:t>
            </a:r>
            <a:r>
              <a:rPr lang="tr-TR" sz="1700" b="0" i="0">
                <a:solidFill>
                  <a:srgbClr val="262626"/>
                </a:solidFill>
                <a:latin typeface="Calibri"/>
              </a:rPr>
              <a:t> seyrek · her maddeye bir neden (Şema 4.1) — Bu alanların benzerlik ve farklılıkları Venn şeması ile listelenebilir.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123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FFFFFF"/>
                </a:solidFill>
                <a:latin typeface="Calibri"/>
              </a:rPr>
              <a:t>Sıra sizde: dünyada ve Türkiye’de yoğun / seyrek alanlar — örnek ürün</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Oval 5"/>
          <p:cNvSpPr/>
          <p:nvPr/>
        </p:nvSpPr>
        <p:spPr>
          <a:xfrm>
            <a:off x="502920" y="1600200"/>
            <a:ext cx="6935230" cy="3867912"/>
          </a:xfrm>
          <a:prstGeom prst="ellipse">
            <a:avLst/>
          </a:prstGeom>
          <a:solidFill>
            <a:srgbClr val="1E7B6E">
              <a:alpha val="16000"/>
            </a:srgbClr>
          </a:solidFill>
          <a:ln w="25400">
            <a:solidFill>
              <a:srgbClr val="1E7B6E"/>
            </a:solidFill>
          </a:ln>
          <a:effectLst/>
        </p:spPr>
        <p:txBody>
          <a:bodyPr rtlCol="0" anchor="ctr"/>
          <a:lstStyle/>
          <a:p/>
        </p:txBody>
      </p:sp>
      <p:sp>
        <p:nvSpPr>
          <p:cNvPr id="7" name="TextBox 6"/>
          <p:cNvSpPr txBox="1"/>
          <p:nvPr/>
        </p:nvSpPr>
        <p:spPr>
          <a:xfrm>
            <a:off x="502920" y="1216152"/>
            <a:ext cx="693523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1E7B6E"/>
                </a:solidFill>
                <a:latin typeface="Calibri"/>
              </a:rPr>
              <a:t>DÜNYADA</a:t>
            </a:r>
          </a:p>
        </p:txBody>
      </p:sp>
      <p:sp>
        <p:nvSpPr>
          <p:cNvPr id="8" name="Oval 7"/>
          <p:cNvSpPr/>
          <p:nvPr/>
        </p:nvSpPr>
        <p:spPr>
          <a:xfrm>
            <a:off x="4753545" y="1600200"/>
            <a:ext cx="6935230" cy="3867912"/>
          </a:xfrm>
          <a:prstGeom prst="ellipse">
            <a:avLst/>
          </a:prstGeom>
          <a:solidFill>
            <a:srgbClr val="D3373A">
              <a:alpha val="16000"/>
            </a:srgbClr>
          </a:solidFill>
          <a:ln w="25400">
            <a:solidFill>
              <a:srgbClr val="D3373A"/>
            </a:solidFill>
          </a:ln>
          <a:effectLst/>
        </p:spPr>
        <p:txBody>
          <a:bodyPr rtlCol="0" anchor="ctr"/>
          <a:lstStyle/>
          <a:p/>
        </p:txBody>
      </p:sp>
      <p:sp>
        <p:nvSpPr>
          <p:cNvPr id="9" name="TextBox 8"/>
          <p:cNvSpPr txBox="1"/>
          <p:nvPr/>
        </p:nvSpPr>
        <p:spPr>
          <a:xfrm>
            <a:off x="4753545" y="1216152"/>
            <a:ext cx="6935230" cy="384048"/>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D3373A"/>
                </a:solidFill>
                <a:latin typeface="Calibri"/>
              </a:rPr>
              <a:t>TÜRKİYE’DE</a:t>
            </a:r>
          </a:p>
        </p:txBody>
      </p:sp>
      <p:sp>
        <p:nvSpPr>
          <p:cNvPr id="10" name="TextBox 9"/>
          <p:cNvSpPr txBox="1"/>
          <p:nvPr/>
        </p:nvSpPr>
        <p:spPr>
          <a:xfrm>
            <a:off x="4753545" y="1216152"/>
            <a:ext cx="2684605"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4F4F4F"/>
                </a:solidFill>
                <a:latin typeface="Calibri"/>
              </a:rPr>
              <a:t>ORTAK</a:t>
            </a:r>
          </a:p>
        </p:txBody>
      </p:sp>
      <p:sp>
        <p:nvSpPr>
          <p:cNvPr id="11" name="TextBox 10"/>
          <p:cNvSpPr txBox="1"/>
          <p:nvPr/>
        </p:nvSpPr>
        <p:spPr>
          <a:xfrm>
            <a:off x="1335147" y="2257745"/>
            <a:ext cx="3345246" cy="2552821"/>
          </a:xfrm>
          <a:prstGeom prst="rect">
            <a:avLst/>
          </a:prstGeom>
          <a:noFill/>
        </p:spPr>
        <p:txBody>
          <a:bodyPr wrap="square" anchor="ctr" lIns="73152" rIns="73152" tIns="36576" bIns="36576">
            <a:noAutofit/>
          </a:bodyPr>
          <a:lstStyle/>
          <a:p>
            <a:pPr algn="l">
              <a:spcBef>
                <a:spcPts val="0"/>
              </a:spcBef>
              <a:spcAft>
                <a:spcPts val="568"/>
              </a:spcAft>
            </a:pPr>
            <a:r>
              <a:rPr lang="tr-TR" sz="1800" b="1" i="0">
                <a:solidFill>
                  <a:srgbClr val="262626"/>
                </a:solidFill>
                <a:latin typeface="Calibri"/>
              </a:rPr>
              <a:t>S</a:t>
            </a:r>
            <a:r>
              <a:rPr lang="tr-TR" sz="1800" b="0" i="0">
                <a:solidFill>
                  <a:srgbClr val="262626"/>
                </a:solidFill>
                <a:latin typeface="Calibri"/>
              </a:rPr>
              <a:t> Kutup bölgeleri: yıl boyu buz (Antarktika)</a:t>
            </a:r>
          </a:p>
          <a:p>
            <a:pPr algn="l">
              <a:spcBef>
                <a:spcPts val="0"/>
              </a:spcBef>
              <a:spcAft>
                <a:spcPts val="568"/>
              </a:spcAft>
            </a:pPr>
            <a:r>
              <a:rPr lang="tr-TR" sz="1800" b="1" i="0">
                <a:solidFill>
                  <a:srgbClr val="262626"/>
                </a:solidFill>
                <a:latin typeface="Calibri"/>
              </a:rPr>
              <a:t>S</a:t>
            </a:r>
            <a:r>
              <a:rPr lang="tr-TR" sz="1800" b="0" i="0">
                <a:solidFill>
                  <a:srgbClr val="262626"/>
                </a:solidFill>
                <a:latin typeface="Calibri"/>
              </a:rPr>
              <a:t> Büyük çöller (Sahra, Avustralya'nın içi)</a:t>
            </a:r>
          </a:p>
          <a:p>
            <a:pPr algn="l">
              <a:spcBef>
                <a:spcPts val="0"/>
              </a:spcBef>
              <a:spcAft>
                <a:spcPts val="568"/>
              </a:spcAft>
            </a:pPr>
            <a:r>
              <a:rPr lang="tr-TR" sz="1800" b="1" i="0">
                <a:solidFill>
                  <a:srgbClr val="262626"/>
                </a:solidFill>
                <a:latin typeface="Calibri"/>
              </a:rPr>
              <a:t>S</a:t>
            </a:r>
            <a:r>
              <a:rPr lang="tr-TR" sz="1800" b="0" i="0">
                <a:solidFill>
                  <a:srgbClr val="262626"/>
                </a:solidFill>
                <a:latin typeface="Calibri"/>
              </a:rPr>
              <a:t> Sık ekvatoral ormanlar (Amazon)</a:t>
            </a:r>
          </a:p>
          <a:p>
            <a:pPr algn="l">
              <a:spcBef>
                <a:spcPts val="0"/>
              </a:spcBef>
              <a:spcAft>
                <a:spcPts val="0"/>
              </a:spcAft>
            </a:pPr>
            <a:r>
              <a:rPr lang="tr-TR" sz="1800" b="1" i="0">
                <a:solidFill>
                  <a:srgbClr val="262626"/>
                </a:solidFill>
                <a:latin typeface="Calibri"/>
              </a:rPr>
              <a:t>Y</a:t>
            </a:r>
            <a:r>
              <a:rPr lang="tr-TR" sz="1800" b="0" i="0">
                <a:solidFill>
                  <a:srgbClr val="262626"/>
                </a:solidFill>
                <a:latin typeface="Calibri"/>
              </a:rPr>
              <a:t> Çöl ortasında akarsu vadisi (Nil)</a:t>
            </a:r>
          </a:p>
        </p:txBody>
      </p:sp>
      <p:sp>
        <p:nvSpPr>
          <p:cNvPr id="12" name="TextBox 11"/>
          <p:cNvSpPr txBox="1"/>
          <p:nvPr/>
        </p:nvSpPr>
        <p:spPr>
          <a:xfrm>
            <a:off x="4808409" y="2257745"/>
            <a:ext cx="2574877" cy="2552821"/>
          </a:xfrm>
          <a:prstGeom prst="rect">
            <a:avLst/>
          </a:prstGeom>
          <a:noFill/>
        </p:spPr>
        <p:txBody>
          <a:bodyPr wrap="square" anchor="ctr" lIns="73152" rIns="73152" tIns="36576" bIns="36576">
            <a:noAutofit/>
          </a:bodyPr>
          <a:lstStyle/>
          <a:p>
            <a:pPr algn="l">
              <a:spcBef>
                <a:spcPts val="0"/>
              </a:spcBef>
              <a:spcAft>
                <a:spcPts val="600"/>
              </a:spcAft>
            </a:pPr>
            <a:r>
              <a:rPr lang="tr-TR" sz="1900" b="1" i="0">
                <a:solidFill>
                  <a:srgbClr val="262626"/>
                </a:solidFill>
                <a:latin typeface="Calibri"/>
              </a:rPr>
              <a:t>Y</a:t>
            </a:r>
            <a:r>
              <a:rPr lang="tr-TR" sz="1900" b="0" i="0">
                <a:solidFill>
                  <a:srgbClr val="262626"/>
                </a:solidFill>
                <a:latin typeface="Calibri"/>
              </a:rPr>
              <a:t> Ilıman iklimli kıyılar, verimli ovalar</a:t>
            </a:r>
          </a:p>
          <a:p>
            <a:pPr algn="l">
              <a:spcBef>
                <a:spcPts val="0"/>
              </a:spcBef>
              <a:spcAft>
                <a:spcPts val="600"/>
              </a:spcAft>
            </a:pPr>
            <a:r>
              <a:rPr lang="tr-TR" sz="1900" b="1" i="0">
                <a:solidFill>
                  <a:srgbClr val="262626"/>
                </a:solidFill>
                <a:latin typeface="Calibri"/>
              </a:rPr>
              <a:t>Y</a:t>
            </a:r>
            <a:r>
              <a:rPr lang="tr-TR" sz="1900" b="0" i="0">
                <a:solidFill>
                  <a:srgbClr val="262626"/>
                </a:solidFill>
                <a:latin typeface="Calibri"/>
              </a:rPr>
              <a:t> Sanayi ve ulaşım kentleri</a:t>
            </a:r>
          </a:p>
          <a:p>
            <a:pPr algn="l">
              <a:spcBef>
                <a:spcPts val="0"/>
              </a:spcBef>
              <a:spcAft>
                <a:spcPts val="600"/>
              </a:spcAft>
            </a:pPr>
            <a:r>
              <a:rPr lang="tr-TR" sz="1900" b="1" i="0">
                <a:solidFill>
                  <a:srgbClr val="262626"/>
                </a:solidFill>
                <a:latin typeface="Calibri"/>
              </a:rPr>
              <a:t>S</a:t>
            </a:r>
            <a:r>
              <a:rPr lang="tr-TR" sz="1900" b="0" i="0">
                <a:solidFill>
                  <a:srgbClr val="262626"/>
                </a:solidFill>
                <a:latin typeface="Calibri"/>
              </a:rPr>
              <a:t> Yüksek, engebeli dağlık alanlar</a:t>
            </a:r>
          </a:p>
          <a:p>
            <a:pPr algn="l">
              <a:spcBef>
                <a:spcPts val="0"/>
              </a:spcBef>
              <a:spcAft>
                <a:spcPts val="0"/>
              </a:spcAft>
            </a:pPr>
            <a:r>
              <a:rPr lang="tr-TR" sz="1900" b="1" i="0">
                <a:solidFill>
                  <a:srgbClr val="262626"/>
                </a:solidFill>
                <a:latin typeface="Calibri"/>
              </a:rPr>
              <a:t>S</a:t>
            </a:r>
            <a:r>
              <a:rPr lang="tr-TR" sz="1900" b="0" i="0">
                <a:solidFill>
                  <a:srgbClr val="262626"/>
                </a:solidFill>
                <a:latin typeface="Calibri"/>
              </a:rPr>
              <a:t> Kurak, suyu az alanlar</a:t>
            </a:r>
          </a:p>
        </p:txBody>
      </p:sp>
      <p:sp>
        <p:nvSpPr>
          <p:cNvPr id="13" name="TextBox 12"/>
          <p:cNvSpPr txBox="1"/>
          <p:nvPr/>
        </p:nvSpPr>
        <p:spPr>
          <a:xfrm>
            <a:off x="7511302" y="2257745"/>
            <a:ext cx="3345246" cy="2552821"/>
          </a:xfrm>
          <a:prstGeom prst="rect">
            <a:avLst/>
          </a:prstGeom>
          <a:noFill/>
        </p:spPr>
        <p:txBody>
          <a:bodyPr wrap="square" anchor="ctr" lIns="73152" rIns="73152" tIns="36576" bIns="36576">
            <a:noAutofit/>
          </a:bodyPr>
          <a:lstStyle/>
          <a:p>
            <a:pPr algn="l">
              <a:spcBef>
                <a:spcPts val="0"/>
              </a:spcBef>
              <a:spcAft>
                <a:spcPts val="600"/>
              </a:spcAft>
            </a:pPr>
            <a:r>
              <a:rPr lang="tr-TR" sz="1900" b="1" i="0">
                <a:solidFill>
                  <a:srgbClr val="262626"/>
                </a:solidFill>
                <a:latin typeface="Calibri"/>
              </a:rPr>
              <a:t>Y</a:t>
            </a:r>
            <a:r>
              <a:rPr lang="tr-TR" sz="1900" b="0" i="0">
                <a:solidFill>
                  <a:srgbClr val="262626"/>
                </a:solidFill>
                <a:latin typeface="Calibri"/>
              </a:rPr>
              <a:t> Marmara: sanayi, ticaret, göç</a:t>
            </a:r>
          </a:p>
          <a:p>
            <a:pPr algn="l">
              <a:spcBef>
                <a:spcPts val="0"/>
              </a:spcBef>
              <a:spcAft>
                <a:spcPts val="600"/>
              </a:spcAft>
            </a:pPr>
            <a:r>
              <a:rPr lang="tr-TR" sz="1900" b="1" i="0">
                <a:solidFill>
                  <a:srgbClr val="262626"/>
                </a:solidFill>
                <a:latin typeface="Calibri"/>
              </a:rPr>
              <a:t>Y</a:t>
            </a:r>
            <a:r>
              <a:rPr lang="tr-TR" sz="1900" b="0" i="0">
                <a:solidFill>
                  <a:srgbClr val="262626"/>
                </a:solidFill>
                <a:latin typeface="Calibri"/>
              </a:rPr>
              <a:t> Turizm ve tarım kıyıları (Antalya, Çukurova)</a:t>
            </a:r>
          </a:p>
          <a:p>
            <a:pPr algn="l">
              <a:spcBef>
                <a:spcPts val="0"/>
              </a:spcBef>
              <a:spcAft>
                <a:spcPts val="600"/>
              </a:spcAft>
            </a:pPr>
            <a:r>
              <a:rPr lang="tr-TR" sz="1900" b="1" i="0">
                <a:solidFill>
                  <a:srgbClr val="262626"/>
                </a:solidFill>
                <a:latin typeface="Calibri"/>
              </a:rPr>
              <a:t>S</a:t>
            </a:r>
            <a:r>
              <a:rPr lang="tr-TR" sz="1900" b="0" i="0">
                <a:solidFill>
                  <a:srgbClr val="262626"/>
                </a:solidFill>
                <a:latin typeface="Calibri"/>
              </a:rPr>
              <a:t> Doğu Anadolu: yükselti, sert kış</a:t>
            </a:r>
          </a:p>
          <a:p>
            <a:pPr algn="l">
              <a:spcBef>
                <a:spcPts val="0"/>
              </a:spcBef>
              <a:spcAft>
                <a:spcPts val="0"/>
              </a:spcAft>
            </a:pPr>
            <a:r>
              <a:rPr lang="tr-TR" sz="1900" b="1" i="0">
                <a:solidFill>
                  <a:srgbClr val="262626"/>
                </a:solidFill>
                <a:latin typeface="Calibri"/>
              </a:rPr>
              <a:t>S</a:t>
            </a:r>
            <a:r>
              <a:rPr lang="tr-TR" sz="1900" b="0" i="0">
                <a:solidFill>
                  <a:srgbClr val="262626"/>
                </a:solidFill>
                <a:latin typeface="Calibri"/>
              </a:rPr>
              <a:t> Tuz Gölü çevresi: kurak, tuzlu toprak</a:t>
            </a:r>
          </a:p>
        </p:txBody>
      </p:sp>
      <p:sp>
        <p:nvSpPr>
          <p:cNvPr id="14" name="Rounded Rectangle 13"/>
          <p:cNvSpPr/>
          <p:nvPr/>
        </p:nvSpPr>
        <p:spPr>
          <a:xfrm>
            <a:off x="502920" y="5541264"/>
            <a:ext cx="11185855" cy="7315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ctr">
              <a:spcBef>
                <a:spcPts val="0"/>
              </a:spcBef>
              <a:spcAft>
                <a:spcPts val="0"/>
              </a:spcAft>
            </a:pPr>
            <a:r>
              <a:rPr lang="tr-TR" sz="1700" b="1" i="0">
                <a:solidFill>
                  <a:srgbClr val="262626"/>
                </a:solidFill>
                <a:latin typeface="Calibri"/>
              </a:rPr>
              <a:t>Y</a:t>
            </a:r>
            <a:r>
              <a:rPr lang="tr-TR" sz="1700" b="0" i="0">
                <a:solidFill>
                  <a:srgbClr val="262626"/>
                </a:solidFill>
                <a:latin typeface="Calibri"/>
              </a:rPr>
              <a:t> yoğun · </a:t>
            </a:r>
            <a:r>
              <a:rPr lang="tr-TR" sz="1700" b="1" i="0">
                <a:solidFill>
                  <a:srgbClr val="262626"/>
                </a:solidFill>
                <a:latin typeface="Calibri"/>
              </a:rPr>
              <a:t>S</a:t>
            </a:r>
            <a:r>
              <a:rPr lang="tr-TR" sz="1700" b="0" i="0">
                <a:solidFill>
                  <a:srgbClr val="262626"/>
                </a:solidFill>
                <a:latin typeface="Calibri"/>
              </a:rPr>
              <a:t> seyrek · her maddeye bir neden (Şema 4.1) — Bu alanların benzerlik ve farklılıkları Venn şeması ile listelenebilir.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124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soruları (bireysel)</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BİREYSEL · 8 dk</a:t>
            </a:r>
          </a:p>
        </p:txBody>
      </p:sp>
      <p:pic>
        <p:nvPicPr>
          <p:cNvPr id="6" name="Picture 5" descr="h22_dunya_nufus_s147.jpg"/>
          <p:cNvPicPr>
            <a:picLocks noChangeAspect="1"/>
          </p:cNvPicPr>
          <p:nvPr/>
        </p:nvPicPr>
        <p:blipFill>
          <a:blip r:embed="rId3"/>
          <a:stretch>
            <a:fillRect/>
          </a:stretch>
        </p:blipFill>
        <p:spPr>
          <a:xfrm>
            <a:off x="502920" y="1216152"/>
            <a:ext cx="4983480" cy="2985564"/>
          </a:xfrm>
          <a:prstGeom prst="rect">
            <a:avLst/>
          </a:prstGeom>
          <a:ln w="9525">
            <a:solidFill>
              <a:srgbClr val="D9D9D9"/>
            </a:solidFill>
          </a:ln>
        </p:spPr>
      </p:pic>
      <p:cxnSp>
        <p:nvCxnSpPr>
          <p:cNvPr id="7" name="Connector 6"/>
          <p:cNvCxnSpPr/>
          <p:nvPr/>
        </p:nvCxnSpPr>
        <p:spPr>
          <a:xfrm>
            <a:off x="502920" y="2946608"/>
            <a:ext cx="4983480" cy="0"/>
          </a:xfrm>
          <a:prstGeom prst="line">
            <a:avLst/>
          </a:prstGeom>
          <a:ln w="15875">
            <a:solidFill>
              <a:srgbClr val="FFFFFF"/>
            </a:solidFill>
          </a:ln>
        </p:spPr>
      </p:cxnSp>
      <p:cxnSp>
        <p:nvCxnSpPr>
          <p:cNvPr id="8" name="Connector 7"/>
          <p:cNvCxnSpPr/>
          <p:nvPr/>
        </p:nvCxnSpPr>
        <p:spPr>
          <a:xfrm>
            <a:off x="502920" y="2583611"/>
            <a:ext cx="4983480" cy="0"/>
          </a:xfrm>
          <a:prstGeom prst="line">
            <a:avLst/>
          </a:prstGeom>
          <a:ln w="15875">
            <a:solidFill>
              <a:srgbClr val="FFFFFF"/>
            </a:solidFill>
            <a:prstDash val="dash"/>
          </a:ln>
        </p:spPr>
      </p:cxnSp>
      <p:cxnSp>
        <p:nvCxnSpPr>
          <p:cNvPr id="9" name="Connector 8"/>
          <p:cNvCxnSpPr/>
          <p:nvPr/>
        </p:nvCxnSpPr>
        <p:spPr>
          <a:xfrm>
            <a:off x="502920" y="3257905"/>
            <a:ext cx="4983480" cy="0"/>
          </a:xfrm>
          <a:prstGeom prst="line">
            <a:avLst/>
          </a:prstGeom>
          <a:ln w="15875">
            <a:solidFill>
              <a:srgbClr val="FFFFFF"/>
            </a:solidFill>
            <a:prstDash val="dash"/>
          </a:ln>
        </p:spPr>
      </p:cxnSp>
      <p:cxnSp>
        <p:nvCxnSpPr>
          <p:cNvPr id="10" name="Connector 9"/>
          <p:cNvCxnSpPr/>
          <p:nvPr/>
        </p:nvCxnSpPr>
        <p:spPr>
          <a:xfrm>
            <a:off x="2900089" y="1216103"/>
            <a:ext cx="15510" cy="933012"/>
          </a:xfrm>
          <a:prstGeom prst="line">
            <a:avLst/>
          </a:prstGeom>
          <a:ln w="15875">
            <a:solidFill>
              <a:srgbClr val="FFFFFF"/>
            </a:solidFill>
          </a:ln>
        </p:spPr>
      </p:cxnSp>
      <p:cxnSp>
        <p:nvCxnSpPr>
          <p:cNvPr id="11" name="Connector 10"/>
          <p:cNvCxnSpPr/>
          <p:nvPr/>
        </p:nvCxnSpPr>
        <p:spPr>
          <a:xfrm>
            <a:off x="2915599" y="2149115"/>
            <a:ext cx="3080" cy="559015"/>
          </a:xfrm>
          <a:prstGeom prst="line">
            <a:avLst/>
          </a:prstGeom>
          <a:ln w="15875">
            <a:solidFill>
              <a:srgbClr val="FFFFFF"/>
            </a:solidFill>
          </a:ln>
        </p:spPr>
      </p:cxnSp>
      <p:cxnSp>
        <p:nvCxnSpPr>
          <p:cNvPr id="12" name="Connector 11"/>
          <p:cNvCxnSpPr/>
          <p:nvPr/>
        </p:nvCxnSpPr>
        <p:spPr>
          <a:xfrm>
            <a:off x="2918679" y="2708130"/>
            <a:ext cx="6160" cy="551645"/>
          </a:xfrm>
          <a:prstGeom prst="line">
            <a:avLst/>
          </a:prstGeom>
          <a:ln w="15875">
            <a:solidFill>
              <a:srgbClr val="FFFFFF"/>
            </a:solidFill>
          </a:ln>
        </p:spPr>
      </p:cxnSp>
      <p:cxnSp>
        <p:nvCxnSpPr>
          <p:cNvPr id="13" name="Connector 12"/>
          <p:cNvCxnSpPr/>
          <p:nvPr/>
        </p:nvCxnSpPr>
        <p:spPr>
          <a:xfrm>
            <a:off x="2924839" y="3259775"/>
            <a:ext cx="9350" cy="542625"/>
          </a:xfrm>
          <a:prstGeom prst="line">
            <a:avLst/>
          </a:prstGeom>
          <a:ln w="15875">
            <a:solidFill>
              <a:srgbClr val="FFFFFF"/>
            </a:solidFill>
          </a:ln>
        </p:spPr>
      </p:cxnSp>
      <p:cxnSp>
        <p:nvCxnSpPr>
          <p:cNvPr id="14" name="Connector 13"/>
          <p:cNvCxnSpPr/>
          <p:nvPr/>
        </p:nvCxnSpPr>
        <p:spPr>
          <a:xfrm>
            <a:off x="2934189" y="3802400"/>
            <a:ext cx="9240" cy="399297"/>
          </a:xfrm>
          <a:prstGeom prst="line">
            <a:avLst/>
          </a:prstGeom>
          <a:ln w="15875">
            <a:solidFill>
              <a:srgbClr val="FFFFFF"/>
            </a:solidFill>
          </a:ln>
        </p:spPr>
      </p:cxnSp>
      <p:sp>
        <p:nvSpPr>
          <p:cNvPr id="15" name="TextBox 14"/>
          <p:cNvSpPr txBox="1"/>
          <p:nvPr/>
        </p:nvSpPr>
        <p:spPr>
          <a:xfrm>
            <a:off x="524919" y="2367203"/>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24919" y="2730200"/>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24919" y="3041497"/>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sp>
        <p:nvSpPr>
          <p:cNvPr id="18" name="Oval 17"/>
          <p:cNvSpPr/>
          <p:nvPr/>
        </p:nvSpPr>
        <p:spPr>
          <a:xfrm>
            <a:off x="3349292" y="2452019"/>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9" name="Oval 18"/>
          <p:cNvSpPr/>
          <p:nvPr/>
        </p:nvSpPr>
        <p:spPr>
          <a:xfrm>
            <a:off x="4328284" y="2254021"/>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pic>
        <p:nvPicPr>
          <p:cNvPr id="20" name="Picture 19" descr="h22_turkiye_nufus_s148.jpg"/>
          <p:cNvPicPr>
            <a:picLocks noChangeAspect="1"/>
          </p:cNvPicPr>
          <p:nvPr/>
        </p:nvPicPr>
        <p:blipFill>
          <a:blip r:embed="rId4"/>
          <a:stretch>
            <a:fillRect/>
          </a:stretch>
        </p:blipFill>
        <p:spPr>
          <a:xfrm>
            <a:off x="502920" y="4274868"/>
            <a:ext cx="3749039" cy="1964079"/>
          </a:xfrm>
          <a:prstGeom prst="rect">
            <a:avLst/>
          </a:prstGeom>
          <a:ln w="9525">
            <a:solidFill>
              <a:srgbClr val="D9D9D9"/>
            </a:solidFill>
          </a:ln>
        </p:spPr>
      </p:pic>
      <p:sp>
        <p:nvSpPr>
          <p:cNvPr id="21" name="Rectangle 20"/>
          <p:cNvSpPr/>
          <p:nvPr/>
        </p:nvSpPr>
        <p:spPr>
          <a:xfrm>
            <a:off x="3371352" y="5801776"/>
            <a:ext cx="880593" cy="437155"/>
          </a:xfrm>
          <a:prstGeom prst="rect">
            <a:avLst/>
          </a:prstGeom>
          <a:solidFill>
            <a:srgbClr val="E2E1E0"/>
          </a:solidFill>
          <a:ln>
            <a:noFill/>
          </a:ln>
          <a:effectLst/>
        </p:spPr>
        <p:txBody>
          <a:bodyPr rtlCol="0" anchor="ctr"/>
          <a:lstStyle/>
          <a:p/>
        </p:txBody>
      </p:sp>
      <p:sp>
        <p:nvSpPr>
          <p:cNvPr id="22" name="Oval 21"/>
          <p:cNvSpPr/>
          <p:nvPr/>
        </p:nvSpPr>
        <p:spPr>
          <a:xfrm>
            <a:off x="2161934" y="5457520"/>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3" name="TextBox 22"/>
          <p:cNvSpPr txBox="1"/>
          <p:nvPr/>
        </p:nvSpPr>
        <p:spPr>
          <a:xfrm>
            <a:off x="4325111" y="4457748"/>
            <a:ext cx="1143001" cy="822960"/>
          </a:xfrm>
          <a:prstGeom prst="rect">
            <a:avLst/>
          </a:prstGeom>
          <a:noFill/>
        </p:spPr>
        <p:txBody>
          <a:bodyPr wrap="square" anchor="t" lIns="73152" rIns="73152" tIns="36576" bIns="36576">
            <a:noAutofit/>
          </a:bodyPr>
          <a:lstStyle/>
          <a:p>
            <a:pPr algn="l">
              <a:spcBef>
                <a:spcPts val="0"/>
              </a:spcBef>
              <a:spcAft>
                <a:spcPts val="0"/>
              </a:spcAft>
            </a:pPr>
            <a:r>
              <a:rPr lang="tr-TR" sz="1200" b="0" i="1">
                <a:solidFill>
                  <a:srgbClr val="767676"/>
                </a:solidFill>
                <a:latin typeface="Calibri"/>
              </a:rPr>
              <a:t>kitap s. 147 ve s. 148 haritaları</a:t>
            </a:r>
          </a:p>
        </p:txBody>
      </p:sp>
      <p:sp>
        <p:nvSpPr>
          <p:cNvPr id="24" name="Oval 23"/>
          <p:cNvSpPr/>
          <p:nvPr/>
        </p:nvSpPr>
        <p:spPr>
          <a:xfrm>
            <a:off x="5715000" y="1257173"/>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5" name="TextBox 24"/>
          <p:cNvSpPr txBox="1"/>
          <p:nvPr/>
        </p:nvSpPr>
        <p:spPr>
          <a:xfrm>
            <a:off x="6126480" y="1216152"/>
            <a:ext cx="5562295" cy="42951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1 numaralı alanda nüfus neden seyrektir?</a:t>
            </a:r>
          </a:p>
        </p:txBody>
      </p:sp>
      <p:sp>
        <p:nvSpPr>
          <p:cNvPr id="26" name="Rounded Rectangle 25"/>
          <p:cNvSpPr/>
          <p:nvPr/>
        </p:nvSpPr>
        <p:spPr>
          <a:xfrm>
            <a:off x="6126480" y="1718818"/>
            <a:ext cx="5562295" cy="8275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7" name="Connector 26"/>
          <p:cNvCxnSpPr/>
          <p:nvPr/>
        </p:nvCxnSpPr>
        <p:spPr>
          <a:xfrm>
            <a:off x="6309360" y="1994664"/>
            <a:ext cx="5196535" cy="0"/>
          </a:xfrm>
          <a:prstGeom prst="line">
            <a:avLst/>
          </a:prstGeom>
          <a:ln w="12700">
            <a:solidFill>
              <a:srgbClr val="D9D9D9"/>
            </a:solidFill>
            <a:prstDash val="dash"/>
          </a:ln>
        </p:spPr>
      </p:cxnSp>
      <p:cxnSp>
        <p:nvCxnSpPr>
          <p:cNvPr id="28" name="Connector 27"/>
          <p:cNvCxnSpPr/>
          <p:nvPr/>
        </p:nvCxnSpPr>
        <p:spPr>
          <a:xfrm>
            <a:off x="6309360" y="2270511"/>
            <a:ext cx="5196535" cy="0"/>
          </a:xfrm>
          <a:prstGeom prst="line">
            <a:avLst/>
          </a:prstGeom>
          <a:ln w="12700">
            <a:solidFill>
              <a:srgbClr val="D9D9D9"/>
            </a:solidFill>
            <a:prstDash val="dash"/>
          </a:ln>
        </p:spPr>
      </p:cxnSp>
      <p:sp>
        <p:nvSpPr>
          <p:cNvPr id="29" name="Oval 28"/>
          <p:cNvSpPr/>
          <p:nvPr/>
        </p:nvSpPr>
        <p:spPr>
          <a:xfrm>
            <a:off x="5715000" y="280772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30" name="TextBox 29"/>
          <p:cNvSpPr txBox="1"/>
          <p:nvPr/>
        </p:nvSpPr>
        <p:spPr>
          <a:xfrm>
            <a:off x="6126480" y="2619510"/>
            <a:ext cx="5562295" cy="7239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2 numaralı alanda nüfusun yoğun olmasında hangi faktörler bir araya gelmiştir?</a:t>
            </a:r>
          </a:p>
        </p:txBody>
      </p:sp>
      <p:sp>
        <p:nvSpPr>
          <p:cNvPr id="31" name="Rounded Rectangle 30"/>
          <p:cNvSpPr/>
          <p:nvPr/>
        </p:nvSpPr>
        <p:spPr>
          <a:xfrm>
            <a:off x="6126480" y="3416562"/>
            <a:ext cx="5562295" cy="113104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32" name="Connector 31"/>
          <p:cNvCxnSpPr/>
          <p:nvPr/>
        </p:nvCxnSpPr>
        <p:spPr>
          <a:xfrm>
            <a:off x="6309360" y="3699323"/>
            <a:ext cx="5196535" cy="0"/>
          </a:xfrm>
          <a:prstGeom prst="line">
            <a:avLst/>
          </a:prstGeom>
          <a:ln w="12700">
            <a:solidFill>
              <a:srgbClr val="D9D9D9"/>
            </a:solidFill>
            <a:prstDash val="dash"/>
          </a:ln>
        </p:spPr>
      </p:cxnSp>
      <p:cxnSp>
        <p:nvCxnSpPr>
          <p:cNvPr id="33" name="Connector 32"/>
          <p:cNvCxnSpPr/>
          <p:nvPr/>
        </p:nvCxnSpPr>
        <p:spPr>
          <a:xfrm>
            <a:off x="6309360" y="3982084"/>
            <a:ext cx="5196535" cy="0"/>
          </a:xfrm>
          <a:prstGeom prst="line">
            <a:avLst/>
          </a:prstGeom>
          <a:ln w="12700">
            <a:solidFill>
              <a:srgbClr val="D9D9D9"/>
            </a:solidFill>
            <a:prstDash val="dash"/>
          </a:ln>
        </p:spPr>
      </p:cxnSp>
      <p:cxnSp>
        <p:nvCxnSpPr>
          <p:cNvPr id="34" name="Connector 33"/>
          <p:cNvCxnSpPr/>
          <p:nvPr/>
        </p:nvCxnSpPr>
        <p:spPr>
          <a:xfrm>
            <a:off x="6309360" y="4264845"/>
            <a:ext cx="5196535" cy="0"/>
          </a:xfrm>
          <a:prstGeom prst="line">
            <a:avLst/>
          </a:prstGeom>
          <a:ln w="12700">
            <a:solidFill>
              <a:srgbClr val="D9D9D9"/>
            </a:solidFill>
            <a:prstDash val="dash"/>
          </a:ln>
        </p:spPr>
      </p:cxnSp>
      <p:sp>
        <p:nvSpPr>
          <p:cNvPr id="35" name="Oval 34"/>
          <p:cNvSpPr/>
          <p:nvPr/>
        </p:nvSpPr>
        <p:spPr>
          <a:xfrm>
            <a:off x="5715000" y="4808972"/>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6" name="TextBox 35"/>
          <p:cNvSpPr txBox="1"/>
          <p:nvPr/>
        </p:nvSpPr>
        <p:spPr>
          <a:xfrm>
            <a:off x="6126480" y="4620758"/>
            <a:ext cx="5562295" cy="7239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3 numaralı alanın yoğun nüfuslu olmasını iki faktörle açıklayınız.</a:t>
            </a:r>
          </a:p>
        </p:txBody>
      </p:sp>
      <p:sp>
        <p:nvSpPr>
          <p:cNvPr id="37" name="Rounded Rectangle 36"/>
          <p:cNvSpPr/>
          <p:nvPr/>
        </p:nvSpPr>
        <p:spPr>
          <a:xfrm>
            <a:off x="6126480" y="5417810"/>
            <a:ext cx="5562295" cy="8275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38" name="Connector 37"/>
          <p:cNvCxnSpPr/>
          <p:nvPr/>
        </p:nvCxnSpPr>
        <p:spPr>
          <a:xfrm>
            <a:off x="6309360" y="5693656"/>
            <a:ext cx="5196535" cy="0"/>
          </a:xfrm>
          <a:prstGeom prst="line">
            <a:avLst/>
          </a:prstGeom>
          <a:ln w="12700">
            <a:solidFill>
              <a:srgbClr val="D9D9D9"/>
            </a:solidFill>
            <a:prstDash val="dash"/>
          </a:ln>
        </p:spPr>
      </p:cxnSp>
      <p:cxnSp>
        <p:nvCxnSpPr>
          <p:cNvPr id="39" name="Connector 38"/>
          <p:cNvCxnSpPr/>
          <p:nvPr/>
        </p:nvCxnSpPr>
        <p:spPr>
          <a:xfrm>
            <a:off x="6309360" y="5969503"/>
            <a:ext cx="5196535" cy="0"/>
          </a:xfrm>
          <a:prstGeom prst="line">
            <a:avLst/>
          </a:prstGeom>
          <a:ln w="12700">
            <a:solidFill>
              <a:srgbClr val="D9D9D9"/>
            </a:solidFill>
            <a:prstDash val="dash"/>
          </a:ln>
        </p:spPr>
      </p:cxn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125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soruları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2_dunya_nufus_s147.jpg"/>
          <p:cNvPicPr>
            <a:picLocks noChangeAspect="1"/>
          </p:cNvPicPr>
          <p:nvPr/>
        </p:nvPicPr>
        <p:blipFill>
          <a:blip r:embed="rId3"/>
          <a:stretch>
            <a:fillRect/>
          </a:stretch>
        </p:blipFill>
        <p:spPr>
          <a:xfrm>
            <a:off x="502920" y="1216152"/>
            <a:ext cx="4983480" cy="2985564"/>
          </a:xfrm>
          <a:prstGeom prst="rect">
            <a:avLst/>
          </a:prstGeom>
          <a:ln w="9525">
            <a:solidFill>
              <a:srgbClr val="D9D9D9"/>
            </a:solidFill>
          </a:ln>
        </p:spPr>
      </p:pic>
      <p:cxnSp>
        <p:nvCxnSpPr>
          <p:cNvPr id="7" name="Connector 6"/>
          <p:cNvCxnSpPr/>
          <p:nvPr/>
        </p:nvCxnSpPr>
        <p:spPr>
          <a:xfrm>
            <a:off x="502920" y="2946608"/>
            <a:ext cx="4983480" cy="0"/>
          </a:xfrm>
          <a:prstGeom prst="line">
            <a:avLst/>
          </a:prstGeom>
          <a:ln w="15875">
            <a:solidFill>
              <a:srgbClr val="FFFFFF"/>
            </a:solidFill>
          </a:ln>
        </p:spPr>
      </p:cxnSp>
      <p:cxnSp>
        <p:nvCxnSpPr>
          <p:cNvPr id="8" name="Connector 7"/>
          <p:cNvCxnSpPr/>
          <p:nvPr/>
        </p:nvCxnSpPr>
        <p:spPr>
          <a:xfrm>
            <a:off x="502920" y="2583611"/>
            <a:ext cx="4983480" cy="0"/>
          </a:xfrm>
          <a:prstGeom prst="line">
            <a:avLst/>
          </a:prstGeom>
          <a:ln w="15875">
            <a:solidFill>
              <a:srgbClr val="FFFFFF"/>
            </a:solidFill>
            <a:prstDash val="dash"/>
          </a:ln>
        </p:spPr>
      </p:cxnSp>
      <p:cxnSp>
        <p:nvCxnSpPr>
          <p:cNvPr id="9" name="Connector 8"/>
          <p:cNvCxnSpPr/>
          <p:nvPr/>
        </p:nvCxnSpPr>
        <p:spPr>
          <a:xfrm>
            <a:off x="502920" y="3257905"/>
            <a:ext cx="4983480" cy="0"/>
          </a:xfrm>
          <a:prstGeom prst="line">
            <a:avLst/>
          </a:prstGeom>
          <a:ln w="15875">
            <a:solidFill>
              <a:srgbClr val="FFFFFF"/>
            </a:solidFill>
            <a:prstDash val="dash"/>
          </a:ln>
        </p:spPr>
      </p:cxnSp>
      <p:cxnSp>
        <p:nvCxnSpPr>
          <p:cNvPr id="10" name="Connector 9"/>
          <p:cNvCxnSpPr/>
          <p:nvPr/>
        </p:nvCxnSpPr>
        <p:spPr>
          <a:xfrm>
            <a:off x="2900089" y="1216103"/>
            <a:ext cx="15510" cy="933012"/>
          </a:xfrm>
          <a:prstGeom prst="line">
            <a:avLst/>
          </a:prstGeom>
          <a:ln w="15875">
            <a:solidFill>
              <a:srgbClr val="FFFFFF"/>
            </a:solidFill>
          </a:ln>
        </p:spPr>
      </p:cxnSp>
      <p:cxnSp>
        <p:nvCxnSpPr>
          <p:cNvPr id="11" name="Connector 10"/>
          <p:cNvCxnSpPr/>
          <p:nvPr/>
        </p:nvCxnSpPr>
        <p:spPr>
          <a:xfrm>
            <a:off x="2915599" y="2149115"/>
            <a:ext cx="3080" cy="559015"/>
          </a:xfrm>
          <a:prstGeom prst="line">
            <a:avLst/>
          </a:prstGeom>
          <a:ln w="15875">
            <a:solidFill>
              <a:srgbClr val="FFFFFF"/>
            </a:solidFill>
          </a:ln>
        </p:spPr>
      </p:cxnSp>
      <p:cxnSp>
        <p:nvCxnSpPr>
          <p:cNvPr id="12" name="Connector 11"/>
          <p:cNvCxnSpPr/>
          <p:nvPr/>
        </p:nvCxnSpPr>
        <p:spPr>
          <a:xfrm>
            <a:off x="2918679" y="2708130"/>
            <a:ext cx="6160" cy="551645"/>
          </a:xfrm>
          <a:prstGeom prst="line">
            <a:avLst/>
          </a:prstGeom>
          <a:ln w="15875">
            <a:solidFill>
              <a:srgbClr val="FFFFFF"/>
            </a:solidFill>
          </a:ln>
        </p:spPr>
      </p:cxnSp>
      <p:cxnSp>
        <p:nvCxnSpPr>
          <p:cNvPr id="13" name="Connector 12"/>
          <p:cNvCxnSpPr/>
          <p:nvPr/>
        </p:nvCxnSpPr>
        <p:spPr>
          <a:xfrm>
            <a:off x="2924839" y="3259775"/>
            <a:ext cx="9350" cy="542625"/>
          </a:xfrm>
          <a:prstGeom prst="line">
            <a:avLst/>
          </a:prstGeom>
          <a:ln w="15875">
            <a:solidFill>
              <a:srgbClr val="FFFFFF"/>
            </a:solidFill>
          </a:ln>
        </p:spPr>
      </p:cxnSp>
      <p:cxnSp>
        <p:nvCxnSpPr>
          <p:cNvPr id="14" name="Connector 13"/>
          <p:cNvCxnSpPr/>
          <p:nvPr/>
        </p:nvCxnSpPr>
        <p:spPr>
          <a:xfrm>
            <a:off x="2934189" y="3802400"/>
            <a:ext cx="9240" cy="399297"/>
          </a:xfrm>
          <a:prstGeom prst="line">
            <a:avLst/>
          </a:prstGeom>
          <a:ln w="15875">
            <a:solidFill>
              <a:srgbClr val="FFFFFF"/>
            </a:solidFill>
          </a:ln>
        </p:spPr>
      </p:cxnSp>
      <p:sp>
        <p:nvSpPr>
          <p:cNvPr id="15" name="TextBox 14"/>
          <p:cNvSpPr txBox="1"/>
          <p:nvPr/>
        </p:nvSpPr>
        <p:spPr>
          <a:xfrm>
            <a:off x="524919" y="2367203"/>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Yengeç Dönencesi</a:t>
            </a:r>
          </a:p>
        </p:txBody>
      </p:sp>
      <p:sp>
        <p:nvSpPr>
          <p:cNvPr id="16" name="TextBox 15"/>
          <p:cNvSpPr txBox="1"/>
          <p:nvPr/>
        </p:nvSpPr>
        <p:spPr>
          <a:xfrm>
            <a:off x="524919" y="2730200"/>
            <a:ext cx="1600200" cy="198120"/>
          </a:xfrm>
          <a:prstGeom prst="rect">
            <a:avLst/>
          </a:prstGeom>
          <a:noFill/>
        </p:spPr>
        <p:txBody>
          <a:bodyPr wrap="square" anchor="t" lIns="18288" rIns="18288" tIns="0" bIns="0">
            <a:noAutofit/>
          </a:bodyPr>
          <a:lstStyle/>
          <a:p>
            <a:pPr algn="l">
              <a:spcBef>
                <a:spcPts val="0"/>
              </a:spcBef>
              <a:spcAft>
                <a:spcPts val="0"/>
              </a:spcAft>
            </a:pPr>
            <a:r>
              <a:rPr lang="tr-TR" sz="1200" b="1" i="1">
                <a:solidFill>
                  <a:srgbClr val="D3373A"/>
                </a:solidFill>
                <a:latin typeface="Calibri"/>
              </a:rPr>
              <a:t>Ekvator</a:t>
            </a:r>
          </a:p>
        </p:txBody>
      </p:sp>
      <p:sp>
        <p:nvSpPr>
          <p:cNvPr id="17" name="TextBox 16"/>
          <p:cNvSpPr txBox="1"/>
          <p:nvPr/>
        </p:nvSpPr>
        <p:spPr>
          <a:xfrm>
            <a:off x="524919" y="3041497"/>
            <a:ext cx="1600200" cy="198120"/>
          </a:xfrm>
          <a:prstGeom prst="rect">
            <a:avLst/>
          </a:prstGeom>
          <a:noFill/>
        </p:spPr>
        <p:txBody>
          <a:bodyPr wrap="square" anchor="t" lIns="18288" rIns="18288" tIns="0" bIns="0">
            <a:noAutofit/>
          </a:bodyPr>
          <a:lstStyle/>
          <a:p>
            <a:pPr algn="l">
              <a:spcBef>
                <a:spcPts val="0"/>
              </a:spcBef>
              <a:spcAft>
                <a:spcPts val="0"/>
              </a:spcAft>
            </a:pPr>
            <a:r>
              <a:rPr lang="tr-TR" sz="1200" b="0" i="1">
                <a:solidFill>
                  <a:srgbClr val="262626"/>
                </a:solidFill>
                <a:latin typeface="Calibri"/>
              </a:rPr>
              <a:t>Oğlak Dönencesi</a:t>
            </a:r>
          </a:p>
        </p:txBody>
      </p:sp>
      <p:sp>
        <p:nvSpPr>
          <p:cNvPr id="18" name="Oval 17"/>
          <p:cNvSpPr/>
          <p:nvPr/>
        </p:nvSpPr>
        <p:spPr>
          <a:xfrm>
            <a:off x="3239564" y="2342291"/>
            <a:ext cx="548640" cy="548640"/>
          </a:xfrm>
          <a:prstGeom prst="ellipse">
            <a:avLst/>
          </a:prstGeom>
          <a:noFill/>
          <a:ln w="38100">
            <a:solidFill>
              <a:srgbClr val="2C6696"/>
            </a:solidFill>
          </a:ln>
          <a:effectLst/>
        </p:spPr>
        <p:txBody>
          <a:bodyPr rtlCol="0" anchor="ctr"/>
          <a:lstStyle/>
          <a:p/>
        </p:txBody>
      </p:sp>
      <p:sp>
        <p:nvSpPr>
          <p:cNvPr id="19" name="Oval 18"/>
          <p:cNvSpPr/>
          <p:nvPr/>
        </p:nvSpPr>
        <p:spPr>
          <a:xfrm>
            <a:off x="3349292" y="2452019"/>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0" name="Oval 19"/>
          <p:cNvSpPr/>
          <p:nvPr/>
        </p:nvSpPr>
        <p:spPr>
          <a:xfrm>
            <a:off x="4218556" y="2144293"/>
            <a:ext cx="548640" cy="548640"/>
          </a:xfrm>
          <a:prstGeom prst="ellipse">
            <a:avLst/>
          </a:prstGeom>
          <a:noFill/>
          <a:ln w="38100">
            <a:solidFill>
              <a:srgbClr val="B03A2E"/>
            </a:solidFill>
          </a:ln>
          <a:effectLst/>
        </p:spPr>
        <p:txBody>
          <a:bodyPr rtlCol="0" anchor="ctr"/>
          <a:lstStyle/>
          <a:p/>
        </p:txBody>
      </p:sp>
      <p:sp>
        <p:nvSpPr>
          <p:cNvPr id="21" name="Oval 20"/>
          <p:cNvSpPr/>
          <p:nvPr/>
        </p:nvSpPr>
        <p:spPr>
          <a:xfrm>
            <a:off x="4328284" y="2254021"/>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pic>
        <p:nvPicPr>
          <p:cNvPr id="22" name="Picture 21" descr="h22_turkiye_nufus_s148.jpg"/>
          <p:cNvPicPr>
            <a:picLocks noChangeAspect="1"/>
          </p:cNvPicPr>
          <p:nvPr/>
        </p:nvPicPr>
        <p:blipFill>
          <a:blip r:embed="rId4"/>
          <a:stretch>
            <a:fillRect/>
          </a:stretch>
        </p:blipFill>
        <p:spPr>
          <a:xfrm>
            <a:off x="502920" y="4274868"/>
            <a:ext cx="3749039" cy="1964079"/>
          </a:xfrm>
          <a:prstGeom prst="rect">
            <a:avLst/>
          </a:prstGeom>
          <a:ln w="9525">
            <a:solidFill>
              <a:srgbClr val="D9D9D9"/>
            </a:solidFill>
          </a:ln>
        </p:spPr>
      </p:pic>
      <p:sp>
        <p:nvSpPr>
          <p:cNvPr id="23" name="Rectangle 22"/>
          <p:cNvSpPr/>
          <p:nvPr/>
        </p:nvSpPr>
        <p:spPr>
          <a:xfrm>
            <a:off x="3371352" y="5801776"/>
            <a:ext cx="880593" cy="437155"/>
          </a:xfrm>
          <a:prstGeom prst="rect">
            <a:avLst/>
          </a:prstGeom>
          <a:solidFill>
            <a:srgbClr val="E2E1E0"/>
          </a:solidFill>
          <a:ln>
            <a:noFill/>
          </a:ln>
          <a:effectLst/>
        </p:spPr>
        <p:txBody>
          <a:bodyPr rtlCol="0" anchor="ctr"/>
          <a:lstStyle/>
          <a:p/>
        </p:txBody>
      </p:sp>
      <p:sp>
        <p:nvSpPr>
          <p:cNvPr id="24" name="Oval 23"/>
          <p:cNvSpPr/>
          <p:nvPr/>
        </p:nvSpPr>
        <p:spPr>
          <a:xfrm>
            <a:off x="2107070" y="5402656"/>
            <a:ext cx="438912" cy="438912"/>
          </a:xfrm>
          <a:prstGeom prst="ellipse">
            <a:avLst/>
          </a:prstGeom>
          <a:noFill/>
          <a:ln w="38100">
            <a:solidFill>
              <a:srgbClr val="B03A2E"/>
            </a:solidFill>
          </a:ln>
          <a:effectLst/>
        </p:spPr>
        <p:txBody>
          <a:bodyPr rtlCol="0" anchor="ctr"/>
          <a:lstStyle/>
          <a:p/>
        </p:txBody>
      </p:sp>
      <p:sp>
        <p:nvSpPr>
          <p:cNvPr id="25" name="Oval 24"/>
          <p:cNvSpPr/>
          <p:nvPr/>
        </p:nvSpPr>
        <p:spPr>
          <a:xfrm>
            <a:off x="2161934" y="5457520"/>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6" name="TextBox 25"/>
          <p:cNvSpPr txBox="1"/>
          <p:nvPr/>
        </p:nvSpPr>
        <p:spPr>
          <a:xfrm>
            <a:off x="4325111" y="4457748"/>
            <a:ext cx="1143001" cy="822960"/>
          </a:xfrm>
          <a:prstGeom prst="rect">
            <a:avLst/>
          </a:prstGeom>
          <a:noFill/>
        </p:spPr>
        <p:txBody>
          <a:bodyPr wrap="square" anchor="t" lIns="73152" rIns="73152" tIns="36576" bIns="36576">
            <a:noAutofit/>
          </a:bodyPr>
          <a:lstStyle/>
          <a:p>
            <a:pPr algn="l">
              <a:spcBef>
                <a:spcPts val="0"/>
              </a:spcBef>
              <a:spcAft>
                <a:spcPts val="0"/>
              </a:spcAft>
            </a:pPr>
            <a:r>
              <a:rPr lang="tr-TR" sz="1200" b="0" i="1">
                <a:solidFill>
                  <a:srgbClr val="767676"/>
                </a:solidFill>
                <a:latin typeface="Calibri"/>
              </a:rPr>
              <a:t>kitap s. 147 ve s. 148 haritaları</a:t>
            </a:r>
          </a:p>
        </p:txBody>
      </p:sp>
      <p:sp>
        <p:nvSpPr>
          <p:cNvPr id="27" name="Oval 26"/>
          <p:cNvSpPr/>
          <p:nvPr/>
        </p:nvSpPr>
        <p:spPr>
          <a:xfrm>
            <a:off x="5715000" y="1257173"/>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8" name="TextBox 27"/>
          <p:cNvSpPr txBox="1"/>
          <p:nvPr/>
        </p:nvSpPr>
        <p:spPr>
          <a:xfrm>
            <a:off x="6126480" y="1216152"/>
            <a:ext cx="5562295" cy="42951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1 numaralı alanda nüfus neden seyrektir?</a:t>
            </a:r>
          </a:p>
        </p:txBody>
      </p:sp>
      <p:sp>
        <p:nvSpPr>
          <p:cNvPr id="29" name="Rounded Rectangle 28"/>
          <p:cNvSpPr/>
          <p:nvPr/>
        </p:nvSpPr>
        <p:spPr>
          <a:xfrm>
            <a:off x="6126480" y="1718818"/>
            <a:ext cx="5562295" cy="82754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50" b="0" i="0">
                <a:solidFill>
                  <a:srgbClr val="262626"/>
                </a:solidFill>
                <a:latin typeface="Calibri"/>
              </a:rPr>
              <a:t>Arap Yarımadası'nın içi: çöl iklimi — yağış çok az, su yok, tarım yapılamaz (iklim; su kaynakları).</a:t>
            </a:r>
          </a:p>
        </p:txBody>
      </p:sp>
      <p:sp>
        <p:nvSpPr>
          <p:cNvPr id="30" name="Oval 29"/>
          <p:cNvSpPr/>
          <p:nvPr/>
        </p:nvSpPr>
        <p:spPr>
          <a:xfrm>
            <a:off x="5715000" y="280772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31" name="TextBox 30"/>
          <p:cNvSpPr txBox="1"/>
          <p:nvPr/>
        </p:nvSpPr>
        <p:spPr>
          <a:xfrm>
            <a:off x="6126480" y="2619510"/>
            <a:ext cx="5562295" cy="7239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2 numaralı alanda nüfusun yoğun olmasında hangi faktörler bir araya gelmiştir?</a:t>
            </a:r>
          </a:p>
        </p:txBody>
      </p:sp>
      <p:sp>
        <p:nvSpPr>
          <p:cNvPr id="32" name="Rounded Rectangle 31"/>
          <p:cNvSpPr/>
          <p:nvPr/>
        </p:nvSpPr>
        <p:spPr>
          <a:xfrm>
            <a:off x="6126480" y="3416562"/>
            <a:ext cx="5562295" cy="113104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50" b="0" i="0">
                <a:solidFill>
                  <a:srgbClr val="262626"/>
                </a:solidFill>
                <a:latin typeface="Calibri"/>
              </a:rPr>
              <a:t>Doğu Çin: akarsuların verimli ovaları ve kıyılar, yazın bol yağış (muson) → tarım; sanayi, ulaşım, büyük kentler.</a:t>
            </a:r>
          </a:p>
        </p:txBody>
      </p:sp>
      <p:sp>
        <p:nvSpPr>
          <p:cNvPr id="33" name="Oval 32"/>
          <p:cNvSpPr/>
          <p:nvPr/>
        </p:nvSpPr>
        <p:spPr>
          <a:xfrm>
            <a:off x="5715000" y="4808972"/>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4" name="TextBox 33"/>
          <p:cNvSpPr txBox="1"/>
          <p:nvPr/>
        </p:nvSpPr>
        <p:spPr>
          <a:xfrm>
            <a:off x="6126480" y="4620758"/>
            <a:ext cx="5562295" cy="7239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3 numaralı alanın yoğun nüfuslu olmasını iki faktörle açıklayınız.</a:t>
            </a:r>
          </a:p>
        </p:txBody>
      </p:sp>
      <p:sp>
        <p:nvSpPr>
          <p:cNvPr id="35" name="Rounded Rectangle 34"/>
          <p:cNvSpPr/>
          <p:nvPr/>
        </p:nvSpPr>
        <p:spPr>
          <a:xfrm>
            <a:off x="6126480" y="5417810"/>
            <a:ext cx="5562295" cy="82754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50" b="0" i="0">
                <a:solidFill>
                  <a:srgbClr val="262626"/>
                </a:solidFill>
                <a:latin typeface="Calibri"/>
              </a:rPr>
              <a:t>Çukurova: verimli delta ovası ve ılıman Akdeniz iklimi → tarım; sanayi, liman ve ulaşım (iki faktör yeterli).</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126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22.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Nüfus yoğunluğu neyi ifade eder, birimi nedir?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Şema 4.1'den bir doğal ve bir beşerî ya da ekonomik faktör yazıp her birine bir yer örneği veriniz.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Bir haritada çölün ortasında yoğun nüfuslu bir şerit görürseniz bunun nedeni ne olabilir?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127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Öğrenme günlüğü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GÜNLÜK</a:t>
            </a:r>
          </a:p>
        </p:txBody>
      </p:sp>
      <p:sp>
        <p:nvSpPr>
          <p:cNvPr id="6" name="Rounded Rectangle 5"/>
          <p:cNvSpPr/>
          <p:nvPr/>
        </p:nvSpPr>
        <p:spPr>
          <a:xfrm>
            <a:off x="502920" y="1444752"/>
            <a:ext cx="11185855" cy="21031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2800" b="1" i="0">
                <a:solidFill>
                  <a:srgbClr val="262626"/>
                </a:solidFill>
                <a:latin typeface="Calibri"/>
              </a:rPr>
              <a:t>Ön değerlendirme şemamda neyi değiştirdim? Neden?</a:t>
            </a:r>
          </a:p>
          <a:p>
            <a:pPr algn="ctr">
              <a:spcBef>
                <a:spcPts val="0"/>
              </a:spcBef>
              <a:spcAft>
                <a:spcPts val="0"/>
              </a:spcAft>
            </a:pPr>
            <a:r>
              <a:rPr lang="tr-TR" sz="2800" b="0" i="0">
                <a:solidFill>
                  <a:srgbClr val="262626"/>
                </a:solidFill>
                <a:latin typeface="Calibri"/>
              </a:rPr>
              <a:t>İki cümle yaz; şemanı günlüğüne yapıştır.</a:t>
            </a:r>
          </a:p>
        </p:txBody>
      </p:sp>
      <p:sp>
        <p:nvSpPr>
          <p:cNvPr id="7" name="Rounded Rectangle 6"/>
          <p:cNvSpPr/>
          <p:nvPr/>
        </p:nvSpPr>
        <p:spPr>
          <a:xfrm>
            <a:off x="502920" y="3776472"/>
            <a:ext cx="3594506" cy="237744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3776472"/>
            <a:ext cx="3594506"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4041648"/>
            <a:ext cx="3594506" cy="265176"/>
          </a:xfrm>
          <a:prstGeom prst="rect">
            <a:avLst/>
          </a:prstGeom>
          <a:solidFill>
            <a:srgbClr val="2C6696"/>
          </a:solidFill>
          <a:ln>
            <a:noFill/>
          </a:ln>
          <a:effectLst/>
        </p:spPr>
        <p:txBody>
          <a:bodyPr rtlCol="0" anchor="ctr"/>
          <a:lstStyle/>
          <a:p/>
        </p:txBody>
      </p:sp>
      <p:sp>
        <p:nvSpPr>
          <p:cNvPr id="10" name="TextBox 9"/>
          <p:cNvSpPr txBox="1"/>
          <p:nvPr/>
        </p:nvSpPr>
        <p:spPr>
          <a:xfrm>
            <a:off x="594360" y="37764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Önce</a:t>
            </a:r>
          </a:p>
        </p:txBody>
      </p:sp>
      <p:sp>
        <p:nvSpPr>
          <p:cNvPr id="11" name="TextBox 10"/>
          <p:cNvSpPr txBox="1"/>
          <p:nvPr/>
        </p:nvSpPr>
        <p:spPr>
          <a:xfrm>
            <a:off x="612648" y="4379976"/>
            <a:ext cx="3375050" cy="17007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Şemamda … yazmıştım.</a:t>
            </a:r>
          </a:p>
        </p:txBody>
      </p:sp>
      <p:sp>
        <p:nvSpPr>
          <p:cNvPr id="12" name="Rounded Rectangle 11"/>
          <p:cNvSpPr/>
          <p:nvPr/>
        </p:nvSpPr>
        <p:spPr>
          <a:xfrm>
            <a:off x="4298594" y="3776472"/>
            <a:ext cx="3594506" cy="23774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3776472"/>
            <a:ext cx="3594506" cy="530352"/>
          </a:xfrm>
          <a:prstGeom prst="roundRect">
            <a:avLst>
              <a:gd name="adj" fmla="val 25000"/>
            </a:avLst>
          </a:prstGeom>
          <a:solidFill>
            <a:srgbClr val="B03A2E"/>
          </a:solidFill>
          <a:ln>
            <a:noFill/>
          </a:ln>
          <a:effectLst/>
        </p:spPr>
        <p:txBody>
          <a:bodyPr rtlCol="0" anchor="ctr"/>
          <a:lstStyle/>
          <a:p/>
        </p:txBody>
      </p:sp>
      <p:sp>
        <p:nvSpPr>
          <p:cNvPr id="14" name="Rectangle 13"/>
          <p:cNvSpPr/>
          <p:nvPr/>
        </p:nvSpPr>
        <p:spPr>
          <a:xfrm>
            <a:off x="4298594" y="4041648"/>
            <a:ext cx="3594506" cy="265176"/>
          </a:xfrm>
          <a:prstGeom prst="rect">
            <a:avLst/>
          </a:prstGeom>
          <a:solidFill>
            <a:srgbClr val="B03A2E"/>
          </a:solidFill>
          <a:ln>
            <a:noFill/>
          </a:ln>
          <a:effectLst/>
        </p:spPr>
        <p:txBody>
          <a:bodyPr rtlCol="0" anchor="ctr"/>
          <a:lstStyle/>
          <a:p/>
        </p:txBody>
      </p:sp>
      <p:sp>
        <p:nvSpPr>
          <p:cNvPr id="15" name="TextBox 14"/>
          <p:cNvSpPr txBox="1"/>
          <p:nvPr/>
        </p:nvSpPr>
        <p:spPr>
          <a:xfrm>
            <a:off x="4390034" y="37764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Şimdi</a:t>
            </a:r>
          </a:p>
        </p:txBody>
      </p:sp>
      <p:sp>
        <p:nvSpPr>
          <p:cNvPr id="16" name="TextBox 15"/>
          <p:cNvSpPr txBox="1"/>
          <p:nvPr/>
        </p:nvSpPr>
        <p:spPr>
          <a:xfrm>
            <a:off x="4408322" y="4379976"/>
            <a:ext cx="3375050" cy="17007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 ekledim / düzelttim.</a:t>
            </a:r>
          </a:p>
        </p:txBody>
      </p:sp>
      <p:sp>
        <p:nvSpPr>
          <p:cNvPr id="17" name="Rounded Rectangle 16"/>
          <p:cNvSpPr/>
          <p:nvPr/>
        </p:nvSpPr>
        <p:spPr>
          <a:xfrm>
            <a:off x="8094268" y="3776472"/>
            <a:ext cx="3594506" cy="237744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3776472"/>
            <a:ext cx="3594506" cy="530352"/>
          </a:xfrm>
          <a:prstGeom prst="roundRect">
            <a:avLst>
              <a:gd name="adj" fmla="val 25000"/>
            </a:avLst>
          </a:prstGeom>
          <a:solidFill>
            <a:srgbClr val="1E7B6E"/>
          </a:solidFill>
          <a:ln>
            <a:noFill/>
          </a:ln>
          <a:effectLst/>
        </p:spPr>
        <p:txBody>
          <a:bodyPr rtlCol="0" anchor="ctr"/>
          <a:lstStyle/>
          <a:p/>
        </p:txBody>
      </p:sp>
      <p:sp>
        <p:nvSpPr>
          <p:cNvPr id="19" name="Rectangle 18"/>
          <p:cNvSpPr/>
          <p:nvPr/>
        </p:nvSpPr>
        <p:spPr>
          <a:xfrm>
            <a:off x="8094268" y="4041648"/>
            <a:ext cx="3594506" cy="265176"/>
          </a:xfrm>
          <a:prstGeom prst="rect">
            <a:avLst/>
          </a:prstGeom>
          <a:solidFill>
            <a:srgbClr val="1E7B6E"/>
          </a:solidFill>
          <a:ln>
            <a:noFill/>
          </a:ln>
          <a:effectLst/>
        </p:spPr>
        <p:txBody>
          <a:bodyPr rtlCol="0" anchor="ctr"/>
          <a:lstStyle/>
          <a:p/>
        </p:txBody>
      </p:sp>
      <p:sp>
        <p:nvSpPr>
          <p:cNvPr id="20" name="TextBox 19"/>
          <p:cNvSpPr txBox="1"/>
          <p:nvPr/>
        </p:nvSpPr>
        <p:spPr>
          <a:xfrm>
            <a:off x="8185708" y="37764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Çünkü</a:t>
            </a:r>
          </a:p>
        </p:txBody>
      </p:sp>
      <p:sp>
        <p:nvSpPr>
          <p:cNvPr id="21" name="TextBox 20"/>
          <p:cNvSpPr txBox="1"/>
          <p:nvPr/>
        </p:nvSpPr>
        <p:spPr>
          <a:xfrm>
            <a:off x="8203996" y="4379976"/>
            <a:ext cx="3375050" cy="17007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Haritada … gördüm.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128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 ara tatil görevi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22.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149-153'ü (göçler) oku.</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146 'Konuya Başlarken' sözüne görüşünü öğrenme günlüğüne 'katılıyorum / katılmıyorum, çünkü …' diye yaz (21. haftada yazdıysan okuduktan sonra gözden geçir).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Çalışma kâğıdının (COG9-CK-U4) Bölüm 2'sindeki 5-6. maddeleri çöz.</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Göç örneklerini 23. haftada kitaptan çalışacağız; aileden ya da çevreden bilgi toplaman gerekmez.</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EBA/MEBİ'deki 4. ünite içerikleri isteğe bağlıdır; telefon gerekmez.</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149-153</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129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22. hafta · Nüfusun Dağılışı ve Hareketleri I: Dağılış (slayt 91-129)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