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4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54"/>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4" Type="http://schemas.openxmlformats.org/officeDocument/2006/relationships/slide" Target="slides/slide47.xml"/><Relationship Id="rId137" Type="http://schemas.openxmlformats.org/officeDocument/2006/relationships/slide" Target="slides/slide1.xml"/><Relationship Id="rId138" Type="http://schemas.openxmlformats.org/officeDocument/2006/relationships/slide" Target="slides/slide2.xml"/><Relationship Id="rId139" Type="http://schemas.openxmlformats.org/officeDocument/2006/relationships/slide" Target="slides/slide3.xml"/><Relationship Id="rId140" Type="http://schemas.openxmlformats.org/officeDocument/2006/relationships/slide" Target="slides/slide4.xml"/><Relationship Id="rId141" Type="http://schemas.openxmlformats.org/officeDocument/2006/relationships/slide" Target="slides/slide5.xml"/><Relationship Id="rId142" Type="http://schemas.openxmlformats.org/officeDocument/2006/relationships/slide" Target="slides/slide6.xml"/><Relationship Id="rId143" Type="http://schemas.openxmlformats.org/officeDocument/2006/relationships/slide" Target="slides/slide7.xml"/><Relationship Id="rId144" Type="http://schemas.openxmlformats.org/officeDocument/2006/relationships/slide" Target="slides/slide8.xml"/><Relationship Id="rId145" Type="http://schemas.openxmlformats.org/officeDocument/2006/relationships/slide" Target="slides/slide9.xml"/><Relationship Id="rId146" Type="http://schemas.openxmlformats.org/officeDocument/2006/relationships/slide" Target="slides/slide10.xml"/><Relationship Id="rId147" Type="http://schemas.openxmlformats.org/officeDocument/2006/relationships/slide" Target="slides/slide11.xml"/><Relationship Id="rId148" Type="http://schemas.openxmlformats.org/officeDocument/2006/relationships/slide" Target="slides/slide12.xml"/><Relationship Id="rId149" Type="http://schemas.openxmlformats.org/officeDocument/2006/relationships/slide" Target="slides/slide13.xml"/><Relationship Id="rId150" Type="http://schemas.openxmlformats.org/officeDocument/2006/relationships/slide" Target="slides/slide14.xml"/><Relationship Id="rId151" Type="http://schemas.openxmlformats.org/officeDocument/2006/relationships/slide" Target="slides/slide15.xml"/><Relationship Id="rId152" Type="http://schemas.openxmlformats.org/officeDocument/2006/relationships/slide" Target="slides/slide16.xml"/><Relationship Id="rId153" Type="http://schemas.openxmlformats.org/officeDocument/2006/relationships/slide" Target="slides/slide17.xml"/><Relationship Id="rId154" Type="http://schemas.openxmlformats.org/officeDocument/2006/relationships/slide" Target="slides/slide18.xml"/><Relationship Id="rId155" Type="http://schemas.openxmlformats.org/officeDocument/2006/relationships/slide" Target="slides/slide19.xml"/><Relationship Id="rId156" Type="http://schemas.openxmlformats.org/officeDocument/2006/relationships/slide" Target="slides/slide20.xml"/><Relationship Id="rId157" Type="http://schemas.openxmlformats.org/officeDocument/2006/relationships/slide" Target="slides/slide21.xml"/><Relationship Id="rId158" Type="http://schemas.openxmlformats.org/officeDocument/2006/relationships/slide" Target="slides/slide22.xml"/><Relationship Id="rId159" Type="http://schemas.openxmlformats.org/officeDocument/2006/relationships/slide" Target="slides/slide23.xml"/><Relationship Id="rId160" Type="http://schemas.openxmlformats.org/officeDocument/2006/relationships/slide" Target="slides/slide24.xml"/><Relationship Id="rId161" Type="http://schemas.openxmlformats.org/officeDocument/2006/relationships/slide" Target="slides/slide25.xml"/><Relationship Id="rId162" Type="http://schemas.openxmlformats.org/officeDocument/2006/relationships/slide" Target="slides/slide26.xml"/><Relationship Id="rId163" Type="http://schemas.openxmlformats.org/officeDocument/2006/relationships/slide" Target="slides/slide27.xml"/><Relationship Id="rId164" Type="http://schemas.openxmlformats.org/officeDocument/2006/relationships/slide" Target="slides/slide28.xml"/><Relationship Id="rId165" Type="http://schemas.openxmlformats.org/officeDocument/2006/relationships/slide" Target="slides/slide29.xml"/><Relationship Id="rId166" Type="http://schemas.openxmlformats.org/officeDocument/2006/relationships/slide" Target="slides/slide30.xml"/><Relationship Id="rId167" Type="http://schemas.openxmlformats.org/officeDocument/2006/relationships/slide" Target="slides/slide31.xml"/><Relationship Id="rId168" Type="http://schemas.openxmlformats.org/officeDocument/2006/relationships/slide" Target="slides/slide32.xml"/><Relationship Id="rId169" Type="http://schemas.openxmlformats.org/officeDocument/2006/relationships/slide" Target="slides/slide33.xml"/><Relationship Id="rId170" Type="http://schemas.openxmlformats.org/officeDocument/2006/relationships/slide" Target="slides/slide34.xml"/><Relationship Id="rId171" Type="http://schemas.openxmlformats.org/officeDocument/2006/relationships/slide" Target="slides/slide35.xml"/><Relationship Id="rId172" Type="http://schemas.openxmlformats.org/officeDocument/2006/relationships/slide" Target="slides/slide36.xml"/><Relationship Id="rId173" Type="http://schemas.openxmlformats.org/officeDocument/2006/relationships/slide" Target="slides/slide37.xml"/><Relationship Id="rId174" Type="http://schemas.openxmlformats.org/officeDocument/2006/relationships/slide" Target="slides/slide38.xml"/><Relationship Id="rId175" Type="http://schemas.openxmlformats.org/officeDocument/2006/relationships/slide" Target="slides/slide39.xml"/><Relationship Id="rId176" Type="http://schemas.openxmlformats.org/officeDocument/2006/relationships/slide" Target="slides/slide40.xml"/><Relationship Id="rId177" Type="http://schemas.openxmlformats.org/officeDocument/2006/relationships/slide" Target="slides/slide41.xml"/><Relationship Id="rId178" Type="http://schemas.openxmlformats.org/officeDocument/2006/relationships/slide" Target="slides/slide42.xml"/><Relationship Id="rId179" Type="http://schemas.openxmlformats.org/officeDocument/2006/relationships/slide" Target="slides/slide43.xml"/><Relationship Id="rId180" Type="http://schemas.openxmlformats.org/officeDocument/2006/relationships/slide" Target="slides/slide44.xml"/><Relationship Id="rId181" Type="http://schemas.openxmlformats.org/officeDocument/2006/relationships/slide" Target="slides/slide45.xml"/><Relationship Id="rId182"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süreç bileşenini hatırlatmak: geçen hafta nüfusun dağılışı, bu hafta nüfusun HAREKETLERİ (göçler) haritalar ve metinler üzerinden.</a:t>
            </a:r>
          </a:p>
          <a:p/>
          <a:p>
            <a:r>
              <a:t>SÜRE: 80 dakikalık akış (ders planı, 23. hafta): giriş 5 · köprü kurma 8 · göç türleri ve tarihî göçler; türklerin türkistan'dan göçleri 15 · beyin göçü ve uygulama 12 · geçiş 2 (E) · uygulamalar 17 · paylaşım 8 · i̇zleme 7 · toparlama, öğrenme günlüğü, proje hatırlatması, ev 6. 40. dakika beyin göçü uygulamasının sonundadır. Giriş 5 dk; tatil dönüşü ilk ders olduğundan 5 dakikayı aşmayın.</a:t>
            </a:r>
          </a:p>
          <a:p/>
          <a:p>
            <a:r>
              <a:t>NASIL: 'Ara tatilden önce insanların nerede kalabalık yaşadığını gördük; dağılışı değiştiren en önemli etkenlerden biri de göçlerdir. Bugün insanların neden ve nasıl yer değiştirdiğini kitaptaki örneklerle inceleyeceğiz.'</a:t>
            </a:r>
          </a:p>
          <a:p/>
          <a:p>
            <a:r>
              <a:t>KAYNAK: Program (2026) COĞ.9.4.2; ders planı 23. hafta; kitap s. 146, 149-153.</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3. istasyondaki beyin göçü uygulaması dersin ilk yarısını bitirir; istasyonlar, paylaşım ve harita soruları ikinci yarıdadır.</a:t>
            </a:r>
          </a:p>
          <a:p/>
          <a:p>
            <a:r>
              <a:t>KAYNAK: Ders planı, 23. hafta akışı (dokuz aşama).</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tatil görevini isimsiz yoklamak; haftanın belirli günlerini konuyla bağlamak.</a:t>
            </a:r>
          </a:p>
          <a:p/>
          <a:p>
            <a:r>
              <a:t>NASIL: Üç maddeyi okuyun; her birinde el kaldırmayla yoklayın (isim okunmaz, kişisel bilgi sorulmaz) ve derse hazırlık kaydını işleyin (P2). 18 Mart'ı bir cümleyle anın; Türk Dünyası ve Toplulukları Haftası'nda Türklerin göç yollarını Harita 4.1'de izleyeceğinizi söyleyin.</a:t>
            </a:r>
          </a:p>
          <a:p/>
          <a:p>
            <a:r>
              <a:t>KAYNAK: Ders planı 22. hafta ev (ara tatil görevi) ve 23. hafta 1. aşama; belirli gün ve haftalar (okul programı: 18 Mart Şehitler Günü; Türk Dünyası ve Toplulukları Haftası 15-21 Mart).</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Köprü kurma: göçün bir olgu olarak insanlık tarihi kadar eski olduğunu düşündürmek; farklı görüşleri gerekçeleriyle ve saygıyla dinleme (D14.1, E3.5).</a:t>
            </a:r>
          </a:p>
          <a:p/>
          <a:p>
            <a:r>
              <a:t>SÜRE: Köprü kurma: 8 dk (okuma 1 · düşün-eşleş 2 · iki karşıt görüş 2 · günlükten üç cümle 2 · örnek görüşler 1).</a:t>
            </a:r>
          </a:p>
          <a:p/>
          <a:p>
            <a:r>
              <a:t>NASIL: Sözü bir öğrenciye okutun. Önce 1 dakika tek başına düşünme, sonra 1 dakika sıra arkadaşıyla konuşma. İsim kartıyla farklı iki görüş alın; kural: görüşü olan gerekçesini söyler, dinleyen sözü kesmez. Günlüğüne cümle yazmış üç gönüllü okur. Tartışmayı ülkeler ve güncel siyaset üzerine değil, göçün nedenleri ve sonuçları üzerine tutun.</a:t>
            </a:r>
          </a:p>
          <a:p/>
          <a:p>
            <a:r>
              <a:t>BEKLENEN CEVAP: Doğru ya da yanlış cevap yoktur; görüş + gerekçe beklenir (örnekler sonraki slaytta).</a:t>
            </a:r>
          </a:p>
          <a:p/>
          <a:p>
            <a:r>
              <a:t>KAYNAK: Kitap s. 146 KONUYA BAŞLARKEN (söz, künye ve iki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Görüş sorusunun ölçütlü örnek cevabı: tutum + kitaptan gerekçe + saygılı dil.</a:t>
            </a:r>
          </a:p>
          <a:p/>
          <a:p>
            <a:r>
              <a:t>NASIL: Öğrencilerin görüşleri alındıktan sonra açın. İki örnek iki farklı tutumu gösterir; ikisi de ölçütleri karşılar. 'Katılmıyorum' diyen öğrencinin gerekçeli görüşü de aynı ölçütlerle değerlendirilir. Değerlendirme notu yoktur; günlüğe yazılan görüş öğrencinindir.</a:t>
            </a:r>
          </a:p>
          <a:p/>
          <a:p>
            <a:r>
              <a:t>BEKLENEN CEVAP: Ölçüt: tutum + kitaptan gerekçe + saygılı dil. Örnekler slaytta.</a:t>
            </a:r>
          </a:p>
          <a:p/>
          <a:p>
            <a:r>
              <a:t>KAYNAK: Kitap s. 146 (söz), s. 149 (tarihî göçler; afet, savaş, yoksulluk, iş, eğitim nedenleri), s. 152 (beyin göçü). Örnek görüşler kitabın bilgileriyle yazılmıştır.</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Göçü kitabın tanımıyla kurmak; göçün nedenlerinin beş grubunu göstermek.</a:t>
            </a:r>
          </a:p>
          <a:p/>
          <a:p>
            <a:r>
              <a:t>SÜRE: Göç türleri ve tarihî göçler: 15 dk (tanım 1 · tarihî göçler 2 · Harita 4.1 ve OGM paralel 4 · mübadele 1 · nedenler 1 · türler ve durumlar 4 · yoklama 2).</a:t>
            </a:r>
          </a:p>
          <a:p/>
          <a:p>
            <a:r>
              <a:t>NASIL: Tanımı okutun; beş nedene birer örnek isteyin (afet → doğal, iş → ekonomik, eğitim → sosyal, savaş → siyasal, kültür ve inanç → kültürel). IOM sözündeki 'Göç insanlık tarihi kadar eski' cümlesine bağlayın.</a:t>
            </a:r>
          </a:p>
          <a:p/>
          <a:p>
            <a:r>
              <a:t>BEKLENEN CEVAP: Örnek: doğal — deprem, kuraklık; ekonomik — iş bulma; sosyal — eğitim, sağlık; siyasal — savaş; kültürel — dil, kültür bağları (öğrencinin doğru başka örnekleri kabul edilir).</a:t>
            </a:r>
          </a:p>
          <a:p/>
          <a:p>
            <a:r>
              <a:t>KAYNAK: Kitap s. 149 (göç tanımı birebir); s. 146 (IOM sözü).</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tarihî göç örneklerini tanıtmak; Tarih dersiyle bağ kurmak (disiplinler arası).</a:t>
            </a:r>
          </a:p>
          <a:p/>
          <a:p>
            <a:r>
              <a:t>NASIL: Dört kartı okutun ve sorun: 'Hangisini Tarih dersinden hatırlıyorsun?' İki öğrenciden kısa bilgi alın. Bu dört örnek, göçün gönüllü olabileceği gibi zorla da yapılabileceğini gösterir.</a:t>
            </a:r>
          </a:p>
          <a:p/>
          <a:p>
            <a:r>
              <a:t>BEKLENEN CEVAP: Öğrenciler örneğin Kavimler Göçü'nü Tarih dersinden (Asya'dan Avrupa'ya kitlesel kavim hareketleri), Yeni Dünya göçlerini Amerika ve Avustralya'ya yapılan göçler olarak, köle göçlerini insanların zorla götürülmesi olarak, işçi göçlerini sanayi kentlerine iş için yapılan göçler olarak hatırlayabilir.</a:t>
            </a:r>
          </a:p>
          <a:p/>
          <a:p>
            <a:r>
              <a:t>KAYNAK: Kitap s. 149 (dört örnek birebir). Notun BEKLENEN CEVAP kısmındaki kısa açıklamalar bilimsel; kitapta yok (tarih ve yer bilgisi verilmez).</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4.1'den Türklerin ana yurdunu ve göç yönlerini okumak (Türk Dünyası ve Toplulukları Haftası bağı); göçün nedenleri için tahmin yürütmek.</a:t>
            </a:r>
          </a:p>
          <a:p/>
          <a:p>
            <a:r>
              <a:t>NASIL: Lejantı okutun (taralı alan ana yurt, kırmızı oklar göç yönleri). Harita okuyucular duvar haritasında yönleri gösterir. Önce sorun: 'Hangi yönlere yayılmışlar?' Sonra: 'Neden göç etmiş olabilirler?' Tahminleri tahtaya yazın; sonraki slaytta kontrol edilecek.</a:t>
            </a:r>
          </a:p>
          <a:p/>
          <a:p>
            <a:r>
              <a:t>BEKLENEN CEVAP: Batıda Avrupa, Balkanlar ve Anadolu; güneybatıda İran, Arap Yarımadası ve Mısır; güneyde Hindistan (Sint, Hint); doğuda Çin ve Mançurya; güneydoğuda Burma; kuzeyde Sibirya. Oklar Tibet'in yüksek dağlarını dolaşır.</a:t>
            </a:r>
          </a:p>
          <a:p/>
          <a:p>
            <a:r>
              <a:t>KAYNAK: Kitap s. 149 Harita 4.1 (Harita Genel Müdürlüğü üretimi; kırpıldı) ve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'Türkistan'dan yapılan Türk göçleri' uygulamasıyla paralel: altı ifadeden nedenleri seçmek (tahminleri kitapla sınamak).</a:t>
            </a:r>
          </a:p>
          <a:p/>
          <a:p>
            <a:r>
              <a:t>NASIL: İkililer 1 dakikada seçer; parmakla ifade numaralarını gösterirler. 'Birden fazla doğru var.'</a:t>
            </a:r>
          </a:p>
          <a:p/>
          <a:p>
            <a:r>
              <a:t>BEKLENEN CEVAP: Doğru: 1, 3, 5, 6 (kitabın dört maddesi). Yanlış: 2 (dinî inanış biçimlerini yayma), 4 (yeni keşfedilen kıtalarda tarım).</a:t>
            </a:r>
          </a:p>
          <a:p/>
          <a:p>
            <a:r>
              <a:t>KAYNAK: OGM Materyal etkileşimli uygulama (katalog 155; ifadeler ve cevaplar OGM'nin cevap görünümünden); kitap s. 149 (dört neden birebir).</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Seçme etkinliğinin cevabı: dört neden kitabın maddeleridir.</a:t>
            </a:r>
          </a:p>
          <a:p/>
          <a:p>
            <a:r>
              <a:t>NASIL: Doğru dört maddeyi kitaptan okutun; öğrenciler deftere yazar. Çeldiricileri açıklayın: Yeni Dünya kıtalarına göçler ayrı bir tarihî göçtür; din yayma kitapta neden olarak geçmez.</a:t>
            </a:r>
          </a:p>
          <a:p/>
          <a:p>
            <a:r>
              <a:t>BEKLENEN CEVAP: Doğru: 1, 3, 5, 6 (kitabın dört maddesi). Yanlış: 2 (dinî inanış biçimlerini yayma), 4 (yeni keşfedilen kıtalarda tarım).</a:t>
            </a:r>
          </a:p>
          <a:p/>
          <a:p>
            <a:r>
              <a:t>KAYNAK: OGM Materyal etkileşimli uygulama (katalog 155; ifadeler ve cevaplar OGM'nin cevap görünümünden); kitap s. 149 (dört neden birebir).</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Mübadele göçünü zorunlu ve anlaşmaya dayalı tarihsel bir göç olarak tanımak.</a:t>
            </a:r>
          </a:p>
          <a:p/>
          <a:p>
            <a:r>
              <a:t>NASIL: Metni okutun; şemada iki yönlü okları gösterin. 'Bu göç gönüllü mü, zorunlu mu? Neden?' (Anlaşmayla, zorunlu.) Türkiye fizikî duvar haritasında Yunanistan ile Türkiye'yi, dünya haritasında Romanya ile Bulgaristan'ı gösterin.</a:t>
            </a:r>
          </a:p>
          <a:p/>
          <a:p>
            <a:r>
              <a:t>BEKLENEN CEVAP: Zorunlu; ülkeler arasındaki anlaşmayla yapılmıştır.</a:t>
            </a:r>
          </a:p>
          <a:p/>
          <a:p>
            <a:r>
              <a:t>KAYNAK: Kitap s. 149 (mübadele metni birebir). Şema metindeki bilgiyle çizildi; tarih ve sayı verilmez (kitap vermez).</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Göçün bugünkü nedenlerini dört faktör grubunda toplamak (istasyonlar için hazırlık).</a:t>
            </a:r>
          </a:p>
          <a:p/>
          <a:p>
            <a:r>
              <a:t>NASIL: İki cümleyi okutun; kitabın saydığı nedenleri dört kutuya birlikte yerleştirin. 'Bugün istasyonlarda bu nedenlerin hangilerini göreceğiz?' (Venezuela: siyasi-ekonomik; Afrika Boynuzu ve Pasifik: doğal-iklim; Çinliler: ekonomik.)</a:t>
            </a:r>
          </a:p>
          <a:p/>
          <a:p>
            <a:r>
              <a:t>BEKLENEN CEVAP: Doğal: afet · Siyasi: savaş, iç karışıklık · Ekonomik: yoksulluk, iş bulma arzusu · Sosyal: eğitim, sağlık.</a:t>
            </a:r>
          </a:p>
          <a:p/>
          <a:p>
            <a:r>
              <a:t>KAYNAK: Kitap s. 149 (iki cümle birebir). Nedenlerin dört gruba ayrılması bilimsel bir sınıflamadır; kitap nedenleri sıralar, gruplamaz.</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İç, dış ve geçici göçü kitabın kenar notlarındaki tanımlarla ayırmak: sınır ölçütü ve süre ölçütü.</a:t>
            </a:r>
          </a:p>
          <a:p/>
          <a:p>
            <a:r>
              <a:t>NASIL: Öğrenciler deftere üç sütunlu tablo kurar: ölçüt · tür · örnek. Örnek sütunu sonraki slaytta kitabın olaylarıyla doldurulur.</a:t>
            </a:r>
          </a:p>
          <a:p/>
          <a:p>
            <a:r>
              <a:t>KAYNAK: Kitap s. 153 kenar notları (iç göç, dış göç) ve s. 151 kenar notu (geçici göç) birebir; s. 151 metni (geçici-kalıcı).</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 türlerini kitabın olaylarıyla ayırt etmek (sınır ve süre ölçütü).</a:t>
            </a:r>
          </a:p>
          <a:p/>
          <a:p>
            <a:r>
              <a:t>NASIL: İkililer 1 dakikada dört durumu sınıflar; parmakla gösterim: 1 iç, 2 dış, 3 geçici. Bu olayları birazdan istasyonlarda ayrıntılı okuyacaksınız.</a:t>
            </a:r>
          </a:p>
          <a:p/>
          <a:p>
            <a:r>
              <a:t>BEKLENEN CEVAP: 1) İç göç — ülke sınırı içinde. · 2) Dış göç — ülke dışına. · 3) Dış ve geçici göç — sınır dışına, belli bir süre için. · 4) Daha yüksek yerlere taşınırsa iç göç; komşu ülkeye sığınırsa dış göç (sınır ölçütü).</a:t>
            </a:r>
          </a:p>
          <a:p/>
          <a:p>
            <a:r>
              <a:t>KAYNAK: Kitap s. 150 (Venezuela), s. 151 (Çinli göçmenler; geçici göç), s. 153 (Afrika Boynuzu, Pasifik ada halkları; iç ve dış göç).</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durumun cevabı.</a:t>
            </a:r>
          </a:p>
          <a:p/>
          <a:p>
            <a:r>
              <a:t>NASIL: 4. durum sınır ölçütünün anlamını gösterir: aynı olay, gidilen yere göre iç ya da dış göç olur.</a:t>
            </a:r>
          </a:p>
          <a:p/>
          <a:p>
            <a:r>
              <a:t>BEKLENEN CEVAP: 1) İç göç — ülke sınırı içinde. · 2) Dış göç — ülke dışına. · 3) Dış ve geçici göç — sınır dışına, belli bir süre için. · 4) Daha yüksek yerlere taşınırsa iç göç; komşu ülkeye sığınırsa dış göç (sınır ölçütü).</a:t>
            </a:r>
          </a:p>
          <a:p/>
          <a:p>
            <a:r>
              <a:t>KAYNAK: Kitap s. 150 (Venezuela), s. 151 (Çinli göçmenler; geçici göç), s. 153 (Afrika Boynuzu, Pasifik ada halkları; iç ve dış göç).</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Mübadele göçü</a:t>
            </a:r>
          </a:p>
          <a:p/>
          <a:p>
            <a:r>
              <a:t>KAYNAK: Kitap s. 149.</a:t>
            </a:r>
          </a:p>
        </p:txBody>
      </p:sp>
      <p:sp>
        <p:nvSpPr>
          <p:cNvPr id="4" name="Slide Number Placeholder 3"/>
          <p:cNvSpPr>
            <a:spLocks noGrp="1"/>
          </p:cNvSpPr>
          <p:nvPr>
            <p:ph type="sldNum" idx="5" sz="quarter"/>
          </p:nvPr>
        </p:nvSpPr>
        <p:spPr/>
      </p:sp>
    </p:spTree>
  </p:cSld>
  <p:clrMapOvr>
    <a:masterClrMapping/>
  </p:clrMapOvr>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Mübadele göçü — Ülkeler arasındaki anlaşmalar doğrultusunda gerçekleşen mübadele göçleri zorunlu olarak yapılan tarihsel göçlerdir.</a:t>
            </a:r>
          </a:p>
          <a:p/>
          <a:p>
            <a:r>
              <a:t>KAYNAK: Kitap s. 149.</a:t>
            </a:r>
          </a:p>
        </p:txBody>
      </p:sp>
      <p:sp>
        <p:nvSpPr>
          <p:cNvPr id="4" name="Slide Number Placeholder 3"/>
          <p:cNvSpPr>
            <a:spLocks noGrp="1"/>
          </p:cNvSpPr>
          <p:nvPr>
            <p:ph type="sldNum" idx="5" sz="quarter"/>
          </p:nvPr>
        </p:nvSpPr>
        <p:spPr/>
      </p:sp>
    </p:spTree>
  </p:cSld>
  <p:clrMapOvr>
    <a:masterClrMapping/>
  </p:clrMapOvr>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Beyin göçünü kitabın tanımıyla kurmak: kimler, neden göç eder?</a:t>
            </a:r>
          </a:p>
          <a:p/>
          <a:p>
            <a:r>
              <a:t>SÜRE: Beyin göçü: 12 dk (tanım ve bilgi kutusu 3 · ikili tablo 6 · cevap 2 · yoklama 1).</a:t>
            </a:r>
          </a:p>
          <a:p/>
          <a:p>
            <a:r>
              <a:t>NASIL: Tanımı okutun; üç nedeni kartlarda gösterin. 'Beyin göçü bir dış göç müdür?' (Evet — başka ülkelere.)</a:t>
            </a:r>
          </a:p>
          <a:p/>
          <a:p>
            <a:r>
              <a:t>BEKLENEN CEVAP: Evet; başka ülkelere yapıldığı için dış göçtür; nitelikli insanların göçüdür.</a:t>
            </a:r>
          </a:p>
          <a:p/>
          <a:p>
            <a:r>
              <a:t>KAYNAK: Kitap s. 152 (tanım birebir), s. 153 (dış göç).</a:t>
            </a:r>
          </a:p>
        </p:txBody>
      </p:sp>
      <p:sp>
        <p:nvSpPr>
          <p:cNvPr id="4" name="Slide Number Placeholder 3"/>
          <p:cNvSpPr>
            <a:spLocks noGrp="1"/>
          </p:cNvSpPr>
          <p:nvPr>
            <p:ph type="sldNum" idx="5" sz="quarter"/>
          </p:nvPr>
        </p:nvSpPr>
        <p:spPr/>
      </p:sp>
    </p:spTree>
  </p:cSld>
  <p:clrMapOvr>
    <a:masterClrMapping/>
  </p:clrMapOvr>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Beyin göçünü gerçek bir hayat hikâyesiyle somutlaştırmak (kitabın bilgi kutusu).</a:t>
            </a:r>
          </a:p>
          <a:p/>
          <a:p>
            <a:r>
              <a:t>NASIL: Kutuyu bir öğrenciye okutun. Yalnız kitaptaki bilgilerle konuşun. Sorun: 'Aziz Sancar'ın göçü tanımdaki hangi nedenlerle örtüşüyor?' ve 'Göç ettiği ülke onun çalışmalarından nasıl yararlanmış olabilir?'</a:t>
            </a:r>
          </a:p>
          <a:p/>
          <a:p>
            <a:r>
              <a:t>BEKLENEN CEVAP: Kendi alanında (bilimsel araştırma) çalışma olanağı; burs ile ABD'ye gitmiş, orada başarılı çalışmalar yapmış ve 2015'te Nobel Kimya Ödülü'nü almıştır. Gittiği ülke nitelikli bir bilim insanının çalışmalarından yararlanmıştır.</a:t>
            </a:r>
          </a:p>
          <a:p/>
          <a:p>
            <a:r>
              <a:t>KAYNAK: Kitap s. 152 Bilgi Kutusu (metin birebir; fotoğraf kitaptan, künyesiz).</a:t>
            </a:r>
          </a:p>
          <a:p/>
          <a:p>
            <a:r>
              <a:t>NOT: Kutu kitaptaki gibi bırakıldı. İki not (öğretmene; öğrenciye sorulursa): (1) 'hücre dizilimi' ifadesi büyük olasılıkla 'hücre döngüsü' olmalıdır (Aziz Sancar'ın bilinen çalışma alanları DNA onarımı, hücre döngüsü kontrol noktaları ve biyolojik saattir) — teyit edilene kadar slayt değiştirilmedi. (2) 7 Ekim 2015, ödülün sahiplerinin açıklandığı gündür; Nobel ödülleri her yıl 10 Aralık'ta verilir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Beyin göçünün paydaşlar üzerindeki olumlu ve olumsuz etkilerini çıkarmak (öz düzenleme: farklı bakış açılarını hesaba katma).</a:t>
            </a:r>
          </a:p>
          <a:p/>
          <a:p>
            <a:r>
              <a:t>NASIL: İkililer tabloyu kitap üzerinde doldurur (6 dk). Aile bütünlüğü boyutunu sorun: 'Göç eden kişinin ailesi neler yaşar?' İki ikili birer hücresini okur.</a:t>
            </a:r>
          </a:p>
          <a:p/>
          <a:p>
            <a:r>
              <a:t>BEKLENEN CEVAP: kisi: + Alanında çalışma olanağı, daha yüksek kazanç, daha iyi hayat şartları; bilimsel ilerleme / − Aileden ve yurttan ayrılık; yeni dile ve kültüre uyum güçlüğü · ayrildigi: + Göç edenin bilgi ve deneyimini paylaşması, bilimsel iş birliği / − Nitelikli insan gücünü ve eğitimine yapılan yatırımı kaybeder; gelişme yavaşlayabilir · gittigi: + Eğitimine harcama yapmadan nitelikli iş gücü ve bilim insanı kazanır; bilimsel ve ekonomik gelişme / − Göçmenlerin uyumu için hizmet ve düzenleme gerekir</a:t>
            </a:r>
          </a:p>
          <a:p/>
          <a:p>
            <a:r>
              <a:t>KAYNAK: Kitap s. 152 UYGULAMA (künye, yönerge ve tablo başlıkları birebir). Örnek cevaplar kitaptaki beyin göçü tanımından ve bilgi kutusundan çıkarılmıştır; ek sonuçlar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Tablonun örnek cevabı.</a:t>
            </a:r>
          </a:p>
          <a:p/>
          <a:p>
            <a:r>
              <a:t>NASIL: İkililerin cevaplarından sonra açın; öğrencinin başka doğru gerekçeli cevabı kabul edilir. Ölçüt: her hücrede en az bir sonuç ve paydaş açısından gerekçe.</a:t>
            </a:r>
          </a:p>
          <a:p/>
          <a:p>
            <a:r>
              <a:t>BEKLENEN CEVAP: kisi: + Alanında çalışma olanağı, daha yüksek kazanç, daha iyi hayat şartları; bilimsel ilerleme / − Aileden ve yurttan ayrılık; yeni dile ve kültüre uyum güçlüğü · ayrildigi: + Göç edenin bilgi ve deneyimini paylaşması, bilimsel iş birliği / − Nitelikli insan gücünü ve eğitimine yapılan yatırımı kaybeder; gelişme yavaşlayabilir · gittigi: + Eğitimine harcama yapmadan nitelikli iş gücü ve bilim insanı kazanır; bilimsel ve ekonomik gelişme / − Göçmenlerin uyumu için hizmet ve düzenleme gerekir</a:t>
            </a:r>
          </a:p>
          <a:p/>
          <a:p>
            <a:r>
              <a:t>KAYNAK: Kitap s. 152 UYGULAMA (künye, yönerge ve tablo başlıkları birebir). Örnek cevaplar kitaptaki beyin göçü tanımından ve bilgi kutusundan çıkarılmıştır; ek sonuçlar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A) Nitelikli insan gücünü ve eğitim yatırımını kaybetmesi</a:t>
            </a:r>
          </a:p>
          <a:p/>
          <a:p>
            <a:r>
              <a:t>KAYNAK: Kitap s. 152 (tanım ve uygulama tablosu); gerekçe bilimsel.</a:t>
            </a:r>
          </a:p>
        </p:txBody>
      </p:sp>
      <p:sp>
        <p:nvSpPr>
          <p:cNvPr id="4" name="Slide Number Placeholder 3"/>
          <p:cNvSpPr>
            <a:spLocks noGrp="1"/>
          </p:cNvSpPr>
          <p:nvPr>
            <p:ph type="sldNum" idx="5" sz="quarter"/>
          </p:nvPr>
        </p:nvSpPr>
        <p:spPr/>
      </p:sp>
    </p:spTree>
  </p:cSld>
  <p:clrMapOvr>
    <a:masterClrMapping/>
  </p:clrMapOvr>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A) Nitelikli insan gücünü ve eğitim yatırımını kaybetmesi — Ülke, yetiştirdiği nitelikli insanı ve onun eğitimine yaptığı harcamanın getirisini kaybeder; C seçeneği gittiği ülkenin kazancıdır.</a:t>
            </a:r>
          </a:p>
          <a:p/>
          <a:p>
            <a:r>
              <a:t>KAYNAK: Kitap s. 152 (tanım ve uygulama tablosu); gerekçe bilimsel.</a:t>
            </a:r>
          </a:p>
        </p:txBody>
      </p:sp>
      <p:sp>
        <p:nvSpPr>
          <p:cNvPr id="4" name="Slide Number Placeholder 3"/>
          <p:cNvSpPr>
            <a:spLocks noGrp="1"/>
          </p:cNvSpPr>
          <p:nvPr>
            <p:ph type="sldNum" idx="5" sz="quarter"/>
          </p:nvPr>
        </p:nvSpPr>
        <p:spPr/>
      </p:sp>
    </p:spTree>
  </p:cSld>
  <p:clrMapOvr>
    <a:masterClrMapping/>
  </p:clrMapOvr>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Sınıfı hızla gruplara geçirmek; üç istasyonun görevini ve ürününü göstermek (grup çalışması boyunca açık kalabilir).</a:t>
            </a:r>
          </a:p>
          <a:p/>
          <a:p>
            <a:r>
              <a:t>SÜRE: Geçiş: 2 dk (esnek).</a:t>
            </a:r>
          </a:p>
          <a:p/>
          <a:p>
            <a:r>
              <a:t>NASIL: Sıralar 4'lü adalara çevrilir; malzeme sorumluları grup numarasına göre A, B ya da C istasyon kartını alır (her kartın üstünde yönerge ve sorular). Roller her hafta döner: sözcü, yazıcı, zaman ve malzeme, harita/veri okuyucu; 5 kişilik grupta editör. 5 kişilik iki grup B ve C istasyonlarına verilir. Grupta '30 cm sesi'; söz hakkı isim kartıyla. Sözcü, 1 dakikalık özet hazırlar (paylaşım aşaması).</a:t>
            </a:r>
          </a:p>
          <a:p/>
          <a:p>
            <a:r>
              <a:t>KAYNAK: Kitap s. 150, 151, 153 UYGULAMA başlıkları; ders planı 23. hafta 5-6. aşamalar ve sınıf yönetimi notu (34 kişilik sınıf düzeni;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Venezuela'dan göçü metin, künye, harita ve tablodan çözümlemek; Frayer diyagramını doldurmak (A istasyonu).</a:t>
            </a:r>
          </a:p>
          <a:p/>
          <a:p>
            <a:r>
              <a:t>SÜRE: İstasyonlar: 17 dk (gruplar kendi uygulamasını yapar; öğretmen dolaşır). Sözcülerin paylaşımı 6. aşamadadır; her istasyonun örnek cevap slaytı görev slaytlarının hemen ardındadır.</a:t>
            </a:r>
          </a:p>
          <a:p/>
          <a:p>
            <a:r>
              <a:t>NASIL: İstasyon kartı: s. 150 kopyası ve boş Frayer şablonu. Dolaşım sorusu: 'Kanıtınız metnin hangi cümlesi ya da tablonun hangi satırı?' (OB1). Metin kitabın ifadesidir; ülkeler hakkında ek siyasi değerlendirme yapılmaz.</a:t>
            </a:r>
          </a:p>
          <a:p/>
          <a:p>
            <a:r>
              <a:t>KAYNAK: Kitap s. 150 UYGULAMA (yönerge, metin ve ülke künyesi birebir; bayrak kitaptan).</a:t>
            </a:r>
          </a:p>
        </p:txBody>
      </p:sp>
      <p:sp>
        <p:nvSpPr>
          <p:cNvPr id="4" name="Slide Number Placeholder 3"/>
          <p:cNvSpPr>
            <a:spLocks noGrp="1"/>
          </p:cNvSpPr>
          <p:nvPr>
            <p:ph type="sldNum" idx="5" sz="quarter"/>
          </p:nvPr>
        </p:nvSpPr>
        <p:spPr/>
      </p:sp>
    </p:spTree>
  </p:cSld>
  <p:clrMapOvr>
    <a:masterClrMapping/>
  </p:clrMapOvr>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 haritası ve tablosundan göçün yönünü ve miktarını okumak.</a:t>
            </a:r>
          </a:p>
          <a:p/>
          <a:p>
            <a:r>
              <a:t>NASIL: Okların kalınlığı göç miktarını gösterir (lejant: 6.000 - 2.500.000 kişi). Sorun: 'En çok göç hangi ülkelere? Bu ülkelerin Venezuela'ya göre konumu ne?' Tablo kitaptaki on ülkedir (UNFPA).</a:t>
            </a:r>
          </a:p>
          <a:p/>
          <a:p>
            <a:r>
              <a:t>BEKLENEN CEVAP: En çok: Kolombiya, Peru, Ekvador — Venezuela'ya komşu ya da yakın Güney Amerika ülkeleri; uzak İspanya ve ABD'ye daha az göç. Kolombiya'ya giden göç İspanya'ya gidenin yaklaşık 15 katıdır (2.477.588 ÷ 169.549 ≈ 14,6).</a:t>
            </a:r>
          </a:p>
          <a:p/>
          <a:p>
            <a:r>
              <a:t>KAYNAK: Kitap s. 150 göç haritası (kırpıldı) ve tablo (sayılar birebir; veri: UNFPA).</a:t>
            </a:r>
          </a:p>
          <a:p/>
          <a:p>
            <a:r>
              <a:t>NOT: Tablodaki on ülkenin toplamı 6.597.328'dir; metindeki '2018-2024 yılları arasında … 5,7 milyon' değerinden büyüktür. Tablo dönem belirtmez; iki sayıyı birbirine eşitlemeyin, tabloyu ülkeleri karşılaştırmak için kullanın.</a:t>
            </a:r>
          </a:p>
        </p:txBody>
      </p:sp>
      <p:sp>
        <p:nvSpPr>
          <p:cNvPr id="4" name="Slide Number Placeholder 3"/>
          <p:cNvSpPr>
            <a:spLocks noGrp="1"/>
          </p:cNvSpPr>
          <p:nvPr>
            <p:ph type="sldNum" idx="5" sz="quarter"/>
          </p:nvPr>
        </p:nvSpPr>
        <p:spPr/>
      </p:sp>
    </p:spTree>
  </p:cSld>
  <p:clrMapOvr>
    <a:masterClrMapping/>
  </p:clrMapOvr>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Frayer diyagramının dört alanını kitabın tanımlarıyla doldurmak.</a:t>
            </a:r>
          </a:p>
          <a:p/>
          <a:p>
            <a:r>
              <a:t>NASIL: Her kutunun tanımı kitaptan aynen yazılıdır; gruplar altına en az iki madde yazar. Çekici faktörler metinde yazılı değildir: harita ve tablodan çıkarılır.</a:t>
            </a:r>
          </a:p>
          <a:p/>
          <a:p>
            <a:r>
              <a:t>BEKLENEN CEVAP: İtici Faktörler: Siyasi ve ekonomik sorunlar; Siyasi baskı ve ambargo sonrası ekonomik kriz; Sosyoekonomik zorluklar (geçim, iş) · Çekici Faktörler: Yakın ve komşu ülkelerde iş ve geçim olanağı; Daha güvenli ve iyi yaşam umudu; Ulaşımı kolay komşular: Kolombiya, Peru, Ekvador · Engeller: Mesafe: yakın Kolombiya 2.477.588, uzak İspanya 169.549 kişi; Ulaşım olanakları: karadan geçilen komşular; Politikalar ve hukuki durumlar: sınır, oturma ve çalışma izni · Kişisel Özellikler: Dil: İspanyolca — göç alan ülkelerin çoğunda da konuşulur; Din: Hristiyanlık (%98); Meslek ve eğitim: kişiden kişiye değişir (kitapta verilmez)</a:t>
            </a:r>
          </a:p>
          <a:p/>
          <a:p>
            <a:r>
              <a:t>KAYNAK: Kitap s. 150 (Frayer kutularının tanımları birebir; metin, künye, harita ve tablo). Çekici faktörler ve göç alan ülkelerin dili: çıkarım/bilimsel;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Frayer diyagramının örnek cevabı (A istasyonunun sözcüsü konuştuktan sonra açılır).</a:t>
            </a:r>
          </a:p>
          <a:p/>
          <a:p>
            <a:r>
              <a:t>NASIL: Sözcünün cevabıyla karşılaştırın. Çekici faktörler ve kişisel özelliklerin bir kısmı çıkarımdır: kitap çekici faktör saymaz; göç alan ülkelerin dilinin İspanyolca olması kitapta yazılı değildir (bilimsel bilgi).</a:t>
            </a:r>
          </a:p>
          <a:p/>
          <a:p>
            <a:r>
              <a:t>BEKLENEN CEVAP: İtici Faktörler: Siyasi ve ekonomik sorunlar; Siyasi baskı ve ambargo sonrası ekonomik kriz; Sosyoekonomik zorluklar (geçim, iş) · Çekici Faktörler: Yakın ve komşu ülkelerde iş ve geçim olanağı; Daha güvenli ve iyi yaşam umudu; Ulaşımı kolay komşular: Kolombiya, Peru, Ekvador · Engeller: Mesafe: yakın Kolombiya 2.477.588, uzak İspanya 169.549 kişi; Ulaşım olanakları: karadan geçilen komşular; Politikalar ve hukuki durumlar: sınır, oturma ve çalışma izni · Kişisel Özellikler: Dil: İspanyolca — göç alan ülkelerin çoğunda da konuşulur; Din: Hristiyanlık (%98); Meslek ve eğitim: kişiden kişiye değişir (kitapta verilmez)</a:t>
            </a:r>
          </a:p>
          <a:p/>
          <a:p>
            <a:r>
              <a:t>KAYNAK: Kitap s. 150 (Frayer kutularının tanımları birebir; metin, künye, harita ve tablo). Çekici faktörler ve göç alan ülkelerin dili: çıkarım/bilimsel;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Çinlilerin Afrika'ya göçünün sonuçlarına ilişkin metinden çıkarım yapmak (B istasyonu).</a:t>
            </a:r>
          </a:p>
          <a:p/>
          <a:p>
            <a:r>
              <a:t>NASIL: İstasyon kartı: s. 151 metni ve dört sonuç kutulu tablo. Dolaşım sorusu: 'Bu sonucu metnin hangi cümlesinden çıkardınız?' Metin kitabın ifadesidir; ek siyasi değerlendirme yapılmaz.</a:t>
            </a:r>
          </a:p>
          <a:p/>
          <a:p>
            <a:r>
              <a:t>KAYNAK: Kitap s. 151 UYGULAMA (yönerge, 'Afrika'da Çin Etkisi' metni ve kenar notu birebir).</a:t>
            </a:r>
          </a:p>
        </p:txBody>
      </p:sp>
      <p:sp>
        <p:nvSpPr>
          <p:cNvPr id="4" name="Slide Number Placeholder 3"/>
          <p:cNvSpPr>
            <a:spLocks noGrp="1"/>
          </p:cNvSpPr>
          <p:nvPr>
            <p:ph type="sldNum" idx="5" sz="quarter"/>
          </p:nvPr>
        </p:nvSpPr>
        <p:spPr/>
      </p:sp>
    </p:spTree>
  </p:cSld>
  <p:clrMapOvr>
    <a:masterClrMapping/>
  </p:clrMapOvr>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Göçün dört boyutta sonuçlarını yazmak; sonuçların genellenebilirliğini tartışmak.</a:t>
            </a:r>
          </a:p>
          <a:p/>
          <a:p>
            <a:r>
              <a:t>NASIL: 1. soru tabloyla; 2. soru grup tartışması (sözcü özetler); 3. soru araştırma görevidir — sınıfta değil, isteyen gruba zenginleştirme olarak verilir.</a:t>
            </a:r>
          </a:p>
          <a:p/>
          <a:p>
            <a:r>
              <a:t>BEKLENEN CEVAP: Siyasi Sonuçlar: Siyasi ilişkiler ve ikili anlaşmalar; 27 ülkeye vizesiz giriş, çalışma izni · Ekonomik Sonuçlar: Madencilik, enerji, inşaat, ulaşım yatırımları; iş gücü, uzman, girişimci göçü · Sosyal Sonuçlar: 1-2 milyon Çinli (tahmin); geçici ve kalıcı yerleşme; kültürel etkiler · Çevresel Sonuçlar: Maden, enerji ve inşaat yatırımları doğal ortamı etkileyebilir (çıkarım) | 2) Kısmen: yatırımların iş gücü göçü getirmesi birçok göçte görülür (Sanayi Devrimi'nden itibaren işçi göçleri, s. 149); ama her göçün nedeni farklıdır (Venezuela'da kriz, Afrika Boynuzu'nda kuraklık). | 3) Araştırma görevi (ölçütlü): ilişki türü (eğitim, ticaret, sağlık, ulaşım, kültür) + nüfus hareketi örneği (öğrenci, iş insanı, turist, işçi) + resmî kaynak; kişisel bilgi toplanmaz.</a:t>
            </a:r>
          </a:p>
          <a:p/>
          <a:p>
            <a:r>
              <a:t>KAYNAK: Kitap s. 151 (metin, tablo başlıkları ve sorular birebir), s. 149 (işçi göçleri). Çevresel sonuç ve genelleme cevabı: çıkarım;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 istasyonunun örnek cevabı.</a:t>
            </a:r>
          </a:p>
          <a:p/>
          <a:p>
            <a:r>
              <a:t>NASIL: Sözcüden sonra açın. Çevresel sonuçlar metinde yazılı değildir: yatırım alanlarından (madencilik, enerji, inşaat) çıkarılır ve '-ebilir' diye söylenir. 3. soru için yalnız ölçüt verilir; Türkiye-Afrika ilişkilerine dair ek bilgi sunuma yazılmaz.</a:t>
            </a:r>
          </a:p>
          <a:p/>
          <a:p>
            <a:r>
              <a:t>BEKLENEN CEVAP: Siyasi Sonuçlar: Siyasi ilişkiler ve ikili anlaşmalar; 27 ülkeye vizesiz giriş, çalışma izni · Ekonomik Sonuçlar: Madencilik, enerji, inşaat, ulaşım yatırımları; iş gücü, uzman, girişimci göçü · Sosyal Sonuçlar: 1-2 milyon Çinli (tahmin); geçici ve kalıcı yerleşme; kültürel etkiler · Çevresel Sonuçlar: Maden, enerji ve inşaat yatırımları doğal ortamı etkileyebilir (çıkarım) | 2) Kısmen: yatırımların iş gücü göçü getirmesi birçok göçte görülür (Sanayi Devrimi'nden itibaren işçi göçleri, s. 149); ama her göçün nedeni farklıdır (Venezuela'da kriz, Afrika Boynuzu'nda kuraklık). | 3) Araştırma görevi (ölçütlü): ilişki türü (eğitim, ticaret, sağlık, ulaşım, kültür) + nüfus hareketi örneği (öğrenci, iş insanı, turist, işçi) + resmî kaynak; kişisel bilgi toplanmaz.</a:t>
            </a:r>
          </a:p>
          <a:p/>
          <a:p>
            <a:r>
              <a:t>KAYNAK: Kitap s. 151 (metin, tablo başlıkları ve sorular birebir), s. 149 (işçi göçleri). Çevresel sonuç ve genelleme cevabı: çıkarım;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kaynaklı göçleri haber metinlerinden incelemek (C istasyonu).</a:t>
            </a:r>
          </a:p>
          <a:p/>
          <a:p>
            <a:r>
              <a:t>NASIL: İstasyon kartı: s. 153'ün üç haberi ve beş soru. Haberler kitaptan aynen alınmıştır; fotoğraflar kitaptadır (yer adı verilmez). Dolaşım sorusu: 'Bu göç iç göç mü, dış göç mü?'</a:t>
            </a:r>
          </a:p>
          <a:p/>
          <a:p>
            <a:r>
              <a:t>KAYNAK: Kitap s. 153 UYGULAMA (yönerge ve haberler birebir; fotoğraflar kitaptan, künyesiz).</a:t>
            </a:r>
          </a:p>
        </p:txBody>
      </p:sp>
      <p:sp>
        <p:nvSpPr>
          <p:cNvPr id="4" name="Slide Number Placeholder 3"/>
          <p:cNvSpPr>
            <a:spLocks noGrp="1"/>
          </p:cNvSpPr>
          <p:nvPr>
            <p:ph type="sldNum" idx="5" sz="quarter"/>
          </p:nvPr>
        </p:nvSpPr>
        <p:spPr/>
      </p:sp>
    </p:spTree>
  </p:cSld>
  <p:clrMapOvr>
    <a:masterClrMapping/>
  </p:clrMapOvr>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Üçüncü haberi okumak; iç göç ve dış göç kenar notlarıyla ilişkilendirmek.</a:t>
            </a:r>
          </a:p>
          <a:p/>
          <a:p>
            <a:r>
              <a:t>NASIL: 'Kırsal alanlardan kent merkezlerine' giden aileler iç göç, 'ülke sınırlarının dışına' gidenler dış göç yapmıştır; 'iklim göçmeni' kavramına dikkat çekin.</a:t>
            </a:r>
          </a:p>
          <a:p/>
          <a:p>
            <a:r>
              <a:t>BEKLENEN CEVAP: Kırsaldan kentlere: iç göç; ülke dışına: dış göç. Ortak neden kuraklık (iklim krizi).</a:t>
            </a:r>
          </a:p>
          <a:p/>
          <a:p>
            <a:r>
              <a:t>KAYNAK: Kitap s. 153 (haber ve kenar notları birebir).</a:t>
            </a:r>
          </a:p>
        </p:txBody>
      </p:sp>
      <p:sp>
        <p:nvSpPr>
          <p:cNvPr id="4" name="Slide Number Placeholder 3"/>
          <p:cNvSpPr>
            <a:spLocks noGrp="1"/>
          </p:cNvSpPr>
          <p:nvPr>
            <p:ph type="sldNum" idx="5" sz="quarter"/>
          </p:nvPr>
        </p:nvSpPr>
        <p:spPr/>
      </p:sp>
    </p:spTree>
  </p:cSld>
  <p:clrMapOvr>
    <a:masterClrMapping/>
  </p:clrMapOvr>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Haberlerden iklim kaynaklı göçlerin nedenini, önlenebilirliğini ve sonuçlarını çıkarmak.</a:t>
            </a:r>
          </a:p>
          <a:p/>
          <a:p>
            <a:r>
              <a:t>NASIL: Gruplar beş soruyu kartın arkasına yazar; 2. ve 5. sorularda gerekçe şarttır.</a:t>
            </a:r>
          </a:p>
          <a:p/>
          <a:p>
            <a:r>
              <a:t>BEKLENEN CEVAP: 1) İklim değişikliği (iklim krizi): buzların çözülmesi, deniz seviyesinin yükselmesi ve aşırı hava olayları, kuraklık. | 2) Tamamen önlenemez ama azaltılabilir: sera gazı salımını azaltmak, kıyı koruma, su ve tarım yönetimi, erken uyarı ve uyum çalışmaları; zorunlu göç planlı yer değiştirmeye dönüştürülebilir. | 3) Kıyıda ve kırsalda yaşayanlar, yoksullar, çiftçi ve hayvancılar, yaşlılar ve çocuklar; atalarının toprağını ve hayat tarzını bırakmak zorunda kalanlar. | 4) Güvenli bir yere yerleşen göçmenler can ve mal güvenliği kazanır; iş gücüne ihtiyaç duyan göç alan yerler yeni çalışanlar kazanabilir. | 5) Evet, özellikle iç göçler: kuraklık ve su kıtlığı tarımı etkileyebilir; kıyılarda sel ve fırtına riski artabilir. Arktik'teki gibi geniş donmuş topraklar Türkiye'de yoktur; asıl risk kuraklıktır.</a:t>
            </a:r>
          </a:p>
          <a:p/>
          <a:p>
            <a:r>
              <a:t>KAYNAK: Kitap s. 153 (sorular birebir). Örnek cevaplar haberlerden ve 3. ünitedeki iklim değişikliği konusundan; 2, 4 ve 5. sorulardaki ek bilgiler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C istasyonunun örnek cevabı.</a:t>
            </a:r>
          </a:p>
          <a:p/>
          <a:p>
            <a:r>
              <a:t>NASIL: Sözcüden sonra açın. 2. ve 5. sorular yoruma açıktır; gerekçeli başka cevaplar kabul edilir. 4. soruyu insan onurunu gözeterek konuşun: kimse göçmenlerin zararından 'kazanç' sağlamaz; soru, göçün yeni yerde doğurduğu sonuçları sorar.</a:t>
            </a:r>
          </a:p>
          <a:p/>
          <a:p>
            <a:r>
              <a:t>BEKLENEN CEVAP: 1) İklim değişikliği (iklim krizi): buzların çözülmesi, deniz seviyesinin yükselmesi ve aşırı hava olayları, kuraklık. | 2) Tamamen önlenemez ama azaltılabilir: sera gazı salımını azaltmak, kıyı koruma, su ve tarım yönetimi, erken uyarı ve uyum çalışmaları; zorunlu göç planlı yer değiştirmeye dönüştürülebilir. | 3) Kıyıda ve kırsalda yaşayanlar, yoksullar, çiftçi ve hayvancılar, yaşlılar ve çocuklar; atalarının toprağını ve hayat tarzını bırakmak zorunda kalanlar. | 4) Güvenli bir yere yerleşen göçmenler can ve mal güvenliği kazanır; iş gücüne ihtiyaç duyan göç alan yerler yeni çalışanlar kazanabilir. | 5) Evet, özellikle iç göçler: kuraklık ve su kıtlığı tarımı etkileyebilir; kıyılarda sel ve fırtına riski artabilir. Arktik'teki gibi geniş donmuş topraklar Türkiye'de yoktur; asıl risk kuraklıktır.</a:t>
            </a:r>
          </a:p>
          <a:p/>
          <a:p>
            <a:r>
              <a:t>KAYNAK: Kitap s. 153 (sorular birebir). Örnek cevaplar haberlerden ve 3. ünitedeki iklim değişikliği konusundan; 2, 4 ve 5. sorulardaki ek bilgiler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istasyonun bulgularını tek tabloda karşılaştırmak: göçün itici ve çekici faktörleri, engelleri.</a:t>
            </a:r>
          </a:p>
          <a:p/>
          <a:p>
            <a:r>
              <a:t>SÜRE: Paylaşım: 8 dk (üç sözcü × 1 dk · tablo 3 · iki yoklama 2).</a:t>
            </a:r>
          </a:p>
          <a:p/>
          <a:p>
            <a:r>
              <a:t>NASIL: Her istasyondan bir sözcü 1 dakika konuşur; o istasyonun örnek cevap slaytını açın (154-164). Sonra bu tabloyu tahtada birlikte doldurun; öğrenciler deftere geçirir.</a:t>
            </a:r>
          </a:p>
          <a:p/>
          <a:p>
            <a:r>
              <a:t>BEKLENEN CEVAP: A · Venezuela: Siyasi ve ekonomik sorunlar, ambargo ve kriz / Komşu ülkelerde iş, geçim, güvenli yaşam umudu / Mesafe, ulaşım, sınır ve hukuki durum · B · Çinliler Afrika'ya: — (göç daha çok çekici faktörlerle açıklanır) / Yatırımların iş ve ticaret olanakları; vize kolaylığı / Mesafe; çalışma izni (27 ülkede kolaylaştı) · C · İklim göçleri: Buzların çözülmesi, deniz seviyesinin yükselmesi, kuraklık / Yüksek ve güvenli yerler, kentler, yeni geçim kaynakları / Ülke sınırları, yoksulluk, mesafe</a:t>
            </a:r>
          </a:p>
          <a:p/>
          <a:p>
            <a:r>
              <a:t>KAYNAK: Kitap s. 150 (Frayer tanımları), s. 151, s. 153. B satırının itici sütunu kitapta yer almaz; tablo ders içi çıkarımdır.</a:t>
            </a:r>
          </a:p>
        </p:txBody>
      </p:sp>
      <p:sp>
        <p:nvSpPr>
          <p:cNvPr id="4" name="Slide Number Placeholder 3"/>
          <p:cNvSpPr>
            <a:spLocks noGrp="1"/>
          </p:cNvSpPr>
          <p:nvPr>
            <p:ph type="sldNum" idx="5" sz="quarter"/>
          </p:nvPr>
        </p:nvSpPr>
        <p:spPr/>
      </p:sp>
    </p:spTree>
  </p:cSld>
  <p:clrMapOvr>
    <a:masterClrMapping/>
  </p:clrMapOvr>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Karşılaştırma tablosunun örnek cevabı.</a:t>
            </a:r>
          </a:p>
          <a:p/>
          <a:p>
            <a:r>
              <a:t>NASIL: Tablonun ortak sonucu: göçlerde itici faktörler genellikle göç edilen yerdeki sorunlardır (siyasi, ekonomik, iklim); çekici faktörler gidilen yerin olanaklarıdır; mesafe ve hukuki durum göçü sınırlar.</a:t>
            </a:r>
          </a:p>
          <a:p/>
          <a:p>
            <a:r>
              <a:t>BEKLENEN CEVAP: A · Venezuela: Siyasi ve ekonomik sorunlar, ambargo ve kriz / Komşu ülkelerde iş, geçim, güvenli yaşam umudu / Mesafe, ulaşım, sınır ve hukuki durum · B · Çinliler Afrika'ya: — (göç daha çok çekici faktörlerle açıklanır) / Yatırımların iş ve ticaret olanakları; vize kolaylığı / Mesafe; çalışma izni (27 ülkede kolaylaştı) · C · İklim göçleri: Buzların çözülmesi, deniz seviyesinin yükselmesi, kuraklık / Yüksek ve güvenli yerler, kentler, yeni geçim kaynakları / Ülke sınırları, yoksulluk, mesafe</a:t>
            </a:r>
          </a:p>
          <a:p/>
          <a:p>
            <a:r>
              <a:t>KAYNAK: Kitap s. 150 (Frayer tanımları), s. 151, s. 153. B satırının itici sütunu kitapta yer almaz; tablo ders içi çıkarımdır.</a:t>
            </a:r>
          </a:p>
        </p:txBody>
      </p:sp>
      <p:sp>
        <p:nvSpPr>
          <p:cNvPr id="4" name="Slide Number Placeholder 3"/>
          <p:cNvSpPr>
            <a:spLocks noGrp="1"/>
          </p:cNvSpPr>
          <p:nvPr>
            <p:ph type="sldNum" idx="5" sz="quarter"/>
          </p:nvPr>
        </p:nvSpPr>
        <p:spPr/>
      </p:sp>
    </p:spTree>
  </p:cSld>
  <p:clrMapOvr>
    <a:masterClrMapping/>
  </p:clrMapOvr>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A) Venezuela'ya komşu ya da yakın ülkelerdir</a:t>
            </a:r>
          </a:p>
          <a:p/>
          <a:p>
            <a:r>
              <a:t>KAYNAK: Kitap s. 150 (harita, tablo, Frayer).</a:t>
            </a:r>
          </a:p>
        </p:txBody>
      </p:sp>
      <p:sp>
        <p:nvSpPr>
          <p:cNvPr id="4" name="Slide Number Placeholder 3"/>
          <p:cNvSpPr>
            <a:spLocks noGrp="1"/>
          </p:cNvSpPr>
          <p:nvPr>
            <p:ph type="sldNum" idx="5" sz="quarter"/>
          </p:nvPr>
        </p:nvSpPr>
        <p:spPr/>
      </p:sp>
    </p:spTree>
  </p:cSld>
  <p:clrMapOvr>
    <a:masterClrMapping/>
  </p:clrMapOvr>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A) Venezuela'ya komşu ya da yakın ülkelerdir — Mesafe ve ulaşım olanakları göçü etkileyen engellerdir; göçmenlerin çoğu yakındaki ülkelere gitmiştir (s. 150 harita ve tablo).</a:t>
            </a:r>
          </a:p>
          <a:p/>
          <a:p>
            <a:r>
              <a:t>KAYNAK: Kitap s. 150 (harita, tablo, Frayer).</a:t>
            </a:r>
          </a:p>
        </p:txBody>
      </p:sp>
      <p:sp>
        <p:nvSpPr>
          <p:cNvPr id="4" name="Slide Number Placeholder 3"/>
          <p:cNvSpPr>
            <a:spLocks noGrp="1"/>
          </p:cNvSpPr>
          <p:nvPr>
            <p:ph type="sldNum" idx="5" sz="quarter"/>
          </p:nvPr>
        </p:nvSpPr>
        <p:spPr/>
      </p:sp>
    </p:spTree>
  </p:cSld>
  <p:clrMapOvr>
    <a:masterClrMapping/>
  </p:clrMapOvr>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konunun temel sonucunu tek soruyla yoklamak.</a:t>
            </a:r>
          </a:p>
          <a:p/>
          <a:p>
            <a:r>
              <a:t>NASIL: Öğrenciler 20 saniye düşünür, parmakla (1-5 = A-E) cevap gösterir; dağılıma bakıp cevap slaytına geçin. </a:t>
            </a:r>
          </a:p>
          <a:p/>
          <a:p>
            <a:r>
              <a:t>BEKLENEN CEVAP: B) Deniz seviyesinin yükselmesi ve aşırı hava olayları</a:t>
            </a:r>
          </a:p>
          <a:p/>
          <a:p>
            <a:r>
              <a:t>KAYNAK: Kitap s. 153.</a:t>
            </a:r>
          </a:p>
        </p:txBody>
      </p:sp>
      <p:sp>
        <p:nvSpPr>
          <p:cNvPr id="4" name="Slide Number Placeholder 3"/>
          <p:cNvSpPr>
            <a:spLocks noGrp="1"/>
          </p:cNvSpPr>
          <p:nvPr>
            <p:ph type="sldNum" idx="5" sz="quarter"/>
          </p:nvPr>
        </p:nvSpPr>
        <p:spPr/>
      </p:sp>
    </p:spTree>
  </p:cSld>
  <p:clrMapOvr>
    <a:masterClrMapping/>
  </p:clrMapOvr>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 yanlış seçenekleri kısaca düzeltmek.</a:t>
            </a:r>
          </a:p>
          <a:p/>
          <a:p>
            <a:r>
              <a:t>NASIL: Gerekçeyi bir öğrenciye okutun; en çok seçilen yanlış seçeneğin neden yanlış olduğunu sorun.</a:t>
            </a:r>
          </a:p>
          <a:p/>
          <a:p>
            <a:r>
              <a:t>BEKLENEN CEVAP: B) Deniz seviyesinin yükselmesi ve aşırı hava olayları — Son yıllarda yükselen deniz seviyesi ve aşırı hava olaylarındaki artış ada halklarını göçe zorlamıştır (iklim kaynaklı göç).</a:t>
            </a:r>
          </a:p>
          <a:p/>
          <a:p>
            <a:r>
              <a:t>KAYNAK: Kitap s. 153.</a:t>
            </a:r>
          </a:p>
        </p:txBody>
      </p:sp>
      <p:sp>
        <p:nvSpPr>
          <p:cNvPr id="4" name="Slide Number Placeholder 3"/>
          <p:cNvSpPr>
            <a:spLocks noGrp="1"/>
          </p:cNvSpPr>
          <p:nvPr>
            <p:ph type="sldNum" idx="5" sz="quarter"/>
          </p:nvPr>
        </p:nvSpPr>
        <p:spPr/>
      </p:sp>
    </p:spTree>
  </p:cSld>
  <p:clrMapOvr>
    <a:masterClrMapping/>
  </p:clrMapOvr>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izleme önerisi: nüfus hareketlerine yönelik haritalar üzerinden açık uçlu sorularla öğrenmeyi izlemek (P2 beceri görevi).</a:t>
            </a:r>
          </a:p>
          <a:p/>
          <a:p>
            <a:r>
              <a:t>SÜRE: İzleme: 7 dk (5 dk yazma, 2 dk toplama ve cevap).</a:t>
            </a:r>
          </a:p>
          <a:p/>
          <a:p>
            <a:r>
              <a:t>NASIL: Yaprak dağıtılır; sessiz, bireysel. Kontrol listesi: harita ögesine (ok, etiket, tablo satırı) atıf var mı, çıkarım gerekçeli mi?</a:t>
            </a:r>
          </a:p>
          <a:p/>
          <a:p>
            <a:r>
              <a:t>BEKLENEN CEVAP: 1) Batıya göç Kavimler Kapısı'ndan, geniş düzlüklerden geçer: sade yer şekli kolaylaştırır. Oklar Tibet'i dolaşır: yükselti engeldir. | 2) Kolombiya, Peru, Ekvador komşu ya da yakın; uzak İspanya çok az göç almış (2.477.588 ve 169.549 kişi): mesafe ve ulaşım göçü sınırlar.</a:t>
            </a:r>
          </a:p>
          <a:p/>
          <a:p>
            <a:r>
              <a:t>KAYNAK: Program COĞ.9.4.2 (açık uçlu harita sorularıyla izleme). Kitap s. 149 Harita 4.1 (Kavimler Kapısı ve Tibet etiketleri haritadadır), s. 150 harita ve tablo. 'Sade yer şekilleri hareketi kolaylaştırır' çıkarımı bilimsel.</a:t>
            </a:r>
          </a:p>
        </p:txBody>
      </p:sp>
      <p:sp>
        <p:nvSpPr>
          <p:cNvPr id="4" name="Slide Number Placeholder 3"/>
          <p:cNvSpPr>
            <a:spLocks noGrp="1"/>
          </p:cNvSpPr>
          <p:nvPr>
            <p:ph type="sldNum" idx="5" sz="quarter"/>
          </p:nvPr>
        </p:nvSpPr>
        <p:spPr/>
      </p:sp>
    </p:spTree>
  </p:cSld>
  <p:clrMapOvr>
    <a:masterClrMapping/>
  </p:clrMapOvr>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Harita sorularının örnek cevabı.</a:t>
            </a:r>
          </a:p>
          <a:p/>
          <a:p>
            <a:r>
              <a:t>NASIL: Yapraklar toplandıktan sonra açın; +/~/− işaretiyle P2 kaydı. 1. soruda başka doğru örnekler kabul edilir (ör. güneybatı yönünde İran'dan geçen yollar). 24. haftanın girişinde iki iyi cevap isimsiz okunacak.</a:t>
            </a:r>
          </a:p>
          <a:p/>
          <a:p>
            <a:r>
              <a:t>BEKLENEN CEVAP: 1) Batıya göç Kavimler Kapısı'ndan, geniş düzlüklerden geçer: sade yer şekli kolaylaştırır. Oklar Tibet'i dolaşır: yükselti engeldir. | 2) Kolombiya, Peru, Ekvador komşu ya da yakın; uzak İspanya çok az göç almış (2.477.588 ve 169.549 kişi): mesafe ve ulaşım göçü sınırlar.</a:t>
            </a:r>
          </a:p>
          <a:p/>
          <a:p>
            <a:r>
              <a:t>KAYNAK: Program COĞ.9.4.2 (açık uçlu harita sorularıyla izleme). Kitap s. 149 Harita 4.1 (Kavimler Kapısı ve Tibet etiketleri haritadadır), s. 150 harita ve tablo. 'Sade yer şekilleri hareketi kolaylaştırır' çıkarımı bilimsel.</a:t>
            </a:r>
          </a:p>
        </p:txBody>
      </p:sp>
      <p:sp>
        <p:nvSpPr>
          <p:cNvPr id="4" name="Slide Number Placeholder 3"/>
          <p:cNvSpPr>
            <a:spLocks noGrp="1"/>
          </p:cNvSpPr>
          <p:nvPr>
            <p:ph type="sldNum" idx="5" sz="quarter"/>
          </p:nvPr>
        </p:nvSpPr>
        <p:spPr/>
      </p:sp>
    </p:spTree>
  </p:cSld>
  <p:clrMapOvr>
    <a:masterClrMapping/>
  </p:clrMapOvr>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 ölçme bölümü).</a:t>
            </a:r>
          </a:p>
          <a:p/>
          <a:p>
            <a:r>
              <a:t>SÜRE: Toparlama: 6 dk (çıkış kartı 3 · günlük ve proje 2 · ev 1).</a:t>
            </a:r>
          </a:p>
          <a:p/>
          <a:p>
            <a:r>
              <a:t>NASIL: 3 dakika; yazıcılar toplar. Kartları +/~/− ile tarayın (P2 gözlem).</a:t>
            </a:r>
          </a:p>
          <a:p/>
          <a:p>
            <a:r>
              <a:t>BEKLENEN CEVAP: 1) iklim değişikliği sonucunda artan kuraklıkla otlakların azalması; doğal kaynakların nüfusun ihtiyaçlarını karşılayamaması; Çinlilerin ve Moğolların baskıları, savaşlar ve siyasi anlaşmazlıklar; yeni yerler keşfetme isteği (ikisi yeterli; s. 149). · 2) itici: siyasi ve ekonomik sorunlar, ambargo ve ekonomik kriz, sosyoekonomik zorluklar; engel: mesafe, ulaşım olanakları, politikalar, hukuki durumlar (s. 150). · 3) nitelikli insan gücünü ve onun eğitimine yapılan yatırımın getirisini kaybeder; bilim ve ekonomide gelişme yavaşlayabilir (s. 152 tablosu).</a:t>
            </a:r>
          </a:p>
          <a:p/>
          <a:p>
            <a:r>
              <a:t>KAYNAK: Ders planı 23. hafta ölçme bölümü; kitap s. 149, 150, 152.</a:t>
            </a:r>
          </a:p>
        </p:txBody>
      </p:sp>
      <p:sp>
        <p:nvSpPr>
          <p:cNvPr id="4" name="Slide Number Placeholder 3"/>
          <p:cNvSpPr>
            <a:spLocks noGrp="1"/>
          </p:cNvSpPr>
          <p:nvPr>
            <p:ph type="sldNum" idx="5" sz="quarter"/>
          </p:nvPr>
        </p:nvSpPr>
        <p:spPr/>
      </p:sp>
    </p:spTree>
  </p:cSld>
  <p:clrMapOvr>
    <a:masterClrMapping/>
  </p:clrMapOvr>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Görüş değişimini kaydetmek (öz yansıtma, SDB1.3); proje danışmanlığını duyurmak.</a:t>
            </a:r>
          </a:p>
          <a:p/>
          <a:p>
            <a:r>
              <a:t>NASIL: Günlük için 2 dakika. Proje alan öğrencilere 2. danışmanlık görüşmesinin gün ve saatini boşluğa yazarak duyurun (zümre kararı; teslim nisan son haftası, 29. hafta).</a:t>
            </a:r>
          </a:p>
          <a:p/>
          <a:p>
            <a:r>
              <a:t>BEKLENEN CEVAP: Örnek günlük: 'Dersin başında göçü yalnız bir sorun olarak görüyordum; Türklerin göçlerini ve beyin göçünü öğrenince göçün çok nedenli bir olgu olduğunu ve iyi yönetilmesi gerektiğini düşündüm.'</a:t>
            </a:r>
          </a:p>
          <a:p/>
          <a:p>
            <a:r>
              <a:t>KAYNAK: Program, Öğrenme Kanıtları (öğrenme günlüğü); zümre kararı (proje takvimi).</a:t>
            </a:r>
          </a:p>
        </p:txBody>
      </p:sp>
      <p:sp>
        <p:nvSpPr>
          <p:cNvPr id="4" name="Slide Number Placeholder 3"/>
          <p:cNvSpPr>
            <a:spLocks noGrp="1"/>
          </p:cNvSpPr>
          <p:nvPr>
            <p:ph type="sldNum" idx="5" sz="quarter"/>
          </p:nvPr>
        </p:nvSpPr>
        <p:spPr/>
      </p:sp>
    </p:spTree>
  </p:cSld>
  <p:clrMapOvr>
    <a:masterClrMapping/>
  </p:clrMapOvr>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24. haftanın hazırlığını duyurmak.</a:t>
            </a:r>
          </a:p>
          <a:p/>
          <a:p>
            <a:r>
              <a:t>NASIL: Tahtaya da yazın. Telefon gerekmez; EBA/MEBİ isteğe bağlıdır (erişimi olmayan öğrenci okul laboratuvarını ders dışı saatte kullanabilir). 24. haftada grup düzeni bir haftalığına 6'lı olacak (Philips 66). Kişisel bilgi toplatılmaz.</a:t>
            </a:r>
          </a:p>
          <a:p/>
          <a:p>
            <a:r>
              <a:t>KAYNAK: Ders planı 23. hafta ev çalışması; kitap s. 154 (Nüfus Piramitleri Nasıl Okunur?); çalışma kâğıdı COG9-CK-U4 Bölüm 2 (7-9. maddeler).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8.xml"/><Relationship Id="rId3"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4.xml"/><Relationship Id="rId3"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5.xml"/><Relationship Id="rId3"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1.xml"/><Relationship Id="rId3" Type="http://schemas.openxmlformats.org/officeDocument/2006/relationships/image" Target="../media/image15.jpg"/><Relationship Id="rId4" Type="http://schemas.openxmlformats.org/officeDocument/2006/relationships/image" Target="../media/image1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1.xml"/><Relationship Id="rId3" Type="http://schemas.openxmlformats.org/officeDocument/2006/relationships/image" Target="../media/image11.jpg"/><Relationship Id="rId4" Type="http://schemas.openxmlformats.org/officeDocument/2006/relationships/image" Target="../media/image14.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2.xml"/><Relationship Id="rId3" Type="http://schemas.openxmlformats.org/officeDocument/2006/relationships/image" Target="../media/image11.jpg"/><Relationship Id="rId4" Type="http://schemas.openxmlformats.org/officeDocument/2006/relationships/image" Target="../media/image1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E7B6E"/>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23.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23</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950" b="1" i="0">
                <a:solidFill>
                  <a:srgbClr val="FFFFFF"/>
                </a:solidFill>
                <a:latin typeface="Calibri"/>
              </a:rPr>
              <a:t>Nüfusun Dağılışı ve Hareketleri II: Göçler</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15-19 Mart 2027 · 2 ders saati · Kitap s. 146, 149-153</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COĞ.9.4.2</a:t>
            </a:r>
          </a:p>
        </p:txBody>
      </p:sp>
      <p:sp>
        <p:nvSpPr>
          <p:cNvPr id="10" name="TextBox 9"/>
          <p:cNvSpPr txBox="1"/>
          <p:nvPr/>
        </p:nvSpPr>
        <p:spPr>
          <a:xfrm>
            <a:off x="3063240" y="2532888"/>
            <a:ext cx="8412480" cy="126060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Dünya ve Türkiye'deki nüfusun dağılışı ve hareketlerini etkileyen faktörler hakkında haritalar üzerinden çıkarımda bulunabilme</a:t>
            </a:r>
          </a:p>
        </p:txBody>
      </p:sp>
      <p:sp>
        <p:nvSpPr>
          <p:cNvPr id="11" name="TextBox 10"/>
          <p:cNvSpPr txBox="1"/>
          <p:nvPr/>
        </p:nvSpPr>
        <p:spPr>
          <a:xfrm>
            <a:off x="3063240" y="390321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4268978"/>
            <a:ext cx="8412480" cy="165633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FFFFFF"/>
                </a:solidFill>
                <a:latin typeface="Calibri"/>
              </a:rPr>
              <a:t>Dünya ve Türkiye'de nüfus yoğunluğunun fazla ve az olduğu alanlar ile nüfusun dağılışı ve hareketlerini etkileyen faktörlerin incelenebildiği haritaları ilişkilendirerek çıkarım yapar.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130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23.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Sorun mu, olgu mu?</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Konuya Başlarken: IOM sözü</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Göç ve türleri</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Tarihî göçler · Türkistan · mübadele</a:t>
            </a:r>
          </a:p>
        </p:txBody>
      </p:sp>
      <p:sp>
        <p:nvSpPr>
          <p:cNvPr id="13" name="Oval 12"/>
          <p:cNvSpPr/>
          <p:nvPr/>
        </p:nvSpPr>
        <p:spPr>
          <a:xfrm>
            <a:off x="5711798"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Beyin göçü</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Aziz Sancar · uygulama (s. 152)</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İstasyonlar</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Venezuela · Afrika · göç haberleri</a:t>
            </a:r>
          </a:p>
        </p:txBody>
      </p:sp>
      <p:sp>
        <p:nvSpPr>
          <p:cNvPr id="19" name="Oval 18"/>
          <p:cNvSpPr/>
          <p:nvPr/>
        </p:nvSpPr>
        <p:spPr>
          <a:xfrm>
            <a:off x="10266606" y="1828800"/>
            <a:ext cx="768096" cy="768096"/>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Paylaş ve yaz</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İtici-çekici · harita soruları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131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Tatil dönüşü: hazır mıyız?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GİRİŞ</a:t>
            </a:r>
          </a:p>
        </p:txBody>
      </p:sp>
      <p:sp>
        <p:nvSpPr>
          <p:cNvPr id="6" name="Rounded Rectangle 5"/>
          <p:cNvSpPr/>
          <p:nvPr/>
        </p:nvSpPr>
        <p:spPr>
          <a:xfrm>
            <a:off x="502920" y="1261872"/>
            <a:ext cx="6035040"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6035040" cy="530352"/>
          </a:xfrm>
          <a:prstGeom prst="roundRect">
            <a:avLst>
              <a:gd name="adj" fmla="val 25000"/>
            </a:avLst>
          </a:prstGeom>
          <a:solidFill>
            <a:srgbClr val="1E7B6E"/>
          </a:solidFill>
          <a:ln>
            <a:noFill/>
          </a:ln>
          <a:effectLst/>
        </p:spPr>
        <p:txBody>
          <a:bodyPr rtlCol="0" anchor="ctr"/>
          <a:lstStyle/>
          <a:p/>
        </p:txBody>
      </p:sp>
      <p:sp>
        <p:nvSpPr>
          <p:cNvPr id="8" name="Rectangle 7"/>
          <p:cNvSpPr/>
          <p:nvPr/>
        </p:nvSpPr>
        <p:spPr>
          <a:xfrm>
            <a:off x="502920" y="1527048"/>
            <a:ext cx="6035040" cy="265176"/>
          </a:xfrm>
          <a:prstGeom prst="rect">
            <a:avLst/>
          </a:prstGeom>
          <a:solidFill>
            <a:srgbClr val="1E7B6E"/>
          </a:solidFill>
          <a:ln>
            <a:noFill/>
          </a:ln>
          <a:effectLst/>
        </p:spPr>
        <p:txBody>
          <a:bodyPr rtlCol="0" anchor="ctr"/>
          <a:lstStyle/>
          <a:p/>
        </p:txBody>
      </p:sp>
      <p:sp>
        <p:nvSpPr>
          <p:cNvPr id="9" name="TextBox 8"/>
          <p:cNvSpPr txBox="1"/>
          <p:nvPr/>
        </p:nvSpPr>
        <p:spPr>
          <a:xfrm>
            <a:off x="594360" y="1261872"/>
            <a:ext cx="5852160"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Tatil görevi</a:t>
            </a:r>
          </a:p>
        </p:txBody>
      </p:sp>
      <p:sp>
        <p:nvSpPr>
          <p:cNvPr id="10" name="TextBox 9"/>
          <p:cNvSpPr txBox="1"/>
          <p:nvPr/>
        </p:nvSpPr>
        <p:spPr>
          <a:xfrm>
            <a:off x="612648" y="1865376"/>
            <a:ext cx="5815584" cy="4306824"/>
          </a:xfrm>
          <a:prstGeom prst="rect">
            <a:avLst/>
          </a:prstGeom>
          <a:noFill/>
        </p:spPr>
        <p:txBody>
          <a:bodyPr wrap="square" anchor="ctr" lIns="73152" rIns="73152" tIns="36576" bIns="36576">
            <a:noAutofit/>
          </a:bodyPr>
          <a:lstStyle/>
          <a:p>
            <a:pPr algn="l">
              <a:spcBef>
                <a:spcPts val="0"/>
              </a:spcBef>
              <a:spcAft>
                <a:spcPts val="1400"/>
              </a:spcAft>
            </a:pPr>
            <a:r>
              <a:rPr lang="tr-TR" sz="2600" b="0" i="0">
                <a:solidFill>
                  <a:srgbClr val="262626"/>
                </a:solidFill>
                <a:latin typeface="Calibri"/>
              </a:rPr>
              <a:t>☐  Kitap s. 149-153 okundu</a:t>
            </a:r>
          </a:p>
          <a:p>
            <a:pPr algn="l">
              <a:spcBef>
                <a:spcPts val="0"/>
              </a:spcBef>
              <a:spcAft>
                <a:spcPts val="1400"/>
              </a:spcAft>
            </a:pPr>
            <a:r>
              <a:rPr lang="tr-TR" sz="2600" b="0" i="0">
                <a:solidFill>
                  <a:srgbClr val="262626"/>
                </a:solidFill>
                <a:latin typeface="Calibri"/>
              </a:rPr>
              <a:t>☐  Çalışma kâğıdı 5-6. maddeler</a:t>
            </a:r>
          </a:p>
          <a:p>
            <a:pPr algn="l">
              <a:spcBef>
                <a:spcPts val="0"/>
              </a:spcBef>
              <a:spcAft>
                <a:spcPts val="0"/>
              </a:spcAft>
            </a:pPr>
            <a:r>
              <a:rPr lang="tr-TR" sz="2600" b="0" i="0">
                <a:solidFill>
                  <a:srgbClr val="262626"/>
                </a:solidFill>
                <a:latin typeface="Calibri"/>
              </a:rPr>
              <a:t>☐  Günlük: Konuya Başlarken sözü için cümlem</a:t>
            </a:r>
          </a:p>
        </p:txBody>
      </p:sp>
      <p:sp>
        <p:nvSpPr>
          <p:cNvPr id="11" name="Rounded Rectangle 10"/>
          <p:cNvSpPr/>
          <p:nvPr/>
        </p:nvSpPr>
        <p:spPr>
          <a:xfrm>
            <a:off x="6766560" y="1261872"/>
            <a:ext cx="4922215"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766560" y="1261872"/>
            <a:ext cx="4922215" cy="530352"/>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6766560" y="1527048"/>
            <a:ext cx="4922215" cy="265176"/>
          </a:xfrm>
          <a:prstGeom prst="rect">
            <a:avLst/>
          </a:prstGeom>
          <a:solidFill>
            <a:srgbClr val="D3373A"/>
          </a:solidFill>
          <a:ln>
            <a:noFill/>
          </a:ln>
          <a:effectLst/>
        </p:spPr>
        <p:txBody>
          <a:bodyPr rtlCol="0" anchor="ctr"/>
          <a:lstStyle/>
          <a:p/>
        </p:txBody>
      </p:sp>
      <p:sp>
        <p:nvSpPr>
          <p:cNvPr id="14" name="TextBox 13"/>
          <p:cNvSpPr txBox="1"/>
          <p:nvPr/>
        </p:nvSpPr>
        <p:spPr>
          <a:xfrm>
            <a:off x="6858000" y="1261872"/>
            <a:ext cx="4739335"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Bu hafta</a:t>
            </a:r>
          </a:p>
        </p:txBody>
      </p:sp>
      <p:sp>
        <p:nvSpPr>
          <p:cNvPr id="15" name="TextBox 14"/>
          <p:cNvSpPr txBox="1"/>
          <p:nvPr/>
        </p:nvSpPr>
        <p:spPr>
          <a:xfrm>
            <a:off x="6876288" y="1865376"/>
            <a:ext cx="4702759" cy="4306824"/>
          </a:xfrm>
          <a:prstGeom prst="rect">
            <a:avLst/>
          </a:prstGeom>
          <a:noFill/>
        </p:spPr>
        <p:txBody>
          <a:bodyPr wrap="square" anchor="ctr" lIns="73152" rIns="73152" tIns="36576" bIns="36576">
            <a:noAutofit/>
          </a:bodyPr>
          <a:lstStyle/>
          <a:p>
            <a:pPr algn="l" marL="273482" indent="-273482">
              <a:spcBef>
                <a:spcPts val="0"/>
              </a:spcBef>
              <a:spcAft>
                <a:spcPts val="1200"/>
              </a:spcAft>
            </a:pPr>
            <a:r>
              <a:rPr lang="tr-TR" sz="2200" b="1" i="0">
                <a:solidFill>
                  <a:srgbClr val="2C6696"/>
                </a:solidFill>
                <a:latin typeface="Calibri"/>
              </a:rPr>
              <a:t>•  </a:t>
            </a:r>
            <a:r>
              <a:rPr lang="tr-TR" sz="2200" b="0" i="0">
                <a:solidFill>
                  <a:srgbClr val="262626"/>
                </a:solidFill>
                <a:latin typeface="Calibri"/>
              </a:rPr>
              <a:t>18 Mart Şehitler Günü ve Çanakkale Zaferi'nin yıl dönümü</a:t>
            </a:r>
          </a:p>
          <a:p>
            <a:pPr algn="l" marL="273482" indent="-273482">
              <a:spcBef>
                <a:spcPts val="0"/>
              </a:spcBef>
              <a:spcAft>
                <a:spcPts val="1200"/>
              </a:spcAft>
            </a:pPr>
            <a:r>
              <a:rPr lang="tr-TR" sz="2200" b="1" i="0">
                <a:solidFill>
                  <a:srgbClr val="2C6696"/>
                </a:solidFill>
                <a:latin typeface="Calibri"/>
              </a:rPr>
              <a:t>•  </a:t>
            </a:r>
            <a:r>
              <a:rPr lang="tr-TR" sz="2200" b="0" i="0">
                <a:solidFill>
                  <a:srgbClr val="262626"/>
                </a:solidFill>
                <a:latin typeface="Calibri"/>
              </a:rPr>
              <a:t>Türk Dünyası ve Toplulukları Haftası</a:t>
            </a:r>
          </a:p>
          <a:p>
            <a:pPr algn="l" marL="273482" indent="-273482">
              <a:spcBef>
                <a:spcPts val="0"/>
              </a:spcBef>
              <a:spcAft>
                <a:spcPts val="0"/>
              </a:spcAft>
            </a:pPr>
            <a:r>
              <a:rPr lang="tr-TR" sz="2200" b="1" i="0">
                <a:solidFill>
                  <a:srgbClr val="2C6696"/>
                </a:solidFill>
                <a:latin typeface="Calibri"/>
              </a:rPr>
              <a:t>•  </a:t>
            </a:r>
            <a:r>
              <a:rPr lang="tr-TR" sz="2200" b="1" i="0">
                <a:solidFill>
                  <a:srgbClr val="262626"/>
                </a:solidFill>
                <a:latin typeface="Calibri"/>
              </a:rPr>
              <a:t>Bugün: Türklerin göç yolları (Harita 4.1)</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149-153</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132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göç sorun mu, olgu mu?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DÜŞÜN · EŞLEŞ</a:t>
            </a:r>
          </a:p>
        </p:txBody>
      </p:sp>
      <p:sp>
        <p:nvSpPr>
          <p:cNvPr id="6" name="Rounded Rectangle 5"/>
          <p:cNvSpPr/>
          <p:nvPr/>
        </p:nvSpPr>
        <p:spPr>
          <a:xfrm>
            <a:off x="502920" y="1261872"/>
            <a:ext cx="11185855" cy="18288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828800"/>
          </a:xfrm>
          <a:prstGeom prst="rect">
            <a:avLst/>
          </a:prstGeom>
          <a:solidFill>
            <a:srgbClr val="1E7B6E"/>
          </a:solidFill>
          <a:ln>
            <a:noFill/>
          </a:ln>
          <a:effectLst/>
        </p:spPr>
        <p:txBody>
          <a:bodyPr rtlCol="0" anchor="ctr"/>
          <a:lstStyle/>
          <a:p/>
        </p:txBody>
      </p:sp>
      <p:sp>
        <p:nvSpPr>
          <p:cNvPr id="8" name="TextBox 7"/>
          <p:cNvSpPr txBox="1"/>
          <p:nvPr/>
        </p:nvSpPr>
        <p:spPr>
          <a:xfrm>
            <a:off x="777240" y="1261872"/>
            <a:ext cx="10774375" cy="1828800"/>
          </a:xfrm>
          <a:prstGeom prst="rect">
            <a:avLst/>
          </a:prstGeom>
          <a:noFill/>
        </p:spPr>
        <p:txBody>
          <a:bodyPr wrap="square" anchor="ctr" lIns="73152" rIns="73152" tIns="36576" bIns="36576">
            <a:noAutofit/>
          </a:bodyPr>
          <a:lstStyle/>
          <a:p>
            <a:pPr algn="l">
              <a:spcBef>
                <a:spcPts val="0"/>
              </a:spcBef>
              <a:spcAft>
                <a:spcPts val="0"/>
              </a:spcAft>
            </a:pPr>
            <a:r>
              <a:rPr lang="tr-TR" sz="2400" b="0" i="1">
                <a:solidFill>
                  <a:srgbClr val="262626"/>
                </a:solidFill>
                <a:latin typeface="Calibri"/>
              </a:rPr>
              <a:t>“Göçü bir sorun, çözülmesi gereken bir olgu olarak gördüğünüz sürece hiçbir yere varamazsınız. Göçün insanlık tarihi kadar eski olduğunu bilmelisiniz. Göç, insanların yoksulluğu azaltma stratejisi olagelmiştir. Hep birlikte göç süreçlerini yönetmenin bir yolunu bulmalıyız.”</a:t>
            </a:r>
          </a:p>
        </p:txBody>
      </p:sp>
      <p:sp>
        <p:nvSpPr>
          <p:cNvPr id="9" name="TextBox 8"/>
          <p:cNvSpPr txBox="1"/>
          <p:nvPr/>
        </p:nvSpPr>
        <p:spPr>
          <a:xfrm>
            <a:off x="502920" y="3136392"/>
            <a:ext cx="11185855" cy="365760"/>
          </a:xfrm>
          <a:prstGeom prst="rect">
            <a:avLst/>
          </a:prstGeom>
          <a:noFill/>
        </p:spPr>
        <p:txBody>
          <a:bodyPr wrap="square" anchor="t" lIns="73152" rIns="73152" tIns="36576" bIns="36576">
            <a:noAutofit/>
          </a:bodyPr>
          <a:lstStyle/>
          <a:p>
            <a:pPr algn="r">
              <a:spcBef>
                <a:spcPts val="0"/>
              </a:spcBef>
              <a:spcAft>
                <a:spcPts val="0"/>
              </a:spcAft>
            </a:pPr>
            <a:r>
              <a:rPr lang="tr-TR" sz="1700" b="0" i="1">
                <a:solidFill>
                  <a:srgbClr val="767676"/>
                </a:solidFill>
                <a:latin typeface="Calibri"/>
              </a:rPr>
              <a:t>William Lacy Swing, Uluslararası Göç Örgütü (IOM) Genel Direktörü, 2017</a:t>
            </a:r>
          </a:p>
        </p:txBody>
      </p:sp>
      <p:sp>
        <p:nvSpPr>
          <p:cNvPr id="10" name="Rounded Rectangle 9"/>
          <p:cNvSpPr/>
          <p:nvPr/>
        </p:nvSpPr>
        <p:spPr>
          <a:xfrm>
            <a:off x="502920" y="3639312"/>
            <a:ext cx="11185855" cy="777240"/>
          </a:xfrm>
          <a:prstGeom prst="roundRect">
            <a:avLst>
              <a:gd name="adj" fmla="val 15000"/>
            </a:avLst>
          </a:prstGeom>
          <a:solidFill>
            <a:srgbClr val="F0F0F0"/>
          </a:solidFill>
          <a:ln>
            <a:noFill/>
          </a:ln>
          <a:effectLst/>
        </p:spPr>
        <p:txBody>
          <a:bodyPr rtlCol="0" anchor="ctr"/>
          <a:lstStyle/>
          <a:p/>
        </p:txBody>
      </p:sp>
      <p:sp>
        <p:nvSpPr>
          <p:cNvPr id="11" name="Oval 10"/>
          <p:cNvSpPr/>
          <p:nvPr/>
        </p:nvSpPr>
        <p:spPr>
          <a:xfrm>
            <a:off x="640080" y="3776472"/>
            <a:ext cx="502920" cy="5029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12" name="TextBox 11"/>
          <p:cNvSpPr txBox="1"/>
          <p:nvPr/>
        </p:nvSpPr>
        <p:spPr>
          <a:xfrm>
            <a:off x="1325880" y="3639312"/>
            <a:ext cx="10271455" cy="7772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Göçle ilgili yukarıda verilen düşünceye katılıyor musunuz? Gerekçelerinizi arkadaşlarınızla tartışınız.</a:t>
            </a:r>
          </a:p>
        </p:txBody>
      </p:sp>
      <p:sp>
        <p:nvSpPr>
          <p:cNvPr id="13" name="Rounded Rectangle 12"/>
          <p:cNvSpPr/>
          <p:nvPr/>
        </p:nvSpPr>
        <p:spPr>
          <a:xfrm>
            <a:off x="502920" y="4507992"/>
            <a:ext cx="11185855" cy="777240"/>
          </a:xfrm>
          <a:prstGeom prst="roundRect">
            <a:avLst>
              <a:gd name="adj" fmla="val 15000"/>
            </a:avLst>
          </a:prstGeom>
          <a:solidFill>
            <a:srgbClr val="F0F0F0"/>
          </a:solidFill>
          <a:ln>
            <a:noFill/>
          </a:ln>
          <a:effectLst/>
        </p:spPr>
        <p:txBody>
          <a:bodyPr rtlCol="0" anchor="ctr"/>
          <a:lstStyle/>
          <a:p/>
        </p:txBody>
      </p:sp>
      <p:sp>
        <p:nvSpPr>
          <p:cNvPr id="14" name="Oval 13"/>
          <p:cNvSpPr/>
          <p:nvPr/>
        </p:nvSpPr>
        <p:spPr>
          <a:xfrm>
            <a:off x="640080" y="4645152"/>
            <a:ext cx="502920" cy="5029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5" name="TextBox 14"/>
          <p:cNvSpPr txBox="1"/>
          <p:nvPr/>
        </p:nvSpPr>
        <p:spPr>
          <a:xfrm>
            <a:off x="1325880" y="4507992"/>
            <a:ext cx="10271455" cy="77724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Tartışma sonrasında konuyla ilgili görüşünüzü yazınız.</a:t>
            </a:r>
          </a:p>
        </p:txBody>
      </p:sp>
      <p:sp>
        <p:nvSpPr>
          <p:cNvPr id="16" name="Rounded Rectangle 15"/>
          <p:cNvSpPr/>
          <p:nvPr/>
        </p:nvSpPr>
        <p:spPr>
          <a:xfrm>
            <a:off x="502920" y="5468112"/>
            <a:ext cx="11185855" cy="7772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Düşün (1 dk) → eşinle konuş (1 dk) → paylaş · gerekçeni söyle · sözü kesme</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133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Konuya Başlarken — örnek görüşler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61872"/>
            <a:ext cx="11185855" cy="68580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İyi bir görüş: tutum + kitaptan gerekçe + saygılı dil</a:t>
            </a:r>
          </a:p>
        </p:txBody>
      </p:sp>
      <p:sp>
        <p:nvSpPr>
          <p:cNvPr id="7" name="Rounded Rectangle 6"/>
          <p:cNvSpPr/>
          <p:nvPr/>
        </p:nvSpPr>
        <p:spPr>
          <a:xfrm>
            <a:off x="502920" y="2084832"/>
            <a:ext cx="5492343" cy="416052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084832"/>
            <a:ext cx="5492343" cy="530352"/>
          </a:xfrm>
          <a:prstGeom prst="roundRect">
            <a:avLst>
              <a:gd name="adj" fmla="val 25000"/>
            </a:avLst>
          </a:prstGeom>
          <a:solidFill>
            <a:srgbClr val="3E8E41"/>
          </a:solidFill>
          <a:ln>
            <a:noFill/>
          </a:ln>
          <a:effectLst/>
        </p:spPr>
        <p:txBody>
          <a:bodyPr rtlCol="0" anchor="ctr"/>
          <a:lstStyle/>
          <a:p/>
        </p:txBody>
      </p:sp>
      <p:sp>
        <p:nvSpPr>
          <p:cNvPr id="9" name="Rectangle 8"/>
          <p:cNvSpPr/>
          <p:nvPr/>
        </p:nvSpPr>
        <p:spPr>
          <a:xfrm>
            <a:off x="502920" y="2350008"/>
            <a:ext cx="5492343" cy="265176"/>
          </a:xfrm>
          <a:prstGeom prst="rect">
            <a:avLst/>
          </a:prstGeom>
          <a:solidFill>
            <a:srgbClr val="3E8E41"/>
          </a:solidFill>
          <a:ln>
            <a:noFill/>
          </a:ln>
          <a:effectLst/>
        </p:spPr>
        <p:txBody>
          <a:bodyPr rtlCol="0" anchor="ctr"/>
          <a:lstStyle/>
          <a:p/>
        </p:txBody>
      </p:sp>
      <p:sp>
        <p:nvSpPr>
          <p:cNvPr id="10" name="TextBox 9"/>
          <p:cNvSpPr txBox="1"/>
          <p:nvPr/>
        </p:nvSpPr>
        <p:spPr>
          <a:xfrm>
            <a:off x="594360" y="208483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Katılıyorum</a:t>
            </a:r>
          </a:p>
        </p:txBody>
      </p:sp>
      <p:sp>
        <p:nvSpPr>
          <p:cNvPr id="11" name="TextBox 10"/>
          <p:cNvSpPr txBox="1"/>
          <p:nvPr/>
        </p:nvSpPr>
        <p:spPr>
          <a:xfrm>
            <a:off x="612648" y="2688336"/>
            <a:ext cx="5272887" cy="34838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Göç insanlık tarihi kadar eskidir: Kavimler Göçü, Türklerin Türkistan'dan göçleri (s. 149). İnsanlar afet, savaş, yoksulluk, iş ve eğitim için yer değiştirir; bu yüzden göçü yok saymak yerine iyi yönetmek gerekir.</a:t>
            </a:r>
          </a:p>
        </p:txBody>
      </p:sp>
      <p:sp>
        <p:nvSpPr>
          <p:cNvPr id="12" name="Rounded Rectangle 11"/>
          <p:cNvSpPr/>
          <p:nvPr/>
        </p:nvSpPr>
        <p:spPr>
          <a:xfrm>
            <a:off x="6196431" y="2084832"/>
            <a:ext cx="5492343" cy="416052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196431" y="2084832"/>
            <a:ext cx="5492343"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6196431" y="2350008"/>
            <a:ext cx="5492343" cy="265176"/>
          </a:xfrm>
          <a:prstGeom prst="rect">
            <a:avLst/>
          </a:prstGeom>
          <a:solidFill>
            <a:srgbClr val="2C6696"/>
          </a:solidFill>
          <a:ln>
            <a:noFill/>
          </a:ln>
          <a:effectLst/>
        </p:spPr>
        <p:txBody>
          <a:bodyPr rtlCol="0" anchor="ctr"/>
          <a:lstStyle/>
          <a:p/>
        </p:txBody>
      </p:sp>
      <p:sp>
        <p:nvSpPr>
          <p:cNvPr id="15" name="TextBox 14"/>
          <p:cNvSpPr txBox="1"/>
          <p:nvPr/>
        </p:nvSpPr>
        <p:spPr>
          <a:xfrm>
            <a:off x="6287871" y="208483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Kısmen katılıyorum</a:t>
            </a:r>
          </a:p>
        </p:txBody>
      </p:sp>
      <p:sp>
        <p:nvSpPr>
          <p:cNvPr id="16" name="TextBox 15"/>
          <p:cNvSpPr txBox="1"/>
          <p:nvPr/>
        </p:nvSpPr>
        <p:spPr>
          <a:xfrm>
            <a:off x="6306159" y="2688336"/>
            <a:ext cx="5272887" cy="348386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Göç bir olgudur; ama göç eden kişi ve göç veren ya da alan yer için sorunlar da doğurabilir (ör. beyin göçünde ayrılan ülkenin kaybı, s. 152). Bu sorunlar iyi planlamayla azaltılabilir.</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 149, 152</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134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Göç nedir?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KAVRAM</a:t>
            </a:r>
          </a:p>
        </p:txBody>
      </p:sp>
      <p:sp>
        <p:nvSpPr>
          <p:cNvPr id="6" name="Rounded Rectangle 5"/>
          <p:cNvSpPr/>
          <p:nvPr/>
        </p:nvSpPr>
        <p:spPr>
          <a:xfrm>
            <a:off x="502920" y="1307592"/>
            <a:ext cx="11185855" cy="196596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196596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GÖÇ · kitap s. 149</a:t>
            </a:r>
          </a:p>
        </p:txBody>
      </p:sp>
      <p:sp>
        <p:nvSpPr>
          <p:cNvPr id="9" name="TextBox 8"/>
          <p:cNvSpPr txBox="1"/>
          <p:nvPr/>
        </p:nvSpPr>
        <p:spPr>
          <a:xfrm>
            <a:off x="868680" y="1810512"/>
            <a:ext cx="10637215" cy="1325880"/>
          </a:xfrm>
          <a:prstGeom prst="rect">
            <a:avLst/>
          </a:prstGeom>
          <a:noFill/>
        </p:spPr>
        <p:txBody>
          <a:bodyPr wrap="square" anchor="ctr" lIns="73152" rIns="73152" tIns="36576" bIns="36576">
            <a:noAutofit/>
          </a:bodyPr>
          <a:lstStyle/>
          <a:p>
            <a:pPr algn="l">
              <a:spcBef>
                <a:spcPts val="0"/>
              </a:spcBef>
              <a:spcAft>
                <a:spcPts val="0"/>
              </a:spcAft>
            </a:pPr>
            <a:r>
              <a:rPr lang="tr-TR" sz="2650" b="0" i="0">
                <a:solidFill>
                  <a:srgbClr val="262626"/>
                </a:solidFill>
                <a:latin typeface="Calibri"/>
              </a:rPr>
              <a:t>Karmaşık ve çok yönlü bir olgu olan göç; insanların bulundukları yerden doğal, ekonomik, sosyal, siyasal ve kültürel nedenlerle başka bir yere hareket etmesidir.</a:t>
            </a:r>
          </a:p>
        </p:txBody>
      </p:sp>
      <p:sp>
        <p:nvSpPr>
          <p:cNvPr id="10" name="Rounded Rectangle 9"/>
          <p:cNvSpPr/>
          <p:nvPr/>
        </p:nvSpPr>
        <p:spPr>
          <a:xfrm>
            <a:off x="502920" y="3410712"/>
            <a:ext cx="2090867" cy="777240"/>
          </a:xfrm>
          <a:prstGeom prst="roundRect">
            <a:avLst>
              <a:gd name="adj" fmla="val 5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1E7B6E"/>
                </a:solidFill>
                <a:latin typeface="Calibri"/>
              </a:rPr>
              <a:t>doğal</a:t>
            </a:r>
          </a:p>
        </p:txBody>
      </p:sp>
      <p:sp>
        <p:nvSpPr>
          <p:cNvPr id="11" name="Rounded Rectangle 10"/>
          <p:cNvSpPr/>
          <p:nvPr/>
        </p:nvSpPr>
        <p:spPr>
          <a:xfrm>
            <a:off x="2776667" y="3410712"/>
            <a:ext cx="2090867" cy="777240"/>
          </a:xfrm>
          <a:prstGeom prst="roundRect">
            <a:avLst>
              <a:gd name="adj" fmla="val 5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1E7B6E"/>
                </a:solidFill>
                <a:latin typeface="Calibri"/>
              </a:rPr>
              <a:t>ekonomik</a:t>
            </a:r>
          </a:p>
        </p:txBody>
      </p:sp>
      <p:sp>
        <p:nvSpPr>
          <p:cNvPr id="12" name="Rounded Rectangle 11"/>
          <p:cNvSpPr/>
          <p:nvPr/>
        </p:nvSpPr>
        <p:spPr>
          <a:xfrm>
            <a:off x="5050414" y="3410712"/>
            <a:ext cx="2090867" cy="777240"/>
          </a:xfrm>
          <a:prstGeom prst="roundRect">
            <a:avLst>
              <a:gd name="adj" fmla="val 5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1E7B6E"/>
                </a:solidFill>
                <a:latin typeface="Calibri"/>
              </a:rPr>
              <a:t>sosyal</a:t>
            </a:r>
          </a:p>
        </p:txBody>
      </p:sp>
      <p:sp>
        <p:nvSpPr>
          <p:cNvPr id="13" name="Rounded Rectangle 12"/>
          <p:cNvSpPr/>
          <p:nvPr/>
        </p:nvSpPr>
        <p:spPr>
          <a:xfrm>
            <a:off x="7324161" y="3410712"/>
            <a:ext cx="2090867" cy="777240"/>
          </a:xfrm>
          <a:prstGeom prst="roundRect">
            <a:avLst>
              <a:gd name="adj" fmla="val 5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1E7B6E"/>
                </a:solidFill>
                <a:latin typeface="Calibri"/>
              </a:rPr>
              <a:t>siyasal</a:t>
            </a:r>
          </a:p>
        </p:txBody>
      </p:sp>
      <p:sp>
        <p:nvSpPr>
          <p:cNvPr id="14" name="Rounded Rectangle 13"/>
          <p:cNvSpPr/>
          <p:nvPr/>
        </p:nvSpPr>
        <p:spPr>
          <a:xfrm>
            <a:off x="9597908" y="3410712"/>
            <a:ext cx="2090867" cy="777240"/>
          </a:xfrm>
          <a:prstGeom prst="roundRect">
            <a:avLst>
              <a:gd name="adj" fmla="val 5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400" b="1" i="0">
                <a:solidFill>
                  <a:srgbClr val="1E7B6E"/>
                </a:solidFill>
                <a:latin typeface="Calibri"/>
              </a:rPr>
              <a:t>kültürel</a:t>
            </a:r>
          </a:p>
        </p:txBody>
      </p:sp>
      <p:sp>
        <p:nvSpPr>
          <p:cNvPr id="15" name="Rounded Rectangle 14"/>
          <p:cNvSpPr/>
          <p:nvPr/>
        </p:nvSpPr>
        <p:spPr>
          <a:xfrm>
            <a:off x="502920" y="4462272"/>
            <a:ext cx="11185855" cy="178308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4462272"/>
            <a:ext cx="118872" cy="1783080"/>
          </a:xfrm>
          <a:prstGeom prst="rect">
            <a:avLst/>
          </a:prstGeom>
          <a:solidFill>
            <a:srgbClr val="FCC021"/>
          </a:solidFill>
          <a:ln>
            <a:noFill/>
          </a:ln>
          <a:effectLst/>
        </p:spPr>
        <p:txBody>
          <a:bodyPr rtlCol="0" anchor="ctr"/>
          <a:lstStyle/>
          <a:p/>
        </p:txBody>
      </p:sp>
      <p:sp>
        <p:nvSpPr>
          <p:cNvPr id="17" name="TextBox 16"/>
          <p:cNvSpPr txBox="1"/>
          <p:nvPr/>
        </p:nvSpPr>
        <p:spPr>
          <a:xfrm>
            <a:off x="777240" y="4462272"/>
            <a:ext cx="10774375" cy="1783080"/>
          </a:xfrm>
          <a:prstGeom prst="rect">
            <a:avLst/>
          </a:prstGeom>
          <a:noFill/>
        </p:spPr>
        <p:txBody>
          <a:bodyPr wrap="square" anchor="ctr" lIns="73152" rIns="73152" tIns="36576" bIns="36576">
            <a:noAutofit/>
          </a:bodyPr>
          <a:lstStyle/>
          <a:p>
            <a:pPr algn="l">
              <a:spcBef>
                <a:spcPts val="0"/>
              </a:spcBef>
              <a:spcAft>
                <a:spcPts val="0"/>
              </a:spcAft>
            </a:pPr>
            <a:r>
              <a:rPr lang="tr-TR" sz="2100" b="0" i="1">
                <a:solidFill>
                  <a:srgbClr val="262626"/>
                </a:solidFill>
                <a:latin typeface="Calibri"/>
              </a:rPr>
              <a:t>IOM: “Göçün insanlık tarihi kadar eski olduğunu bilmelisiniz.” · Kitap: İnsanlık tarihi boyunca farklı bölgelere birçok göç yaşanmıştır.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135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Tarihî göçler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a:t>
            </a:r>
          </a:p>
        </p:txBody>
      </p:sp>
      <p:sp>
        <p:nvSpPr>
          <p:cNvPr id="6" name="Rounded Rectangle 5"/>
          <p:cNvSpPr/>
          <p:nvPr/>
        </p:nvSpPr>
        <p:spPr>
          <a:xfrm>
            <a:off x="502920" y="1261872"/>
            <a:ext cx="11185855" cy="105156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61872"/>
            <a:ext cx="118872" cy="1051560"/>
          </a:xfrm>
          <a:prstGeom prst="rect">
            <a:avLst/>
          </a:prstGeom>
          <a:solidFill>
            <a:srgbClr val="1E7B6E"/>
          </a:solidFill>
          <a:ln>
            <a:noFill/>
          </a:ln>
          <a:effectLst/>
        </p:spPr>
        <p:txBody>
          <a:bodyPr rtlCol="0" anchor="ctr"/>
          <a:lstStyle/>
          <a:p/>
        </p:txBody>
      </p:sp>
      <p:sp>
        <p:nvSpPr>
          <p:cNvPr id="8" name="TextBox 7"/>
          <p:cNvSpPr txBox="1"/>
          <p:nvPr/>
        </p:nvSpPr>
        <p:spPr>
          <a:xfrm>
            <a:off x="777240" y="126187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Kavimler Göçü, Yeni Dünya kıtalarına göçler, köle göçleri ve Sanayi Devrimi’nden itibaren yapılan işçi göçleri tarihî göçlere örnek verilebilir.</a:t>
            </a:r>
          </a:p>
        </p:txBody>
      </p:sp>
      <p:sp>
        <p:nvSpPr>
          <p:cNvPr id="9" name="Rounded Rectangle 8"/>
          <p:cNvSpPr/>
          <p:nvPr/>
        </p:nvSpPr>
        <p:spPr>
          <a:xfrm>
            <a:off x="502920" y="2496312"/>
            <a:ext cx="2645587" cy="2514600"/>
          </a:xfrm>
          <a:prstGeom prst="roundRect">
            <a:avLst>
              <a:gd name="adj" fmla="val 6000"/>
            </a:avLst>
          </a:prstGeom>
          <a:solidFill>
            <a:srgbClr val="F0F0F0"/>
          </a:solidFill>
          <a:ln>
            <a:noFill/>
          </a:ln>
          <a:effectLst/>
        </p:spPr>
        <p:txBody>
          <a:bodyPr rtlCol="0" anchor="ctr"/>
          <a:lstStyle/>
          <a:p/>
        </p:txBody>
      </p:sp>
      <p:sp>
        <p:nvSpPr>
          <p:cNvPr id="10" name="Oval 9"/>
          <p:cNvSpPr/>
          <p:nvPr/>
        </p:nvSpPr>
        <p:spPr>
          <a:xfrm>
            <a:off x="1459953" y="2679192"/>
            <a:ext cx="731520" cy="7315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11" name="TextBox 10"/>
          <p:cNvSpPr txBox="1"/>
          <p:nvPr/>
        </p:nvSpPr>
        <p:spPr>
          <a:xfrm>
            <a:off x="612648" y="3547872"/>
            <a:ext cx="2426131" cy="13716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Kavimler Göçü</a:t>
            </a:r>
          </a:p>
        </p:txBody>
      </p:sp>
      <p:sp>
        <p:nvSpPr>
          <p:cNvPr id="12" name="Rounded Rectangle 11"/>
          <p:cNvSpPr/>
          <p:nvPr/>
        </p:nvSpPr>
        <p:spPr>
          <a:xfrm>
            <a:off x="3349675" y="2496312"/>
            <a:ext cx="2645587" cy="2514600"/>
          </a:xfrm>
          <a:prstGeom prst="roundRect">
            <a:avLst>
              <a:gd name="adj" fmla="val 6000"/>
            </a:avLst>
          </a:prstGeom>
          <a:solidFill>
            <a:srgbClr val="F0F0F0"/>
          </a:solidFill>
          <a:ln>
            <a:noFill/>
          </a:ln>
          <a:effectLst/>
        </p:spPr>
        <p:txBody>
          <a:bodyPr rtlCol="0" anchor="ctr"/>
          <a:lstStyle/>
          <a:p/>
        </p:txBody>
      </p:sp>
      <p:sp>
        <p:nvSpPr>
          <p:cNvPr id="13" name="Oval 12"/>
          <p:cNvSpPr/>
          <p:nvPr/>
        </p:nvSpPr>
        <p:spPr>
          <a:xfrm>
            <a:off x="4306709" y="2679192"/>
            <a:ext cx="731520" cy="7315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4" name="TextBox 13"/>
          <p:cNvSpPr txBox="1"/>
          <p:nvPr/>
        </p:nvSpPr>
        <p:spPr>
          <a:xfrm>
            <a:off x="3459403" y="3547872"/>
            <a:ext cx="2426131" cy="13716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Yeni Dünya kıtalarına göçler</a:t>
            </a:r>
          </a:p>
        </p:txBody>
      </p:sp>
      <p:sp>
        <p:nvSpPr>
          <p:cNvPr id="15" name="Rounded Rectangle 14"/>
          <p:cNvSpPr/>
          <p:nvPr/>
        </p:nvSpPr>
        <p:spPr>
          <a:xfrm>
            <a:off x="6196431" y="2496312"/>
            <a:ext cx="2645587" cy="2514600"/>
          </a:xfrm>
          <a:prstGeom prst="roundRect">
            <a:avLst>
              <a:gd name="adj" fmla="val 6000"/>
            </a:avLst>
          </a:prstGeom>
          <a:solidFill>
            <a:srgbClr val="F0F0F0"/>
          </a:solidFill>
          <a:ln>
            <a:noFill/>
          </a:ln>
          <a:effectLst/>
        </p:spPr>
        <p:txBody>
          <a:bodyPr rtlCol="0" anchor="ctr"/>
          <a:lstStyle/>
          <a:p/>
        </p:txBody>
      </p:sp>
      <p:sp>
        <p:nvSpPr>
          <p:cNvPr id="16" name="Oval 15"/>
          <p:cNvSpPr/>
          <p:nvPr/>
        </p:nvSpPr>
        <p:spPr>
          <a:xfrm>
            <a:off x="7153465" y="2679192"/>
            <a:ext cx="731520" cy="73152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7" name="TextBox 16"/>
          <p:cNvSpPr txBox="1"/>
          <p:nvPr/>
        </p:nvSpPr>
        <p:spPr>
          <a:xfrm>
            <a:off x="6306159" y="3547872"/>
            <a:ext cx="2426131" cy="137160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Köle göçleri</a:t>
            </a:r>
          </a:p>
        </p:txBody>
      </p:sp>
      <p:sp>
        <p:nvSpPr>
          <p:cNvPr id="18" name="Rounded Rectangle 17"/>
          <p:cNvSpPr/>
          <p:nvPr/>
        </p:nvSpPr>
        <p:spPr>
          <a:xfrm>
            <a:off x="9043187" y="2496312"/>
            <a:ext cx="2645587" cy="2514600"/>
          </a:xfrm>
          <a:prstGeom prst="roundRect">
            <a:avLst>
              <a:gd name="adj" fmla="val 6000"/>
            </a:avLst>
          </a:prstGeom>
          <a:solidFill>
            <a:srgbClr val="F0F0F0"/>
          </a:solidFill>
          <a:ln>
            <a:noFill/>
          </a:ln>
          <a:effectLst/>
        </p:spPr>
        <p:txBody>
          <a:bodyPr rtlCol="0" anchor="ctr"/>
          <a:lstStyle/>
          <a:p/>
        </p:txBody>
      </p:sp>
      <p:sp>
        <p:nvSpPr>
          <p:cNvPr id="19" name="Oval 18"/>
          <p:cNvSpPr/>
          <p:nvPr/>
        </p:nvSpPr>
        <p:spPr>
          <a:xfrm>
            <a:off x="10000221" y="2679192"/>
            <a:ext cx="731520" cy="7315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20" name="TextBox 19"/>
          <p:cNvSpPr txBox="1"/>
          <p:nvPr/>
        </p:nvSpPr>
        <p:spPr>
          <a:xfrm>
            <a:off x="9152915" y="3547872"/>
            <a:ext cx="2426131" cy="1371600"/>
          </a:xfrm>
          <a:prstGeom prst="rect">
            <a:avLst/>
          </a:prstGeom>
          <a:noFill/>
        </p:spPr>
        <p:txBody>
          <a:bodyPr wrap="square" anchor="ctr" lIns="73152" rIns="73152" tIns="36576" bIns="36576">
            <a:noAutofit/>
          </a:bodyPr>
          <a:lstStyle/>
          <a:p>
            <a:pPr algn="ctr">
              <a:spcBef>
                <a:spcPts val="0"/>
              </a:spcBef>
              <a:spcAft>
                <a:spcPts val="0"/>
              </a:spcAft>
            </a:pPr>
            <a:r>
              <a:rPr lang="tr-TR" sz="2050" b="1" i="0">
                <a:solidFill>
                  <a:srgbClr val="262626"/>
                </a:solidFill>
                <a:latin typeface="Calibri"/>
              </a:rPr>
              <a:t>Sanayi Devrimi’nden itibaren yapılan işçi göçleri</a:t>
            </a:r>
          </a:p>
        </p:txBody>
      </p:sp>
      <p:sp>
        <p:nvSpPr>
          <p:cNvPr id="21" name="Rounded Rectangle 20"/>
          <p:cNvSpPr/>
          <p:nvPr/>
        </p:nvSpPr>
        <p:spPr>
          <a:xfrm>
            <a:off x="502920" y="5239512"/>
            <a:ext cx="11185855" cy="10058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Hangisini Tarih dersinden hatırlıyorsun? Bu göçlerin hangisi zorla yapılmış?</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136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Türklerin Türkistan’dan göçleri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HARİTA 4.1</a:t>
            </a:r>
          </a:p>
        </p:txBody>
      </p:sp>
      <p:pic>
        <p:nvPicPr>
          <p:cNvPr id="6" name="Picture 5" descr="h23_harita_4_1_s149.jpg"/>
          <p:cNvPicPr>
            <a:picLocks noChangeAspect="1"/>
          </p:cNvPicPr>
          <p:nvPr/>
        </p:nvPicPr>
        <p:blipFill>
          <a:blip r:embed="rId3"/>
          <a:stretch>
            <a:fillRect/>
          </a:stretch>
        </p:blipFill>
        <p:spPr>
          <a:xfrm>
            <a:off x="502920" y="1216152"/>
            <a:ext cx="6799838" cy="4736592"/>
          </a:xfrm>
          <a:prstGeom prst="rect">
            <a:avLst/>
          </a:prstGeom>
          <a:ln w="9525">
            <a:solidFill>
              <a:srgbClr val="D9D9D9"/>
            </a:solidFill>
          </a:ln>
        </p:spPr>
      </p:pic>
      <p:sp>
        <p:nvSpPr>
          <p:cNvPr id="7" name="TextBox 6"/>
          <p:cNvSpPr txBox="1"/>
          <p:nvPr/>
        </p:nvSpPr>
        <p:spPr>
          <a:xfrm>
            <a:off x="502920" y="5989320"/>
            <a:ext cx="6799838"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Harita 4.1: Türklerin Türkistan’dan göç rotaları (kitap s. 149)</a:t>
            </a:r>
          </a:p>
        </p:txBody>
      </p:sp>
      <p:sp>
        <p:nvSpPr>
          <p:cNvPr id="8" name="Rounded Rectangle 7"/>
          <p:cNvSpPr/>
          <p:nvPr/>
        </p:nvSpPr>
        <p:spPr>
          <a:xfrm>
            <a:off x="7531358" y="1216152"/>
            <a:ext cx="4157417" cy="306324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900" b="0" i="0">
                <a:solidFill>
                  <a:srgbClr val="262626"/>
                </a:solidFill>
                <a:latin typeface="Calibri"/>
              </a:rPr>
              <a:t>Tarihî göçler arasında Türklerin, ana yurdu olan Türkistan’dan çeşitli nedenlerle yaptığı göçler de yer almaktadır. Türkler, MÖ 1500’lerde başlayıp MS 800’lere kadar devam eden bu göçlerle farklı bölgelere yayılmıştır.</a:t>
            </a:r>
          </a:p>
        </p:txBody>
      </p:sp>
      <p:sp>
        <p:nvSpPr>
          <p:cNvPr id="9" name="Rounded Rectangle 8"/>
          <p:cNvSpPr/>
          <p:nvPr/>
        </p:nvSpPr>
        <p:spPr>
          <a:xfrm>
            <a:off x="7531358" y="4416552"/>
            <a:ext cx="4157417" cy="182880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1000"/>
              </a:spcAft>
            </a:pPr>
            <a:r>
              <a:rPr lang="tr-TR" sz="2000" b="1" i="0">
                <a:solidFill>
                  <a:srgbClr val="262626"/>
                </a:solidFill>
                <a:latin typeface="Calibri"/>
              </a:rPr>
              <a:t>1. Türkler hangi yönlere yayılmış?</a:t>
            </a:r>
          </a:p>
          <a:p>
            <a:pPr algn="l">
              <a:spcBef>
                <a:spcPts val="0"/>
              </a:spcBef>
              <a:spcAft>
                <a:spcPts val="0"/>
              </a:spcAft>
            </a:pPr>
            <a:r>
              <a:rPr lang="tr-TR" sz="2000" b="1" i="0">
                <a:solidFill>
                  <a:srgbClr val="262626"/>
                </a:solidFill>
                <a:latin typeface="Calibri"/>
              </a:rPr>
              <a:t>2. Neden göç etmiş olabilirler?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137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 göçlerinin nedenleri hangileri?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DOĞRU OLANLARI SEÇ</a:t>
            </a:r>
          </a:p>
        </p:txBody>
      </p:sp>
      <p:sp>
        <p:nvSpPr>
          <p:cNvPr id="6" name="Rounded Rectangle 5"/>
          <p:cNvSpPr/>
          <p:nvPr/>
        </p:nvSpPr>
        <p:spPr>
          <a:xfrm>
            <a:off x="502920" y="121615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7" name="Oval 6"/>
          <p:cNvSpPr/>
          <p:nvPr/>
        </p:nvSpPr>
        <p:spPr>
          <a:xfrm>
            <a:off x="612648" y="134493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280160" y="12161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değişikliği sonucunda artan kuraklık nedeniyle otlakların azalması</a:t>
            </a:r>
          </a:p>
        </p:txBody>
      </p:sp>
      <p:sp>
        <p:nvSpPr>
          <p:cNvPr id="9" name="Rounded Rectangle 8"/>
          <p:cNvSpPr/>
          <p:nvPr/>
        </p:nvSpPr>
        <p:spPr>
          <a:xfrm>
            <a:off x="502920" y="207721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0" name="Oval 9"/>
          <p:cNvSpPr/>
          <p:nvPr/>
        </p:nvSpPr>
        <p:spPr>
          <a:xfrm>
            <a:off x="612648" y="220599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1" name="TextBox 10"/>
          <p:cNvSpPr txBox="1"/>
          <p:nvPr/>
        </p:nvSpPr>
        <p:spPr>
          <a:xfrm>
            <a:off x="1280160" y="207721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Dinî inanış biçimlerini yeni yerlere yayma isteği</a:t>
            </a:r>
          </a:p>
        </p:txBody>
      </p:sp>
      <p:sp>
        <p:nvSpPr>
          <p:cNvPr id="12" name="Rounded Rectangle 11"/>
          <p:cNvSpPr/>
          <p:nvPr/>
        </p:nvSpPr>
        <p:spPr>
          <a:xfrm>
            <a:off x="502920" y="293827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3" name="Oval 12"/>
          <p:cNvSpPr/>
          <p:nvPr/>
        </p:nvSpPr>
        <p:spPr>
          <a:xfrm>
            <a:off x="612648" y="306705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4" name="TextBox 13"/>
          <p:cNvSpPr txBox="1"/>
          <p:nvPr/>
        </p:nvSpPr>
        <p:spPr>
          <a:xfrm>
            <a:off x="1280160" y="293827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Çinliler ve Moğollar tarafından yapılan baskılar, savaşlar ve siyasi anlaşmazlıklar</a:t>
            </a:r>
          </a:p>
        </p:txBody>
      </p:sp>
      <p:sp>
        <p:nvSpPr>
          <p:cNvPr id="15" name="Rounded Rectangle 14"/>
          <p:cNvSpPr/>
          <p:nvPr/>
        </p:nvSpPr>
        <p:spPr>
          <a:xfrm>
            <a:off x="502920" y="379933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6" name="Oval 15"/>
          <p:cNvSpPr/>
          <p:nvPr/>
        </p:nvSpPr>
        <p:spPr>
          <a:xfrm>
            <a:off x="612648" y="392811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7" name="TextBox 16"/>
          <p:cNvSpPr txBox="1"/>
          <p:nvPr/>
        </p:nvSpPr>
        <p:spPr>
          <a:xfrm>
            <a:off x="1280160" y="379933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Yeni keşfedilen kıtalarda tarım yapma isteği</a:t>
            </a:r>
          </a:p>
        </p:txBody>
      </p:sp>
      <p:sp>
        <p:nvSpPr>
          <p:cNvPr id="18" name="Rounded Rectangle 17"/>
          <p:cNvSpPr/>
          <p:nvPr/>
        </p:nvSpPr>
        <p:spPr>
          <a:xfrm>
            <a:off x="502920" y="466039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19" name="Oval 18"/>
          <p:cNvSpPr/>
          <p:nvPr/>
        </p:nvSpPr>
        <p:spPr>
          <a:xfrm>
            <a:off x="612648" y="478917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20" name="TextBox 19"/>
          <p:cNvSpPr txBox="1"/>
          <p:nvPr/>
        </p:nvSpPr>
        <p:spPr>
          <a:xfrm>
            <a:off x="1280160" y="466039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Yeni yerler keşfetme isteği</a:t>
            </a:r>
          </a:p>
        </p:txBody>
      </p:sp>
      <p:sp>
        <p:nvSpPr>
          <p:cNvPr id="21" name="Rounded Rectangle 20"/>
          <p:cNvSpPr/>
          <p:nvPr/>
        </p:nvSpPr>
        <p:spPr>
          <a:xfrm>
            <a:off x="502920" y="5521452"/>
            <a:ext cx="11185855" cy="769620"/>
          </a:xfrm>
          <a:prstGeom prst="roundRect">
            <a:avLst>
              <a:gd name="adj" fmla="val 20000"/>
            </a:avLst>
          </a:prstGeom>
          <a:solidFill>
            <a:srgbClr val="FFFFFF"/>
          </a:solidFill>
          <a:ln w="12700">
            <a:solidFill>
              <a:srgbClr val="D9D9D9"/>
            </a:solidFill>
          </a:ln>
          <a:effectLst/>
        </p:spPr>
        <p:txBody>
          <a:bodyPr rtlCol="0" anchor="ctr"/>
          <a:lstStyle/>
          <a:p/>
        </p:txBody>
      </p:sp>
      <p:sp>
        <p:nvSpPr>
          <p:cNvPr id="22" name="Oval 21"/>
          <p:cNvSpPr/>
          <p:nvPr/>
        </p:nvSpPr>
        <p:spPr>
          <a:xfrm>
            <a:off x="612648" y="5650230"/>
            <a:ext cx="512064" cy="512064"/>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6</a:t>
            </a:r>
          </a:p>
        </p:txBody>
      </p:sp>
      <p:sp>
        <p:nvSpPr>
          <p:cNvPr id="23" name="TextBox 22"/>
          <p:cNvSpPr txBox="1"/>
          <p:nvPr/>
        </p:nvSpPr>
        <p:spPr>
          <a:xfrm>
            <a:off x="1280160" y="55214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Bölgedeki doğal kaynakların mevcut nüfusun ihtiyaçlarını karşılayamaması</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138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 göçlerinin nedenleri hangileri?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7" name="Oval 6"/>
          <p:cNvSpPr/>
          <p:nvPr/>
        </p:nvSpPr>
        <p:spPr>
          <a:xfrm>
            <a:off x="612648" y="134493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8" name="TextBox 7"/>
          <p:cNvSpPr txBox="1"/>
          <p:nvPr/>
        </p:nvSpPr>
        <p:spPr>
          <a:xfrm>
            <a:off x="1280160" y="12161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değişikliği sonucunda artan kuraklık nedeniyle otlakların azalması</a:t>
            </a:r>
          </a:p>
        </p:txBody>
      </p:sp>
      <p:sp>
        <p:nvSpPr>
          <p:cNvPr id="9" name="Rounded Rectangle 8"/>
          <p:cNvSpPr/>
          <p:nvPr/>
        </p:nvSpPr>
        <p:spPr>
          <a:xfrm>
            <a:off x="502920" y="2077212"/>
            <a:ext cx="11185855" cy="769620"/>
          </a:xfrm>
          <a:prstGeom prst="roundRect">
            <a:avLst>
              <a:gd name="adj" fmla="val 20000"/>
            </a:avLst>
          </a:prstGeom>
          <a:solidFill>
            <a:srgbClr val="F9E1E1"/>
          </a:solidFill>
          <a:ln w="25400">
            <a:solidFill>
              <a:srgbClr val="D3373A"/>
            </a:solidFill>
          </a:ln>
          <a:effectLst/>
        </p:spPr>
        <p:txBody>
          <a:bodyPr rtlCol="0" anchor="ctr"/>
          <a:lstStyle/>
          <a:p/>
        </p:txBody>
      </p:sp>
      <p:sp>
        <p:nvSpPr>
          <p:cNvPr id="10" name="Oval 9"/>
          <p:cNvSpPr/>
          <p:nvPr/>
        </p:nvSpPr>
        <p:spPr>
          <a:xfrm>
            <a:off x="612648" y="2205990"/>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1" name="TextBox 10"/>
          <p:cNvSpPr txBox="1"/>
          <p:nvPr/>
        </p:nvSpPr>
        <p:spPr>
          <a:xfrm>
            <a:off x="1280160" y="207721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Dinî inanış biçimlerini yeni yerlere yayma isteği  → </a:t>
            </a:r>
            <a:r>
              <a:rPr lang="tr-TR" sz="2100" b="1" i="0">
                <a:solidFill>
                  <a:srgbClr val="262626"/>
                </a:solidFill>
                <a:latin typeface="Calibri"/>
              </a:rPr>
              <a:t>kitapta neden olarak geçmez</a:t>
            </a:r>
          </a:p>
        </p:txBody>
      </p:sp>
      <p:sp>
        <p:nvSpPr>
          <p:cNvPr id="12" name="Rounded Rectangle 11"/>
          <p:cNvSpPr/>
          <p:nvPr/>
        </p:nvSpPr>
        <p:spPr>
          <a:xfrm>
            <a:off x="502920" y="293827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13" name="Oval 12"/>
          <p:cNvSpPr/>
          <p:nvPr/>
        </p:nvSpPr>
        <p:spPr>
          <a:xfrm>
            <a:off x="612648" y="306705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4" name="TextBox 13"/>
          <p:cNvSpPr txBox="1"/>
          <p:nvPr/>
        </p:nvSpPr>
        <p:spPr>
          <a:xfrm>
            <a:off x="1280160" y="293827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Çinliler ve Moğollar tarafından yapılan baskılar, savaşlar ve siyasi anlaşmazlıklar</a:t>
            </a:r>
          </a:p>
        </p:txBody>
      </p:sp>
      <p:sp>
        <p:nvSpPr>
          <p:cNvPr id="15" name="Rounded Rectangle 14"/>
          <p:cNvSpPr/>
          <p:nvPr/>
        </p:nvSpPr>
        <p:spPr>
          <a:xfrm>
            <a:off x="502920" y="3799332"/>
            <a:ext cx="11185855" cy="769620"/>
          </a:xfrm>
          <a:prstGeom prst="roundRect">
            <a:avLst>
              <a:gd name="adj" fmla="val 20000"/>
            </a:avLst>
          </a:prstGeom>
          <a:solidFill>
            <a:srgbClr val="F9E1E1"/>
          </a:solidFill>
          <a:ln w="25400">
            <a:solidFill>
              <a:srgbClr val="D3373A"/>
            </a:solidFill>
          </a:ln>
          <a:effectLst/>
        </p:spPr>
        <p:txBody>
          <a:bodyPr rtlCol="0" anchor="ctr"/>
          <a:lstStyle/>
          <a:p/>
        </p:txBody>
      </p:sp>
      <p:sp>
        <p:nvSpPr>
          <p:cNvPr id="16" name="Oval 15"/>
          <p:cNvSpPr/>
          <p:nvPr/>
        </p:nvSpPr>
        <p:spPr>
          <a:xfrm>
            <a:off x="612648" y="3928110"/>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280160" y="379933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Yeni keşfedilen kıtalarda tarım yapma isteği  → </a:t>
            </a:r>
            <a:r>
              <a:rPr lang="tr-TR" sz="2100" b="1" i="0">
                <a:solidFill>
                  <a:srgbClr val="262626"/>
                </a:solidFill>
                <a:latin typeface="Calibri"/>
              </a:rPr>
              <a:t>Yeni Dünya göçleri başka bir tarihî göçtür</a:t>
            </a:r>
          </a:p>
        </p:txBody>
      </p:sp>
      <p:sp>
        <p:nvSpPr>
          <p:cNvPr id="18" name="Rounded Rectangle 17"/>
          <p:cNvSpPr/>
          <p:nvPr/>
        </p:nvSpPr>
        <p:spPr>
          <a:xfrm>
            <a:off x="502920" y="466039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19" name="Oval 18"/>
          <p:cNvSpPr/>
          <p:nvPr/>
        </p:nvSpPr>
        <p:spPr>
          <a:xfrm>
            <a:off x="612648" y="478917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20" name="TextBox 19"/>
          <p:cNvSpPr txBox="1"/>
          <p:nvPr/>
        </p:nvSpPr>
        <p:spPr>
          <a:xfrm>
            <a:off x="1280160" y="466039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Yeni yerler keşfetme isteği</a:t>
            </a:r>
          </a:p>
        </p:txBody>
      </p:sp>
      <p:sp>
        <p:nvSpPr>
          <p:cNvPr id="21" name="Rounded Rectangle 20"/>
          <p:cNvSpPr/>
          <p:nvPr/>
        </p:nvSpPr>
        <p:spPr>
          <a:xfrm>
            <a:off x="502920" y="5521452"/>
            <a:ext cx="11185855" cy="769620"/>
          </a:xfrm>
          <a:prstGeom prst="roundRect">
            <a:avLst>
              <a:gd name="adj" fmla="val 20000"/>
            </a:avLst>
          </a:prstGeom>
          <a:solidFill>
            <a:srgbClr val="E3F1E4"/>
          </a:solidFill>
          <a:ln w="25400">
            <a:solidFill>
              <a:srgbClr val="2E7D32"/>
            </a:solidFill>
          </a:ln>
          <a:effectLst/>
        </p:spPr>
        <p:txBody>
          <a:bodyPr rtlCol="0" anchor="ctr"/>
          <a:lstStyle/>
          <a:p/>
        </p:txBody>
      </p:sp>
      <p:sp>
        <p:nvSpPr>
          <p:cNvPr id="22" name="Oval 21"/>
          <p:cNvSpPr/>
          <p:nvPr/>
        </p:nvSpPr>
        <p:spPr>
          <a:xfrm>
            <a:off x="612648" y="5650230"/>
            <a:ext cx="512064" cy="51206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t>
            </a:r>
          </a:p>
        </p:txBody>
      </p:sp>
      <p:sp>
        <p:nvSpPr>
          <p:cNvPr id="23" name="TextBox 22"/>
          <p:cNvSpPr txBox="1"/>
          <p:nvPr/>
        </p:nvSpPr>
        <p:spPr>
          <a:xfrm>
            <a:off x="1280160" y="5521452"/>
            <a:ext cx="10271455" cy="7696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Bölgedeki doğal kaynakların mevcut nüfusun ihtiyaçlarını karşılayamaması</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139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Mübadele göçleri</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a:t>
            </a:r>
          </a:p>
        </p:txBody>
      </p:sp>
      <p:sp>
        <p:nvSpPr>
          <p:cNvPr id="6" name="Rounded Rectangle 5"/>
          <p:cNvSpPr/>
          <p:nvPr/>
        </p:nvSpPr>
        <p:spPr>
          <a:xfrm>
            <a:off x="502920" y="1261872"/>
            <a:ext cx="11185855" cy="160020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100" b="0" i="0">
                <a:solidFill>
                  <a:srgbClr val="262626"/>
                </a:solidFill>
                <a:latin typeface="Calibri"/>
              </a:rPr>
              <a:t>Ülkeler arasındaki anlaşmalar doğrultusunda gerçekleşen mübadele göçleri zorunlu olarak yapılan tarihsel göçlerdir. Lozan Barış Antlaşması’yla Türkiye ve Yunanistan arasında nüfus mübadelesi protokolü imzalanmıştır.</a:t>
            </a:r>
          </a:p>
        </p:txBody>
      </p:sp>
      <p:sp>
        <p:nvSpPr>
          <p:cNvPr id="7" name="Rounded Rectangle 6"/>
          <p:cNvSpPr/>
          <p:nvPr/>
        </p:nvSpPr>
        <p:spPr>
          <a:xfrm>
            <a:off x="502920" y="3090672"/>
            <a:ext cx="2194560" cy="914400"/>
          </a:xfrm>
          <a:prstGeom prst="roundRect">
            <a:avLst>
              <a:gd name="adj" fmla="val 8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Yunanistan</a:t>
            </a:r>
          </a:p>
        </p:txBody>
      </p:sp>
      <p:sp>
        <p:nvSpPr>
          <p:cNvPr id="8" name="Rounded Rectangle 7"/>
          <p:cNvSpPr/>
          <p:nvPr/>
        </p:nvSpPr>
        <p:spPr>
          <a:xfrm>
            <a:off x="4709160" y="3090672"/>
            <a:ext cx="2194560" cy="9144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Türkiye</a:t>
            </a:r>
          </a:p>
        </p:txBody>
      </p:sp>
      <p:cxnSp>
        <p:nvCxnSpPr>
          <p:cNvPr id="9" name="Connector 8"/>
          <p:cNvCxnSpPr/>
          <p:nvPr/>
        </p:nvCxnSpPr>
        <p:spPr>
          <a:xfrm>
            <a:off x="2788920" y="3410712"/>
            <a:ext cx="1828800" cy="0"/>
          </a:xfrm>
          <a:prstGeom prst="line">
            <a:avLst/>
          </a:prstGeom>
          <a:ln w="38100">
            <a:solidFill>
              <a:srgbClr val="4F4F4F"/>
            </a:solidFill>
            <a:tailEnd type="triangle" w="med" len="med"/>
          </a:ln>
        </p:spPr>
      </p:cxnSp>
      <p:cxnSp>
        <p:nvCxnSpPr>
          <p:cNvPr id="10" name="Connector 9"/>
          <p:cNvCxnSpPr/>
          <p:nvPr/>
        </p:nvCxnSpPr>
        <p:spPr>
          <a:xfrm flipH="1">
            <a:off x="2788920" y="3712464"/>
            <a:ext cx="1828800" cy="0"/>
          </a:xfrm>
          <a:prstGeom prst="line">
            <a:avLst/>
          </a:prstGeom>
          <a:ln w="38100">
            <a:solidFill>
              <a:srgbClr val="4F4F4F"/>
            </a:solidFill>
            <a:tailEnd type="triangle" w="med" len="med"/>
          </a:ln>
        </p:spPr>
      </p:cxnSp>
      <p:sp>
        <p:nvSpPr>
          <p:cNvPr id="11" name="TextBox 10"/>
          <p:cNvSpPr txBox="1"/>
          <p:nvPr/>
        </p:nvSpPr>
        <p:spPr>
          <a:xfrm>
            <a:off x="2788920" y="3044952"/>
            <a:ext cx="1828800" cy="347472"/>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262626"/>
                </a:solidFill>
                <a:latin typeface="Calibri"/>
              </a:rPr>
              <a:t>Türkler</a:t>
            </a:r>
          </a:p>
        </p:txBody>
      </p:sp>
      <p:sp>
        <p:nvSpPr>
          <p:cNvPr id="12" name="TextBox 11"/>
          <p:cNvSpPr txBox="1"/>
          <p:nvPr/>
        </p:nvSpPr>
        <p:spPr>
          <a:xfrm>
            <a:off x="2788920" y="3730752"/>
            <a:ext cx="1828800" cy="329184"/>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262626"/>
                </a:solidFill>
                <a:latin typeface="Calibri"/>
              </a:rPr>
              <a:t>Rumlar</a:t>
            </a:r>
          </a:p>
        </p:txBody>
      </p:sp>
      <p:sp>
        <p:nvSpPr>
          <p:cNvPr id="13" name="Rounded Rectangle 12"/>
          <p:cNvSpPr/>
          <p:nvPr/>
        </p:nvSpPr>
        <p:spPr>
          <a:xfrm>
            <a:off x="7132320" y="3090672"/>
            <a:ext cx="4556455" cy="14173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000" b="0" i="0">
                <a:solidFill>
                  <a:srgbClr val="262626"/>
                </a:solidFill>
                <a:latin typeface="Calibri"/>
              </a:rPr>
              <a:t>Buna göre Yunanistan’daki Türkler ile Türkiye’deki Rumlar yer değiştirmiştir.</a:t>
            </a:r>
          </a:p>
        </p:txBody>
      </p:sp>
      <p:sp>
        <p:nvSpPr>
          <p:cNvPr id="14" name="Rounded Rectangle 13"/>
          <p:cNvSpPr/>
          <p:nvPr/>
        </p:nvSpPr>
        <p:spPr>
          <a:xfrm>
            <a:off x="502920" y="4736592"/>
            <a:ext cx="2194560" cy="914400"/>
          </a:xfrm>
          <a:prstGeom prst="roundRect">
            <a:avLst>
              <a:gd name="adj" fmla="val 8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Romanya</a:t>
            </a:r>
          </a:p>
        </p:txBody>
      </p:sp>
      <p:sp>
        <p:nvSpPr>
          <p:cNvPr id="15" name="Rounded Rectangle 14"/>
          <p:cNvSpPr/>
          <p:nvPr/>
        </p:nvSpPr>
        <p:spPr>
          <a:xfrm>
            <a:off x="4709160" y="4736592"/>
            <a:ext cx="2194560" cy="9144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Bulgaristan</a:t>
            </a:r>
          </a:p>
        </p:txBody>
      </p:sp>
      <p:cxnSp>
        <p:nvCxnSpPr>
          <p:cNvPr id="16" name="Connector 15"/>
          <p:cNvCxnSpPr/>
          <p:nvPr/>
        </p:nvCxnSpPr>
        <p:spPr>
          <a:xfrm>
            <a:off x="2788920" y="5056632"/>
            <a:ext cx="1828800" cy="0"/>
          </a:xfrm>
          <a:prstGeom prst="line">
            <a:avLst/>
          </a:prstGeom>
          <a:ln w="38100">
            <a:solidFill>
              <a:srgbClr val="4F4F4F"/>
            </a:solidFill>
            <a:headEnd type="triangle" w="med" len="med"/>
            <a:tailEnd type="triangle" w="med" len="med"/>
          </a:ln>
        </p:spPr>
      </p:cxnSp>
      <p:sp>
        <p:nvSpPr>
          <p:cNvPr id="17" name="Rounded Rectangle 16"/>
          <p:cNvSpPr/>
          <p:nvPr/>
        </p:nvSpPr>
        <p:spPr>
          <a:xfrm>
            <a:off x="7132320" y="4736592"/>
            <a:ext cx="4556455" cy="141732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2000" b="0" i="0">
                <a:solidFill>
                  <a:srgbClr val="262626"/>
                </a:solidFill>
                <a:latin typeface="Calibri"/>
              </a:rPr>
              <a:t>Romanya ile Bulgaristan arasında da mübadele göçü yaşanmıştır.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140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Göçler bugün de sürüyor: nedenler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KİTAP</a:t>
            </a:r>
          </a:p>
        </p:txBody>
      </p:sp>
      <p:sp>
        <p:nvSpPr>
          <p:cNvPr id="6" name="Rounded Rectangle 5"/>
          <p:cNvSpPr/>
          <p:nvPr/>
        </p:nvSpPr>
        <p:spPr>
          <a:xfrm>
            <a:off x="502920" y="1261872"/>
            <a:ext cx="11185855" cy="141732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100" b="0" i="0">
                <a:solidFill>
                  <a:srgbClr val="262626"/>
                </a:solidFill>
                <a:latin typeface="Calibri"/>
              </a:rPr>
              <a:t>Doğal, siyasi, sosyal ve ekonomik faktörler insanları yer değiştirmeye sevk edebilmektedir. Bugün de afet, savaş, iç karışıklık, yoksulluk, iş bulma arzusu, eğitim, sağlık gibi farklı nedenlerle göçler artarak devam etmektedir.</a:t>
            </a:r>
          </a:p>
        </p:txBody>
      </p:sp>
      <p:sp>
        <p:nvSpPr>
          <p:cNvPr id="7" name="Rounded Rectangle 6"/>
          <p:cNvSpPr/>
          <p:nvPr/>
        </p:nvSpPr>
        <p:spPr>
          <a:xfrm>
            <a:off x="502920" y="2862072"/>
            <a:ext cx="2645587" cy="20116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862072"/>
            <a:ext cx="2645587"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3127248"/>
            <a:ext cx="2645587" cy="265176"/>
          </a:xfrm>
          <a:prstGeom prst="rect">
            <a:avLst/>
          </a:prstGeom>
          <a:solidFill>
            <a:srgbClr val="1E7B6E"/>
          </a:solidFill>
          <a:ln>
            <a:noFill/>
          </a:ln>
          <a:effectLst/>
        </p:spPr>
        <p:txBody>
          <a:bodyPr rtlCol="0" anchor="ctr"/>
          <a:lstStyle/>
          <a:p/>
        </p:txBody>
      </p:sp>
      <p:sp>
        <p:nvSpPr>
          <p:cNvPr id="10" name="TextBox 9"/>
          <p:cNvSpPr txBox="1"/>
          <p:nvPr/>
        </p:nvSpPr>
        <p:spPr>
          <a:xfrm>
            <a:off x="594360" y="28620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Doğal</a:t>
            </a:r>
          </a:p>
        </p:txBody>
      </p:sp>
      <p:sp>
        <p:nvSpPr>
          <p:cNvPr id="11" name="TextBox 10"/>
          <p:cNvSpPr txBox="1"/>
          <p:nvPr/>
        </p:nvSpPr>
        <p:spPr>
          <a:xfrm>
            <a:off x="612648" y="3465576"/>
            <a:ext cx="2426131" cy="1335024"/>
          </a:xfrm>
          <a:prstGeom prst="rect">
            <a:avLst/>
          </a:prstGeom>
          <a:noFill/>
        </p:spPr>
        <p:txBody>
          <a:bodyPr wrap="square" anchor="t" lIns="73152" rIns="73152" tIns="36576" bIns="36576">
            <a:noAutofit/>
          </a:bodyPr>
          <a:lstStyle/>
          <a:p>
            <a:pPr algn="ctr">
              <a:spcBef>
                <a:spcPts val="0"/>
              </a:spcBef>
              <a:spcAft>
                <a:spcPts val="0"/>
              </a:spcAft>
            </a:pPr>
            <a:r>
              <a:rPr lang="tr-TR" sz="2600" b="0" i="0">
                <a:solidFill>
                  <a:srgbClr val="262626"/>
                </a:solidFill>
                <a:latin typeface="Calibri"/>
              </a:rPr>
              <a:t>afet</a:t>
            </a:r>
          </a:p>
        </p:txBody>
      </p:sp>
      <p:sp>
        <p:nvSpPr>
          <p:cNvPr id="12" name="Rounded Rectangle 11"/>
          <p:cNvSpPr/>
          <p:nvPr/>
        </p:nvSpPr>
        <p:spPr>
          <a:xfrm>
            <a:off x="3349675" y="2862072"/>
            <a:ext cx="2645587" cy="201168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9675" y="2862072"/>
            <a:ext cx="2645587" cy="530352"/>
          </a:xfrm>
          <a:prstGeom prst="roundRect">
            <a:avLst>
              <a:gd name="adj" fmla="val 25000"/>
            </a:avLst>
          </a:prstGeom>
          <a:solidFill>
            <a:srgbClr val="D3373A"/>
          </a:solidFill>
          <a:ln>
            <a:noFill/>
          </a:ln>
          <a:effectLst/>
        </p:spPr>
        <p:txBody>
          <a:bodyPr rtlCol="0" anchor="ctr"/>
          <a:lstStyle/>
          <a:p/>
        </p:txBody>
      </p:sp>
      <p:sp>
        <p:nvSpPr>
          <p:cNvPr id="14" name="Rectangle 13"/>
          <p:cNvSpPr/>
          <p:nvPr/>
        </p:nvSpPr>
        <p:spPr>
          <a:xfrm>
            <a:off x="3349675" y="3127248"/>
            <a:ext cx="2645587" cy="265176"/>
          </a:xfrm>
          <a:prstGeom prst="rect">
            <a:avLst/>
          </a:prstGeom>
          <a:solidFill>
            <a:srgbClr val="D3373A"/>
          </a:solidFill>
          <a:ln>
            <a:noFill/>
          </a:ln>
          <a:effectLst/>
        </p:spPr>
        <p:txBody>
          <a:bodyPr rtlCol="0" anchor="ctr"/>
          <a:lstStyle/>
          <a:p/>
        </p:txBody>
      </p:sp>
      <p:sp>
        <p:nvSpPr>
          <p:cNvPr id="15" name="TextBox 14"/>
          <p:cNvSpPr txBox="1"/>
          <p:nvPr/>
        </p:nvSpPr>
        <p:spPr>
          <a:xfrm>
            <a:off x="3441115" y="28620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Siyasi</a:t>
            </a:r>
          </a:p>
        </p:txBody>
      </p:sp>
      <p:sp>
        <p:nvSpPr>
          <p:cNvPr id="16" name="TextBox 15"/>
          <p:cNvSpPr txBox="1"/>
          <p:nvPr/>
        </p:nvSpPr>
        <p:spPr>
          <a:xfrm>
            <a:off x="3459403" y="3465576"/>
            <a:ext cx="2426131" cy="1335024"/>
          </a:xfrm>
          <a:prstGeom prst="rect">
            <a:avLst/>
          </a:prstGeom>
          <a:noFill/>
        </p:spPr>
        <p:txBody>
          <a:bodyPr wrap="square" anchor="t" lIns="73152" rIns="73152" tIns="36576" bIns="36576">
            <a:noAutofit/>
          </a:bodyPr>
          <a:lstStyle/>
          <a:p>
            <a:pPr algn="ctr">
              <a:spcBef>
                <a:spcPts val="0"/>
              </a:spcBef>
              <a:spcAft>
                <a:spcPts val="0"/>
              </a:spcAft>
            </a:pPr>
            <a:r>
              <a:rPr lang="tr-TR" sz="2600" b="0" i="0">
                <a:solidFill>
                  <a:srgbClr val="262626"/>
                </a:solidFill>
                <a:latin typeface="Calibri"/>
              </a:rPr>
              <a:t>savaş · iç karışıklık</a:t>
            </a:r>
          </a:p>
        </p:txBody>
      </p:sp>
      <p:sp>
        <p:nvSpPr>
          <p:cNvPr id="17" name="Rounded Rectangle 16"/>
          <p:cNvSpPr/>
          <p:nvPr/>
        </p:nvSpPr>
        <p:spPr>
          <a:xfrm>
            <a:off x="6196430" y="2862072"/>
            <a:ext cx="2645587" cy="201168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96430" y="2862072"/>
            <a:ext cx="2645587" cy="530352"/>
          </a:xfrm>
          <a:prstGeom prst="roundRect">
            <a:avLst>
              <a:gd name="adj" fmla="val 25000"/>
            </a:avLst>
          </a:prstGeom>
          <a:solidFill>
            <a:srgbClr val="B8860B"/>
          </a:solidFill>
          <a:ln>
            <a:noFill/>
          </a:ln>
          <a:effectLst/>
        </p:spPr>
        <p:txBody>
          <a:bodyPr rtlCol="0" anchor="ctr"/>
          <a:lstStyle/>
          <a:p/>
        </p:txBody>
      </p:sp>
      <p:sp>
        <p:nvSpPr>
          <p:cNvPr id="19" name="Rectangle 18"/>
          <p:cNvSpPr/>
          <p:nvPr/>
        </p:nvSpPr>
        <p:spPr>
          <a:xfrm>
            <a:off x="6196430" y="3127248"/>
            <a:ext cx="2645587" cy="265176"/>
          </a:xfrm>
          <a:prstGeom prst="rect">
            <a:avLst/>
          </a:prstGeom>
          <a:solidFill>
            <a:srgbClr val="B8860B"/>
          </a:solidFill>
          <a:ln>
            <a:noFill/>
          </a:ln>
          <a:effectLst/>
        </p:spPr>
        <p:txBody>
          <a:bodyPr rtlCol="0" anchor="ctr"/>
          <a:lstStyle/>
          <a:p/>
        </p:txBody>
      </p:sp>
      <p:sp>
        <p:nvSpPr>
          <p:cNvPr id="20" name="TextBox 19"/>
          <p:cNvSpPr txBox="1"/>
          <p:nvPr/>
        </p:nvSpPr>
        <p:spPr>
          <a:xfrm>
            <a:off x="6287870" y="28620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Ekonomik</a:t>
            </a:r>
          </a:p>
        </p:txBody>
      </p:sp>
      <p:sp>
        <p:nvSpPr>
          <p:cNvPr id="21" name="TextBox 20"/>
          <p:cNvSpPr txBox="1"/>
          <p:nvPr/>
        </p:nvSpPr>
        <p:spPr>
          <a:xfrm>
            <a:off x="6306158" y="3465576"/>
            <a:ext cx="2426131" cy="1335024"/>
          </a:xfrm>
          <a:prstGeom prst="rect">
            <a:avLst/>
          </a:prstGeom>
          <a:noFill/>
        </p:spPr>
        <p:txBody>
          <a:bodyPr wrap="square" anchor="t" lIns="73152" rIns="73152" tIns="36576" bIns="36576">
            <a:noAutofit/>
          </a:bodyPr>
          <a:lstStyle/>
          <a:p>
            <a:pPr algn="ctr">
              <a:spcBef>
                <a:spcPts val="0"/>
              </a:spcBef>
              <a:spcAft>
                <a:spcPts val="0"/>
              </a:spcAft>
            </a:pPr>
            <a:r>
              <a:rPr lang="tr-TR" sz="2600" b="0" i="0">
                <a:solidFill>
                  <a:srgbClr val="262626"/>
                </a:solidFill>
                <a:latin typeface="Calibri"/>
              </a:rPr>
              <a:t>yoksulluk · iş bulma arzusu</a:t>
            </a:r>
          </a:p>
        </p:txBody>
      </p:sp>
      <p:sp>
        <p:nvSpPr>
          <p:cNvPr id="22" name="Rounded Rectangle 21"/>
          <p:cNvSpPr/>
          <p:nvPr/>
        </p:nvSpPr>
        <p:spPr>
          <a:xfrm>
            <a:off x="9043185" y="2862072"/>
            <a:ext cx="2645587" cy="201168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43185" y="2862072"/>
            <a:ext cx="2645587" cy="530352"/>
          </a:xfrm>
          <a:prstGeom prst="roundRect">
            <a:avLst>
              <a:gd name="adj" fmla="val 25000"/>
            </a:avLst>
          </a:prstGeom>
          <a:solidFill>
            <a:srgbClr val="2C6696"/>
          </a:solidFill>
          <a:ln>
            <a:noFill/>
          </a:ln>
          <a:effectLst/>
        </p:spPr>
        <p:txBody>
          <a:bodyPr rtlCol="0" anchor="ctr"/>
          <a:lstStyle/>
          <a:p/>
        </p:txBody>
      </p:sp>
      <p:sp>
        <p:nvSpPr>
          <p:cNvPr id="24" name="Rectangle 23"/>
          <p:cNvSpPr/>
          <p:nvPr/>
        </p:nvSpPr>
        <p:spPr>
          <a:xfrm>
            <a:off x="9043185" y="3127248"/>
            <a:ext cx="2645587" cy="265176"/>
          </a:xfrm>
          <a:prstGeom prst="rect">
            <a:avLst/>
          </a:prstGeom>
          <a:solidFill>
            <a:srgbClr val="2C6696"/>
          </a:solidFill>
          <a:ln>
            <a:noFill/>
          </a:ln>
          <a:effectLst/>
        </p:spPr>
        <p:txBody>
          <a:bodyPr rtlCol="0" anchor="ctr"/>
          <a:lstStyle/>
          <a:p/>
        </p:txBody>
      </p:sp>
      <p:sp>
        <p:nvSpPr>
          <p:cNvPr id="25" name="TextBox 24"/>
          <p:cNvSpPr txBox="1"/>
          <p:nvPr/>
        </p:nvSpPr>
        <p:spPr>
          <a:xfrm>
            <a:off x="9134625" y="2862072"/>
            <a:ext cx="2462707"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Sosyal</a:t>
            </a:r>
          </a:p>
        </p:txBody>
      </p:sp>
      <p:sp>
        <p:nvSpPr>
          <p:cNvPr id="26" name="TextBox 25"/>
          <p:cNvSpPr txBox="1"/>
          <p:nvPr/>
        </p:nvSpPr>
        <p:spPr>
          <a:xfrm>
            <a:off x="9152913" y="3465576"/>
            <a:ext cx="2426131" cy="1335024"/>
          </a:xfrm>
          <a:prstGeom prst="rect">
            <a:avLst/>
          </a:prstGeom>
          <a:noFill/>
        </p:spPr>
        <p:txBody>
          <a:bodyPr wrap="square" anchor="t" lIns="73152" rIns="73152" tIns="36576" bIns="36576">
            <a:noAutofit/>
          </a:bodyPr>
          <a:lstStyle/>
          <a:p>
            <a:pPr algn="ctr">
              <a:spcBef>
                <a:spcPts val="0"/>
              </a:spcBef>
              <a:spcAft>
                <a:spcPts val="0"/>
              </a:spcAft>
            </a:pPr>
            <a:r>
              <a:rPr lang="tr-TR" sz="2600" b="0" i="0">
                <a:solidFill>
                  <a:srgbClr val="262626"/>
                </a:solidFill>
                <a:latin typeface="Calibri"/>
              </a:rPr>
              <a:t>eğitim · sağlık</a:t>
            </a:r>
          </a:p>
        </p:txBody>
      </p:sp>
      <p:sp>
        <p:nvSpPr>
          <p:cNvPr id="27" name="Rounded Rectangle 26"/>
          <p:cNvSpPr/>
          <p:nvPr/>
        </p:nvSpPr>
        <p:spPr>
          <a:xfrm>
            <a:off x="502920" y="5056632"/>
            <a:ext cx="11185855" cy="11887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İstasyonlarda bu nedenlerin hangilerini göreceğiz? Venezuela · Afrika’ya Çinli göçü · iklim göçleri</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141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Göç türleri: ölçüte göre</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KAVRAM</a:t>
            </a:r>
          </a:p>
        </p:txBody>
      </p:sp>
      <p:sp>
        <p:nvSpPr>
          <p:cNvPr id="6" name="Rounded Rectangle 5"/>
          <p:cNvSpPr/>
          <p:nvPr/>
        </p:nvSpPr>
        <p:spPr>
          <a:xfrm>
            <a:off x="502920" y="1261872"/>
            <a:ext cx="3606698" cy="457200"/>
          </a:xfrm>
          <a:prstGeom prst="roundRect">
            <a:avLst>
              <a:gd name="adj" fmla="val 18000"/>
            </a:avLst>
          </a:prstGeom>
          <a:solidFill>
            <a:srgbClr val="F0F0F0"/>
          </a:solidFill>
          <a:ln>
            <a:noFill/>
          </a:ln>
          <a:effectLst/>
        </p:spPr>
        <p:txBody>
          <a:bodyPr rtlCol="0" anchor="ctr" wrap="square" tIns="18288" bIns="18288">
            <a:noAutofit/>
          </a:bodyPr>
          <a:lstStyle/>
          <a:p>
            <a:pPr algn="ctr">
              <a:spcBef>
                <a:spcPts val="0"/>
              </a:spcBef>
              <a:spcAft>
                <a:spcPts val="0"/>
              </a:spcAft>
            </a:pPr>
            <a:r>
              <a:rPr lang="tr-TR" sz="1800" b="1" i="0">
                <a:solidFill>
                  <a:srgbClr val="262626"/>
                </a:solidFill>
                <a:latin typeface="Calibri"/>
              </a:rPr>
              <a:t>Sınır ölçütü</a:t>
            </a:r>
          </a:p>
        </p:txBody>
      </p:sp>
      <p:sp>
        <p:nvSpPr>
          <p:cNvPr id="7" name="Rounded Rectangle 6"/>
          <p:cNvSpPr/>
          <p:nvPr/>
        </p:nvSpPr>
        <p:spPr>
          <a:xfrm>
            <a:off x="502920" y="1810512"/>
            <a:ext cx="3606698" cy="306324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810512"/>
            <a:ext cx="3606698"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2075688"/>
            <a:ext cx="3606698" cy="265176"/>
          </a:xfrm>
          <a:prstGeom prst="rect">
            <a:avLst/>
          </a:prstGeom>
          <a:solidFill>
            <a:srgbClr val="1E7B6E"/>
          </a:solidFill>
          <a:ln>
            <a:noFill/>
          </a:ln>
          <a:effectLst/>
        </p:spPr>
        <p:txBody>
          <a:bodyPr rtlCol="0" anchor="ctr"/>
          <a:lstStyle/>
          <a:p/>
        </p:txBody>
      </p:sp>
      <p:sp>
        <p:nvSpPr>
          <p:cNvPr id="10" name="TextBox 9"/>
          <p:cNvSpPr txBox="1"/>
          <p:nvPr/>
        </p:nvSpPr>
        <p:spPr>
          <a:xfrm>
            <a:off x="594360" y="181051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İç göç</a:t>
            </a:r>
          </a:p>
        </p:txBody>
      </p:sp>
      <p:sp>
        <p:nvSpPr>
          <p:cNvPr id="11" name="TextBox 10"/>
          <p:cNvSpPr txBox="1"/>
          <p:nvPr/>
        </p:nvSpPr>
        <p:spPr>
          <a:xfrm>
            <a:off x="612648" y="2414016"/>
            <a:ext cx="3387242" cy="23865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Sınır ölçütüne göre ülke içinde yaşanan göçtür.</a:t>
            </a:r>
          </a:p>
        </p:txBody>
      </p:sp>
      <p:sp>
        <p:nvSpPr>
          <p:cNvPr id="12" name="Rounded Rectangle 11"/>
          <p:cNvSpPr/>
          <p:nvPr/>
        </p:nvSpPr>
        <p:spPr>
          <a:xfrm>
            <a:off x="4292498" y="1261872"/>
            <a:ext cx="3606698" cy="457200"/>
          </a:xfrm>
          <a:prstGeom prst="roundRect">
            <a:avLst>
              <a:gd name="adj" fmla="val 18000"/>
            </a:avLst>
          </a:prstGeom>
          <a:solidFill>
            <a:srgbClr val="F0F0F0"/>
          </a:solidFill>
          <a:ln>
            <a:noFill/>
          </a:ln>
          <a:effectLst/>
        </p:spPr>
        <p:txBody>
          <a:bodyPr rtlCol="0" anchor="ctr" wrap="square" tIns="18288" bIns="18288">
            <a:noAutofit/>
          </a:bodyPr>
          <a:lstStyle/>
          <a:p>
            <a:pPr algn="ctr">
              <a:spcBef>
                <a:spcPts val="0"/>
              </a:spcBef>
              <a:spcAft>
                <a:spcPts val="0"/>
              </a:spcAft>
            </a:pPr>
            <a:r>
              <a:rPr lang="tr-TR" sz="1800" b="1" i="0">
                <a:solidFill>
                  <a:srgbClr val="262626"/>
                </a:solidFill>
                <a:latin typeface="Calibri"/>
              </a:rPr>
              <a:t>Sınır ölçütü</a:t>
            </a:r>
          </a:p>
        </p:txBody>
      </p:sp>
      <p:sp>
        <p:nvSpPr>
          <p:cNvPr id="13" name="Rounded Rectangle 12"/>
          <p:cNvSpPr/>
          <p:nvPr/>
        </p:nvSpPr>
        <p:spPr>
          <a:xfrm>
            <a:off x="4292498" y="1810512"/>
            <a:ext cx="3606698" cy="306324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4292498" y="1810512"/>
            <a:ext cx="3606698" cy="530352"/>
          </a:xfrm>
          <a:prstGeom prst="roundRect">
            <a:avLst>
              <a:gd name="adj" fmla="val 25000"/>
            </a:avLst>
          </a:prstGeom>
          <a:solidFill>
            <a:srgbClr val="D3373A"/>
          </a:solidFill>
          <a:ln>
            <a:noFill/>
          </a:ln>
          <a:effectLst/>
        </p:spPr>
        <p:txBody>
          <a:bodyPr rtlCol="0" anchor="ctr"/>
          <a:lstStyle/>
          <a:p/>
        </p:txBody>
      </p:sp>
      <p:sp>
        <p:nvSpPr>
          <p:cNvPr id="15" name="Rectangle 14"/>
          <p:cNvSpPr/>
          <p:nvPr/>
        </p:nvSpPr>
        <p:spPr>
          <a:xfrm>
            <a:off x="4292498" y="2075688"/>
            <a:ext cx="3606698" cy="265176"/>
          </a:xfrm>
          <a:prstGeom prst="rect">
            <a:avLst/>
          </a:prstGeom>
          <a:solidFill>
            <a:srgbClr val="D3373A"/>
          </a:solidFill>
          <a:ln>
            <a:noFill/>
          </a:ln>
          <a:effectLst/>
        </p:spPr>
        <p:txBody>
          <a:bodyPr rtlCol="0" anchor="ctr"/>
          <a:lstStyle/>
          <a:p/>
        </p:txBody>
      </p:sp>
      <p:sp>
        <p:nvSpPr>
          <p:cNvPr id="16" name="TextBox 15"/>
          <p:cNvSpPr txBox="1"/>
          <p:nvPr/>
        </p:nvSpPr>
        <p:spPr>
          <a:xfrm>
            <a:off x="4383938" y="181051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Dış göç</a:t>
            </a:r>
          </a:p>
        </p:txBody>
      </p:sp>
      <p:sp>
        <p:nvSpPr>
          <p:cNvPr id="17" name="TextBox 16"/>
          <p:cNvSpPr txBox="1"/>
          <p:nvPr/>
        </p:nvSpPr>
        <p:spPr>
          <a:xfrm>
            <a:off x="4402226" y="2414016"/>
            <a:ext cx="3387242" cy="23865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Sınır ölçütüne göre ülke dışına yapılan göçtür.</a:t>
            </a:r>
          </a:p>
        </p:txBody>
      </p:sp>
      <p:sp>
        <p:nvSpPr>
          <p:cNvPr id="18" name="Rounded Rectangle 17"/>
          <p:cNvSpPr/>
          <p:nvPr/>
        </p:nvSpPr>
        <p:spPr>
          <a:xfrm>
            <a:off x="8082076" y="1261872"/>
            <a:ext cx="3606698" cy="457200"/>
          </a:xfrm>
          <a:prstGeom prst="roundRect">
            <a:avLst>
              <a:gd name="adj" fmla="val 18000"/>
            </a:avLst>
          </a:prstGeom>
          <a:solidFill>
            <a:srgbClr val="F0F0F0"/>
          </a:solidFill>
          <a:ln>
            <a:noFill/>
          </a:ln>
          <a:effectLst/>
        </p:spPr>
        <p:txBody>
          <a:bodyPr rtlCol="0" anchor="ctr" wrap="square" tIns="18288" bIns="18288">
            <a:noAutofit/>
          </a:bodyPr>
          <a:lstStyle/>
          <a:p>
            <a:pPr algn="ctr">
              <a:spcBef>
                <a:spcPts val="0"/>
              </a:spcBef>
              <a:spcAft>
                <a:spcPts val="0"/>
              </a:spcAft>
            </a:pPr>
            <a:r>
              <a:rPr lang="tr-TR" sz="1800" b="1" i="0">
                <a:solidFill>
                  <a:srgbClr val="262626"/>
                </a:solidFill>
                <a:latin typeface="Calibri"/>
              </a:rPr>
              <a:t>Süre ölçütü</a:t>
            </a:r>
          </a:p>
        </p:txBody>
      </p:sp>
      <p:sp>
        <p:nvSpPr>
          <p:cNvPr id="19" name="Rounded Rectangle 18"/>
          <p:cNvSpPr/>
          <p:nvPr/>
        </p:nvSpPr>
        <p:spPr>
          <a:xfrm>
            <a:off x="8082076" y="1810512"/>
            <a:ext cx="3606698" cy="3063240"/>
          </a:xfrm>
          <a:prstGeom prst="roundRect">
            <a:avLst>
              <a:gd name="adj" fmla="val 5000"/>
            </a:avLst>
          </a:prstGeom>
          <a:solidFill>
            <a:srgbClr val="F0F0F0"/>
          </a:solidFill>
          <a:ln>
            <a:noFill/>
          </a:ln>
          <a:effectLst/>
        </p:spPr>
        <p:txBody>
          <a:bodyPr rtlCol="0" anchor="ctr"/>
          <a:lstStyle/>
          <a:p/>
        </p:txBody>
      </p:sp>
      <p:sp>
        <p:nvSpPr>
          <p:cNvPr id="20" name="Rounded Rectangle 19"/>
          <p:cNvSpPr/>
          <p:nvPr/>
        </p:nvSpPr>
        <p:spPr>
          <a:xfrm>
            <a:off x="8082076" y="1810512"/>
            <a:ext cx="3606698" cy="530352"/>
          </a:xfrm>
          <a:prstGeom prst="roundRect">
            <a:avLst>
              <a:gd name="adj" fmla="val 25000"/>
            </a:avLst>
          </a:prstGeom>
          <a:solidFill>
            <a:srgbClr val="2C6696"/>
          </a:solidFill>
          <a:ln>
            <a:noFill/>
          </a:ln>
          <a:effectLst/>
        </p:spPr>
        <p:txBody>
          <a:bodyPr rtlCol="0" anchor="ctr"/>
          <a:lstStyle/>
          <a:p/>
        </p:txBody>
      </p:sp>
      <p:sp>
        <p:nvSpPr>
          <p:cNvPr id="21" name="Rectangle 20"/>
          <p:cNvSpPr/>
          <p:nvPr/>
        </p:nvSpPr>
        <p:spPr>
          <a:xfrm>
            <a:off x="8082076" y="2075688"/>
            <a:ext cx="3606698" cy="265176"/>
          </a:xfrm>
          <a:prstGeom prst="rect">
            <a:avLst/>
          </a:prstGeom>
          <a:solidFill>
            <a:srgbClr val="2C6696"/>
          </a:solidFill>
          <a:ln>
            <a:noFill/>
          </a:ln>
          <a:effectLst/>
        </p:spPr>
        <p:txBody>
          <a:bodyPr rtlCol="0" anchor="ctr"/>
          <a:lstStyle/>
          <a:p/>
        </p:txBody>
      </p:sp>
      <p:sp>
        <p:nvSpPr>
          <p:cNvPr id="22" name="TextBox 21"/>
          <p:cNvSpPr txBox="1"/>
          <p:nvPr/>
        </p:nvSpPr>
        <p:spPr>
          <a:xfrm>
            <a:off x="8173516" y="1810512"/>
            <a:ext cx="3423818"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Geçici göç</a:t>
            </a:r>
          </a:p>
        </p:txBody>
      </p:sp>
      <p:sp>
        <p:nvSpPr>
          <p:cNvPr id="23" name="TextBox 22"/>
          <p:cNvSpPr txBox="1"/>
          <p:nvPr/>
        </p:nvSpPr>
        <p:spPr>
          <a:xfrm>
            <a:off x="8191804" y="2414016"/>
            <a:ext cx="3387242" cy="2386584"/>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262626"/>
                </a:solidFill>
                <a:latin typeface="Calibri"/>
              </a:rPr>
              <a:t>Göçün belli bir süreyle sınırlı olması ve bir yere kalıcı olarak yerleşilmemesidir. Mevsimlik göç olarak da adlandırılır.</a:t>
            </a:r>
          </a:p>
        </p:txBody>
      </p:sp>
      <p:sp>
        <p:nvSpPr>
          <p:cNvPr id="24" name="Rounded Rectangle 23"/>
          <p:cNvSpPr/>
          <p:nvPr/>
        </p:nvSpPr>
        <p:spPr>
          <a:xfrm>
            <a:off x="502920" y="5056632"/>
            <a:ext cx="11185855" cy="11887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00" b="0" i="1">
                <a:solidFill>
                  <a:srgbClr val="262626"/>
                </a:solidFill>
                <a:latin typeface="Calibri"/>
              </a:rPr>
              <a:t>Kitapta: Göçmenlerden bazıları iş görevleri veya ticari girişimler için geçici olarak giderken bazıları kalıcı olarak Afrika ülkelerine yerleşti.</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151, 153</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142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göç türü?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a:t>
            </a:r>
          </a:p>
        </p:txBody>
      </p:sp>
      <p:sp>
        <p:nvSpPr>
          <p:cNvPr id="6" name="Rounded Rectangle 5"/>
          <p:cNvSpPr/>
          <p:nvPr/>
        </p:nvSpPr>
        <p:spPr>
          <a:xfrm>
            <a:off x="502920" y="1216152"/>
            <a:ext cx="11185855" cy="1175004"/>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575054"/>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188720" y="1216152"/>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Afrika Boynuzu'nda kuraklık nedeniyle kırsal alanlardan aynı ülkenin kent merkezlerine giden aileler (s. 153)</a:t>
            </a:r>
          </a:p>
        </p:txBody>
      </p:sp>
      <p:sp>
        <p:nvSpPr>
          <p:cNvPr id="9" name="Rounded Rectangle 8"/>
          <p:cNvSpPr/>
          <p:nvPr/>
        </p:nvSpPr>
        <p:spPr>
          <a:xfrm>
            <a:off x="7589520" y="1271016"/>
            <a:ext cx="4007815" cy="1065276"/>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800" b="0" i="0">
                <a:solidFill>
                  <a:srgbClr val="767676"/>
                </a:solidFill>
                <a:latin typeface="Calibri"/>
              </a:rPr>
              <a:t>iç · dış · geçici ?</a:t>
            </a:r>
          </a:p>
        </p:txBody>
      </p:sp>
      <p:sp>
        <p:nvSpPr>
          <p:cNvPr id="10" name="Rounded Rectangle 9"/>
          <p:cNvSpPr/>
          <p:nvPr/>
        </p:nvSpPr>
        <p:spPr>
          <a:xfrm>
            <a:off x="502920" y="2500884"/>
            <a:ext cx="11185855" cy="1175004"/>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12648" y="2859786"/>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188720" y="2500884"/>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Venezuela'dan Kolombiya'ya göç eden insanlar (s. 150)</a:t>
            </a:r>
          </a:p>
        </p:txBody>
      </p:sp>
      <p:sp>
        <p:nvSpPr>
          <p:cNvPr id="13" name="Rounded Rectangle 12"/>
          <p:cNvSpPr/>
          <p:nvPr/>
        </p:nvSpPr>
        <p:spPr>
          <a:xfrm>
            <a:off x="7589520" y="2555748"/>
            <a:ext cx="4007815" cy="1065276"/>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800" b="0" i="0">
                <a:solidFill>
                  <a:srgbClr val="767676"/>
                </a:solidFill>
                <a:latin typeface="Calibri"/>
              </a:rPr>
              <a:t>iç · dış · geçici ?</a:t>
            </a:r>
          </a:p>
        </p:txBody>
      </p:sp>
      <p:sp>
        <p:nvSpPr>
          <p:cNvPr id="14" name="Rounded Rectangle 13"/>
          <p:cNvSpPr/>
          <p:nvPr/>
        </p:nvSpPr>
        <p:spPr>
          <a:xfrm>
            <a:off x="502920" y="3785616"/>
            <a:ext cx="11185855" cy="1175004"/>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12648" y="4144518"/>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6" name="TextBox 15"/>
          <p:cNvSpPr txBox="1"/>
          <p:nvPr/>
        </p:nvSpPr>
        <p:spPr>
          <a:xfrm>
            <a:off x="1188720" y="3785616"/>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Afrika'ya bir süreliğine iş görevi için gidip dönen Çinli uzman (s. 151)</a:t>
            </a:r>
          </a:p>
        </p:txBody>
      </p:sp>
      <p:sp>
        <p:nvSpPr>
          <p:cNvPr id="17" name="Rounded Rectangle 16"/>
          <p:cNvSpPr/>
          <p:nvPr/>
        </p:nvSpPr>
        <p:spPr>
          <a:xfrm>
            <a:off x="7589520" y="3840480"/>
            <a:ext cx="4007815" cy="1065276"/>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800" b="0" i="0">
                <a:solidFill>
                  <a:srgbClr val="767676"/>
                </a:solidFill>
                <a:latin typeface="Calibri"/>
              </a:rPr>
              <a:t>iç · dış · geçici ?</a:t>
            </a:r>
          </a:p>
        </p:txBody>
      </p:sp>
      <p:sp>
        <p:nvSpPr>
          <p:cNvPr id="18" name="Rounded Rectangle 17"/>
          <p:cNvSpPr/>
          <p:nvPr/>
        </p:nvSpPr>
        <p:spPr>
          <a:xfrm>
            <a:off x="502920" y="5070348"/>
            <a:ext cx="11185855" cy="1175004"/>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12648" y="5429250"/>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0" name="TextBox 19"/>
          <p:cNvSpPr txBox="1"/>
          <p:nvPr/>
        </p:nvSpPr>
        <p:spPr>
          <a:xfrm>
            <a:off x="1188720" y="5070348"/>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Pasifik'te deniz yükselince evini terk eden kıyı halkı (s. 153)</a:t>
            </a:r>
          </a:p>
        </p:txBody>
      </p:sp>
      <p:sp>
        <p:nvSpPr>
          <p:cNvPr id="21" name="Rounded Rectangle 20"/>
          <p:cNvSpPr/>
          <p:nvPr/>
        </p:nvSpPr>
        <p:spPr>
          <a:xfrm>
            <a:off x="7589520" y="5125212"/>
            <a:ext cx="4007815" cy="1065276"/>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800" b="0" i="0">
                <a:solidFill>
                  <a:srgbClr val="767676"/>
                </a:solidFill>
                <a:latin typeface="Calibri"/>
              </a:rPr>
              <a:t>iç · dış · geçici ?</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150-153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143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Hangi göç türü?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1175004"/>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575054"/>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TextBox 7"/>
          <p:cNvSpPr txBox="1"/>
          <p:nvPr/>
        </p:nvSpPr>
        <p:spPr>
          <a:xfrm>
            <a:off x="1188720" y="1216152"/>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Afrika Boynuzu'nda kuraklık nedeniyle kırsal alanlardan aynı ülkenin kent merkezlerine giden aileler (s. 153)</a:t>
            </a:r>
          </a:p>
        </p:txBody>
      </p:sp>
      <p:sp>
        <p:nvSpPr>
          <p:cNvPr id="9" name="Rounded Rectangle 8"/>
          <p:cNvSpPr/>
          <p:nvPr/>
        </p:nvSpPr>
        <p:spPr>
          <a:xfrm>
            <a:off x="7589520" y="1271016"/>
            <a:ext cx="4007815" cy="1065276"/>
          </a:xfrm>
          <a:prstGeom prst="roundRect">
            <a:avLst>
              <a:gd name="adj" fmla="val 8000"/>
            </a:avLst>
          </a:prstGeom>
          <a:solidFill>
            <a:srgbClr val="E3F1E4"/>
          </a:solidFill>
          <a:ln w="12700">
            <a:solidFill>
              <a:srgbClr val="2E7D32"/>
            </a:solidFill>
          </a:ln>
          <a:effectLst/>
        </p:spPr>
        <p:txBody>
          <a:bodyPr rtlCol="0" anchor="ctr" wrap="square" lIns="109728" rIns="109728" tIns="73152" bIns="73152">
            <a:noAutofit/>
          </a:bodyPr>
          <a:lstStyle/>
          <a:p>
            <a:pPr algn="l">
              <a:spcBef>
                <a:spcPts val="0"/>
              </a:spcBef>
              <a:spcAft>
                <a:spcPts val="0"/>
              </a:spcAft>
            </a:pPr>
            <a:r>
              <a:rPr lang="tr-TR" sz="1800" b="1" i="0">
                <a:solidFill>
                  <a:srgbClr val="262626"/>
                </a:solidFill>
                <a:latin typeface="Calibri"/>
              </a:rPr>
              <a:t>İç göç — ülke sınırı içinde.</a:t>
            </a:r>
          </a:p>
        </p:txBody>
      </p:sp>
      <p:sp>
        <p:nvSpPr>
          <p:cNvPr id="10" name="Rounded Rectangle 9"/>
          <p:cNvSpPr/>
          <p:nvPr/>
        </p:nvSpPr>
        <p:spPr>
          <a:xfrm>
            <a:off x="502920" y="2500884"/>
            <a:ext cx="11185855" cy="1175004"/>
          </a:xfrm>
          <a:prstGeom prst="roundRect">
            <a:avLst>
              <a:gd name="adj" fmla="val 12000"/>
            </a:avLst>
          </a:prstGeom>
          <a:solidFill>
            <a:srgbClr val="F0F0F0"/>
          </a:solidFill>
          <a:ln>
            <a:noFill/>
          </a:ln>
          <a:effectLst/>
        </p:spPr>
        <p:txBody>
          <a:bodyPr rtlCol="0" anchor="ctr"/>
          <a:lstStyle/>
          <a:p/>
        </p:txBody>
      </p:sp>
      <p:sp>
        <p:nvSpPr>
          <p:cNvPr id="11" name="Oval 10"/>
          <p:cNvSpPr/>
          <p:nvPr/>
        </p:nvSpPr>
        <p:spPr>
          <a:xfrm>
            <a:off x="612648" y="2859786"/>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2" name="TextBox 11"/>
          <p:cNvSpPr txBox="1"/>
          <p:nvPr/>
        </p:nvSpPr>
        <p:spPr>
          <a:xfrm>
            <a:off x="1188720" y="2500884"/>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Venezuela'dan Kolombiya'ya göç eden insanlar (s. 150)</a:t>
            </a:r>
          </a:p>
        </p:txBody>
      </p:sp>
      <p:sp>
        <p:nvSpPr>
          <p:cNvPr id="13" name="Rounded Rectangle 12"/>
          <p:cNvSpPr/>
          <p:nvPr/>
        </p:nvSpPr>
        <p:spPr>
          <a:xfrm>
            <a:off x="7589520" y="2555748"/>
            <a:ext cx="4007815" cy="1065276"/>
          </a:xfrm>
          <a:prstGeom prst="roundRect">
            <a:avLst>
              <a:gd name="adj" fmla="val 8000"/>
            </a:avLst>
          </a:prstGeom>
          <a:solidFill>
            <a:srgbClr val="E3F1E4"/>
          </a:solidFill>
          <a:ln w="12700">
            <a:solidFill>
              <a:srgbClr val="2E7D32"/>
            </a:solidFill>
          </a:ln>
          <a:effectLst/>
        </p:spPr>
        <p:txBody>
          <a:bodyPr rtlCol="0" anchor="ctr" wrap="square" lIns="109728" rIns="109728" tIns="73152" bIns="73152">
            <a:noAutofit/>
          </a:bodyPr>
          <a:lstStyle/>
          <a:p>
            <a:pPr algn="l">
              <a:spcBef>
                <a:spcPts val="0"/>
              </a:spcBef>
              <a:spcAft>
                <a:spcPts val="0"/>
              </a:spcAft>
            </a:pPr>
            <a:r>
              <a:rPr lang="tr-TR" sz="1800" b="1" i="0">
                <a:solidFill>
                  <a:srgbClr val="262626"/>
                </a:solidFill>
                <a:latin typeface="Calibri"/>
              </a:rPr>
              <a:t>Dış göç — ülke dışına.</a:t>
            </a:r>
          </a:p>
        </p:txBody>
      </p:sp>
      <p:sp>
        <p:nvSpPr>
          <p:cNvPr id="14" name="Rounded Rectangle 13"/>
          <p:cNvSpPr/>
          <p:nvPr/>
        </p:nvSpPr>
        <p:spPr>
          <a:xfrm>
            <a:off x="502920" y="3785616"/>
            <a:ext cx="11185855" cy="1175004"/>
          </a:xfrm>
          <a:prstGeom prst="roundRect">
            <a:avLst>
              <a:gd name="adj" fmla="val 12000"/>
            </a:avLst>
          </a:prstGeom>
          <a:solidFill>
            <a:srgbClr val="F0F0F0"/>
          </a:solidFill>
          <a:ln>
            <a:noFill/>
          </a:ln>
          <a:effectLst/>
        </p:spPr>
        <p:txBody>
          <a:bodyPr rtlCol="0" anchor="ctr"/>
          <a:lstStyle/>
          <a:p/>
        </p:txBody>
      </p:sp>
      <p:sp>
        <p:nvSpPr>
          <p:cNvPr id="15" name="Oval 14"/>
          <p:cNvSpPr/>
          <p:nvPr/>
        </p:nvSpPr>
        <p:spPr>
          <a:xfrm>
            <a:off x="612648" y="4144518"/>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6" name="TextBox 15"/>
          <p:cNvSpPr txBox="1"/>
          <p:nvPr/>
        </p:nvSpPr>
        <p:spPr>
          <a:xfrm>
            <a:off x="1188720" y="3785616"/>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Afrika'ya bir süreliğine iş görevi için gidip dönen Çinli uzman (s. 151)</a:t>
            </a:r>
          </a:p>
        </p:txBody>
      </p:sp>
      <p:sp>
        <p:nvSpPr>
          <p:cNvPr id="17" name="Rounded Rectangle 16"/>
          <p:cNvSpPr/>
          <p:nvPr/>
        </p:nvSpPr>
        <p:spPr>
          <a:xfrm>
            <a:off x="7589520" y="3840480"/>
            <a:ext cx="4007815" cy="1065276"/>
          </a:xfrm>
          <a:prstGeom prst="roundRect">
            <a:avLst>
              <a:gd name="adj" fmla="val 8000"/>
            </a:avLst>
          </a:prstGeom>
          <a:solidFill>
            <a:srgbClr val="E3F1E4"/>
          </a:solidFill>
          <a:ln w="12700">
            <a:solidFill>
              <a:srgbClr val="2E7D32"/>
            </a:solidFill>
          </a:ln>
          <a:effectLst/>
        </p:spPr>
        <p:txBody>
          <a:bodyPr rtlCol="0" anchor="ctr" wrap="square" lIns="109728" rIns="109728" tIns="73152" bIns="73152">
            <a:noAutofit/>
          </a:bodyPr>
          <a:lstStyle/>
          <a:p>
            <a:pPr algn="l">
              <a:spcBef>
                <a:spcPts val="0"/>
              </a:spcBef>
              <a:spcAft>
                <a:spcPts val="0"/>
              </a:spcAft>
            </a:pPr>
            <a:r>
              <a:rPr lang="tr-TR" sz="1800" b="1" i="0">
                <a:solidFill>
                  <a:srgbClr val="262626"/>
                </a:solidFill>
                <a:latin typeface="Calibri"/>
              </a:rPr>
              <a:t>Dış ve geçici göç — sınır dışına, belli bir süre için.</a:t>
            </a:r>
          </a:p>
        </p:txBody>
      </p:sp>
      <p:sp>
        <p:nvSpPr>
          <p:cNvPr id="18" name="Rounded Rectangle 17"/>
          <p:cNvSpPr/>
          <p:nvPr/>
        </p:nvSpPr>
        <p:spPr>
          <a:xfrm>
            <a:off x="502920" y="5070348"/>
            <a:ext cx="11185855" cy="1175004"/>
          </a:xfrm>
          <a:prstGeom prst="roundRect">
            <a:avLst>
              <a:gd name="adj" fmla="val 12000"/>
            </a:avLst>
          </a:prstGeom>
          <a:solidFill>
            <a:srgbClr val="F0F0F0"/>
          </a:solidFill>
          <a:ln>
            <a:noFill/>
          </a:ln>
          <a:effectLst/>
        </p:spPr>
        <p:txBody>
          <a:bodyPr rtlCol="0" anchor="ctr"/>
          <a:lstStyle/>
          <a:p/>
        </p:txBody>
      </p:sp>
      <p:sp>
        <p:nvSpPr>
          <p:cNvPr id="19" name="Oval 18"/>
          <p:cNvSpPr/>
          <p:nvPr/>
        </p:nvSpPr>
        <p:spPr>
          <a:xfrm>
            <a:off x="612648" y="5429250"/>
            <a:ext cx="457200" cy="4572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0" name="TextBox 19"/>
          <p:cNvSpPr txBox="1"/>
          <p:nvPr/>
        </p:nvSpPr>
        <p:spPr>
          <a:xfrm>
            <a:off x="1188720" y="5070348"/>
            <a:ext cx="6309360" cy="1175004"/>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Pasifik'te deniz yükselince evini terk eden kıyı halkı (s. 153)</a:t>
            </a:r>
          </a:p>
        </p:txBody>
      </p:sp>
      <p:sp>
        <p:nvSpPr>
          <p:cNvPr id="21" name="Rounded Rectangle 20"/>
          <p:cNvSpPr/>
          <p:nvPr/>
        </p:nvSpPr>
        <p:spPr>
          <a:xfrm>
            <a:off x="7589520" y="5125212"/>
            <a:ext cx="4007815" cy="1065276"/>
          </a:xfrm>
          <a:prstGeom prst="roundRect">
            <a:avLst>
              <a:gd name="adj" fmla="val 8000"/>
            </a:avLst>
          </a:prstGeom>
          <a:solidFill>
            <a:srgbClr val="E3F1E4"/>
          </a:solidFill>
          <a:ln w="12700">
            <a:solidFill>
              <a:srgbClr val="2E7D32"/>
            </a:solidFill>
          </a:ln>
          <a:effectLst/>
        </p:spPr>
        <p:txBody>
          <a:bodyPr rtlCol="0" anchor="ctr" wrap="square" lIns="109728" rIns="109728" tIns="73152" bIns="73152">
            <a:noAutofit/>
          </a:bodyPr>
          <a:lstStyle/>
          <a:p>
            <a:pPr algn="l">
              <a:spcBef>
                <a:spcPts val="0"/>
              </a:spcBef>
              <a:spcAft>
                <a:spcPts val="0"/>
              </a:spcAft>
            </a:pPr>
            <a:r>
              <a:rPr lang="tr-TR" sz="1800" b="1" i="0">
                <a:solidFill>
                  <a:srgbClr val="262626"/>
                </a:solidFill>
                <a:latin typeface="Calibri"/>
              </a:rPr>
              <a:t>Daha yüksek yerlere taşınırsa iç göç; komşu ülkeye sığınırsa dış göç (sınır ölçütü).</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150-153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144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Lozan Barış Antlaşması'yla Türkiye ile Yunanistan arasında yapılan nüfus değişimi hangi göç türüne örnektir?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Beyin göçü</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Mübadele göçü</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Mevsimlik göç</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İç göç</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Kavimler Göçü</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145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13</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Lozan Barış Antlaşması'yla Türkiye ile Yunanistan arasında yapılan nüfus değişimi hangi göç türüne örnektir?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Beyin göçü</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Mübadele göçü</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Mevsimlik göç</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İç göç</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Kavimler Göçü</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Ülkeler arasındaki anlaşmalar doğrultusunda gerçekleşen mübadele göçleri zorunlu olarak yapılan tarihsel göçlerdir.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146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Beyin göçü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KAVRAM</a:t>
            </a:r>
          </a:p>
        </p:txBody>
      </p:sp>
      <p:sp>
        <p:nvSpPr>
          <p:cNvPr id="6" name="Rounded Rectangle 5"/>
          <p:cNvSpPr/>
          <p:nvPr/>
        </p:nvSpPr>
        <p:spPr>
          <a:xfrm>
            <a:off x="502920" y="1307592"/>
            <a:ext cx="11185855" cy="219456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307592"/>
            <a:ext cx="146304" cy="2194560"/>
          </a:xfrm>
          <a:prstGeom prst="rect">
            <a:avLst/>
          </a:prstGeom>
          <a:solidFill>
            <a:srgbClr val="1E7B6E"/>
          </a:solidFill>
          <a:ln>
            <a:noFill/>
          </a:ln>
          <a:effectLst/>
        </p:spPr>
        <p:txBody>
          <a:bodyPr rtlCol="0" anchor="ctr"/>
          <a:lstStyle/>
          <a:p/>
        </p:txBody>
      </p:sp>
      <p:sp>
        <p:nvSpPr>
          <p:cNvPr id="8" name="TextBox 7"/>
          <p:cNvSpPr txBox="1"/>
          <p:nvPr/>
        </p:nvSpPr>
        <p:spPr>
          <a:xfrm>
            <a:off x="868680" y="1417320"/>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1E7B6E"/>
                </a:solidFill>
                <a:latin typeface="Calibri"/>
              </a:rPr>
              <a:t>BEYİN GÖÇÜ · kitap s. 152</a:t>
            </a:r>
          </a:p>
        </p:txBody>
      </p:sp>
      <p:sp>
        <p:nvSpPr>
          <p:cNvPr id="9" name="TextBox 8"/>
          <p:cNvSpPr txBox="1"/>
          <p:nvPr/>
        </p:nvSpPr>
        <p:spPr>
          <a:xfrm>
            <a:off x="868680" y="1810512"/>
            <a:ext cx="10637215" cy="1554480"/>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İyi eğitim almış, nitelikli insanların kendi alanlarında çalışma olanağı bulmak, daha yüksek kazanç sağlamak ve hayat şartlarını iyileştirmek amacıyla başka ülkelere yaptıkları göçe beyin göçü denir.</a:t>
            </a:r>
          </a:p>
        </p:txBody>
      </p:sp>
      <p:sp>
        <p:nvSpPr>
          <p:cNvPr id="10" name="Rounded Rectangle 9"/>
          <p:cNvSpPr/>
          <p:nvPr/>
        </p:nvSpPr>
        <p:spPr>
          <a:xfrm>
            <a:off x="502920" y="3639312"/>
            <a:ext cx="3594506" cy="2606040"/>
          </a:xfrm>
          <a:prstGeom prst="roundRect">
            <a:avLst>
              <a:gd name="adj" fmla="val 5000"/>
            </a:avLst>
          </a:prstGeom>
          <a:solidFill>
            <a:srgbClr val="F0F0F0"/>
          </a:solidFill>
          <a:ln>
            <a:noFill/>
          </a:ln>
          <a:effectLst/>
        </p:spPr>
        <p:txBody>
          <a:bodyPr rtlCol="0" anchor="ctr"/>
          <a:lstStyle/>
          <a:p/>
        </p:txBody>
      </p:sp>
      <p:sp>
        <p:nvSpPr>
          <p:cNvPr id="11" name="Rounded Rectangle 10"/>
          <p:cNvSpPr/>
          <p:nvPr/>
        </p:nvSpPr>
        <p:spPr>
          <a:xfrm>
            <a:off x="502920" y="3639312"/>
            <a:ext cx="3594506" cy="530352"/>
          </a:xfrm>
          <a:prstGeom prst="roundRect">
            <a:avLst>
              <a:gd name="adj" fmla="val 25000"/>
            </a:avLst>
          </a:prstGeom>
          <a:solidFill>
            <a:srgbClr val="1E7B6E"/>
          </a:solidFill>
          <a:ln>
            <a:noFill/>
          </a:ln>
          <a:effectLst/>
        </p:spPr>
        <p:txBody>
          <a:bodyPr rtlCol="0" anchor="ctr"/>
          <a:lstStyle/>
          <a:p/>
        </p:txBody>
      </p:sp>
      <p:sp>
        <p:nvSpPr>
          <p:cNvPr id="12" name="Rectangle 11"/>
          <p:cNvSpPr/>
          <p:nvPr/>
        </p:nvSpPr>
        <p:spPr>
          <a:xfrm>
            <a:off x="502920" y="3904488"/>
            <a:ext cx="3594506" cy="265176"/>
          </a:xfrm>
          <a:prstGeom prst="rect">
            <a:avLst/>
          </a:prstGeom>
          <a:solidFill>
            <a:srgbClr val="1E7B6E"/>
          </a:solidFill>
          <a:ln>
            <a:noFill/>
          </a:ln>
          <a:effectLst/>
        </p:spPr>
        <p:txBody>
          <a:bodyPr rtlCol="0" anchor="ctr"/>
          <a:lstStyle/>
          <a:p/>
        </p:txBody>
      </p:sp>
      <p:sp>
        <p:nvSpPr>
          <p:cNvPr id="13" name="TextBox 12"/>
          <p:cNvSpPr txBox="1"/>
          <p:nvPr/>
        </p:nvSpPr>
        <p:spPr>
          <a:xfrm>
            <a:off x="594360" y="36393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Kimler?</a:t>
            </a:r>
          </a:p>
        </p:txBody>
      </p:sp>
      <p:sp>
        <p:nvSpPr>
          <p:cNvPr id="14" name="TextBox 13"/>
          <p:cNvSpPr txBox="1"/>
          <p:nvPr/>
        </p:nvSpPr>
        <p:spPr>
          <a:xfrm>
            <a:off x="612648" y="4242816"/>
            <a:ext cx="3375050" cy="1929384"/>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iyi eğitim almış, nitelikli insanlar</a:t>
            </a:r>
          </a:p>
        </p:txBody>
      </p:sp>
      <p:sp>
        <p:nvSpPr>
          <p:cNvPr id="15" name="Rounded Rectangle 14"/>
          <p:cNvSpPr/>
          <p:nvPr/>
        </p:nvSpPr>
        <p:spPr>
          <a:xfrm>
            <a:off x="4298594" y="3639312"/>
            <a:ext cx="3594506" cy="260604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4298594" y="3639312"/>
            <a:ext cx="3594506" cy="530352"/>
          </a:xfrm>
          <a:prstGeom prst="roundRect">
            <a:avLst>
              <a:gd name="adj" fmla="val 25000"/>
            </a:avLst>
          </a:prstGeom>
          <a:solidFill>
            <a:srgbClr val="4F4F4F"/>
          </a:solidFill>
          <a:ln>
            <a:noFill/>
          </a:ln>
          <a:effectLst/>
        </p:spPr>
        <p:txBody>
          <a:bodyPr rtlCol="0" anchor="ctr"/>
          <a:lstStyle/>
          <a:p/>
        </p:txBody>
      </p:sp>
      <p:sp>
        <p:nvSpPr>
          <p:cNvPr id="17" name="Rectangle 16"/>
          <p:cNvSpPr/>
          <p:nvPr/>
        </p:nvSpPr>
        <p:spPr>
          <a:xfrm>
            <a:off x="4298594" y="3904488"/>
            <a:ext cx="3594506" cy="265176"/>
          </a:xfrm>
          <a:prstGeom prst="rect">
            <a:avLst/>
          </a:prstGeom>
          <a:solidFill>
            <a:srgbClr val="4F4F4F"/>
          </a:solidFill>
          <a:ln>
            <a:noFill/>
          </a:ln>
          <a:effectLst/>
        </p:spPr>
        <p:txBody>
          <a:bodyPr rtlCol="0" anchor="ctr"/>
          <a:lstStyle/>
          <a:p/>
        </p:txBody>
      </p:sp>
      <p:sp>
        <p:nvSpPr>
          <p:cNvPr id="18" name="TextBox 17"/>
          <p:cNvSpPr txBox="1"/>
          <p:nvPr/>
        </p:nvSpPr>
        <p:spPr>
          <a:xfrm>
            <a:off x="4390034" y="36393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Neden?</a:t>
            </a:r>
          </a:p>
        </p:txBody>
      </p:sp>
      <p:sp>
        <p:nvSpPr>
          <p:cNvPr id="19" name="TextBox 18"/>
          <p:cNvSpPr txBox="1"/>
          <p:nvPr/>
        </p:nvSpPr>
        <p:spPr>
          <a:xfrm>
            <a:off x="4408322" y="4242816"/>
            <a:ext cx="3375050" cy="192938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kendi alanında çalışma olanağı</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daha yüksek kazanç</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daha iyi hayat şartları</a:t>
            </a:r>
          </a:p>
        </p:txBody>
      </p:sp>
      <p:sp>
        <p:nvSpPr>
          <p:cNvPr id="20" name="Rounded Rectangle 19"/>
          <p:cNvSpPr/>
          <p:nvPr/>
        </p:nvSpPr>
        <p:spPr>
          <a:xfrm>
            <a:off x="8094268" y="3639312"/>
            <a:ext cx="3594506" cy="260604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8094268" y="3639312"/>
            <a:ext cx="3594506" cy="530352"/>
          </a:xfrm>
          <a:prstGeom prst="roundRect">
            <a:avLst>
              <a:gd name="adj" fmla="val 25000"/>
            </a:avLst>
          </a:prstGeom>
          <a:solidFill>
            <a:srgbClr val="D3373A"/>
          </a:solidFill>
          <a:ln>
            <a:noFill/>
          </a:ln>
          <a:effectLst/>
        </p:spPr>
        <p:txBody>
          <a:bodyPr rtlCol="0" anchor="ctr"/>
          <a:lstStyle/>
          <a:p/>
        </p:txBody>
      </p:sp>
      <p:sp>
        <p:nvSpPr>
          <p:cNvPr id="22" name="Rectangle 21"/>
          <p:cNvSpPr/>
          <p:nvPr/>
        </p:nvSpPr>
        <p:spPr>
          <a:xfrm>
            <a:off x="8094268" y="3904488"/>
            <a:ext cx="3594506" cy="265176"/>
          </a:xfrm>
          <a:prstGeom prst="rect">
            <a:avLst/>
          </a:prstGeom>
          <a:solidFill>
            <a:srgbClr val="D3373A"/>
          </a:solidFill>
          <a:ln>
            <a:noFill/>
          </a:ln>
          <a:effectLst/>
        </p:spPr>
        <p:txBody>
          <a:bodyPr rtlCol="0" anchor="ctr"/>
          <a:lstStyle/>
          <a:p/>
        </p:txBody>
      </p:sp>
      <p:sp>
        <p:nvSpPr>
          <p:cNvPr id="23" name="TextBox 22"/>
          <p:cNvSpPr txBox="1"/>
          <p:nvPr/>
        </p:nvSpPr>
        <p:spPr>
          <a:xfrm>
            <a:off x="8185708" y="363931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Nereye?</a:t>
            </a:r>
          </a:p>
        </p:txBody>
      </p:sp>
      <p:sp>
        <p:nvSpPr>
          <p:cNvPr id="24" name="TextBox 23"/>
          <p:cNvSpPr txBox="1"/>
          <p:nvPr/>
        </p:nvSpPr>
        <p:spPr>
          <a:xfrm>
            <a:off x="8203996" y="4242816"/>
            <a:ext cx="3375050" cy="1929384"/>
          </a:xfrm>
          <a:prstGeom prst="rect">
            <a:avLst/>
          </a:prstGeom>
          <a:noFill/>
        </p:spPr>
        <p:txBody>
          <a:bodyPr wrap="square" anchor="t" lIns="73152" rIns="73152" tIns="36576" bIns="36576">
            <a:noAutofit/>
          </a:bodyPr>
          <a:lstStyle/>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başka ülkelere (dış göç)</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147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 Kutusu: Aziz Sancar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BİLGİ KUTUSU</a:t>
            </a:r>
          </a:p>
        </p:txBody>
      </p:sp>
      <p:pic>
        <p:nvPicPr>
          <p:cNvPr id="6" name="Picture 5" descr="h23_bilgi_kutusu_s152.jpg"/>
          <p:cNvPicPr>
            <a:picLocks noChangeAspect="1"/>
          </p:cNvPicPr>
          <p:nvPr/>
        </p:nvPicPr>
        <p:blipFill>
          <a:blip r:embed="rId3"/>
          <a:stretch>
            <a:fillRect/>
          </a:stretch>
        </p:blipFill>
        <p:spPr>
          <a:xfrm>
            <a:off x="505266" y="1261872"/>
            <a:ext cx="3927227" cy="3566160"/>
          </a:xfrm>
          <a:prstGeom prst="rect">
            <a:avLst/>
          </a:prstGeom>
          <a:ln w="9525">
            <a:solidFill>
              <a:srgbClr val="D9D9D9"/>
            </a:solidFill>
          </a:ln>
        </p:spPr>
      </p:pic>
      <p:sp>
        <p:nvSpPr>
          <p:cNvPr id="7" name="TextBox 6"/>
          <p:cNvSpPr txBox="1"/>
          <p:nvPr/>
        </p:nvSpPr>
        <p:spPr>
          <a:xfrm>
            <a:off x="502920" y="4873752"/>
            <a:ext cx="3931920"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Görsel: kitap s. 152 (Bilgi Kutusu)</a:t>
            </a:r>
          </a:p>
        </p:txBody>
      </p:sp>
      <p:sp>
        <p:nvSpPr>
          <p:cNvPr id="8" name="Rounded Rectangle 7"/>
          <p:cNvSpPr/>
          <p:nvPr/>
        </p:nvSpPr>
        <p:spPr>
          <a:xfrm>
            <a:off x="4663440" y="1216152"/>
            <a:ext cx="7025335" cy="50292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389"/>
              </a:spcAft>
            </a:pPr>
            <a:r>
              <a:rPr lang="tr-TR" sz="1850" b="0" i="1">
                <a:solidFill>
                  <a:srgbClr val="262626"/>
                </a:solidFill>
                <a:latin typeface="Calibri"/>
              </a:rPr>
              <a:t>Aziz Sancar’ın göç hikâyesi, beyin göçünü anlamak açısından iyi bir örnek teşkil eder.</a:t>
            </a:r>
          </a:p>
          <a:p>
            <a:pPr algn="l">
              <a:spcBef>
                <a:spcPts val="0"/>
              </a:spcBef>
              <a:spcAft>
                <a:spcPts val="389"/>
              </a:spcAft>
            </a:pPr>
            <a:r>
              <a:rPr lang="tr-TR" sz="1850" b="0" i="1">
                <a:solidFill>
                  <a:srgbClr val="262626"/>
                </a:solidFill>
                <a:latin typeface="Calibri"/>
              </a:rPr>
              <a:t>Aziz Sancar, 8 Eylül 1946’da Mardin’in Savur ilçesinde doğmuştur.</a:t>
            </a:r>
          </a:p>
          <a:p>
            <a:pPr algn="l">
              <a:spcBef>
                <a:spcPts val="0"/>
              </a:spcBef>
              <a:spcAft>
                <a:spcPts val="389"/>
              </a:spcAft>
            </a:pPr>
            <a:r>
              <a:rPr lang="tr-TR" sz="1850" b="0" i="1">
                <a:solidFill>
                  <a:srgbClr val="262626"/>
                </a:solidFill>
                <a:latin typeface="Calibri"/>
              </a:rPr>
              <a:t>İlk, orta ve lise eğitimini Mardin’de tamamlamış; 1963 yılında girdiği İstanbul Tıp Fakültesini birincilikle bitirmiştir.</a:t>
            </a:r>
          </a:p>
          <a:p>
            <a:pPr algn="l">
              <a:spcBef>
                <a:spcPts val="0"/>
              </a:spcBef>
              <a:spcAft>
                <a:spcPts val="389"/>
              </a:spcAft>
            </a:pPr>
            <a:r>
              <a:rPr lang="tr-TR" sz="1850" b="0" i="1">
                <a:solidFill>
                  <a:srgbClr val="262626"/>
                </a:solidFill>
                <a:latin typeface="Calibri"/>
              </a:rPr>
              <a:t>İki yıl Mardin’de bir sağlık ocağında hekimlik yaptıktan sonra TÜBİTAK bursu ile ABD’ye göç etmiştir.</a:t>
            </a:r>
          </a:p>
          <a:p>
            <a:pPr algn="l">
              <a:spcBef>
                <a:spcPts val="0"/>
              </a:spcBef>
              <a:spcAft>
                <a:spcPts val="389"/>
              </a:spcAft>
            </a:pPr>
            <a:r>
              <a:rPr lang="tr-TR" sz="1850" b="0" i="1">
                <a:solidFill>
                  <a:srgbClr val="262626"/>
                </a:solidFill>
                <a:latin typeface="Calibri"/>
              </a:rPr>
              <a:t>Önce Johns Hopkins (Cons Hafkins) Üniversitesi, ardından Dallas Teksas Üniversitesine gitmiştir.</a:t>
            </a:r>
          </a:p>
          <a:p>
            <a:pPr algn="l">
              <a:spcBef>
                <a:spcPts val="0"/>
              </a:spcBef>
              <a:spcAft>
                <a:spcPts val="389"/>
              </a:spcAft>
            </a:pPr>
            <a:r>
              <a:rPr lang="tr-TR" sz="1850" b="0" i="1">
                <a:solidFill>
                  <a:srgbClr val="262626"/>
                </a:solidFill>
                <a:latin typeface="Calibri"/>
              </a:rPr>
              <a:t>ABD’de birçok başarılı çalışmaya imza atan Aziz Sancar; DNA onarımı, hücre dizilimi, kanser tedavisi ve biyolojik saat üzerinde çalışmalarını sürdürmektedir.</a:t>
            </a:r>
          </a:p>
          <a:p>
            <a:pPr algn="l">
              <a:spcBef>
                <a:spcPts val="0"/>
              </a:spcBef>
              <a:spcAft>
                <a:spcPts val="389"/>
              </a:spcAft>
            </a:pPr>
            <a:r>
              <a:rPr lang="tr-TR" sz="1850" b="0" i="1">
                <a:solidFill>
                  <a:srgbClr val="262626"/>
                </a:solidFill>
                <a:latin typeface="Calibri"/>
              </a:rPr>
              <a:t>415 bilimsel makale ve 33 kitap yayımlamıştır.</a:t>
            </a:r>
          </a:p>
          <a:p>
            <a:pPr algn="l">
              <a:spcBef>
                <a:spcPts val="0"/>
              </a:spcBef>
              <a:spcAft>
                <a:spcPts val="0"/>
              </a:spcAft>
            </a:pPr>
            <a:r>
              <a:rPr lang="tr-TR" sz="1850" b="0" i="1">
                <a:solidFill>
                  <a:srgbClr val="262626"/>
                </a:solidFill>
                <a:latin typeface="Calibri"/>
              </a:rPr>
              <a:t>7 Ekim 2015’te Nobel Kimya Ödülü’nü almıştır.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148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Tüm Yönleriyle Beyin Göçü</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 · 6 dk</a:t>
            </a:r>
          </a:p>
        </p:txBody>
      </p:sp>
      <p:sp>
        <p:nvSpPr>
          <p:cNvPr id="6" name="Rounded Rectangle 5"/>
          <p:cNvSpPr/>
          <p:nvPr/>
        </p:nvSpPr>
        <p:spPr>
          <a:xfrm>
            <a:off x="502920" y="1216152"/>
            <a:ext cx="11185855" cy="82296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Beyin göçünün paydaşlar üzerindeki olumlu ve olumsuz etkileriyle ilgili çıkarım yapabilme</a:t>
            </a:r>
          </a:p>
        </p:txBody>
      </p:sp>
      <p:sp>
        <p:nvSpPr>
          <p:cNvPr id="9" name="TextBox 8"/>
          <p:cNvSpPr txBox="1"/>
          <p:nvPr/>
        </p:nvSpPr>
        <p:spPr>
          <a:xfrm>
            <a:off x="640080" y="1627632"/>
            <a:ext cx="1143000" cy="3566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27632"/>
            <a:ext cx="9722815" cy="35661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Öz Düzenleme</a:t>
            </a:r>
          </a:p>
        </p:txBody>
      </p:sp>
      <p:sp>
        <p:nvSpPr>
          <p:cNvPr id="11" name="TextBox 10"/>
          <p:cNvSpPr txBox="1"/>
          <p:nvPr/>
        </p:nvSpPr>
        <p:spPr>
          <a:xfrm>
            <a:off x="502920" y="2084832"/>
            <a:ext cx="11185855" cy="713232"/>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Beyin göçünü kişi, kişinin ailesi, ayrıldığı ve gittiği ülke açısından değerlendiriniz ve beyin göçü nedeniyle ortaya çıkan olumlu ve olumsuz sonuçları aşağıdaki tabloya yazınız.</a:t>
            </a:r>
          </a:p>
        </p:txBody>
      </p:sp>
      <p:graphicFrame>
        <p:nvGraphicFramePr>
          <p:cNvPr id="12" name="Table 11"/>
          <p:cNvGraphicFramePr>
            <a:graphicFrameLocks noGrp="1"/>
          </p:cNvGraphicFramePr>
          <p:nvPr/>
        </p:nvGraphicFramePr>
        <p:xfrm>
          <a:off x="502920" y="2862072"/>
          <a:ext cx="11183112" cy="3429000"/>
        </p:xfrm>
        <a:graphic>
          <a:graphicData uri="http://schemas.openxmlformats.org/drawingml/2006/table">
            <a:tbl>
              <a:tblPr firstRow="1" bandRow="1">
                <a:tableStyleId>{5C22544A-7EE6-4342-B048-85BDC9FD1C3A}</a:tableStyleId>
              </a:tblPr>
              <a:tblGrid>
                <a:gridCol w="1600200"/>
                <a:gridCol w="3191256"/>
                <a:gridCol w="3191256"/>
                <a:gridCol w="3200400"/>
              </a:tblGrid>
              <a:tr h="566928">
                <a:tc>
                  <a:txBody>
                    <a:bodyPr wrap="square"/>
                    <a:lstStyle/>
                    <a:p>
                      <a:pPr algn="ctr">
                        <a:spcBef>
                          <a:spcPts val="0"/>
                        </a:spcBef>
                        <a:spcAft>
                          <a:spcPts val="0"/>
                        </a:spcAft>
                      </a:pP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Göç Eden Kişi ve Ailesi Açısından</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Ayrıldığı Ülke Açısından</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Gittiği Ülke Açısından</a:t>
                      </a:r>
                    </a:p>
                  </a:txBody>
                  <a:tcPr marL="54864" marR="54864" marT="18288" marB="18288" anchor="ctr">
                    <a:solidFill>
                      <a:srgbClr val="1E7B6E"/>
                    </a:solidFill>
                  </a:tcPr>
                </a:tc>
              </a:tr>
              <a:tr h="1431036">
                <a:tc>
                  <a:txBody>
                    <a:bodyPr wrap="square"/>
                    <a:lstStyle/>
                    <a:p>
                      <a:pPr algn="ctr">
                        <a:spcBef>
                          <a:spcPts val="0"/>
                        </a:spcBef>
                        <a:spcAft>
                          <a:spcPts val="0"/>
                        </a:spcAft>
                      </a:pPr>
                      <a:r>
                        <a:rPr lang="tr-TR" sz="1800" b="0" i="0">
                          <a:solidFill>
                            <a:srgbClr val="262626"/>
                          </a:solidFill>
                          <a:latin typeface="Calibri"/>
                        </a:rPr>
                        <a:t>Olumlu Sonuçlar</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1431036">
                <a:tc>
                  <a:txBody>
                    <a:bodyPr wrap="square"/>
                    <a:lstStyle/>
                    <a:p>
                      <a:pPr algn="ctr">
                        <a:spcBef>
                          <a:spcPts val="0"/>
                        </a:spcBef>
                        <a:spcAft>
                          <a:spcPts val="0"/>
                        </a:spcAft>
                      </a:pPr>
                      <a:r>
                        <a:rPr lang="tr-TR" sz="1800" b="0" i="0">
                          <a:solidFill>
                            <a:srgbClr val="262626"/>
                          </a:solidFill>
                          <a:latin typeface="Calibri"/>
                        </a:rPr>
                        <a:t>Olumsuz Sonuçlar</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149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Uygulama: Tüm Yönleriyle Beyin Göçü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82296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Beyin göçünün paydaşlar üzerindeki olumlu ve olumsuz etkileriyle ilgili çıkarım yapabilme</a:t>
            </a:r>
          </a:p>
        </p:txBody>
      </p:sp>
      <p:sp>
        <p:nvSpPr>
          <p:cNvPr id="9" name="TextBox 8"/>
          <p:cNvSpPr txBox="1"/>
          <p:nvPr/>
        </p:nvSpPr>
        <p:spPr>
          <a:xfrm>
            <a:off x="640080" y="1627632"/>
            <a:ext cx="1143000" cy="35661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27632"/>
            <a:ext cx="9722815" cy="35661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Öz Düzenleme</a:t>
            </a:r>
          </a:p>
        </p:txBody>
      </p:sp>
      <p:sp>
        <p:nvSpPr>
          <p:cNvPr id="11" name="TextBox 10"/>
          <p:cNvSpPr txBox="1"/>
          <p:nvPr/>
        </p:nvSpPr>
        <p:spPr>
          <a:xfrm>
            <a:off x="502920" y="2084832"/>
            <a:ext cx="11185855" cy="713232"/>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Beyin göçünü kişi, kişinin ailesi, ayrıldığı ve gittiği ülke açısından değerlendiriniz ve beyin göçü nedeniyle ortaya çıkan olumlu ve olumsuz sonuçları aşağıdaki tabloya yazınız.</a:t>
            </a:r>
          </a:p>
        </p:txBody>
      </p:sp>
      <p:graphicFrame>
        <p:nvGraphicFramePr>
          <p:cNvPr id="12" name="Table 11"/>
          <p:cNvGraphicFramePr>
            <a:graphicFrameLocks noGrp="1"/>
          </p:cNvGraphicFramePr>
          <p:nvPr/>
        </p:nvGraphicFramePr>
        <p:xfrm>
          <a:off x="502920" y="2862072"/>
          <a:ext cx="11183112" cy="3429000"/>
        </p:xfrm>
        <a:graphic>
          <a:graphicData uri="http://schemas.openxmlformats.org/drawingml/2006/table">
            <a:tbl>
              <a:tblPr firstRow="1" bandRow="1">
                <a:tableStyleId>{5C22544A-7EE6-4342-B048-85BDC9FD1C3A}</a:tableStyleId>
              </a:tblPr>
              <a:tblGrid>
                <a:gridCol w="1600200"/>
                <a:gridCol w="3191256"/>
                <a:gridCol w="3191256"/>
                <a:gridCol w="3200400"/>
              </a:tblGrid>
              <a:tr h="566928">
                <a:tc>
                  <a:txBody>
                    <a:bodyPr wrap="square"/>
                    <a:lstStyle/>
                    <a:p>
                      <a:pPr algn="ctr">
                        <a:spcBef>
                          <a:spcPts val="0"/>
                        </a:spcBef>
                        <a:spcAft>
                          <a:spcPts val="0"/>
                        </a:spcAft>
                      </a:pP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Göç Eden Kişi ve Ailesi Açısından</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Ayrıldığı Ülke Açısından</a:t>
                      </a:r>
                    </a:p>
                  </a:txBody>
                  <a:tcPr marL="54864" marR="54864" marT="18288" marB="18288" anchor="ctr">
                    <a:solidFill>
                      <a:srgbClr val="1E7B6E"/>
                    </a:solidFill>
                  </a:tcPr>
                </a:tc>
                <a:tc>
                  <a:txBody>
                    <a:bodyPr wrap="square"/>
                    <a:lstStyle/>
                    <a:p>
                      <a:pPr algn="ctr">
                        <a:spcBef>
                          <a:spcPts val="0"/>
                        </a:spcBef>
                        <a:spcAft>
                          <a:spcPts val="0"/>
                        </a:spcAft>
                      </a:pPr>
                      <a:r>
                        <a:rPr lang="tr-TR" sz="1700" b="1" i="0">
                          <a:solidFill>
                            <a:srgbClr val="FFFFFF"/>
                          </a:solidFill>
                          <a:latin typeface="Calibri"/>
                        </a:rPr>
                        <a:t>Gittiği Ülke Açısından</a:t>
                      </a:r>
                    </a:p>
                  </a:txBody>
                  <a:tcPr marL="54864" marR="54864" marT="18288" marB="18288" anchor="ctr">
                    <a:solidFill>
                      <a:srgbClr val="1E7B6E"/>
                    </a:solidFill>
                  </a:tcPr>
                </a:tc>
              </a:tr>
              <a:tr h="1431036">
                <a:tc>
                  <a:txBody>
                    <a:bodyPr wrap="square"/>
                    <a:lstStyle/>
                    <a:p>
                      <a:pPr algn="ctr">
                        <a:spcBef>
                          <a:spcPts val="0"/>
                        </a:spcBef>
                        <a:spcAft>
                          <a:spcPts val="0"/>
                        </a:spcAft>
                      </a:pPr>
                      <a:r>
                        <a:rPr lang="tr-TR" sz="1800" b="0" i="0">
                          <a:solidFill>
                            <a:srgbClr val="262626"/>
                          </a:solidFill>
                          <a:latin typeface="Calibri"/>
                        </a:rPr>
                        <a:t>Olumlu Sonuçlar</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Alanında çalışma olanağı, daha yüksek kazanç, daha iyi hayat şartları; bilimsel ilerleme</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Göç edenin bilgi ve deneyimini paylaşması, bilimsel iş birliği</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Eğitimine harcama yapmadan nitelikli iş gücü ve bilim insanı kazanır; bilimsel ve ekonomik gelişme</a:t>
                      </a:r>
                    </a:p>
                  </a:txBody>
                  <a:tcPr marL="54864" marR="54864" marT="18288" marB="18288" anchor="ctr">
                    <a:solidFill>
                      <a:srgbClr val="FFFFFF"/>
                    </a:solidFill>
                  </a:tcPr>
                </a:tc>
              </a:tr>
              <a:tr h="1431036">
                <a:tc>
                  <a:txBody>
                    <a:bodyPr wrap="square"/>
                    <a:lstStyle/>
                    <a:p>
                      <a:pPr algn="ctr">
                        <a:spcBef>
                          <a:spcPts val="0"/>
                        </a:spcBef>
                        <a:spcAft>
                          <a:spcPts val="0"/>
                        </a:spcAft>
                      </a:pPr>
                      <a:r>
                        <a:rPr lang="tr-TR" sz="1800" b="0" i="0">
                          <a:solidFill>
                            <a:srgbClr val="262626"/>
                          </a:solidFill>
                          <a:latin typeface="Calibri"/>
                        </a:rPr>
                        <a:t>Olumsuz Sonuçlar</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Aileden ve yurttan ayrılık; yeni dile ve kültüre uyum güçlüğü</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Nitelikli insan gücünü ve eğitimine yapılan yatırımı kaybeder; gelişme yavaşlayabilir</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Göçmenlerin uyumu için hizmet ve düzenleme gerekir</a:t>
                      </a:r>
                    </a:p>
                  </a:txBody>
                  <a:tcPr marL="54864" marR="54864" marT="18288" marB="18288" anchor="ctr">
                    <a:solidFill>
                      <a:srgbClr val="E3F1E4"/>
                    </a:solidFill>
                  </a:tcPr>
                </a:tc>
              </a:tr>
            </a:tbl>
          </a:graphicData>
        </a:graphic>
      </p:graphicFrame>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150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Beyin göçünün göç veren (ayrıldığı) ülke açısından olumsuz sonucu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Nitelikli insan gücünü ve eğitim yatırımını kaybetmesi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Bilim insanı sayısının artması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Eğitimine harcama yapmadan nitelikli iş gücü kazanması</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Nüfusunun hızla artması</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Mübadele göçü yaşaması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151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Beyin göçünün göç veren (ayrıldığı) ülke açısından olumsuz sonucu hangisidir?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Nitelikli insan gücünü ve eğitim yatırımını kaybetmesi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Bilim insanı sayısının artması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Eğitimine harcama yapmadan nitelikli iş gücü kazanması</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Nüfusunun hızla artması</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Mübadele göçü yaşaması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Ülke, yetiştirdiği nitelikli insanı ve onun eğitimine yaptığı harcamanın getirisini kaybeder; C seçeneği gittiği ülkenin kazancıdır.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152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istasyonlar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 · 2 dk</a:t>
            </a:r>
          </a:p>
        </p:txBody>
      </p:sp>
      <p:sp>
        <p:nvSpPr>
          <p:cNvPr id="6" name="Rounded Rectangle 5"/>
          <p:cNvSpPr/>
          <p:nvPr/>
        </p:nvSpPr>
        <p:spPr>
          <a:xfrm>
            <a:off x="502920" y="1261872"/>
            <a:ext cx="3576218" cy="4983480"/>
          </a:xfrm>
          <a:prstGeom prst="roundRect">
            <a:avLst>
              <a:gd name="adj" fmla="val 5000"/>
            </a:avLst>
          </a:prstGeom>
          <a:solidFill>
            <a:srgbClr val="F0F0F0"/>
          </a:solidFill>
          <a:ln>
            <a:noFill/>
          </a:ln>
          <a:effectLst/>
        </p:spPr>
        <p:txBody>
          <a:bodyPr rtlCol="0" anchor="ctr"/>
          <a:lstStyle/>
          <a:p/>
        </p:txBody>
      </p:sp>
      <p:sp>
        <p:nvSpPr>
          <p:cNvPr id="7" name="Oval 6"/>
          <p:cNvSpPr/>
          <p:nvPr/>
        </p:nvSpPr>
        <p:spPr>
          <a:xfrm>
            <a:off x="1833829" y="1444752"/>
            <a:ext cx="914400" cy="914400"/>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3600" b="1" i="0">
                <a:solidFill>
                  <a:srgbClr val="FFFFFF"/>
                </a:solidFill>
                <a:latin typeface="Calibri"/>
              </a:rPr>
              <a:t>A</a:t>
            </a:r>
          </a:p>
        </p:txBody>
      </p:sp>
      <p:sp>
        <p:nvSpPr>
          <p:cNvPr id="8" name="TextBox 7"/>
          <p:cNvSpPr txBox="1"/>
          <p:nvPr/>
        </p:nvSpPr>
        <p:spPr>
          <a:xfrm>
            <a:off x="640080" y="2496312"/>
            <a:ext cx="3301898" cy="11430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Venezuela’daki Göçün Analizi</a:t>
            </a:r>
          </a:p>
        </p:txBody>
      </p:sp>
      <p:sp>
        <p:nvSpPr>
          <p:cNvPr id="9" name="TextBox 8"/>
          <p:cNvSpPr txBox="1"/>
          <p:nvPr/>
        </p:nvSpPr>
        <p:spPr>
          <a:xfrm>
            <a:off x="640080" y="3685032"/>
            <a:ext cx="3301898" cy="457200"/>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1E7B6E"/>
                </a:solidFill>
                <a:latin typeface="Calibri"/>
              </a:rPr>
              <a:t>Kitap s. 150 · 1-3. gruplar</a:t>
            </a:r>
          </a:p>
        </p:txBody>
      </p:sp>
      <p:sp>
        <p:nvSpPr>
          <p:cNvPr id="10" name="Rounded Rectangle 9"/>
          <p:cNvSpPr/>
          <p:nvPr/>
        </p:nvSpPr>
        <p:spPr>
          <a:xfrm>
            <a:off x="640080" y="4279392"/>
            <a:ext cx="3301898" cy="1828800"/>
          </a:xfrm>
          <a:prstGeom prst="roundRect">
            <a:avLst>
              <a:gd name="adj" fmla="val 8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000" b="0" i="0">
                <a:solidFill>
                  <a:srgbClr val="262626"/>
                </a:solidFill>
                <a:latin typeface="Calibri"/>
              </a:rPr>
              <a:t>Frayer diyagramı: itici · çekici · engeller · kişisel özellikler</a:t>
            </a:r>
          </a:p>
        </p:txBody>
      </p:sp>
      <p:sp>
        <p:nvSpPr>
          <p:cNvPr id="11" name="Rounded Rectangle 10"/>
          <p:cNvSpPr/>
          <p:nvPr/>
        </p:nvSpPr>
        <p:spPr>
          <a:xfrm>
            <a:off x="4307738" y="1261872"/>
            <a:ext cx="3576218" cy="4983480"/>
          </a:xfrm>
          <a:prstGeom prst="roundRect">
            <a:avLst>
              <a:gd name="adj" fmla="val 5000"/>
            </a:avLst>
          </a:prstGeom>
          <a:solidFill>
            <a:srgbClr val="F0F0F0"/>
          </a:solidFill>
          <a:ln>
            <a:noFill/>
          </a:ln>
          <a:effectLst/>
        </p:spPr>
        <p:txBody>
          <a:bodyPr rtlCol="0" anchor="ctr"/>
          <a:lstStyle/>
          <a:p/>
        </p:txBody>
      </p:sp>
      <p:sp>
        <p:nvSpPr>
          <p:cNvPr id="12" name="Oval 11"/>
          <p:cNvSpPr/>
          <p:nvPr/>
        </p:nvSpPr>
        <p:spPr>
          <a:xfrm>
            <a:off x="5638647" y="1444752"/>
            <a:ext cx="914400" cy="91440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3600" b="1" i="0">
                <a:solidFill>
                  <a:srgbClr val="FFFFFF"/>
                </a:solidFill>
                <a:latin typeface="Calibri"/>
              </a:rPr>
              <a:t>B</a:t>
            </a:r>
          </a:p>
        </p:txBody>
      </p:sp>
      <p:sp>
        <p:nvSpPr>
          <p:cNvPr id="13" name="TextBox 12"/>
          <p:cNvSpPr txBox="1"/>
          <p:nvPr/>
        </p:nvSpPr>
        <p:spPr>
          <a:xfrm>
            <a:off x="4444898" y="2496312"/>
            <a:ext cx="3301898" cy="11430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Afrika’ya Çinli Göçü</a:t>
            </a:r>
          </a:p>
        </p:txBody>
      </p:sp>
      <p:sp>
        <p:nvSpPr>
          <p:cNvPr id="14" name="TextBox 13"/>
          <p:cNvSpPr txBox="1"/>
          <p:nvPr/>
        </p:nvSpPr>
        <p:spPr>
          <a:xfrm>
            <a:off x="4444898" y="3685032"/>
            <a:ext cx="3301898" cy="457200"/>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2C6696"/>
                </a:solidFill>
                <a:latin typeface="Calibri"/>
              </a:rPr>
              <a:t>Kitap s. 151 · 4-5. gruplar</a:t>
            </a:r>
          </a:p>
        </p:txBody>
      </p:sp>
      <p:sp>
        <p:nvSpPr>
          <p:cNvPr id="15" name="Rounded Rectangle 14"/>
          <p:cNvSpPr/>
          <p:nvPr/>
        </p:nvSpPr>
        <p:spPr>
          <a:xfrm>
            <a:off x="4444898" y="4279392"/>
            <a:ext cx="3301898" cy="1828800"/>
          </a:xfrm>
          <a:prstGeom prst="roundRect">
            <a:avLst>
              <a:gd name="adj" fmla="val 8000"/>
            </a:avLst>
          </a:prstGeom>
          <a:solidFill>
            <a:srgbClr val="FFFFFF"/>
          </a:solidFill>
          <a:ln w="25400">
            <a:solidFill>
              <a:srgbClr val="2C6696"/>
            </a:solidFill>
          </a:ln>
          <a:effectLst/>
        </p:spPr>
        <p:txBody>
          <a:bodyPr rtlCol="0" anchor="ctr" wrap="square" lIns="128016" rIns="128016" tIns="73152" bIns="73152">
            <a:noAutofit/>
          </a:bodyPr>
          <a:lstStyle/>
          <a:p>
            <a:pPr algn="ctr">
              <a:spcBef>
                <a:spcPts val="0"/>
              </a:spcBef>
              <a:spcAft>
                <a:spcPts val="0"/>
              </a:spcAft>
            </a:pPr>
            <a:r>
              <a:rPr lang="tr-TR" sz="2000" b="0" i="0">
                <a:solidFill>
                  <a:srgbClr val="262626"/>
                </a:solidFill>
                <a:latin typeface="Calibri"/>
              </a:rPr>
              <a:t>Siyasi · ekonomik · sosyal · çevresel sonuçlar</a:t>
            </a:r>
          </a:p>
        </p:txBody>
      </p:sp>
      <p:sp>
        <p:nvSpPr>
          <p:cNvPr id="16" name="Rounded Rectangle 15"/>
          <p:cNvSpPr/>
          <p:nvPr/>
        </p:nvSpPr>
        <p:spPr>
          <a:xfrm>
            <a:off x="8112556" y="1261872"/>
            <a:ext cx="3576218" cy="4983480"/>
          </a:xfrm>
          <a:prstGeom prst="roundRect">
            <a:avLst>
              <a:gd name="adj" fmla="val 5000"/>
            </a:avLst>
          </a:prstGeom>
          <a:solidFill>
            <a:srgbClr val="F0F0F0"/>
          </a:solidFill>
          <a:ln>
            <a:noFill/>
          </a:ln>
          <a:effectLst/>
        </p:spPr>
        <p:txBody>
          <a:bodyPr rtlCol="0" anchor="ctr"/>
          <a:lstStyle/>
          <a:p/>
        </p:txBody>
      </p:sp>
      <p:sp>
        <p:nvSpPr>
          <p:cNvPr id="17" name="Oval 16"/>
          <p:cNvSpPr/>
          <p:nvPr/>
        </p:nvSpPr>
        <p:spPr>
          <a:xfrm>
            <a:off x="9443465" y="1444752"/>
            <a:ext cx="914400" cy="914400"/>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3600" b="1" i="0">
                <a:solidFill>
                  <a:srgbClr val="FFFFFF"/>
                </a:solidFill>
                <a:latin typeface="Calibri"/>
              </a:rPr>
              <a:t>C</a:t>
            </a:r>
          </a:p>
        </p:txBody>
      </p:sp>
      <p:sp>
        <p:nvSpPr>
          <p:cNvPr id="18" name="TextBox 17"/>
          <p:cNvSpPr txBox="1"/>
          <p:nvPr/>
        </p:nvSpPr>
        <p:spPr>
          <a:xfrm>
            <a:off x="8249716" y="2496312"/>
            <a:ext cx="3301898" cy="1143000"/>
          </a:xfrm>
          <a:prstGeom prst="rect">
            <a:avLst/>
          </a:prstGeom>
          <a:noFill/>
        </p:spPr>
        <p:txBody>
          <a:bodyPr wrap="square" anchor="ctr" lIns="73152" rIns="73152" tIns="36576" bIns="36576">
            <a:noAutofit/>
          </a:bodyPr>
          <a:lstStyle/>
          <a:p>
            <a:pPr algn="ctr">
              <a:spcBef>
                <a:spcPts val="0"/>
              </a:spcBef>
              <a:spcAft>
                <a:spcPts val="0"/>
              </a:spcAft>
            </a:pPr>
            <a:r>
              <a:rPr lang="tr-TR" sz="2400" b="1" i="0">
                <a:solidFill>
                  <a:srgbClr val="262626"/>
                </a:solidFill>
                <a:latin typeface="Calibri"/>
              </a:rPr>
              <a:t>Göç Haberleri</a:t>
            </a:r>
          </a:p>
        </p:txBody>
      </p:sp>
      <p:sp>
        <p:nvSpPr>
          <p:cNvPr id="19" name="TextBox 18"/>
          <p:cNvSpPr txBox="1"/>
          <p:nvPr/>
        </p:nvSpPr>
        <p:spPr>
          <a:xfrm>
            <a:off x="8249716" y="3685032"/>
            <a:ext cx="3301898" cy="457200"/>
          </a:xfrm>
          <a:prstGeom prst="rect">
            <a:avLst/>
          </a:prstGeom>
          <a:noFill/>
        </p:spPr>
        <p:txBody>
          <a:bodyPr wrap="square" anchor="t" lIns="73152" rIns="73152" tIns="36576" bIns="36576">
            <a:noAutofit/>
          </a:bodyPr>
          <a:lstStyle/>
          <a:p>
            <a:pPr algn="ctr">
              <a:spcBef>
                <a:spcPts val="0"/>
              </a:spcBef>
              <a:spcAft>
                <a:spcPts val="0"/>
              </a:spcAft>
            </a:pPr>
            <a:r>
              <a:rPr lang="tr-TR" sz="1700" b="1" i="0">
                <a:solidFill>
                  <a:srgbClr val="B8860B"/>
                </a:solidFill>
                <a:latin typeface="Calibri"/>
              </a:rPr>
              <a:t>Kitap s. 153 · 6-8. gruplar</a:t>
            </a:r>
          </a:p>
        </p:txBody>
      </p:sp>
      <p:sp>
        <p:nvSpPr>
          <p:cNvPr id="20" name="Rounded Rectangle 19"/>
          <p:cNvSpPr/>
          <p:nvPr/>
        </p:nvSpPr>
        <p:spPr>
          <a:xfrm>
            <a:off x="8249716" y="4279392"/>
            <a:ext cx="3301898" cy="1828800"/>
          </a:xfrm>
          <a:prstGeom prst="roundRect">
            <a:avLst>
              <a:gd name="adj" fmla="val 8000"/>
            </a:avLst>
          </a:prstGeom>
          <a:solidFill>
            <a:srgbClr val="FFFFFF"/>
          </a:solidFill>
          <a:ln w="25400">
            <a:solidFill>
              <a:srgbClr val="B8860B"/>
            </a:solidFill>
          </a:ln>
          <a:effectLst/>
        </p:spPr>
        <p:txBody>
          <a:bodyPr rtlCol="0" anchor="ctr" wrap="square" lIns="128016" rIns="128016" tIns="73152" bIns="73152">
            <a:noAutofit/>
          </a:bodyPr>
          <a:lstStyle/>
          <a:p>
            <a:pPr algn="ctr">
              <a:spcBef>
                <a:spcPts val="0"/>
              </a:spcBef>
              <a:spcAft>
                <a:spcPts val="0"/>
              </a:spcAft>
            </a:pPr>
            <a:r>
              <a:rPr lang="tr-TR" sz="2000" b="0" i="0">
                <a:solidFill>
                  <a:srgbClr val="262626"/>
                </a:solidFill>
                <a:latin typeface="Calibri"/>
              </a:rPr>
              <a:t>Üç haber · beş soru</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150-153</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153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FFFFFF"/>
                </a:solidFill>
                <a:latin typeface="Calibri"/>
              </a:rPr>
              <a:t>A · Uygulama: Venezuela’daki Göçün Analizi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 · 1-3. GRUP</a:t>
            </a:r>
          </a:p>
        </p:txBody>
      </p:sp>
      <p:sp>
        <p:nvSpPr>
          <p:cNvPr id="6" name="TextBox 5"/>
          <p:cNvSpPr txBox="1"/>
          <p:nvPr/>
        </p:nvSpPr>
        <p:spPr>
          <a:xfrm>
            <a:off x="502920" y="1216152"/>
            <a:ext cx="11185855" cy="64008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İş birlikli çalışmayla Venezuela göçüyle ilgili metin ve haritadan yararlanarak yaptığınız analize göre frayer diyagramını doldurunuz.</a:t>
            </a:r>
          </a:p>
        </p:txBody>
      </p:sp>
      <p:sp>
        <p:nvSpPr>
          <p:cNvPr id="7" name="Rounded Rectangle 6"/>
          <p:cNvSpPr/>
          <p:nvPr/>
        </p:nvSpPr>
        <p:spPr>
          <a:xfrm>
            <a:off x="502920" y="1947672"/>
            <a:ext cx="6583680" cy="429768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800"/>
              </a:spcAft>
            </a:pPr>
            <a:r>
              <a:rPr lang="tr-TR" sz="2300" b="0" i="0">
                <a:solidFill>
                  <a:srgbClr val="262626"/>
                </a:solidFill>
                <a:latin typeface="Calibri"/>
              </a:rPr>
              <a:t>Venezuela, son yıllarda siyasi ve ekonomik sorunların yaşandığı bir ülkedir.</a:t>
            </a:r>
          </a:p>
          <a:p>
            <a:pPr algn="l">
              <a:spcBef>
                <a:spcPts val="0"/>
              </a:spcBef>
              <a:spcAft>
                <a:spcPts val="800"/>
              </a:spcAft>
            </a:pPr>
            <a:r>
              <a:rPr lang="tr-TR" sz="2300" b="0" i="0">
                <a:solidFill>
                  <a:srgbClr val="262626"/>
                </a:solidFill>
                <a:latin typeface="Calibri"/>
              </a:rPr>
              <a:t>Latin Amerika ülkesi olan Venezuela, ABD’nin siyasi baskısı ve sonrasında uygulanan ambargo nedeniyle ekonomik krize girdi.</a:t>
            </a:r>
          </a:p>
          <a:p>
            <a:pPr algn="l">
              <a:spcBef>
                <a:spcPts val="0"/>
              </a:spcBef>
              <a:spcAft>
                <a:spcPts val="0"/>
              </a:spcAft>
            </a:pPr>
            <a:r>
              <a:rPr lang="tr-TR" sz="2300" b="0" i="0">
                <a:solidFill>
                  <a:srgbClr val="262626"/>
                </a:solidFill>
                <a:latin typeface="Calibri"/>
              </a:rPr>
              <a:t>Yaşanan sosyoekonomik zorluklar, 2018-2024 yılları arasında nüfusun yaklaşık beşte birinin (5,7 milyon) sınır dışına göç etmesine neden oldu.</a:t>
            </a:r>
          </a:p>
        </p:txBody>
      </p:sp>
      <p:sp>
        <p:nvSpPr>
          <p:cNvPr id="8" name="Rounded Rectangle 7"/>
          <p:cNvSpPr/>
          <p:nvPr/>
        </p:nvSpPr>
        <p:spPr>
          <a:xfrm>
            <a:off x="7315200" y="1947672"/>
            <a:ext cx="4373575" cy="548640"/>
          </a:xfrm>
          <a:prstGeom prst="roundRect">
            <a:avLst>
              <a:gd name="adj" fmla="val 18000"/>
            </a:avLst>
          </a:prstGeom>
          <a:solidFill>
            <a:srgbClr val="4F4F4F"/>
          </a:solidFill>
          <a:ln>
            <a:noFill/>
          </a:ln>
          <a:effectLst/>
        </p:spPr>
        <p:txBody>
          <a:bodyPr rtlCol="0" anchor="ctr" wrap="square" tIns="18288" bIns="18288">
            <a:noAutofit/>
          </a:bodyPr>
          <a:lstStyle/>
          <a:p>
            <a:pPr algn="l">
              <a:spcBef>
                <a:spcPts val="0"/>
              </a:spcBef>
              <a:spcAft>
                <a:spcPts val="0"/>
              </a:spcAft>
            </a:pPr>
            <a:r>
              <a:rPr lang="tr-TR" sz="2200" b="1" i="0">
                <a:solidFill>
                  <a:srgbClr val="FFFFFF"/>
                </a:solidFill>
                <a:latin typeface="Calibri"/>
              </a:rPr>
              <a:t>Venezuela</a:t>
            </a:r>
          </a:p>
        </p:txBody>
      </p:sp>
      <p:pic>
        <p:nvPicPr>
          <p:cNvPr id="9" name="Picture 8" descr="h23_venezuela_bayragi_s150.jpg"/>
          <p:cNvPicPr>
            <a:picLocks noChangeAspect="1"/>
          </p:cNvPicPr>
          <p:nvPr/>
        </p:nvPicPr>
        <p:blipFill>
          <a:blip r:embed="rId3"/>
          <a:stretch>
            <a:fillRect/>
          </a:stretch>
        </p:blipFill>
        <p:spPr>
          <a:xfrm>
            <a:off x="10707108" y="1993392"/>
            <a:ext cx="683172" cy="457200"/>
          </a:xfrm>
          <a:prstGeom prst="rect">
            <a:avLst/>
          </a:prstGeom>
          <a:ln w="9525">
            <a:solidFill>
              <a:srgbClr val="D9D9D9"/>
            </a:solidFill>
          </a:ln>
        </p:spPr>
      </p:pic>
      <p:sp>
        <p:nvSpPr>
          <p:cNvPr id="10" name="Rounded Rectangle 9"/>
          <p:cNvSpPr/>
          <p:nvPr/>
        </p:nvSpPr>
        <p:spPr>
          <a:xfrm>
            <a:off x="7315200" y="2587752"/>
            <a:ext cx="4373575" cy="3657600"/>
          </a:xfrm>
          <a:prstGeom prst="roundRect">
            <a:avLst>
              <a:gd name="adj" fmla="val 8000"/>
            </a:avLst>
          </a:prstGeom>
          <a:solidFill>
            <a:srgbClr val="FFFFFF"/>
          </a:solidFill>
          <a:ln w="12700">
            <a:solidFill>
              <a:srgbClr val="D9D9D9"/>
            </a:solidFill>
          </a:ln>
          <a:effectLst/>
        </p:spPr>
        <p:txBody>
          <a:bodyPr rtlCol="0" anchor="ctr" wrap="square" lIns="182880" rIns="182880" tIns="73152" bIns="73152">
            <a:noAutofit/>
          </a:bodyPr>
          <a:lstStyle/>
          <a:p>
            <a:pPr algn="l">
              <a:spcBef>
                <a:spcPts val="0"/>
              </a:spcBef>
              <a:spcAft>
                <a:spcPts val="800"/>
              </a:spcAft>
            </a:pPr>
            <a:r>
              <a:rPr lang="tr-TR" sz="2000" b="1" i="0">
                <a:solidFill>
                  <a:srgbClr val="262626"/>
                </a:solidFill>
                <a:latin typeface="Calibri"/>
              </a:rPr>
              <a:t>Nüfusu:</a:t>
            </a:r>
            <a:r>
              <a:rPr lang="tr-TR" sz="2000" b="0" i="0">
                <a:solidFill>
                  <a:srgbClr val="262626"/>
                </a:solidFill>
                <a:latin typeface="Calibri"/>
              </a:rPr>
              <a:t> 31.755.435 (2025)</a:t>
            </a:r>
          </a:p>
          <a:p>
            <a:pPr algn="l">
              <a:spcBef>
                <a:spcPts val="0"/>
              </a:spcBef>
              <a:spcAft>
                <a:spcPts val="800"/>
              </a:spcAft>
            </a:pPr>
            <a:r>
              <a:rPr lang="tr-TR" sz="2000" b="1" i="0">
                <a:solidFill>
                  <a:srgbClr val="262626"/>
                </a:solidFill>
                <a:latin typeface="Calibri"/>
              </a:rPr>
              <a:t>Yüz ölçümü:</a:t>
            </a:r>
            <a:r>
              <a:rPr lang="tr-TR" sz="2000" b="0" i="0">
                <a:solidFill>
                  <a:srgbClr val="262626"/>
                </a:solidFill>
                <a:latin typeface="Calibri"/>
              </a:rPr>
              <a:t> 912.050 km²</a:t>
            </a:r>
          </a:p>
          <a:p>
            <a:pPr algn="l">
              <a:spcBef>
                <a:spcPts val="0"/>
              </a:spcBef>
              <a:spcAft>
                <a:spcPts val="800"/>
              </a:spcAft>
            </a:pPr>
            <a:r>
              <a:rPr lang="tr-TR" sz="2000" b="1" i="0">
                <a:solidFill>
                  <a:srgbClr val="262626"/>
                </a:solidFill>
                <a:latin typeface="Calibri"/>
              </a:rPr>
              <a:t>Nüfus artış hızı:</a:t>
            </a:r>
            <a:r>
              <a:rPr lang="tr-TR" sz="2000" b="0" i="0">
                <a:solidFill>
                  <a:srgbClr val="262626"/>
                </a:solidFill>
                <a:latin typeface="Calibri"/>
              </a:rPr>
              <a:t> %2,3</a:t>
            </a:r>
          </a:p>
          <a:p>
            <a:pPr algn="l">
              <a:spcBef>
                <a:spcPts val="0"/>
              </a:spcBef>
              <a:spcAft>
                <a:spcPts val="800"/>
              </a:spcAft>
            </a:pPr>
            <a:r>
              <a:rPr lang="tr-TR" sz="2000" b="1" i="0">
                <a:solidFill>
                  <a:srgbClr val="262626"/>
                </a:solidFill>
                <a:latin typeface="Calibri"/>
              </a:rPr>
              <a:t>Resmî dili:</a:t>
            </a:r>
            <a:r>
              <a:rPr lang="tr-TR" sz="2000" b="0" i="0">
                <a:solidFill>
                  <a:srgbClr val="262626"/>
                </a:solidFill>
                <a:latin typeface="Calibri"/>
              </a:rPr>
              <a:t> İspanyolca</a:t>
            </a:r>
          </a:p>
          <a:p>
            <a:pPr algn="l">
              <a:spcBef>
                <a:spcPts val="0"/>
              </a:spcBef>
              <a:spcAft>
                <a:spcPts val="0"/>
              </a:spcAft>
            </a:pPr>
            <a:r>
              <a:rPr lang="tr-TR" sz="2000" b="1" i="0">
                <a:solidFill>
                  <a:srgbClr val="262626"/>
                </a:solidFill>
                <a:latin typeface="Calibri"/>
              </a:rPr>
              <a:t>Dini:</a:t>
            </a:r>
            <a:r>
              <a:rPr lang="tr-TR" sz="2000" b="0" i="0">
                <a:solidFill>
                  <a:srgbClr val="262626"/>
                </a:solidFill>
                <a:latin typeface="Calibri"/>
              </a:rPr>
              <a:t> Hristiyanlık (%98), diğer (%2)</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154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 Venezuela’dan göç: harita ve tablo</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 · HARİTA</a:t>
            </a:r>
          </a:p>
        </p:txBody>
      </p:sp>
      <p:pic>
        <p:nvPicPr>
          <p:cNvPr id="6" name="Picture 5" descr="h23_venezuela_haritasi_s150.jpg"/>
          <p:cNvPicPr>
            <a:picLocks noChangeAspect="1"/>
          </p:cNvPicPr>
          <p:nvPr/>
        </p:nvPicPr>
        <p:blipFill>
          <a:blip r:embed="rId3"/>
          <a:stretch>
            <a:fillRect/>
          </a:stretch>
        </p:blipFill>
        <p:spPr>
          <a:xfrm>
            <a:off x="502920" y="1216152"/>
            <a:ext cx="4907398" cy="4736592"/>
          </a:xfrm>
          <a:prstGeom prst="rect">
            <a:avLst/>
          </a:prstGeom>
          <a:ln w="9525">
            <a:solidFill>
              <a:srgbClr val="D9D9D9"/>
            </a:solidFill>
          </a:ln>
        </p:spPr>
      </p:pic>
      <p:sp>
        <p:nvSpPr>
          <p:cNvPr id="7" name="TextBox 6"/>
          <p:cNvSpPr txBox="1"/>
          <p:nvPr/>
        </p:nvSpPr>
        <p:spPr>
          <a:xfrm>
            <a:off x="502920" y="5989320"/>
            <a:ext cx="4907398" cy="274320"/>
          </a:xfrm>
          <a:prstGeom prst="rect">
            <a:avLst/>
          </a:prstGeom>
          <a:noFill/>
        </p:spPr>
        <p:txBody>
          <a:bodyPr wrap="square" anchor="t" lIns="73152" rIns="73152" tIns="36576" bIns="36576">
            <a:noAutofit/>
          </a:bodyPr>
          <a:lstStyle/>
          <a:p>
            <a:pPr algn="ctr">
              <a:spcBef>
                <a:spcPts val="0"/>
              </a:spcBef>
              <a:spcAft>
                <a:spcPts val="0"/>
              </a:spcAft>
            </a:pPr>
            <a:r>
              <a:rPr lang="tr-TR" sz="1200" b="0" i="1">
                <a:solidFill>
                  <a:srgbClr val="767676"/>
                </a:solidFill>
                <a:latin typeface="Calibri"/>
              </a:rPr>
              <a:t>Venezuela'dan göç haritası (kitap s. 150)</a:t>
            </a:r>
          </a:p>
        </p:txBody>
      </p:sp>
      <p:graphicFrame>
        <p:nvGraphicFramePr>
          <p:cNvPr id="8" name="Table 7"/>
          <p:cNvGraphicFramePr>
            <a:graphicFrameLocks noGrp="1"/>
          </p:cNvGraphicFramePr>
          <p:nvPr/>
        </p:nvGraphicFramePr>
        <p:xfrm>
          <a:off x="5684638" y="1216152"/>
          <a:ext cx="6004136" cy="4352544"/>
        </p:xfrm>
        <a:graphic>
          <a:graphicData uri="http://schemas.openxmlformats.org/drawingml/2006/table">
            <a:tbl>
              <a:tblPr firstRow="1" bandRow="1">
                <a:tableStyleId>{5C22544A-7EE6-4342-B048-85BDC9FD1C3A}</a:tableStyleId>
              </a:tblPr>
              <a:tblGrid>
                <a:gridCol w="731520"/>
                <a:gridCol w="2881985"/>
                <a:gridCol w="2390631"/>
              </a:tblGrid>
              <a:tr h="420624">
                <a:tc>
                  <a:txBody>
                    <a:bodyPr wrap="square"/>
                    <a:lstStyle/>
                    <a:p>
                      <a:pPr algn="ctr">
                        <a:spcBef>
                          <a:spcPts val="0"/>
                        </a:spcBef>
                        <a:spcAft>
                          <a:spcPts val="0"/>
                        </a:spcAft>
                      </a:pPr>
                      <a:r>
                        <a:rPr lang="tr-TR" sz="1800" b="1" i="0">
                          <a:solidFill>
                            <a:srgbClr val="FFFFFF"/>
                          </a:solidFill>
                          <a:latin typeface="Calibri"/>
                        </a:rPr>
                        <a:t>Sıra</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Ülke</a:t>
                      </a:r>
                    </a:p>
                  </a:txBody>
                  <a:tcPr marL="54864" marR="54864" marT="18288" marB="18288" anchor="ctr">
                    <a:solidFill>
                      <a:srgbClr val="1E7B6E"/>
                    </a:solidFill>
                  </a:tcPr>
                </a:tc>
                <a:tc>
                  <a:txBody>
                    <a:bodyPr wrap="square"/>
                    <a:lstStyle/>
                    <a:p>
                      <a:pPr algn="ctr">
                        <a:spcBef>
                          <a:spcPts val="0"/>
                        </a:spcBef>
                        <a:spcAft>
                          <a:spcPts val="0"/>
                        </a:spcAft>
                      </a:pPr>
                      <a:r>
                        <a:rPr lang="tr-TR" sz="1800" b="1" i="0">
                          <a:solidFill>
                            <a:srgbClr val="FFFFFF"/>
                          </a:solidFill>
                          <a:latin typeface="Calibri"/>
                        </a:rPr>
                        <a:t>Göç Miktarı</a:t>
                      </a:r>
                    </a:p>
                  </a:txBody>
                  <a:tcPr marL="54864" marR="54864" marT="18288" marB="18288" anchor="ctr">
                    <a:solidFill>
                      <a:srgbClr val="1E7B6E"/>
                    </a:solidFill>
                  </a:tcPr>
                </a:tc>
              </a:tr>
              <a:tr h="393192">
                <a:tc>
                  <a:txBody>
                    <a:bodyPr wrap="square"/>
                    <a:lstStyle/>
                    <a:p>
                      <a:pPr algn="ctr">
                        <a:spcBef>
                          <a:spcPts val="0"/>
                        </a:spcBef>
                        <a:spcAft>
                          <a:spcPts val="0"/>
                        </a:spcAft>
                      </a:pPr>
                      <a:r>
                        <a:rPr lang="tr-TR" sz="1900" b="0" i="0">
                          <a:solidFill>
                            <a:srgbClr val="262626"/>
                          </a:solidFill>
                          <a:latin typeface="Calibri"/>
                        </a:rPr>
                        <a:t>1</a:t>
                      </a:r>
                    </a:p>
                  </a:txBody>
                  <a:tcPr marL="54864" marR="54864" marT="18288" marB="18288" anchor="ctr">
                    <a:solidFill>
                      <a:srgbClr val="FFF3D1"/>
                    </a:solidFill>
                  </a:tcPr>
                </a:tc>
                <a:tc>
                  <a:txBody>
                    <a:bodyPr wrap="square"/>
                    <a:lstStyle/>
                    <a:p>
                      <a:pPr algn="l">
                        <a:spcBef>
                          <a:spcPts val="0"/>
                        </a:spcBef>
                        <a:spcAft>
                          <a:spcPts val="0"/>
                        </a:spcAft>
                      </a:pPr>
                      <a:r>
                        <a:rPr lang="tr-TR" sz="1900" b="0" i="0">
                          <a:solidFill>
                            <a:srgbClr val="262626"/>
                          </a:solidFill>
                          <a:latin typeface="Calibri"/>
                        </a:rPr>
                        <a:t>Kolombiya</a:t>
                      </a:r>
                    </a:p>
                  </a:txBody>
                  <a:tcPr marL="54864" marR="54864" marT="18288" marB="18288" anchor="ctr">
                    <a:solidFill>
                      <a:srgbClr val="FFF3D1"/>
                    </a:solidFill>
                  </a:tcPr>
                </a:tc>
                <a:tc>
                  <a:txBody>
                    <a:bodyPr wrap="square"/>
                    <a:lstStyle/>
                    <a:p>
                      <a:pPr algn="r">
                        <a:spcBef>
                          <a:spcPts val="0"/>
                        </a:spcBef>
                        <a:spcAft>
                          <a:spcPts val="0"/>
                        </a:spcAft>
                      </a:pPr>
                      <a:r>
                        <a:rPr lang="tr-TR" sz="1900" b="0" i="0">
                          <a:solidFill>
                            <a:srgbClr val="262626"/>
                          </a:solidFill>
                          <a:latin typeface="Calibri"/>
                        </a:rPr>
                        <a:t>2.477.588</a:t>
                      </a:r>
                    </a:p>
                  </a:txBody>
                  <a:tcPr marL="54864" marR="54864" marT="18288" marB="18288" anchor="ctr">
                    <a:solidFill>
                      <a:srgbClr val="FFF3D1"/>
                    </a:solidFill>
                  </a:tcPr>
                </a:tc>
              </a:tr>
              <a:tr h="393192">
                <a:tc>
                  <a:txBody>
                    <a:bodyPr wrap="square"/>
                    <a:lstStyle/>
                    <a:p>
                      <a:pPr algn="ctr">
                        <a:spcBef>
                          <a:spcPts val="0"/>
                        </a:spcBef>
                        <a:spcAft>
                          <a:spcPts val="0"/>
                        </a:spcAft>
                      </a:pPr>
                      <a:r>
                        <a:rPr lang="tr-TR" sz="1900" b="0" i="0">
                          <a:solidFill>
                            <a:srgbClr val="262626"/>
                          </a:solidFill>
                          <a:latin typeface="Calibri"/>
                        </a:rPr>
                        <a:t>2</a:t>
                      </a:r>
                    </a:p>
                  </a:txBody>
                  <a:tcPr marL="54864" marR="54864" marT="18288" marB="18288" anchor="ctr">
                    <a:solidFill>
                      <a:srgbClr val="FFF3D1"/>
                    </a:solidFill>
                  </a:tcPr>
                </a:tc>
                <a:tc>
                  <a:txBody>
                    <a:bodyPr wrap="square"/>
                    <a:lstStyle/>
                    <a:p>
                      <a:pPr algn="l">
                        <a:spcBef>
                          <a:spcPts val="0"/>
                        </a:spcBef>
                        <a:spcAft>
                          <a:spcPts val="0"/>
                        </a:spcAft>
                      </a:pPr>
                      <a:r>
                        <a:rPr lang="tr-TR" sz="1900" b="0" i="0">
                          <a:solidFill>
                            <a:srgbClr val="262626"/>
                          </a:solidFill>
                          <a:latin typeface="Calibri"/>
                        </a:rPr>
                        <a:t>Peru</a:t>
                      </a:r>
                    </a:p>
                  </a:txBody>
                  <a:tcPr marL="54864" marR="54864" marT="18288" marB="18288" anchor="ctr">
                    <a:solidFill>
                      <a:srgbClr val="FFF3D1"/>
                    </a:solidFill>
                  </a:tcPr>
                </a:tc>
                <a:tc>
                  <a:txBody>
                    <a:bodyPr wrap="square"/>
                    <a:lstStyle/>
                    <a:p>
                      <a:pPr algn="r">
                        <a:spcBef>
                          <a:spcPts val="0"/>
                        </a:spcBef>
                        <a:spcAft>
                          <a:spcPts val="0"/>
                        </a:spcAft>
                      </a:pPr>
                      <a:r>
                        <a:rPr lang="tr-TR" sz="1900" b="0" i="0">
                          <a:solidFill>
                            <a:srgbClr val="262626"/>
                          </a:solidFill>
                          <a:latin typeface="Calibri"/>
                        </a:rPr>
                        <a:t>1.518.102</a:t>
                      </a:r>
                    </a:p>
                  </a:txBody>
                  <a:tcPr marL="54864" marR="54864" marT="18288" marB="18288" anchor="ctr">
                    <a:solidFill>
                      <a:srgbClr val="FFF3D1"/>
                    </a:solidFill>
                  </a:tcPr>
                </a:tc>
              </a:tr>
              <a:tr h="393192">
                <a:tc>
                  <a:txBody>
                    <a:bodyPr wrap="square"/>
                    <a:lstStyle/>
                    <a:p>
                      <a:pPr algn="ctr">
                        <a:spcBef>
                          <a:spcPts val="0"/>
                        </a:spcBef>
                        <a:spcAft>
                          <a:spcPts val="0"/>
                        </a:spcAft>
                      </a:pPr>
                      <a:r>
                        <a:rPr lang="tr-TR" sz="1900" b="0" i="0">
                          <a:solidFill>
                            <a:srgbClr val="262626"/>
                          </a:solidFill>
                          <a:latin typeface="Calibri"/>
                        </a:rPr>
                        <a:t>3</a:t>
                      </a:r>
                    </a:p>
                  </a:txBody>
                  <a:tcPr marL="54864" marR="54864" marT="18288" marB="18288" anchor="ctr">
                    <a:solidFill>
                      <a:srgbClr val="FFF3D1"/>
                    </a:solidFill>
                  </a:tcPr>
                </a:tc>
                <a:tc>
                  <a:txBody>
                    <a:bodyPr wrap="square"/>
                    <a:lstStyle/>
                    <a:p>
                      <a:pPr algn="l">
                        <a:spcBef>
                          <a:spcPts val="0"/>
                        </a:spcBef>
                        <a:spcAft>
                          <a:spcPts val="0"/>
                        </a:spcAft>
                      </a:pPr>
                      <a:r>
                        <a:rPr lang="tr-TR" sz="1900" b="0" i="0">
                          <a:solidFill>
                            <a:srgbClr val="262626"/>
                          </a:solidFill>
                          <a:latin typeface="Calibri"/>
                        </a:rPr>
                        <a:t>Ekvador</a:t>
                      </a:r>
                    </a:p>
                  </a:txBody>
                  <a:tcPr marL="54864" marR="54864" marT="18288" marB="18288" anchor="ctr">
                    <a:solidFill>
                      <a:srgbClr val="FFF3D1"/>
                    </a:solidFill>
                  </a:tcPr>
                </a:tc>
                <a:tc>
                  <a:txBody>
                    <a:bodyPr wrap="square"/>
                    <a:lstStyle/>
                    <a:p>
                      <a:pPr algn="r">
                        <a:spcBef>
                          <a:spcPts val="0"/>
                        </a:spcBef>
                        <a:spcAft>
                          <a:spcPts val="0"/>
                        </a:spcAft>
                      </a:pPr>
                      <a:r>
                        <a:rPr lang="tr-TR" sz="1900" b="0" i="0">
                          <a:solidFill>
                            <a:srgbClr val="262626"/>
                          </a:solidFill>
                          <a:latin typeface="Calibri"/>
                        </a:rPr>
                        <a:t>512.214</a:t>
                      </a:r>
                    </a:p>
                  </a:txBody>
                  <a:tcPr marL="54864" marR="54864" marT="18288" marB="18288" anchor="ctr">
                    <a:solidFill>
                      <a:srgbClr val="FFF3D1"/>
                    </a:solidFill>
                  </a:tcPr>
                </a:tc>
              </a:tr>
              <a:tr h="393192">
                <a:tc>
                  <a:txBody>
                    <a:bodyPr wrap="square"/>
                    <a:lstStyle/>
                    <a:p>
                      <a:pPr algn="ctr">
                        <a:spcBef>
                          <a:spcPts val="0"/>
                        </a:spcBef>
                        <a:spcAft>
                          <a:spcPts val="0"/>
                        </a:spcAft>
                      </a:pPr>
                      <a:r>
                        <a:rPr lang="tr-TR" sz="1900" b="0" i="0">
                          <a:solidFill>
                            <a:srgbClr val="262626"/>
                          </a:solidFill>
                          <a:latin typeface="Calibri"/>
                        </a:rPr>
                        <a:t>4</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ABD</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480.116</a:t>
                      </a: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5</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Brezilya</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449.530</a:t>
                      </a: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6</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Şili</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444.223</a:t>
                      </a: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7</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Arjantin</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220.595</a:t>
                      </a: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8</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Meksika</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177.987</a:t>
                      </a:r>
                    </a:p>
                  </a:txBody>
                  <a:tcPr marL="54864" marR="54864" marT="18288" marB="18288" anchor="ctr">
                    <a:solidFill>
                      <a:srgbClr val="F0F0F0"/>
                    </a:solidFill>
                  </a:tcPr>
                </a:tc>
              </a:tr>
              <a:tr h="393192">
                <a:tc>
                  <a:txBody>
                    <a:bodyPr wrap="square"/>
                    <a:lstStyle/>
                    <a:p>
                      <a:pPr algn="ctr">
                        <a:spcBef>
                          <a:spcPts val="0"/>
                        </a:spcBef>
                        <a:spcAft>
                          <a:spcPts val="0"/>
                        </a:spcAft>
                      </a:pPr>
                      <a:r>
                        <a:rPr lang="tr-TR" sz="1900" b="0" i="0">
                          <a:solidFill>
                            <a:srgbClr val="262626"/>
                          </a:solidFill>
                          <a:latin typeface="Calibri"/>
                        </a:rPr>
                        <a:t>9</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İspanya</a:t>
                      </a:r>
                    </a:p>
                  </a:txBody>
                  <a:tcPr marL="54864" marR="54864" marT="18288" marB="18288" anchor="ctr">
                    <a:solidFill>
                      <a:srgbClr val="FFFFFF"/>
                    </a:solidFill>
                  </a:tcPr>
                </a:tc>
                <a:tc>
                  <a:txBody>
                    <a:bodyPr wrap="square"/>
                    <a:lstStyle/>
                    <a:p>
                      <a:pPr algn="r">
                        <a:spcBef>
                          <a:spcPts val="0"/>
                        </a:spcBef>
                        <a:spcAft>
                          <a:spcPts val="0"/>
                        </a:spcAft>
                      </a:pPr>
                      <a:r>
                        <a:rPr lang="tr-TR" sz="1900" b="0" i="0">
                          <a:solidFill>
                            <a:srgbClr val="262626"/>
                          </a:solidFill>
                          <a:latin typeface="Calibri"/>
                        </a:rPr>
                        <a:t>169.549</a:t>
                      </a:r>
                    </a:p>
                  </a:txBody>
                  <a:tcPr marL="54864" marR="54864" marT="18288" marB="18288" anchor="ctr">
                    <a:solidFill>
                      <a:srgbClr val="FFFFFF"/>
                    </a:solidFill>
                  </a:tcPr>
                </a:tc>
              </a:tr>
              <a:tr h="393192">
                <a:tc>
                  <a:txBody>
                    <a:bodyPr wrap="square"/>
                    <a:lstStyle/>
                    <a:p>
                      <a:pPr algn="ctr">
                        <a:spcBef>
                          <a:spcPts val="0"/>
                        </a:spcBef>
                        <a:spcAft>
                          <a:spcPts val="0"/>
                        </a:spcAft>
                      </a:pPr>
                      <a:r>
                        <a:rPr lang="tr-TR" sz="1900" b="0" i="0">
                          <a:solidFill>
                            <a:srgbClr val="262626"/>
                          </a:solidFill>
                          <a:latin typeface="Calibri"/>
                        </a:rPr>
                        <a:t>10</a:t>
                      </a:r>
                    </a:p>
                  </a:txBody>
                  <a:tcPr marL="54864" marR="54864" marT="18288" marB="18288" anchor="ctr">
                    <a:solidFill>
                      <a:srgbClr val="F0F0F0"/>
                    </a:solidFill>
                  </a:tcPr>
                </a:tc>
                <a:tc>
                  <a:txBody>
                    <a:bodyPr wrap="square"/>
                    <a:lstStyle/>
                    <a:p>
                      <a:pPr algn="l">
                        <a:spcBef>
                          <a:spcPts val="0"/>
                        </a:spcBef>
                        <a:spcAft>
                          <a:spcPts val="0"/>
                        </a:spcAft>
                      </a:pPr>
                      <a:r>
                        <a:rPr lang="tr-TR" sz="1900" b="0" i="0">
                          <a:solidFill>
                            <a:srgbClr val="262626"/>
                          </a:solidFill>
                          <a:latin typeface="Calibri"/>
                        </a:rPr>
                        <a:t>Panama</a:t>
                      </a:r>
                    </a:p>
                  </a:txBody>
                  <a:tcPr marL="54864" marR="54864" marT="18288" marB="18288" anchor="ctr">
                    <a:solidFill>
                      <a:srgbClr val="F0F0F0"/>
                    </a:solidFill>
                  </a:tcPr>
                </a:tc>
                <a:tc>
                  <a:txBody>
                    <a:bodyPr wrap="square"/>
                    <a:lstStyle/>
                    <a:p>
                      <a:pPr algn="r">
                        <a:spcBef>
                          <a:spcPts val="0"/>
                        </a:spcBef>
                        <a:spcAft>
                          <a:spcPts val="0"/>
                        </a:spcAft>
                      </a:pPr>
                      <a:r>
                        <a:rPr lang="tr-TR" sz="1900" b="0" i="0">
                          <a:solidFill>
                            <a:srgbClr val="262626"/>
                          </a:solidFill>
                          <a:latin typeface="Calibri"/>
                        </a:rPr>
                        <a:t>147.424</a:t>
                      </a:r>
                    </a:p>
                  </a:txBody>
                  <a:tcPr marL="54864" marR="54864" marT="18288" marB="18288" anchor="ctr">
                    <a:solidFill>
                      <a:srgbClr val="F0F0F0"/>
                    </a:solidFill>
                  </a:tcPr>
                </a:tc>
              </a:tr>
            </a:tbl>
          </a:graphicData>
        </a:graphic>
      </p:graphicFrame>
      <p:sp>
        <p:nvSpPr>
          <p:cNvPr id="9" name="TextBox 8"/>
          <p:cNvSpPr txBox="1"/>
          <p:nvPr/>
        </p:nvSpPr>
        <p:spPr>
          <a:xfrm>
            <a:off x="5684638" y="5614416"/>
            <a:ext cx="6004137" cy="365760"/>
          </a:xfrm>
          <a:prstGeom prst="rect">
            <a:avLst/>
          </a:prstGeom>
          <a:noFill/>
        </p:spPr>
        <p:txBody>
          <a:bodyPr wrap="square" anchor="t" lIns="73152" rIns="73152" tIns="36576" bIns="36576">
            <a:noAutofit/>
          </a:bodyPr>
          <a:lstStyle/>
          <a:p>
            <a:pPr algn="r">
              <a:spcBef>
                <a:spcPts val="0"/>
              </a:spcBef>
              <a:spcAft>
                <a:spcPts val="0"/>
              </a:spcAft>
            </a:pPr>
            <a:r>
              <a:rPr lang="tr-TR" sz="1400" b="0" i="0">
                <a:solidFill>
                  <a:srgbClr val="767676"/>
                </a:solidFill>
                <a:latin typeface="Calibri"/>
              </a:rPr>
              <a:t>Veri: UNFPA · Göç miktarı (kişi)</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155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 Frayer diyagramı</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A · FRAYER</a:t>
            </a:r>
          </a:p>
        </p:txBody>
      </p:sp>
      <p:sp>
        <p:nvSpPr>
          <p:cNvPr id="6" name="Rounded Rectangle 5"/>
          <p:cNvSpPr/>
          <p:nvPr/>
        </p:nvSpPr>
        <p:spPr>
          <a:xfrm>
            <a:off x="502920" y="1216152"/>
            <a:ext cx="5478627" cy="2423160"/>
          </a:xfrm>
          <a:prstGeom prst="roundRect">
            <a:avLst>
              <a:gd name="adj" fmla="val 6000"/>
            </a:avLst>
          </a:prstGeom>
          <a:solidFill>
            <a:srgbClr val="FFFFFF"/>
          </a:solidFill>
          <a:ln w="25400">
            <a:solidFill>
              <a:srgbClr val="D3373A"/>
            </a:solidFill>
          </a:ln>
          <a:effectLst/>
        </p:spPr>
        <p:txBody>
          <a:bodyPr rtlCol="0" anchor="ctr"/>
          <a:lstStyle/>
          <a:p/>
        </p:txBody>
      </p:sp>
      <p:sp>
        <p:nvSpPr>
          <p:cNvPr id="7" name="Rounded Rectangle 6"/>
          <p:cNvSpPr/>
          <p:nvPr/>
        </p:nvSpPr>
        <p:spPr>
          <a:xfrm>
            <a:off x="502920" y="1216152"/>
            <a:ext cx="5478627" cy="822960"/>
          </a:xfrm>
          <a:prstGeom prst="roundRect">
            <a:avLst>
              <a:gd name="adj" fmla="val 15000"/>
            </a:avLst>
          </a:prstGeom>
          <a:solidFill>
            <a:srgbClr val="F0F0F0"/>
          </a:solidFill>
          <a:ln w="25400">
            <a:solidFill>
              <a:srgbClr val="D3373A"/>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İtici Faktörler:</a:t>
            </a:r>
            <a:r>
              <a:rPr lang="tr-TR" sz="1600" b="0" i="0">
                <a:solidFill>
                  <a:srgbClr val="262626"/>
                </a:solidFill>
                <a:latin typeface="Calibri"/>
              </a:rPr>
              <a:t> İnsanların ikamet ettiği yeri terk etmesine neden olan koşullardır.</a:t>
            </a:r>
          </a:p>
        </p:txBody>
      </p:sp>
      <p:cxnSp>
        <p:nvCxnSpPr>
          <p:cNvPr id="8" name="Connector 7"/>
          <p:cNvCxnSpPr/>
          <p:nvPr/>
        </p:nvCxnSpPr>
        <p:spPr>
          <a:xfrm>
            <a:off x="731520" y="2462022"/>
            <a:ext cx="3969867" cy="0"/>
          </a:xfrm>
          <a:prstGeom prst="line">
            <a:avLst/>
          </a:prstGeom>
          <a:ln w="12700">
            <a:solidFill>
              <a:srgbClr val="D9D9D9"/>
            </a:solidFill>
            <a:prstDash val="dash"/>
          </a:ln>
        </p:spPr>
      </p:cxnSp>
      <p:cxnSp>
        <p:nvCxnSpPr>
          <p:cNvPr id="9" name="Connector 8"/>
          <p:cNvCxnSpPr/>
          <p:nvPr/>
        </p:nvCxnSpPr>
        <p:spPr>
          <a:xfrm>
            <a:off x="731520" y="2839212"/>
            <a:ext cx="3969867" cy="0"/>
          </a:xfrm>
          <a:prstGeom prst="line">
            <a:avLst/>
          </a:prstGeom>
          <a:ln w="12700">
            <a:solidFill>
              <a:srgbClr val="D9D9D9"/>
            </a:solidFill>
            <a:prstDash val="dash"/>
          </a:ln>
        </p:spPr>
      </p:cxnSp>
      <p:cxnSp>
        <p:nvCxnSpPr>
          <p:cNvPr id="10" name="Connector 9"/>
          <p:cNvCxnSpPr/>
          <p:nvPr/>
        </p:nvCxnSpPr>
        <p:spPr>
          <a:xfrm>
            <a:off x="731520" y="3216402"/>
            <a:ext cx="3969867" cy="0"/>
          </a:xfrm>
          <a:prstGeom prst="line">
            <a:avLst/>
          </a:prstGeom>
          <a:ln w="12700">
            <a:solidFill>
              <a:srgbClr val="D9D9D9"/>
            </a:solidFill>
            <a:prstDash val="dash"/>
          </a:ln>
        </p:spPr>
      </p:cxnSp>
      <p:sp>
        <p:nvSpPr>
          <p:cNvPr id="11" name="Rounded Rectangle 10"/>
          <p:cNvSpPr/>
          <p:nvPr/>
        </p:nvSpPr>
        <p:spPr>
          <a:xfrm>
            <a:off x="6210147" y="1216152"/>
            <a:ext cx="5478627" cy="2423160"/>
          </a:xfrm>
          <a:prstGeom prst="roundRect">
            <a:avLst>
              <a:gd name="adj" fmla="val 6000"/>
            </a:avLst>
          </a:prstGeom>
          <a:solidFill>
            <a:srgbClr val="FFFFFF"/>
          </a:solidFill>
          <a:ln w="25400">
            <a:solidFill>
              <a:srgbClr val="3E8E41"/>
            </a:solidFill>
          </a:ln>
          <a:effectLst/>
        </p:spPr>
        <p:txBody>
          <a:bodyPr rtlCol="0" anchor="ctr"/>
          <a:lstStyle/>
          <a:p/>
        </p:txBody>
      </p:sp>
      <p:sp>
        <p:nvSpPr>
          <p:cNvPr id="12" name="Rounded Rectangle 11"/>
          <p:cNvSpPr/>
          <p:nvPr/>
        </p:nvSpPr>
        <p:spPr>
          <a:xfrm>
            <a:off x="6210147" y="1216152"/>
            <a:ext cx="5478627" cy="822960"/>
          </a:xfrm>
          <a:prstGeom prst="roundRect">
            <a:avLst>
              <a:gd name="adj" fmla="val 15000"/>
            </a:avLst>
          </a:prstGeom>
          <a:solidFill>
            <a:srgbClr val="F0F0F0"/>
          </a:solidFill>
          <a:ln w="25400">
            <a:solidFill>
              <a:srgbClr val="3E8E41"/>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Çekici Faktörler:</a:t>
            </a:r>
            <a:r>
              <a:rPr lang="tr-TR" sz="1600" b="0" i="0">
                <a:solidFill>
                  <a:srgbClr val="262626"/>
                </a:solidFill>
                <a:latin typeface="Calibri"/>
              </a:rPr>
              <a:t> Göç sonucunda gelinen yerdeki cezbedici koşullardır.</a:t>
            </a:r>
          </a:p>
        </p:txBody>
      </p:sp>
      <p:cxnSp>
        <p:nvCxnSpPr>
          <p:cNvPr id="13" name="Connector 12"/>
          <p:cNvCxnSpPr/>
          <p:nvPr/>
        </p:nvCxnSpPr>
        <p:spPr>
          <a:xfrm>
            <a:off x="7490307" y="2462022"/>
            <a:ext cx="3969868" cy="0"/>
          </a:xfrm>
          <a:prstGeom prst="line">
            <a:avLst/>
          </a:prstGeom>
          <a:ln w="12700">
            <a:solidFill>
              <a:srgbClr val="D9D9D9"/>
            </a:solidFill>
            <a:prstDash val="dash"/>
          </a:ln>
        </p:spPr>
      </p:cxnSp>
      <p:cxnSp>
        <p:nvCxnSpPr>
          <p:cNvPr id="14" name="Connector 13"/>
          <p:cNvCxnSpPr/>
          <p:nvPr/>
        </p:nvCxnSpPr>
        <p:spPr>
          <a:xfrm>
            <a:off x="7490307" y="2839212"/>
            <a:ext cx="3969868" cy="0"/>
          </a:xfrm>
          <a:prstGeom prst="line">
            <a:avLst/>
          </a:prstGeom>
          <a:ln w="12700">
            <a:solidFill>
              <a:srgbClr val="D9D9D9"/>
            </a:solidFill>
            <a:prstDash val="dash"/>
          </a:ln>
        </p:spPr>
      </p:cxnSp>
      <p:cxnSp>
        <p:nvCxnSpPr>
          <p:cNvPr id="15" name="Connector 14"/>
          <p:cNvCxnSpPr/>
          <p:nvPr/>
        </p:nvCxnSpPr>
        <p:spPr>
          <a:xfrm>
            <a:off x="7490307" y="3216402"/>
            <a:ext cx="3969868" cy="0"/>
          </a:xfrm>
          <a:prstGeom prst="line">
            <a:avLst/>
          </a:prstGeom>
          <a:ln w="12700">
            <a:solidFill>
              <a:srgbClr val="D9D9D9"/>
            </a:solidFill>
            <a:prstDash val="dash"/>
          </a:ln>
        </p:spPr>
      </p:cxnSp>
      <p:sp>
        <p:nvSpPr>
          <p:cNvPr id="16" name="Rounded Rectangle 15"/>
          <p:cNvSpPr/>
          <p:nvPr/>
        </p:nvSpPr>
        <p:spPr>
          <a:xfrm>
            <a:off x="502920" y="3822192"/>
            <a:ext cx="5478627" cy="2423160"/>
          </a:xfrm>
          <a:prstGeom prst="roundRect">
            <a:avLst>
              <a:gd name="adj" fmla="val 6000"/>
            </a:avLst>
          </a:prstGeom>
          <a:solidFill>
            <a:srgbClr val="FFFFFF"/>
          </a:solidFill>
          <a:ln w="25400">
            <a:solidFill>
              <a:srgbClr val="4F4F4F"/>
            </a:solidFill>
          </a:ln>
          <a:effectLst/>
        </p:spPr>
        <p:txBody>
          <a:bodyPr rtlCol="0" anchor="ctr"/>
          <a:lstStyle/>
          <a:p/>
        </p:txBody>
      </p:sp>
      <p:sp>
        <p:nvSpPr>
          <p:cNvPr id="17" name="Rounded Rectangle 16"/>
          <p:cNvSpPr/>
          <p:nvPr/>
        </p:nvSpPr>
        <p:spPr>
          <a:xfrm>
            <a:off x="502920" y="5422392"/>
            <a:ext cx="5478627" cy="822960"/>
          </a:xfrm>
          <a:prstGeom prst="roundRect">
            <a:avLst>
              <a:gd name="adj" fmla="val 15000"/>
            </a:avLst>
          </a:prstGeom>
          <a:solidFill>
            <a:srgbClr val="F0F0F0"/>
          </a:solidFill>
          <a:ln w="25400">
            <a:solidFill>
              <a:srgbClr val="4F4F4F"/>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Engeller:</a:t>
            </a:r>
            <a:r>
              <a:rPr lang="tr-TR" sz="1600" b="0" i="0">
                <a:solidFill>
                  <a:srgbClr val="262626"/>
                </a:solidFill>
                <a:latin typeface="Calibri"/>
              </a:rPr>
              <a:t> Göç üzerinde etkili olan mesafe, ulaşım olanakları, politikalar, hukuki durumlar vb. etkenlerdir.</a:t>
            </a:r>
          </a:p>
        </p:txBody>
      </p:sp>
      <p:cxnSp>
        <p:nvCxnSpPr>
          <p:cNvPr id="18" name="Connector 17"/>
          <p:cNvCxnSpPr/>
          <p:nvPr/>
        </p:nvCxnSpPr>
        <p:spPr>
          <a:xfrm>
            <a:off x="731520" y="4245102"/>
            <a:ext cx="3969867" cy="0"/>
          </a:xfrm>
          <a:prstGeom prst="line">
            <a:avLst/>
          </a:prstGeom>
          <a:ln w="12700">
            <a:solidFill>
              <a:srgbClr val="D9D9D9"/>
            </a:solidFill>
            <a:prstDash val="dash"/>
          </a:ln>
        </p:spPr>
      </p:cxnSp>
      <p:cxnSp>
        <p:nvCxnSpPr>
          <p:cNvPr id="19" name="Connector 18"/>
          <p:cNvCxnSpPr/>
          <p:nvPr/>
        </p:nvCxnSpPr>
        <p:spPr>
          <a:xfrm>
            <a:off x="731520" y="4622292"/>
            <a:ext cx="3969867" cy="0"/>
          </a:xfrm>
          <a:prstGeom prst="line">
            <a:avLst/>
          </a:prstGeom>
          <a:ln w="12700">
            <a:solidFill>
              <a:srgbClr val="D9D9D9"/>
            </a:solidFill>
            <a:prstDash val="dash"/>
          </a:ln>
        </p:spPr>
      </p:cxnSp>
      <p:cxnSp>
        <p:nvCxnSpPr>
          <p:cNvPr id="20" name="Connector 19"/>
          <p:cNvCxnSpPr/>
          <p:nvPr/>
        </p:nvCxnSpPr>
        <p:spPr>
          <a:xfrm>
            <a:off x="731520" y="4999482"/>
            <a:ext cx="3969867" cy="0"/>
          </a:xfrm>
          <a:prstGeom prst="line">
            <a:avLst/>
          </a:prstGeom>
          <a:ln w="12700">
            <a:solidFill>
              <a:srgbClr val="D9D9D9"/>
            </a:solidFill>
            <a:prstDash val="dash"/>
          </a:ln>
        </p:spPr>
      </p:cxnSp>
      <p:sp>
        <p:nvSpPr>
          <p:cNvPr id="21" name="Rounded Rectangle 20"/>
          <p:cNvSpPr/>
          <p:nvPr/>
        </p:nvSpPr>
        <p:spPr>
          <a:xfrm>
            <a:off x="6210147" y="3822192"/>
            <a:ext cx="5478627" cy="2423160"/>
          </a:xfrm>
          <a:prstGeom prst="roundRect">
            <a:avLst>
              <a:gd name="adj" fmla="val 6000"/>
            </a:avLst>
          </a:prstGeom>
          <a:solidFill>
            <a:srgbClr val="FFFFFF"/>
          </a:solidFill>
          <a:ln w="25400">
            <a:solidFill>
              <a:srgbClr val="B8860B"/>
            </a:solidFill>
          </a:ln>
          <a:effectLst/>
        </p:spPr>
        <p:txBody>
          <a:bodyPr rtlCol="0" anchor="ctr"/>
          <a:lstStyle/>
          <a:p/>
        </p:txBody>
      </p:sp>
      <p:sp>
        <p:nvSpPr>
          <p:cNvPr id="22" name="Rounded Rectangle 21"/>
          <p:cNvSpPr/>
          <p:nvPr/>
        </p:nvSpPr>
        <p:spPr>
          <a:xfrm>
            <a:off x="6210147" y="5422392"/>
            <a:ext cx="5478627" cy="822960"/>
          </a:xfrm>
          <a:prstGeom prst="roundRect">
            <a:avLst>
              <a:gd name="adj" fmla="val 15000"/>
            </a:avLst>
          </a:prstGeom>
          <a:solidFill>
            <a:srgbClr val="F0F0F0"/>
          </a:solidFill>
          <a:ln w="25400">
            <a:solidFill>
              <a:srgbClr val="B8860B"/>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Kişisel Özellikler:</a:t>
            </a:r>
            <a:r>
              <a:rPr lang="tr-TR" sz="1600" b="0" i="0">
                <a:solidFill>
                  <a:srgbClr val="262626"/>
                </a:solidFill>
                <a:latin typeface="Calibri"/>
              </a:rPr>
              <a:t> Göçmenlerin dil, din, meslek, eğitim durumu vb. özellikleridir.</a:t>
            </a:r>
          </a:p>
        </p:txBody>
      </p:sp>
      <p:cxnSp>
        <p:nvCxnSpPr>
          <p:cNvPr id="23" name="Connector 22"/>
          <p:cNvCxnSpPr/>
          <p:nvPr/>
        </p:nvCxnSpPr>
        <p:spPr>
          <a:xfrm>
            <a:off x="7490307" y="4245102"/>
            <a:ext cx="3969868" cy="0"/>
          </a:xfrm>
          <a:prstGeom prst="line">
            <a:avLst/>
          </a:prstGeom>
          <a:ln w="12700">
            <a:solidFill>
              <a:srgbClr val="D9D9D9"/>
            </a:solidFill>
            <a:prstDash val="dash"/>
          </a:ln>
        </p:spPr>
      </p:cxnSp>
      <p:cxnSp>
        <p:nvCxnSpPr>
          <p:cNvPr id="24" name="Connector 23"/>
          <p:cNvCxnSpPr/>
          <p:nvPr/>
        </p:nvCxnSpPr>
        <p:spPr>
          <a:xfrm>
            <a:off x="7490307" y="4622292"/>
            <a:ext cx="3969868" cy="0"/>
          </a:xfrm>
          <a:prstGeom prst="line">
            <a:avLst/>
          </a:prstGeom>
          <a:ln w="12700">
            <a:solidFill>
              <a:srgbClr val="D9D9D9"/>
            </a:solidFill>
            <a:prstDash val="dash"/>
          </a:ln>
        </p:spPr>
      </p:cxnSp>
      <p:cxnSp>
        <p:nvCxnSpPr>
          <p:cNvPr id="25" name="Connector 24"/>
          <p:cNvCxnSpPr/>
          <p:nvPr/>
        </p:nvCxnSpPr>
        <p:spPr>
          <a:xfrm>
            <a:off x="7490307" y="4999482"/>
            <a:ext cx="3969868" cy="0"/>
          </a:xfrm>
          <a:prstGeom prst="line">
            <a:avLst/>
          </a:prstGeom>
          <a:ln w="12700">
            <a:solidFill>
              <a:srgbClr val="D9D9D9"/>
            </a:solidFill>
            <a:prstDash val="dash"/>
          </a:ln>
        </p:spPr>
      </p:cxnSp>
      <p:sp>
        <p:nvSpPr>
          <p:cNvPr id="26" name="Oval 25"/>
          <p:cNvSpPr/>
          <p:nvPr/>
        </p:nvSpPr>
        <p:spPr>
          <a:xfrm>
            <a:off x="5044287" y="3227832"/>
            <a:ext cx="2103120" cy="1005840"/>
          </a:xfrm>
          <a:prstGeom prst="ellipse">
            <a:avLst/>
          </a:prstGeom>
          <a:solidFill>
            <a:srgbClr val="4F4F4F"/>
          </a:solidFill>
          <a:ln w="38100">
            <a:solidFill>
              <a:srgbClr val="FFFFFF"/>
            </a:solidFill>
          </a:ln>
          <a:effectLst/>
        </p:spPr>
        <p:txBody>
          <a:bodyPr rtlCol="0" anchor="ctr" wrap="square" lIns="45720" rIns="45720" tIns="73152" bIns="73152">
            <a:noAutofit/>
          </a:bodyPr>
          <a:lstStyle/>
          <a:p>
            <a:pPr algn="ctr">
              <a:spcBef>
                <a:spcPts val="0"/>
              </a:spcBef>
              <a:spcAft>
                <a:spcPts val="0"/>
              </a:spcAft>
            </a:pPr>
            <a:r>
              <a:rPr lang="tr-TR" sz="1800" b="1" i="0">
                <a:solidFill>
                  <a:srgbClr val="FFFFFF"/>
                </a:solidFill>
                <a:latin typeface="Calibri"/>
              </a:rPr>
              <a:t>Venezuela Göçü</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156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 · Frayer diyagramı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2423160"/>
          </a:xfrm>
          <a:prstGeom prst="roundRect">
            <a:avLst>
              <a:gd name="adj" fmla="val 6000"/>
            </a:avLst>
          </a:prstGeom>
          <a:solidFill>
            <a:srgbClr val="E3F1E4"/>
          </a:solidFill>
          <a:ln w="25400">
            <a:solidFill>
              <a:srgbClr val="D3373A"/>
            </a:solidFill>
          </a:ln>
          <a:effectLst/>
        </p:spPr>
        <p:txBody>
          <a:bodyPr rtlCol="0" anchor="ctr"/>
          <a:lstStyle/>
          <a:p/>
        </p:txBody>
      </p:sp>
      <p:sp>
        <p:nvSpPr>
          <p:cNvPr id="7" name="Rounded Rectangle 6"/>
          <p:cNvSpPr/>
          <p:nvPr/>
        </p:nvSpPr>
        <p:spPr>
          <a:xfrm>
            <a:off x="502920" y="1216152"/>
            <a:ext cx="5478627" cy="822960"/>
          </a:xfrm>
          <a:prstGeom prst="roundRect">
            <a:avLst>
              <a:gd name="adj" fmla="val 15000"/>
            </a:avLst>
          </a:prstGeom>
          <a:solidFill>
            <a:srgbClr val="F0F0F0"/>
          </a:solidFill>
          <a:ln w="25400">
            <a:solidFill>
              <a:srgbClr val="D3373A"/>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İtici Faktörler:</a:t>
            </a:r>
            <a:r>
              <a:rPr lang="tr-TR" sz="1600" b="0" i="0">
                <a:solidFill>
                  <a:srgbClr val="262626"/>
                </a:solidFill>
                <a:latin typeface="Calibri"/>
              </a:rPr>
              <a:t> İnsanların ikamet ettiği yeri terk etmesine neden olan koşullardır.</a:t>
            </a:r>
          </a:p>
        </p:txBody>
      </p:sp>
      <p:sp>
        <p:nvSpPr>
          <p:cNvPr id="8" name="TextBox 7"/>
          <p:cNvSpPr txBox="1"/>
          <p:nvPr/>
        </p:nvSpPr>
        <p:spPr>
          <a:xfrm>
            <a:off x="640080" y="2084832"/>
            <a:ext cx="4152747" cy="1508760"/>
          </a:xfrm>
          <a:prstGeom prst="rect">
            <a:avLst/>
          </a:prstGeom>
          <a:noFill/>
        </p:spPr>
        <p:txBody>
          <a:bodyPr wrap="square" anchor="ctr" lIns="73152" rIns="73152" tIns="36576" bIns="36576">
            <a:noAutofit/>
          </a:bodyPr>
          <a:lstStyle/>
          <a:p>
            <a:pPr algn="l" marL="223758" indent="-223758">
              <a:spcBef>
                <a:spcPts val="0"/>
              </a:spcBef>
              <a:spcAft>
                <a:spcPts val="400"/>
              </a:spcAft>
            </a:pPr>
            <a:r>
              <a:rPr lang="tr-TR" sz="1800" b="1" i="0">
                <a:solidFill>
                  <a:srgbClr val="D3373A"/>
                </a:solidFill>
                <a:latin typeface="Calibri"/>
              </a:rPr>
              <a:t>•  </a:t>
            </a:r>
            <a:r>
              <a:rPr lang="tr-TR" sz="1800" b="0" i="0">
                <a:solidFill>
                  <a:srgbClr val="262626"/>
                </a:solidFill>
                <a:latin typeface="Calibri"/>
              </a:rPr>
              <a:t>Siyasi ve ekonomik sorunlar</a:t>
            </a:r>
          </a:p>
          <a:p>
            <a:pPr algn="l" marL="223758" indent="-223758">
              <a:spcBef>
                <a:spcPts val="0"/>
              </a:spcBef>
              <a:spcAft>
                <a:spcPts val="400"/>
              </a:spcAft>
            </a:pPr>
            <a:r>
              <a:rPr lang="tr-TR" sz="1800" b="1" i="0">
                <a:solidFill>
                  <a:srgbClr val="D3373A"/>
                </a:solidFill>
                <a:latin typeface="Calibri"/>
              </a:rPr>
              <a:t>•  </a:t>
            </a:r>
            <a:r>
              <a:rPr lang="tr-TR" sz="1800" b="0" i="0">
                <a:solidFill>
                  <a:srgbClr val="262626"/>
                </a:solidFill>
                <a:latin typeface="Calibri"/>
              </a:rPr>
              <a:t>Siyasi baskı ve ambargo sonrası ekonomik kriz</a:t>
            </a:r>
          </a:p>
          <a:p>
            <a:pPr algn="l" marL="223758" indent="-223758">
              <a:spcBef>
                <a:spcPts val="0"/>
              </a:spcBef>
              <a:spcAft>
                <a:spcPts val="0"/>
              </a:spcAft>
            </a:pPr>
            <a:r>
              <a:rPr lang="tr-TR" sz="1800" b="1" i="0">
                <a:solidFill>
                  <a:srgbClr val="D3373A"/>
                </a:solidFill>
                <a:latin typeface="Calibri"/>
              </a:rPr>
              <a:t>•  </a:t>
            </a:r>
            <a:r>
              <a:rPr lang="tr-TR" sz="1800" b="0" i="0">
                <a:solidFill>
                  <a:srgbClr val="262626"/>
                </a:solidFill>
                <a:latin typeface="Calibri"/>
              </a:rPr>
              <a:t>Sosyoekonomik zorluklar (geçim, iş)</a:t>
            </a:r>
          </a:p>
        </p:txBody>
      </p:sp>
      <p:sp>
        <p:nvSpPr>
          <p:cNvPr id="9" name="Rounded Rectangle 8"/>
          <p:cNvSpPr/>
          <p:nvPr/>
        </p:nvSpPr>
        <p:spPr>
          <a:xfrm>
            <a:off x="6210147" y="1216152"/>
            <a:ext cx="5478627" cy="2423160"/>
          </a:xfrm>
          <a:prstGeom prst="roundRect">
            <a:avLst>
              <a:gd name="adj" fmla="val 6000"/>
            </a:avLst>
          </a:prstGeom>
          <a:solidFill>
            <a:srgbClr val="E3F1E4"/>
          </a:solidFill>
          <a:ln w="25400">
            <a:solidFill>
              <a:srgbClr val="3E8E41"/>
            </a:solidFill>
          </a:ln>
          <a:effectLst/>
        </p:spPr>
        <p:txBody>
          <a:bodyPr rtlCol="0" anchor="ctr"/>
          <a:lstStyle/>
          <a:p/>
        </p:txBody>
      </p:sp>
      <p:sp>
        <p:nvSpPr>
          <p:cNvPr id="10" name="Rounded Rectangle 9"/>
          <p:cNvSpPr/>
          <p:nvPr/>
        </p:nvSpPr>
        <p:spPr>
          <a:xfrm>
            <a:off x="6210147" y="1216152"/>
            <a:ext cx="5478627" cy="822960"/>
          </a:xfrm>
          <a:prstGeom prst="roundRect">
            <a:avLst>
              <a:gd name="adj" fmla="val 15000"/>
            </a:avLst>
          </a:prstGeom>
          <a:solidFill>
            <a:srgbClr val="F0F0F0"/>
          </a:solidFill>
          <a:ln w="25400">
            <a:solidFill>
              <a:srgbClr val="3E8E41"/>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Çekici Faktörler:</a:t>
            </a:r>
            <a:r>
              <a:rPr lang="tr-TR" sz="1600" b="0" i="0">
                <a:solidFill>
                  <a:srgbClr val="262626"/>
                </a:solidFill>
                <a:latin typeface="Calibri"/>
              </a:rPr>
              <a:t> Göç sonucunda gelinen yerdeki cezbedici koşullardır.</a:t>
            </a:r>
          </a:p>
        </p:txBody>
      </p:sp>
      <p:sp>
        <p:nvSpPr>
          <p:cNvPr id="11" name="TextBox 10"/>
          <p:cNvSpPr txBox="1"/>
          <p:nvPr/>
        </p:nvSpPr>
        <p:spPr>
          <a:xfrm>
            <a:off x="7398867" y="2084832"/>
            <a:ext cx="4152747" cy="1508760"/>
          </a:xfrm>
          <a:prstGeom prst="rect">
            <a:avLst/>
          </a:prstGeom>
          <a:noFill/>
        </p:spPr>
        <p:txBody>
          <a:bodyPr wrap="square" anchor="ctr" lIns="73152" rIns="73152" tIns="36576" bIns="36576">
            <a:noAutofit/>
          </a:bodyPr>
          <a:lstStyle/>
          <a:p>
            <a:pPr algn="l" marL="211327" indent="-211327">
              <a:spcBef>
                <a:spcPts val="0"/>
              </a:spcBef>
              <a:spcAft>
                <a:spcPts val="377"/>
              </a:spcAft>
            </a:pPr>
            <a:r>
              <a:rPr lang="tr-TR" sz="1700" b="1" i="0">
                <a:solidFill>
                  <a:srgbClr val="3E8E41"/>
                </a:solidFill>
                <a:latin typeface="Calibri"/>
              </a:rPr>
              <a:t>•  </a:t>
            </a:r>
            <a:r>
              <a:rPr lang="tr-TR" sz="1700" b="0" i="0">
                <a:solidFill>
                  <a:srgbClr val="262626"/>
                </a:solidFill>
                <a:latin typeface="Calibri"/>
              </a:rPr>
              <a:t>Yakın ve komşu ülkelerde iş ve geçim olanağı</a:t>
            </a:r>
          </a:p>
          <a:p>
            <a:pPr algn="l" marL="211327" indent="-211327">
              <a:spcBef>
                <a:spcPts val="0"/>
              </a:spcBef>
              <a:spcAft>
                <a:spcPts val="377"/>
              </a:spcAft>
            </a:pPr>
            <a:r>
              <a:rPr lang="tr-TR" sz="1700" b="1" i="0">
                <a:solidFill>
                  <a:srgbClr val="3E8E41"/>
                </a:solidFill>
                <a:latin typeface="Calibri"/>
              </a:rPr>
              <a:t>•  </a:t>
            </a:r>
            <a:r>
              <a:rPr lang="tr-TR" sz="1700" b="0" i="0">
                <a:solidFill>
                  <a:srgbClr val="262626"/>
                </a:solidFill>
                <a:latin typeface="Calibri"/>
              </a:rPr>
              <a:t>Daha güvenli ve iyi yaşam umudu</a:t>
            </a:r>
          </a:p>
          <a:p>
            <a:pPr algn="l" marL="211327" indent="-211327">
              <a:spcBef>
                <a:spcPts val="0"/>
              </a:spcBef>
              <a:spcAft>
                <a:spcPts val="0"/>
              </a:spcAft>
            </a:pPr>
            <a:r>
              <a:rPr lang="tr-TR" sz="1700" b="1" i="0">
                <a:solidFill>
                  <a:srgbClr val="3E8E41"/>
                </a:solidFill>
                <a:latin typeface="Calibri"/>
              </a:rPr>
              <a:t>•  </a:t>
            </a:r>
            <a:r>
              <a:rPr lang="tr-TR" sz="1700" b="0" i="0">
                <a:solidFill>
                  <a:srgbClr val="262626"/>
                </a:solidFill>
                <a:latin typeface="Calibri"/>
              </a:rPr>
              <a:t>Ulaşımı kolay komşular: Kolombiya, Peru, Ekvador</a:t>
            </a:r>
          </a:p>
        </p:txBody>
      </p:sp>
      <p:sp>
        <p:nvSpPr>
          <p:cNvPr id="12" name="Rounded Rectangle 11"/>
          <p:cNvSpPr/>
          <p:nvPr/>
        </p:nvSpPr>
        <p:spPr>
          <a:xfrm>
            <a:off x="502920" y="3822192"/>
            <a:ext cx="5478627" cy="2423160"/>
          </a:xfrm>
          <a:prstGeom prst="roundRect">
            <a:avLst>
              <a:gd name="adj" fmla="val 6000"/>
            </a:avLst>
          </a:prstGeom>
          <a:solidFill>
            <a:srgbClr val="E3F1E4"/>
          </a:solidFill>
          <a:ln w="25400">
            <a:solidFill>
              <a:srgbClr val="4F4F4F"/>
            </a:solidFill>
          </a:ln>
          <a:effectLst/>
        </p:spPr>
        <p:txBody>
          <a:bodyPr rtlCol="0" anchor="ctr"/>
          <a:lstStyle/>
          <a:p/>
        </p:txBody>
      </p:sp>
      <p:sp>
        <p:nvSpPr>
          <p:cNvPr id="13" name="Rounded Rectangle 12"/>
          <p:cNvSpPr/>
          <p:nvPr/>
        </p:nvSpPr>
        <p:spPr>
          <a:xfrm>
            <a:off x="502920" y="5422392"/>
            <a:ext cx="5478627" cy="822960"/>
          </a:xfrm>
          <a:prstGeom prst="roundRect">
            <a:avLst>
              <a:gd name="adj" fmla="val 15000"/>
            </a:avLst>
          </a:prstGeom>
          <a:solidFill>
            <a:srgbClr val="F0F0F0"/>
          </a:solidFill>
          <a:ln w="25400">
            <a:solidFill>
              <a:srgbClr val="4F4F4F"/>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Engeller:</a:t>
            </a:r>
            <a:r>
              <a:rPr lang="tr-TR" sz="1600" b="0" i="0">
                <a:solidFill>
                  <a:srgbClr val="262626"/>
                </a:solidFill>
                <a:latin typeface="Calibri"/>
              </a:rPr>
              <a:t> Göç üzerinde etkili olan mesafe, ulaşım olanakları, politikalar, hukuki durumlar vb. etkenlerdir.</a:t>
            </a:r>
          </a:p>
        </p:txBody>
      </p:sp>
      <p:sp>
        <p:nvSpPr>
          <p:cNvPr id="14" name="TextBox 13"/>
          <p:cNvSpPr txBox="1"/>
          <p:nvPr/>
        </p:nvSpPr>
        <p:spPr>
          <a:xfrm>
            <a:off x="640080" y="3867912"/>
            <a:ext cx="4152747" cy="1508760"/>
          </a:xfrm>
          <a:prstGeom prst="rect">
            <a:avLst/>
          </a:prstGeom>
          <a:noFill/>
        </p:spPr>
        <p:txBody>
          <a:bodyPr wrap="square" anchor="ctr" lIns="73152" rIns="73152" tIns="36576" bIns="36576">
            <a:noAutofit/>
          </a:bodyPr>
          <a:lstStyle/>
          <a:p>
            <a:pPr algn="l" marL="198896" indent="-198896">
              <a:spcBef>
                <a:spcPts val="0"/>
              </a:spcBef>
              <a:spcAft>
                <a:spcPts val="355"/>
              </a:spcAft>
            </a:pPr>
            <a:r>
              <a:rPr lang="tr-TR" sz="1600" b="1" i="0">
                <a:solidFill>
                  <a:srgbClr val="4F4F4F"/>
                </a:solidFill>
                <a:latin typeface="Calibri"/>
              </a:rPr>
              <a:t>•  </a:t>
            </a:r>
            <a:r>
              <a:rPr lang="tr-TR" sz="1600" b="0" i="0">
                <a:solidFill>
                  <a:srgbClr val="262626"/>
                </a:solidFill>
                <a:latin typeface="Calibri"/>
              </a:rPr>
              <a:t>Mesafe: yakın Kolombiya 2.477.588, uzak İspanya 169.549 kişi</a:t>
            </a:r>
          </a:p>
          <a:p>
            <a:pPr algn="l" marL="198896" indent="-198896">
              <a:spcBef>
                <a:spcPts val="0"/>
              </a:spcBef>
              <a:spcAft>
                <a:spcPts val="355"/>
              </a:spcAft>
            </a:pPr>
            <a:r>
              <a:rPr lang="tr-TR" sz="1600" b="1" i="0">
                <a:solidFill>
                  <a:srgbClr val="4F4F4F"/>
                </a:solidFill>
                <a:latin typeface="Calibri"/>
              </a:rPr>
              <a:t>•  </a:t>
            </a:r>
            <a:r>
              <a:rPr lang="tr-TR" sz="1600" b="0" i="0">
                <a:solidFill>
                  <a:srgbClr val="262626"/>
                </a:solidFill>
                <a:latin typeface="Calibri"/>
              </a:rPr>
              <a:t>Ulaşım olanakları: karadan geçilen komşular</a:t>
            </a:r>
          </a:p>
          <a:p>
            <a:pPr algn="l" marL="198896" indent="-198896">
              <a:spcBef>
                <a:spcPts val="0"/>
              </a:spcBef>
              <a:spcAft>
                <a:spcPts val="0"/>
              </a:spcAft>
            </a:pPr>
            <a:r>
              <a:rPr lang="tr-TR" sz="1600" b="1" i="0">
                <a:solidFill>
                  <a:srgbClr val="4F4F4F"/>
                </a:solidFill>
                <a:latin typeface="Calibri"/>
              </a:rPr>
              <a:t>•  </a:t>
            </a:r>
            <a:r>
              <a:rPr lang="tr-TR" sz="1600" b="0" i="0">
                <a:solidFill>
                  <a:srgbClr val="262626"/>
                </a:solidFill>
                <a:latin typeface="Calibri"/>
              </a:rPr>
              <a:t>Politikalar ve hukuki durumlar: sınır, oturma ve çalışma izni</a:t>
            </a:r>
          </a:p>
        </p:txBody>
      </p:sp>
      <p:sp>
        <p:nvSpPr>
          <p:cNvPr id="15" name="Rounded Rectangle 14"/>
          <p:cNvSpPr/>
          <p:nvPr/>
        </p:nvSpPr>
        <p:spPr>
          <a:xfrm>
            <a:off x="6210147" y="3822192"/>
            <a:ext cx="5478627" cy="2423160"/>
          </a:xfrm>
          <a:prstGeom prst="roundRect">
            <a:avLst>
              <a:gd name="adj" fmla="val 6000"/>
            </a:avLst>
          </a:prstGeom>
          <a:solidFill>
            <a:srgbClr val="E3F1E4"/>
          </a:solidFill>
          <a:ln w="25400">
            <a:solidFill>
              <a:srgbClr val="B8860B"/>
            </a:solidFill>
          </a:ln>
          <a:effectLst/>
        </p:spPr>
        <p:txBody>
          <a:bodyPr rtlCol="0" anchor="ctr"/>
          <a:lstStyle/>
          <a:p/>
        </p:txBody>
      </p:sp>
      <p:sp>
        <p:nvSpPr>
          <p:cNvPr id="16" name="Rounded Rectangle 15"/>
          <p:cNvSpPr/>
          <p:nvPr/>
        </p:nvSpPr>
        <p:spPr>
          <a:xfrm>
            <a:off x="6210147" y="5422392"/>
            <a:ext cx="5478627" cy="822960"/>
          </a:xfrm>
          <a:prstGeom prst="roundRect">
            <a:avLst>
              <a:gd name="adj" fmla="val 15000"/>
            </a:avLst>
          </a:prstGeom>
          <a:solidFill>
            <a:srgbClr val="F0F0F0"/>
          </a:solidFill>
          <a:ln w="25400">
            <a:solidFill>
              <a:srgbClr val="B8860B"/>
            </a:solidFill>
          </a:ln>
          <a:effectLst/>
        </p:spPr>
        <p:txBody>
          <a:bodyPr rtlCol="0" anchor="ctr" wrap="square" lIns="137160" rIns="137160" tIns="73152" bIns="73152">
            <a:noAutofit/>
          </a:bodyPr>
          <a:lstStyle/>
          <a:p>
            <a:pPr algn="l">
              <a:spcBef>
                <a:spcPts val="0"/>
              </a:spcBef>
              <a:spcAft>
                <a:spcPts val="0"/>
              </a:spcAft>
            </a:pPr>
            <a:r>
              <a:rPr lang="tr-TR" sz="1600" b="1" i="0">
                <a:solidFill>
                  <a:srgbClr val="262626"/>
                </a:solidFill>
                <a:latin typeface="Calibri"/>
              </a:rPr>
              <a:t>Kişisel Özellikler:</a:t>
            </a:r>
            <a:r>
              <a:rPr lang="tr-TR" sz="1600" b="0" i="0">
                <a:solidFill>
                  <a:srgbClr val="262626"/>
                </a:solidFill>
                <a:latin typeface="Calibri"/>
              </a:rPr>
              <a:t> Göçmenlerin dil, din, meslek, eğitim durumu vb. özellikleridir.</a:t>
            </a:r>
          </a:p>
        </p:txBody>
      </p:sp>
      <p:sp>
        <p:nvSpPr>
          <p:cNvPr id="17" name="TextBox 16"/>
          <p:cNvSpPr txBox="1"/>
          <p:nvPr/>
        </p:nvSpPr>
        <p:spPr>
          <a:xfrm>
            <a:off x="7398867" y="3867912"/>
            <a:ext cx="4152747" cy="1508760"/>
          </a:xfrm>
          <a:prstGeom prst="rect">
            <a:avLst/>
          </a:prstGeom>
          <a:noFill/>
        </p:spPr>
        <p:txBody>
          <a:bodyPr wrap="square" anchor="ctr" lIns="73152" rIns="73152" tIns="36576" bIns="36576">
            <a:noAutofit/>
          </a:bodyPr>
          <a:lstStyle/>
          <a:p>
            <a:pPr algn="l" marL="211327" indent="-211327">
              <a:spcBef>
                <a:spcPts val="0"/>
              </a:spcBef>
              <a:spcAft>
                <a:spcPts val="377"/>
              </a:spcAft>
            </a:pPr>
            <a:r>
              <a:rPr lang="tr-TR" sz="1700" b="1" i="0">
                <a:solidFill>
                  <a:srgbClr val="B8860B"/>
                </a:solidFill>
                <a:latin typeface="Calibri"/>
              </a:rPr>
              <a:t>•  </a:t>
            </a:r>
            <a:r>
              <a:rPr lang="tr-TR" sz="1700" b="0" i="0">
                <a:solidFill>
                  <a:srgbClr val="262626"/>
                </a:solidFill>
                <a:latin typeface="Calibri"/>
              </a:rPr>
              <a:t>Dil: İspanyolca — göç alan ülkelerin çoğunda da konuşulur</a:t>
            </a:r>
          </a:p>
          <a:p>
            <a:pPr algn="l" marL="211327" indent="-211327">
              <a:spcBef>
                <a:spcPts val="0"/>
              </a:spcBef>
              <a:spcAft>
                <a:spcPts val="377"/>
              </a:spcAft>
            </a:pPr>
            <a:r>
              <a:rPr lang="tr-TR" sz="1700" b="1" i="0">
                <a:solidFill>
                  <a:srgbClr val="B8860B"/>
                </a:solidFill>
                <a:latin typeface="Calibri"/>
              </a:rPr>
              <a:t>•  </a:t>
            </a:r>
            <a:r>
              <a:rPr lang="tr-TR" sz="1700" b="0" i="0">
                <a:solidFill>
                  <a:srgbClr val="262626"/>
                </a:solidFill>
                <a:latin typeface="Calibri"/>
              </a:rPr>
              <a:t>Din: Hristiyanlık (%98)</a:t>
            </a:r>
          </a:p>
          <a:p>
            <a:pPr algn="l" marL="211327" indent="-211327">
              <a:spcBef>
                <a:spcPts val="0"/>
              </a:spcBef>
              <a:spcAft>
                <a:spcPts val="0"/>
              </a:spcAft>
            </a:pPr>
            <a:r>
              <a:rPr lang="tr-TR" sz="1700" b="1" i="0">
                <a:solidFill>
                  <a:srgbClr val="B8860B"/>
                </a:solidFill>
                <a:latin typeface="Calibri"/>
              </a:rPr>
              <a:t>•  </a:t>
            </a:r>
            <a:r>
              <a:rPr lang="tr-TR" sz="1700" b="0" i="0">
                <a:solidFill>
                  <a:srgbClr val="262626"/>
                </a:solidFill>
                <a:latin typeface="Calibri"/>
              </a:rPr>
              <a:t>Meslek ve eğitim: kişiden kişiye değişir (kitapta verilmez)</a:t>
            </a:r>
          </a:p>
        </p:txBody>
      </p:sp>
      <p:sp>
        <p:nvSpPr>
          <p:cNvPr id="18" name="Oval 17"/>
          <p:cNvSpPr/>
          <p:nvPr/>
        </p:nvSpPr>
        <p:spPr>
          <a:xfrm>
            <a:off x="5044287" y="3227832"/>
            <a:ext cx="2103120" cy="1005840"/>
          </a:xfrm>
          <a:prstGeom prst="ellipse">
            <a:avLst/>
          </a:prstGeom>
          <a:solidFill>
            <a:srgbClr val="4F4F4F"/>
          </a:solidFill>
          <a:ln w="38100">
            <a:solidFill>
              <a:srgbClr val="FFFFFF"/>
            </a:solidFill>
          </a:ln>
          <a:effectLst/>
        </p:spPr>
        <p:txBody>
          <a:bodyPr rtlCol="0" anchor="ctr" wrap="square" lIns="45720" rIns="45720" tIns="73152" bIns="73152">
            <a:noAutofit/>
          </a:bodyPr>
          <a:lstStyle/>
          <a:p>
            <a:pPr algn="ctr">
              <a:spcBef>
                <a:spcPts val="0"/>
              </a:spcBef>
              <a:spcAft>
                <a:spcPts val="0"/>
              </a:spcAft>
            </a:pPr>
            <a:r>
              <a:rPr lang="tr-TR" sz="1800" b="1" i="0">
                <a:solidFill>
                  <a:srgbClr val="FFFFFF"/>
                </a:solidFill>
                <a:latin typeface="Calibri"/>
              </a:rPr>
              <a:t>Venezuela Göçü</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157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 Uygulama: Afrika’ya Çinli Göçü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 · 4-5. GRUP</a:t>
            </a:r>
          </a:p>
        </p:txBody>
      </p:sp>
      <p:sp>
        <p:nvSpPr>
          <p:cNvPr id="6" name="TextBox 5"/>
          <p:cNvSpPr txBox="1"/>
          <p:nvPr/>
        </p:nvSpPr>
        <p:spPr>
          <a:xfrm>
            <a:off x="502920" y="1188720"/>
            <a:ext cx="11185855" cy="50292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Aşağıdaki metinden yararlanarak Çinlilerin Afrika ülkelerine yaptığı göçün sonuçlarıyla ilgili çıkarımda bulununuz.</a:t>
            </a:r>
          </a:p>
        </p:txBody>
      </p:sp>
      <p:sp>
        <p:nvSpPr>
          <p:cNvPr id="7" name="Rounded Rectangle 6"/>
          <p:cNvSpPr/>
          <p:nvPr/>
        </p:nvSpPr>
        <p:spPr>
          <a:xfrm>
            <a:off x="502920" y="1737360"/>
            <a:ext cx="8549640" cy="4507992"/>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388"/>
              </a:spcAft>
            </a:pPr>
            <a:r>
              <a:rPr lang="tr-TR" sz="1650" b="1" i="0">
                <a:solidFill>
                  <a:srgbClr val="2C6696"/>
                </a:solidFill>
                <a:latin typeface="Calibri"/>
              </a:rPr>
              <a:t>Afrika’da Çin Etkisi</a:t>
            </a:r>
          </a:p>
          <a:p>
            <a:pPr algn="l">
              <a:spcBef>
                <a:spcPts val="0"/>
              </a:spcBef>
              <a:spcAft>
                <a:spcPts val="582"/>
              </a:spcAft>
            </a:pPr>
            <a:r>
              <a:rPr lang="tr-TR" sz="1650" b="0" i="0">
                <a:solidFill>
                  <a:srgbClr val="262626"/>
                </a:solidFill>
                <a:latin typeface="Calibri"/>
              </a:rPr>
              <a:t>Çin hükûmeti, 2000’li yılların başından bu yana Afrika ülkeleriyle siyasi ve ekonomik ilişkiler geliştirdi. Çin; diplomatik ziyaretler, ekonomik yardımlar ve kredi desteğinin yanında Afrika’da özellikle madencilik, enerji, imalat, inşaat, ulaşım ve haberleşme alanlarına önemli yatırımlar yaptı. Yatırımlar sonucunda ortaya çıkan girişimci, uzman ve iş gücü ihtiyacının karşılanması için ikili anlaşmalar imzalandı. Çinlilerin 54 Afrika ülkesinden 27’sine vizesiz girmesi, diğer bazı ülkelerde ise uzun süreli çalışma izni alması sağlandı. Bu dönemde Çinlilerin Afrika’ya göçü hızlanarak arttı. Göçmenlerden bazıları iş görevleri veya ticari girişimler için geçici olarak giderken bazıları kalıcı olarak Afrika ülkelerine yerleşti.</a:t>
            </a:r>
          </a:p>
          <a:p>
            <a:pPr algn="l">
              <a:spcBef>
                <a:spcPts val="0"/>
              </a:spcBef>
              <a:spcAft>
                <a:spcPts val="0"/>
              </a:spcAft>
            </a:pPr>
            <a:r>
              <a:rPr lang="tr-TR" sz="1650" b="0" i="0">
                <a:solidFill>
                  <a:srgbClr val="262626"/>
                </a:solidFill>
                <a:latin typeface="Calibri"/>
              </a:rPr>
              <a:t>İşçi göçleriyle ilgili kesin sayılara ulaşmak mümkün değildir. Bununla birlikte Afrika’daki Çinlilerin sayısının 1-2 milyon arasında olduğu tahmin edilmektedir. Çinlilerin çalışmak amacıyla veya turist olarak gittiği Afrika ülkelerinin başında Cezayir, Güney Afrika Cumhuriyeti, Angola, Madagaskar, Zambiya, Nijerya, Sudan, Etiyopya ve Kenya gelmektedir. Çinlilerin göçü; siyasi, ekonomik, sosyal ve kültürel etkileri olan karmaşık bir olgudur. Bu göç, yakın gelecekte Afrika’nın dinamiklerini şekillendirmeye devam edecektir.</a:t>
            </a:r>
          </a:p>
        </p:txBody>
      </p:sp>
      <p:sp>
        <p:nvSpPr>
          <p:cNvPr id="8" name="Rounded Rectangle 7"/>
          <p:cNvSpPr/>
          <p:nvPr/>
        </p:nvSpPr>
        <p:spPr>
          <a:xfrm>
            <a:off x="9235440" y="1737360"/>
            <a:ext cx="2453335" cy="2377440"/>
          </a:xfrm>
          <a:prstGeom prst="roundRect">
            <a:avLst>
              <a:gd name="adj" fmla="val 8000"/>
            </a:avLst>
          </a:prstGeom>
          <a:solidFill>
            <a:srgbClr val="E3ECF5"/>
          </a:solidFill>
          <a:ln>
            <a:noFill/>
          </a:ln>
          <a:effectLst/>
        </p:spPr>
        <p:txBody>
          <a:bodyPr rtlCol="0" anchor="ctr" wrap="square" lIns="109728" rIns="109728" tIns="73152" bIns="73152">
            <a:noAutofit/>
          </a:bodyPr>
          <a:lstStyle/>
          <a:p>
            <a:pPr algn="l">
              <a:spcBef>
                <a:spcPts val="0"/>
              </a:spcBef>
              <a:spcAft>
                <a:spcPts val="600"/>
              </a:spcAft>
            </a:pPr>
            <a:r>
              <a:rPr lang="tr-TR" sz="1600" b="1" i="0">
                <a:solidFill>
                  <a:srgbClr val="2C6696"/>
                </a:solidFill>
                <a:latin typeface="Calibri"/>
              </a:rPr>
              <a:t>Geçici göç</a:t>
            </a:r>
          </a:p>
          <a:p>
            <a:pPr algn="l">
              <a:spcBef>
                <a:spcPts val="0"/>
              </a:spcBef>
              <a:spcAft>
                <a:spcPts val="0"/>
              </a:spcAft>
            </a:pPr>
            <a:r>
              <a:rPr lang="tr-TR" sz="1600" b="0" i="1">
                <a:solidFill>
                  <a:srgbClr val="262626"/>
                </a:solidFill>
                <a:latin typeface="Calibri"/>
              </a:rPr>
              <a:t>Göçün belli bir süreyle sınırlı olması ve bir yere kalıcı olarak yerleşilmemesidir. Mevsimlik göç olarak da adlandırılır.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151</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158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 Afrika’ya Çinli Göçü: sonuçlar</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 · TABLO</a:t>
            </a:r>
          </a:p>
        </p:txBody>
      </p:sp>
      <p:sp>
        <p:nvSpPr>
          <p:cNvPr id="6" name="TextBox 5"/>
          <p:cNvSpPr txBox="1"/>
          <p:nvPr/>
        </p:nvSpPr>
        <p:spPr>
          <a:xfrm>
            <a:off x="502920" y="1216152"/>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1. Çinlilerin Afrika ülkelerine yaptığı göçün sonuçlarını yazınız.</a:t>
            </a:r>
          </a:p>
        </p:txBody>
      </p:sp>
      <p:sp>
        <p:nvSpPr>
          <p:cNvPr id="7" name="Rounded Rectangle 6"/>
          <p:cNvSpPr/>
          <p:nvPr/>
        </p:nvSpPr>
        <p:spPr>
          <a:xfrm>
            <a:off x="502920" y="1627632"/>
            <a:ext cx="2377440" cy="512064"/>
          </a:xfrm>
          <a:prstGeom prst="roundRect">
            <a:avLst>
              <a:gd name="adj" fmla="val 12000"/>
            </a:avLst>
          </a:prstGeom>
          <a:solidFill>
            <a:srgbClr val="3E8E41"/>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Siyasi Sonuçlar</a:t>
            </a:r>
          </a:p>
        </p:txBody>
      </p:sp>
      <p:sp>
        <p:nvSpPr>
          <p:cNvPr id="8" name="Rounded Rectangle 7"/>
          <p:cNvSpPr/>
          <p:nvPr/>
        </p:nvSpPr>
        <p:spPr>
          <a:xfrm>
            <a:off x="2971800" y="1627632"/>
            <a:ext cx="8716975" cy="512064"/>
          </a:xfrm>
          <a:prstGeom prst="roundRect">
            <a:avLst>
              <a:gd name="adj" fmla="val 10000"/>
            </a:avLst>
          </a:prstGeom>
          <a:solidFill>
            <a:srgbClr val="FFFFFF"/>
          </a:solidFill>
          <a:ln w="12700">
            <a:solidFill>
              <a:srgbClr val="D9D9D9"/>
            </a:solidFill>
          </a:ln>
          <a:effectLst/>
        </p:spPr>
        <p:txBody>
          <a:bodyPr rtlCol="0" anchor="ctr"/>
          <a:lstStyle/>
          <a:p/>
        </p:txBody>
      </p:sp>
      <p:cxnSp>
        <p:nvCxnSpPr>
          <p:cNvPr id="9" name="Connector 8"/>
          <p:cNvCxnSpPr/>
          <p:nvPr/>
        </p:nvCxnSpPr>
        <p:spPr>
          <a:xfrm>
            <a:off x="3154680" y="1798320"/>
            <a:ext cx="8351215" cy="0"/>
          </a:xfrm>
          <a:prstGeom prst="line">
            <a:avLst/>
          </a:prstGeom>
          <a:ln w="12700">
            <a:solidFill>
              <a:srgbClr val="D9D9D9"/>
            </a:solidFill>
            <a:prstDash val="dash"/>
          </a:ln>
        </p:spPr>
      </p:cxnSp>
      <p:cxnSp>
        <p:nvCxnSpPr>
          <p:cNvPr id="10" name="Connector 9"/>
          <p:cNvCxnSpPr/>
          <p:nvPr/>
        </p:nvCxnSpPr>
        <p:spPr>
          <a:xfrm>
            <a:off x="3154680" y="1969008"/>
            <a:ext cx="8351215" cy="0"/>
          </a:xfrm>
          <a:prstGeom prst="line">
            <a:avLst/>
          </a:prstGeom>
          <a:ln w="12700">
            <a:solidFill>
              <a:srgbClr val="D9D9D9"/>
            </a:solidFill>
            <a:prstDash val="dash"/>
          </a:ln>
        </p:spPr>
      </p:cxnSp>
      <p:sp>
        <p:nvSpPr>
          <p:cNvPr id="11" name="Rounded Rectangle 10"/>
          <p:cNvSpPr/>
          <p:nvPr/>
        </p:nvSpPr>
        <p:spPr>
          <a:xfrm>
            <a:off x="502920" y="2212848"/>
            <a:ext cx="2377440" cy="512064"/>
          </a:xfrm>
          <a:prstGeom prst="roundRect">
            <a:avLst>
              <a:gd name="adj" fmla="val 12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Ekonomik Sonuçlar</a:t>
            </a:r>
          </a:p>
        </p:txBody>
      </p:sp>
      <p:sp>
        <p:nvSpPr>
          <p:cNvPr id="12" name="Rounded Rectangle 11"/>
          <p:cNvSpPr/>
          <p:nvPr/>
        </p:nvSpPr>
        <p:spPr>
          <a:xfrm>
            <a:off x="2971800" y="2212848"/>
            <a:ext cx="8716975" cy="512064"/>
          </a:xfrm>
          <a:prstGeom prst="roundRect">
            <a:avLst>
              <a:gd name="adj" fmla="val 10000"/>
            </a:avLst>
          </a:prstGeom>
          <a:solidFill>
            <a:srgbClr val="FFFFFF"/>
          </a:solidFill>
          <a:ln w="12700">
            <a:solidFill>
              <a:srgbClr val="D9D9D9"/>
            </a:solidFill>
          </a:ln>
          <a:effectLst/>
        </p:spPr>
        <p:txBody>
          <a:bodyPr rtlCol="0" anchor="ctr"/>
          <a:lstStyle/>
          <a:p/>
        </p:txBody>
      </p:sp>
      <p:cxnSp>
        <p:nvCxnSpPr>
          <p:cNvPr id="13" name="Connector 12"/>
          <p:cNvCxnSpPr/>
          <p:nvPr/>
        </p:nvCxnSpPr>
        <p:spPr>
          <a:xfrm>
            <a:off x="3154680" y="2383536"/>
            <a:ext cx="8351215" cy="0"/>
          </a:xfrm>
          <a:prstGeom prst="line">
            <a:avLst/>
          </a:prstGeom>
          <a:ln w="12700">
            <a:solidFill>
              <a:srgbClr val="D9D9D9"/>
            </a:solidFill>
            <a:prstDash val="dash"/>
          </a:ln>
        </p:spPr>
      </p:cxnSp>
      <p:cxnSp>
        <p:nvCxnSpPr>
          <p:cNvPr id="14" name="Connector 13"/>
          <p:cNvCxnSpPr/>
          <p:nvPr/>
        </p:nvCxnSpPr>
        <p:spPr>
          <a:xfrm>
            <a:off x="3154680" y="2554224"/>
            <a:ext cx="8351215" cy="0"/>
          </a:xfrm>
          <a:prstGeom prst="line">
            <a:avLst/>
          </a:prstGeom>
          <a:ln w="12700">
            <a:solidFill>
              <a:srgbClr val="D9D9D9"/>
            </a:solidFill>
            <a:prstDash val="dash"/>
          </a:ln>
        </p:spPr>
      </p:cxnSp>
      <p:sp>
        <p:nvSpPr>
          <p:cNvPr id="15" name="Rounded Rectangle 14"/>
          <p:cNvSpPr/>
          <p:nvPr/>
        </p:nvSpPr>
        <p:spPr>
          <a:xfrm>
            <a:off x="502920" y="2798064"/>
            <a:ext cx="2377440" cy="512064"/>
          </a:xfrm>
          <a:prstGeom prst="roundRect">
            <a:avLst>
              <a:gd name="adj" fmla="val 12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Sosyal Sonuçlar</a:t>
            </a:r>
          </a:p>
        </p:txBody>
      </p:sp>
      <p:sp>
        <p:nvSpPr>
          <p:cNvPr id="16" name="Rounded Rectangle 15"/>
          <p:cNvSpPr/>
          <p:nvPr/>
        </p:nvSpPr>
        <p:spPr>
          <a:xfrm>
            <a:off x="2971800" y="2798064"/>
            <a:ext cx="8716975" cy="512064"/>
          </a:xfrm>
          <a:prstGeom prst="roundRect">
            <a:avLst>
              <a:gd name="adj" fmla="val 10000"/>
            </a:avLst>
          </a:prstGeom>
          <a:solidFill>
            <a:srgbClr val="FFFFFF"/>
          </a:solidFill>
          <a:ln w="12700">
            <a:solidFill>
              <a:srgbClr val="D9D9D9"/>
            </a:solidFill>
          </a:ln>
          <a:effectLst/>
        </p:spPr>
        <p:txBody>
          <a:bodyPr rtlCol="0" anchor="ctr"/>
          <a:lstStyle/>
          <a:p/>
        </p:txBody>
      </p:sp>
      <p:cxnSp>
        <p:nvCxnSpPr>
          <p:cNvPr id="17" name="Connector 16"/>
          <p:cNvCxnSpPr/>
          <p:nvPr/>
        </p:nvCxnSpPr>
        <p:spPr>
          <a:xfrm>
            <a:off x="3154680" y="2968752"/>
            <a:ext cx="8351215" cy="0"/>
          </a:xfrm>
          <a:prstGeom prst="line">
            <a:avLst/>
          </a:prstGeom>
          <a:ln w="12700">
            <a:solidFill>
              <a:srgbClr val="D9D9D9"/>
            </a:solidFill>
            <a:prstDash val="dash"/>
          </a:ln>
        </p:spPr>
      </p:cxnSp>
      <p:cxnSp>
        <p:nvCxnSpPr>
          <p:cNvPr id="18" name="Connector 17"/>
          <p:cNvCxnSpPr/>
          <p:nvPr/>
        </p:nvCxnSpPr>
        <p:spPr>
          <a:xfrm>
            <a:off x="3154680" y="3139440"/>
            <a:ext cx="8351215" cy="0"/>
          </a:xfrm>
          <a:prstGeom prst="line">
            <a:avLst/>
          </a:prstGeom>
          <a:ln w="12700">
            <a:solidFill>
              <a:srgbClr val="D9D9D9"/>
            </a:solidFill>
            <a:prstDash val="dash"/>
          </a:ln>
        </p:spPr>
      </p:cxnSp>
      <p:sp>
        <p:nvSpPr>
          <p:cNvPr id="19" name="Rounded Rectangle 18"/>
          <p:cNvSpPr/>
          <p:nvPr/>
        </p:nvSpPr>
        <p:spPr>
          <a:xfrm>
            <a:off x="502920" y="3383280"/>
            <a:ext cx="2377440" cy="512064"/>
          </a:xfrm>
          <a:prstGeom prst="roundRect">
            <a:avLst>
              <a:gd name="adj" fmla="val 12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Çevresel Sonuçlar</a:t>
            </a:r>
          </a:p>
        </p:txBody>
      </p:sp>
      <p:sp>
        <p:nvSpPr>
          <p:cNvPr id="20" name="Rounded Rectangle 19"/>
          <p:cNvSpPr/>
          <p:nvPr/>
        </p:nvSpPr>
        <p:spPr>
          <a:xfrm>
            <a:off x="2971800" y="3383280"/>
            <a:ext cx="8716975" cy="512064"/>
          </a:xfrm>
          <a:prstGeom prst="roundRect">
            <a:avLst>
              <a:gd name="adj" fmla="val 10000"/>
            </a:avLst>
          </a:prstGeom>
          <a:solidFill>
            <a:srgbClr val="FFFFFF"/>
          </a:solidFill>
          <a:ln w="12700">
            <a:solidFill>
              <a:srgbClr val="D9D9D9"/>
            </a:solidFill>
          </a:ln>
          <a:effectLst/>
        </p:spPr>
        <p:txBody>
          <a:bodyPr rtlCol="0" anchor="ctr"/>
          <a:lstStyle/>
          <a:p/>
        </p:txBody>
      </p:sp>
      <p:cxnSp>
        <p:nvCxnSpPr>
          <p:cNvPr id="21" name="Connector 20"/>
          <p:cNvCxnSpPr/>
          <p:nvPr/>
        </p:nvCxnSpPr>
        <p:spPr>
          <a:xfrm>
            <a:off x="3154680" y="3553968"/>
            <a:ext cx="8351215" cy="0"/>
          </a:xfrm>
          <a:prstGeom prst="line">
            <a:avLst/>
          </a:prstGeom>
          <a:ln w="12700">
            <a:solidFill>
              <a:srgbClr val="D9D9D9"/>
            </a:solidFill>
            <a:prstDash val="dash"/>
          </a:ln>
        </p:spPr>
      </p:cxnSp>
      <p:cxnSp>
        <p:nvCxnSpPr>
          <p:cNvPr id="22" name="Connector 21"/>
          <p:cNvCxnSpPr/>
          <p:nvPr/>
        </p:nvCxnSpPr>
        <p:spPr>
          <a:xfrm>
            <a:off x="3154680" y="3724656"/>
            <a:ext cx="8351215" cy="0"/>
          </a:xfrm>
          <a:prstGeom prst="line">
            <a:avLst/>
          </a:prstGeom>
          <a:ln w="12700">
            <a:solidFill>
              <a:srgbClr val="D9D9D9"/>
            </a:solidFill>
            <a:prstDash val="dash"/>
          </a:ln>
        </p:spPr>
      </p:cxnSp>
      <p:sp>
        <p:nvSpPr>
          <p:cNvPr id="23" name="Oval 22"/>
          <p:cNvSpPr/>
          <p:nvPr/>
        </p:nvSpPr>
        <p:spPr>
          <a:xfrm>
            <a:off x="502920" y="418338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4" name="TextBox 23"/>
          <p:cNvSpPr txBox="1"/>
          <p:nvPr/>
        </p:nvSpPr>
        <p:spPr>
          <a:xfrm>
            <a:off x="914400" y="4041648"/>
            <a:ext cx="5067147"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Ulaştığınız sonuçlar dünyadaki diğer göçler için de genellenebilir mi? Tartışınız.</a:t>
            </a:r>
          </a:p>
        </p:txBody>
      </p:sp>
      <p:sp>
        <p:nvSpPr>
          <p:cNvPr id="25" name="Rounded Rectangle 24"/>
          <p:cNvSpPr/>
          <p:nvPr/>
        </p:nvSpPr>
        <p:spPr>
          <a:xfrm>
            <a:off x="914400" y="4745736"/>
            <a:ext cx="5067147" cy="1545336"/>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6" name="Connector 25"/>
          <p:cNvCxnSpPr/>
          <p:nvPr/>
        </p:nvCxnSpPr>
        <p:spPr>
          <a:xfrm>
            <a:off x="1097280" y="5054803"/>
            <a:ext cx="4701387" cy="0"/>
          </a:xfrm>
          <a:prstGeom prst="line">
            <a:avLst/>
          </a:prstGeom>
          <a:ln w="12700">
            <a:solidFill>
              <a:srgbClr val="D9D9D9"/>
            </a:solidFill>
            <a:prstDash val="dash"/>
          </a:ln>
        </p:spPr>
      </p:cxnSp>
      <p:cxnSp>
        <p:nvCxnSpPr>
          <p:cNvPr id="27" name="Connector 26"/>
          <p:cNvCxnSpPr/>
          <p:nvPr/>
        </p:nvCxnSpPr>
        <p:spPr>
          <a:xfrm>
            <a:off x="1097280" y="5363870"/>
            <a:ext cx="4701387" cy="0"/>
          </a:xfrm>
          <a:prstGeom prst="line">
            <a:avLst/>
          </a:prstGeom>
          <a:ln w="12700">
            <a:solidFill>
              <a:srgbClr val="D9D9D9"/>
            </a:solidFill>
            <a:prstDash val="dash"/>
          </a:ln>
        </p:spPr>
      </p:cxnSp>
      <p:cxnSp>
        <p:nvCxnSpPr>
          <p:cNvPr id="28" name="Connector 27"/>
          <p:cNvCxnSpPr/>
          <p:nvPr/>
        </p:nvCxnSpPr>
        <p:spPr>
          <a:xfrm>
            <a:off x="1097280" y="5672937"/>
            <a:ext cx="4701387" cy="0"/>
          </a:xfrm>
          <a:prstGeom prst="line">
            <a:avLst/>
          </a:prstGeom>
          <a:ln w="12700">
            <a:solidFill>
              <a:srgbClr val="D9D9D9"/>
            </a:solidFill>
            <a:prstDash val="dash"/>
          </a:ln>
        </p:spPr>
      </p:cxnSp>
      <p:cxnSp>
        <p:nvCxnSpPr>
          <p:cNvPr id="29" name="Connector 28"/>
          <p:cNvCxnSpPr/>
          <p:nvPr/>
        </p:nvCxnSpPr>
        <p:spPr>
          <a:xfrm>
            <a:off x="1097280" y="5982004"/>
            <a:ext cx="4701387" cy="0"/>
          </a:xfrm>
          <a:prstGeom prst="line">
            <a:avLst/>
          </a:prstGeom>
          <a:ln w="12700">
            <a:solidFill>
              <a:srgbClr val="D9D9D9"/>
            </a:solidFill>
            <a:prstDash val="dash"/>
          </a:ln>
        </p:spPr>
      </p:cxnSp>
      <p:sp>
        <p:nvSpPr>
          <p:cNvPr id="30" name="Oval 29"/>
          <p:cNvSpPr/>
          <p:nvPr/>
        </p:nvSpPr>
        <p:spPr>
          <a:xfrm>
            <a:off x="6210147" y="418338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1" name="TextBox 30"/>
          <p:cNvSpPr txBox="1"/>
          <p:nvPr/>
        </p:nvSpPr>
        <p:spPr>
          <a:xfrm>
            <a:off x="6621627" y="4041648"/>
            <a:ext cx="5067147"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Türkiye’nin Afrika ülkeleriyle ilişkilerini araştırarak nüfus hareketleriyle ilgili örnekler veriniz.</a:t>
            </a:r>
          </a:p>
        </p:txBody>
      </p:sp>
      <p:sp>
        <p:nvSpPr>
          <p:cNvPr id="32" name="Rounded Rectangle 31"/>
          <p:cNvSpPr/>
          <p:nvPr/>
        </p:nvSpPr>
        <p:spPr>
          <a:xfrm>
            <a:off x="6621627" y="4745736"/>
            <a:ext cx="5067147" cy="1545336"/>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33" name="Connector 32"/>
          <p:cNvCxnSpPr/>
          <p:nvPr/>
        </p:nvCxnSpPr>
        <p:spPr>
          <a:xfrm>
            <a:off x="6804507" y="5054803"/>
            <a:ext cx="4701388" cy="0"/>
          </a:xfrm>
          <a:prstGeom prst="line">
            <a:avLst/>
          </a:prstGeom>
          <a:ln w="12700">
            <a:solidFill>
              <a:srgbClr val="D9D9D9"/>
            </a:solidFill>
            <a:prstDash val="dash"/>
          </a:ln>
        </p:spPr>
      </p:cxnSp>
      <p:cxnSp>
        <p:nvCxnSpPr>
          <p:cNvPr id="34" name="Connector 33"/>
          <p:cNvCxnSpPr/>
          <p:nvPr/>
        </p:nvCxnSpPr>
        <p:spPr>
          <a:xfrm>
            <a:off x="6804507" y="5363870"/>
            <a:ext cx="4701388" cy="0"/>
          </a:xfrm>
          <a:prstGeom prst="line">
            <a:avLst/>
          </a:prstGeom>
          <a:ln w="12700">
            <a:solidFill>
              <a:srgbClr val="D9D9D9"/>
            </a:solidFill>
            <a:prstDash val="dash"/>
          </a:ln>
        </p:spPr>
      </p:cxnSp>
      <p:cxnSp>
        <p:nvCxnSpPr>
          <p:cNvPr id="35" name="Connector 34"/>
          <p:cNvCxnSpPr/>
          <p:nvPr/>
        </p:nvCxnSpPr>
        <p:spPr>
          <a:xfrm>
            <a:off x="6804507" y="5672937"/>
            <a:ext cx="4701388" cy="0"/>
          </a:xfrm>
          <a:prstGeom prst="line">
            <a:avLst/>
          </a:prstGeom>
          <a:ln w="12700">
            <a:solidFill>
              <a:srgbClr val="D9D9D9"/>
            </a:solidFill>
            <a:prstDash val="dash"/>
          </a:ln>
        </p:spPr>
      </p:cxnSp>
      <p:cxnSp>
        <p:nvCxnSpPr>
          <p:cNvPr id="36" name="Connector 35"/>
          <p:cNvCxnSpPr/>
          <p:nvPr/>
        </p:nvCxnSpPr>
        <p:spPr>
          <a:xfrm>
            <a:off x="6804507" y="5982004"/>
            <a:ext cx="4701388" cy="0"/>
          </a:xfrm>
          <a:prstGeom prst="line">
            <a:avLst/>
          </a:prstGeom>
          <a:ln w="12700">
            <a:solidFill>
              <a:srgbClr val="D9D9D9"/>
            </a:solidFill>
            <a:prstDash val="dash"/>
          </a:ln>
        </p:spPr>
      </p:cxn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 151</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159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 · Afrika’ya Çinli Göçü: sonuçlar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216152"/>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1. Çinlilerin Afrika ülkelerine yaptığı göçün sonuçlarını yazınız.</a:t>
            </a:r>
          </a:p>
        </p:txBody>
      </p:sp>
      <p:sp>
        <p:nvSpPr>
          <p:cNvPr id="7" name="Rounded Rectangle 6"/>
          <p:cNvSpPr/>
          <p:nvPr/>
        </p:nvSpPr>
        <p:spPr>
          <a:xfrm>
            <a:off x="502920" y="1627632"/>
            <a:ext cx="2377440" cy="512064"/>
          </a:xfrm>
          <a:prstGeom prst="roundRect">
            <a:avLst>
              <a:gd name="adj" fmla="val 12000"/>
            </a:avLst>
          </a:prstGeom>
          <a:solidFill>
            <a:srgbClr val="3E8E41"/>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Siyasi Sonuçlar</a:t>
            </a:r>
          </a:p>
        </p:txBody>
      </p:sp>
      <p:sp>
        <p:nvSpPr>
          <p:cNvPr id="8" name="Rounded Rectangle 7"/>
          <p:cNvSpPr/>
          <p:nvPr/>
        </p:nvSpPr>
        <p:spPr>
          <a:xfrm>
            <a:off x="2971800" y="1627632"/>
            <a:ext cx="8716975" cy="51206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Siyasi ilişkiler ve ikili anlaşmalar; 27 ülkeye vizesiz giriş, çalışma izni</a:t>
            </a:r>
          </a:p>
        </p:txBody>
      </p:sp>
      <p:sp>
        <p:nvSpPr>
          <p:cNvPr id="9" name="Rounded Rectangle 8"/>
          <p:cNvSpPr/>
          <p:nvPr/>
        </p:nvSpPr>
        <p:spPr>
          <a:xfrm>
            <a:off x="502920" y="2212848"/>
            <a:ext cx="2377440" cy="512064"/>
          </a:xfrm>
          <a:prstGeom prst="roundRect">
            <a:avLst>
              <a:gd name="adj" fmla="val 12000"/>
            </a:avLst>
          </a:prstGeom>
          <a:solidFill>
            <a:srgbClr val="2C6696"/>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Ekonomik Sonuçlar</a:t>
            </a:r>
          </a:p>
        </p:txBody>
      </p:sp>
      <p:sp>
        <p:nvSpPr>
          <p:cNvPr id="10" name="Rounded Rectangle 9"/>
          <p:cNvSpPr/>
          <p:nvPr/>
        </p:nvSpPr>
        <p:spPr>
          <a:xfrm>
            <a:off x="2971800" y="2212848"/>
            <a:ext cx="8716975" cy="51206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Madencilik, enerji, inşaat, ulaşım yatırımları; iş gücü, uzman, girişimci göçü</a:t>
            </a:r>
          </a:p>
        </p:txBody>
      </p:sp>
      <p:sp>
        <p:nvSpPr>
          <p:cNvPr id="11" name="Rounded Rectangle 10"/>
          <p:cNvSpPr/>
          <p:nvPr/>
        </p:nvSpPr>
        <p:spPr>
          <a:xfrm>
            <a:off x="502920" y="2798064"/>
            <a:ext cx="2377440" cy="512064"/>
          </a:xfrm>
          <a:prstGeom prst="roundRect">
            <a:avLst>
              <a:gd name="adj" fmla="val 12000"/>
            </a:avLst>
          </a:prstGeom>
          <a:solidFill>
            <a:srgbClr val="D3373A"/>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Sosyal Sonuçlar</a:t>
            </a:r>
          </a:p>
        </p:txBody>
      </p:sp>
      <p:sp>
        <p:nvSpPr>
          <p:cNvPr id="12" name="Rounded Rectangle 11"/>
          <p:cNvSpPr/>
          <p:nvPr/>
        </p:nvSpPr>
        <p:spPr>
          <a:xfrm>
            <a:off x="2971800" y="2798064"/>
            <a:ext cx="8716975" cy="51206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1-2 milyon Çinli (tahmin); geçici ve kalıcı yerleşme; kültürel etkiler</a:t>
            </a:r>
          </a:p>
        </p:txBody>
      </p:sp>
      <p:sp>
        <p:nvSpPr>
          <p:cNvPr id="13" name="Rounded Rectangle 12"/>
          <p:cNvSpPr/>
          <p:nvPr/>
        </p:nvSpPr>
        <p:spPr>
          <a:xfrm>
            <a:off x="502920" y="3383280"/>
            <a:ext cx="2377440" cy="512064"/>
          </a:xfrm>
          <a:prstGeom prst="roundRect">
            <a:avLst>
              <a:gd name="adj" fmla="val 12000"/>
            </a:avLst>
          </a:prstGeom>
          <a:solidFill>
            <a:srgbClr val="4F4F4F"/>
          </a:solidFill>
          <a:ln>
            <a:noFill/>
          </a:ln>
          <a:effectLst/>
        </p:spPr>
        <p:txBody>
          <a:bodyPr rtlCol="0" anchor="ctr" wrap="square" tIns="18288" bIns="18288">
            <a:noAutofit/>
          </a:bodyPr>
          <a:lstStyle/>
          <a:p>
            <a:pPr algn="ctr">
              <a:spcBef>
                <a:spcPts val="0"/>
              </a:spcBef>
              <a:spcAft>
                <a:spcPts val="0"/>
              </a:spcAft>
            </a:pPr>
            <a:r>
              <a:rPr lang="tr-TR" sz="1800" b="1" i="0">
                <a:solidFill>
                  <a:srgbClr val="FFFFFF"/>
                </a:solidFill>
                <a:latin typeface="Calibri"/>
              </a:rPr>
              <a:t>Çevresel Sonuçlar</a:t>
            </a:r>
          </a:p>
        </p:txBody>
      </p:sp>
      <p:sp>
        <p:nvSpPr>
          <p:cNvPr id="14" name="Rounded Rectangle 13"/>
          <p:cNvSpPr/>
          <p:nvPr/>
        </p:nvSpPr>
        <p:spPr>
          <a:xfrm>
            <a:off x="2971800" y="3383280"/>
            <a:ext cx="8716975" cy="51206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Maden, enerji ve inşaat yatırımları doğal ortamı etkileyebilir (çıkarım)</a:t>
            </a:r>
          </a:p>
        </p:txBody>
      </p:sp>
      <p:sp>
        <p:nvSpPr>
          <p:cNvPr id="15" name="Oval 14"/>
          <p:cNvSpPr/>
          <p:nvPr/>
        </p:nvSpPr>
        <p:spPr>
          <a:xfrm>
            <a:off x="502920" y="418338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6" name="TextBox 15"/>
          <p:cNvSpPr txBox="1"/>
          <p:nvPr/>
        </p:nvSpPr>
        <p:spPr>
          <a:xfrm>
            <a:off x="914400" y="4041648"/>
            <a:ext cx="5067147"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Ulaştığınız sonuçlar dünyadaki diğer göçler için de genellenebilir mi? Tartışınız.</a:t>
            </a:r>
          </a:p>
        </p:txBody>
      </p:sp>
      <p:sp>
        <p:nvSpPr>
          <p:cNvPr id="17" name="Rounded Rectangle 16"/>
          <p:cNvSpPr/>
          <p:nvPr/>
        </p:nvSpPr>
        <p:spPr>
          <a:xfrm>
            <a:off x="914400" y="4745736"/>
            <a:ext cx="5067147" cy="154533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Kısmen: yatırımların iş gücü göçü getirmesi birçok göçte görülür (Sanayi Devrimi'nden itibaren işçi göçleri, s. 149); ama her göçün nedeni farklıdır (Venezuela'da kriz, Afrika Boynuzu'nda kuraklık).</a:t>
            </a:r>
          </a:p>
        </p:txBody>
      </p:sp>
      <p:sp>
        <p:nvSpPr>
          <p:cNvPr id="18" name="Oval 17"/>
          <p:cNvSpPr/>
          <p:nvPr/>
        </p:nvSpPr>
        <p:spPr>
          <a:xfrm>
            <a:off x="6210147" y="418338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9" name="TextBox 18"/>
          <p:cNvSpPr txBox="1"/>
          <p:nvPr/>
        </p:nvSpPr>
        <p:spPr>
          <a:xfrm>
            <a:off x="6621627" y="4041648"/>
            <a:ext cx="5067147"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Türkiye’nin Afrika ülkeleriyle ilişkilerini araştırarak nüfus hareketleriyle ilgili örnekler veriniz.</a:t>
            </a:r>
          </a:p>
        </p:txBody>
      </p:sp>
      <p:sp>
        <p:nvSpPr>
          <p:cNvPr id="20" name="Rounded Rectangle 19"/>
          <p:cNvSpPr/>
          <p:nvPr/>
        </p:nvSpPr>
        <p:spPr>
          <a:xfrm>
            <a:off x="6621627" y="4745736"/>
            <a:ext cx="5067147" cy="154533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Araştırma görevi (ölçütlü): ilişki türü (eğitim, ticaret, sağlık, ulaşım, kültür) + nüfus hareketi örneği (öğrenci, iş insanı, turist, işçi) + resmî kaynak; kişisel bilgi toplanmaz.</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 151</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160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 · Uygulama: Göç Haberleri (1-2)</a:t>
            </a:r>
          </a:p>
        </p:txBody>
      </p:sp>
      <p:sp>
        <p:nvSpPr>
          <p:cNvPr id="5" name="Rounded Rectangle 4"/>
          <p:cNvSpPr/>
          <p:nvPr/>
        </p:nvSpPr>
        <p:spPr>
          <a:xfrm>
            <a:off x="9555480" y="201168"/>
            <a:ext cx="2221992" cy="475488"/>
          </a:xfrm>
          <a:prstGeom prst="roundRect">
            <a:avLst>
              <a:gd name="adj" fmla="val 50000"/>
            </a:avLst>
          </a:prstGeom>
          <a:solidFill>
            <a:srgbClr val="B8860B"/>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 · 6-8. GRUP</a:t>
            </a:r>
          </a:p>
        </p:txBody>
      </p:sp>
      <p:sp>
        <p:nvSpPr>
          <p:cNvPr id="6" name="TextBox 5"/>
          <p:cNvSpPr txBox="1"/>
          <p:nvPr/>
        </p:nvSpPr>
        <p:spPr>
          <a:xfrm>
            <a:off x="502920" y="1188720"/>
            <a:ext cx="11185855" cy="41148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Aşağıdaki haber metinlerini inceleyiniz ve soruları cevaplayınız.</a:t>
            </a:r>
          </a:p>
        </p:txBody>
      </p:sp>
      <p:sp>
        <p:nvSpPr>
          <p:cNvPr id="7" name="TextBox 6"/>
          <p:cNvSpPr txBox="1"/>
          <p:nvPr/>
        </p:nvSpPr>
        <p:spPr>
          <a:xfrm>
            <a:off x="502920" y="1673352"/>
            <a:ext cx="2880360" cy="13258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D3373A"/>
                </a:solidFill>
                <a:latin typeface="Calibri"/>
              </a:rPr>
              <a:t>Buzlar Çözüldü, İnsanlar Yaşadığı Yerleri Terk Etti</a:t>
            </a:r>
          </a:p>
        </p:txBody>
      </p:sp>
      <p:pic>
        <p:nvPicPr>
          <p:cNvPr id="8" name="Picture 7" descr="h23_haber_buzlar_s153.jpg"/>
          <p:cNvPicPr>
            <a:picLocks noChangeAspect="1"/>
          </p:cNvPicPr>
          <p:nvPr/>
        </p:nvPicPr>
        <p:blipFill>
          <a:blip r:embed="rId3"/>
          <a:stretch>
            <a:fillRect/>
          </a:stretch>
        </p:blipFill>
        <p:spPr>
          <a:xfrm>
            <a:off x="3529415" y="1673352"/>
            <a:ext cx="1765128" cy="1325880"/>
          </a:xfrm>
          <a:prstGeom prst="rect">
            <a:avLst/>
          </a:prstGeom>
          <a:ln w="9525">
            <a:solidFill>
              <a:srgbClr val="D9D9D9"/>
            </a:solidFill>
          </a:ln>
        </p:spPr>
      </p:pic>
      <p:sp>
        <p:nvSpPr>
          <p:cNvPr id="9" name="Rounded Rectangle 8"/>
          <p:cNvSpPr/>
          <p:nvPr/>
        </p:nvSpPr>
        <p:spPr>
          <a:xfrm>
            <a:off x="502920" y="3090672"/>
            <a:ext cx="4800600" cy="320040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Permafrost olarak adlandırılan sürekli donmuş kaya ve topraktan oluşan tabakalarda iklim değişimi nedeniyle çözülmeler meydana geldi. Buzların çözülmesi Kanada’nın kuzeyi, Alaska (ABD), Sibirya gibi Arktik bölgelerde günlük hayatı tehdit etmeye başladı. Çözülmeler kıyı erozyonuna, yollarda çökmeye ve evlerin hasar görmesine neden oldu.</a:t>
            </a:r>
          </a:p>
        </p:txBody>
      </p:sp>
      <p:sp>
        <p:nvSpPr>
          <p:cNvPr id="10" name="TextBox 9"/>
          <p:cNvSpPr txBox="1"/>
          <p:nvPr/>
        </p:nvSpPr>
        <p:spPr>
          <a:xfrm>
            <a:off x="5532120" y="1673352"/>
            <a:ext cx="4236415" cy="132588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D3373A"/>
                </a:solidFill>
                <a:latin typeface="Calibri"/>
              </a:rPr>
              <a:t>Yükselen Sular Pasifik Ada Halklarını Evinden Etti</a:t>
            </a:r>
          </a:p>
        </p:txBody>
      </p:sp>
      <p:pic>
        <p:nvPicPr>
          <p:cNvPr id="11" name="Picture 10" descr="h23_haber_pasifik_s153.jpg"/>
          <p:cNvPicPr>
            <a:picLocks noChangeAspect="1"/>
          </p:cNvPicPr>
          <p:nvPr/>
        </p:nvPicPr>
        <p:blipFill>
          <a:blip r:embed="rId4"/>
          <a:stretch>
            <a:fillRect/>
          </a:stretch>
        </p:blipFill>
        <p:spPr>
          <a:xfrm>
            <a:off x="9905695" y="1684938"/>
            <a:ext cx="1783080" cy="1302706"/>
          </a:xfrm>
          <a:prstGeom prst="rect">
            <a:avLst/>
          </a:prstGeom>
          <a:ln w="9525">
            <a:solidFill>
              <a:srgbClr val="D9D9D9"/>
            </a:solidFill>
          </a:ln>
        </p:spPr>
      </p:pic>
      <p:sp>
        <p:nvSpPr>
          <p:cNvPr id="12" name="Rounded Rectangle 11"/>
          <p:cNvSpPr/>
          <p:nvPr/>
        </p:nvSpPr>
        <p:spPr>
          <a:xfrm>
            <a:off x="5532120" y="3090672"/>
            <a:ext cx="6156655" cy="320040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Son yıllarda yükselen deniz seviyesi ve aşırı hava olaylarındaki artış, Pasifik Okyanusu veya diğer adı ile Büyük Okyanus’ta yer alan bazı ada halklarını göçe zorladı. Küresel iklim değişikliğinin etkilerinin görüldüğü alanların başında Vietnam, Tayland, Endonezya, Tuvalu, Kiribati ve Marshall Adaları’nın kıyı bölgeleri gelmektedir. Yükseltinin az olduğu kıyı kesimlerde yaşayan aileler, daha yüksek yerlere veya komşu ülkelere sığındı. Bu insanlar; atalarının topraklarını, evlerini ve hayat tarzlarını terk etmek zorunda kaldı. İklim kaynaklı göçlerin artışında deniz seviyesindeki yükselme ve şiddetli fırtınalar nedeniyle kıyılarda su baskınları etkili oldu.</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161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 · Uygulama: Göç Haberleri (3)</a:t>
            </a:r>
          </a:p>
        </p:txBody>
      </p:sp>
      <p:sp>
        <p:nvSpPr>
          <p:cNvPr id="5" name="Rounded Rectangle 4"/>
          <p:cNvSpPr/>
          <p:nvPr/>
        </p:nvSpPr>
        <p:spPr>
          <a:xfrm>
            <a:off x="9555480" y="201168"/>
            <a:ext cx="2221992" cy="475488"/>
          </a:xfrm>
          <a:prstGeom prst="roundRect">
            <a:avLst>
              <a:gd name="adj" fmla="val 50000"/>
            </a:avLst>
          </a:prstGeom>
          <a:solidFill>
            <a:srgbClr val="B8860B"/>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 · 6-8. GRUP</a:t>
            </a:r>
          </a:p>
        </p:txBody>
      </p:sp>
      <p:sp>
        <p:nvSpPr>
          <p:cNvPr id="6" name="TextBox 5"/>
          <p:cNvSpPr txBox="1"/>
          <p:nvPr/>
        </p:nvSpPr>
        <p:spPr>
          <a:xfrm>
            <a:off x="502920" y="1216152"/>
            <a:ext cx="7498079" cy="548640"/>
          </a:xfrm>
          <a:prstGeom prst="rect">
            <a:avLst/>
          </a:prstGeom>
          <a:noFill/>
        </p:spPr>
        <p:txBody>
          <a:bodyPr wrap="square" anchor="ctr" lIns="73152" rIns="73152" tIns="36576" bIns="36576">
            <a:noAutofit/>
          </a:bodyPr>
          <a:lstStyle/>
          <a:p>
            <a:pPr algn="l">
              <a:spcBef>
                <a:spcPts val="0"/>
              </a:spcBef>
              <a:spcAft>
                <a:spcPts val="0"/>
              </a:spcAft>
            </a:pPr>
            <a:r>
              <a:rPr lang="tr-TR" sz="2300" b="1" i="0">
                <a:solidFill>
                  <a:srgbClr val="D3373A"/>
                </a:solidFill>
                <a:latin typeface="Calibri"/>
              </a:rPr>
              <a:t>Kuraklık Afrika Boynuzu’nda İnsanları Göçe Zorladı</a:t>
            </a:r>
          </a:p>
        </p:txBody>
      </p:sp>
      <p:sp>
        <p:nvSpPr>
          <p:cNvPr id="7" name="Rounded Rectangle 6"/>
          <p:cNvSpPr/>
          <p:nvPr/>
        </p:nvSpPr>
        <p:spPr>
          <a:xfrm>
            <a:off x="502920" y="1856232"/>
            <a:ext cx="7498079" cy="438912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200" b="0" i="0">
                <a:solidFill>
                  <a:srgbClr val="262626"/>
                </a:solidFill>
                <a:latin typeface="Calibri"/>
              </a:rPr>
              <a:t>Kuraklık Afrika Boynuzu ülkelerinde (Etiyopya, Eritre, Somali, Cibuti, Sudan, Kenya ve Uganda) göçlere neden oldu. Bölgedeki insanlar, kuraklığın neden olduğu su kıtlığı ve gıda yetersizliğiyle karşı karşıya kaldı. Yağışların azalmasıyla etkisini gösteren iklim krizi, aileleri yeni geçim kaynakları ve yeni yerleşim yerleri arayışına yöneltti. Kuraklık ve çevresel bozulma, insanları kırsal alanlardan kent merkezlerine veya ülke sınırlarının dışına iterek iklim göçmeni hâline getirdi.</a:t>
            </a:r>
          </a:p>
        </p:txBody>
      </p:sp>
      <p:sp>
        <p:nvSpPr>
          <p:cNvPr id="8" name="Rounded Rectangle 7"/>
          <p:cNvSpPr/>
          <p:nvPr/>
        </p:nvSpPr>
        <p:spPr>
          <a:xfrm>
            <a:off x="8229599" y="1856232"/>
            <a:ext cx="3459176" cy="2103120"/>
          </a:xfrm>
          <a:prstGeom prst="roundRect">
            <a:avLst>
              <a:gd name="adj" fmla="val 5000"/>
            </a:avLst>
          </a:prstGeom>
          <a:solidFill>
            <a:srgbClr val="F0F0F0"/>
          </a:solidFill>
          <a:ln>
            <a:noFill/>
          </a:ln>
          <a:effectLst/>
        </p:spPr>
        <p:txBody>
          <a:bodyPr rtlCol="0" anchor="ctr"/>
          <a:lstStyle/>
          <a:p/>
        </p:txBody>
      </p:sp>
      <p:sp>
        <p:nvSpPr>
          <p:cNvPr id="9" name="Rounded Rectangle 8"/>
          <p:cNvSpPr/>
          <p:nvPr/>
        </p:nvSpPr>
        <p:spPr>
          <a:xfrm>
            <a:off x="8229599" y="1856232"/>
            <a:ext cx="3459176" cy="530352"/>
          </a:xfrm>
          <a:prstGeom prst="roundRect">
            <a:avLst>
              <a:gd name="adj" fmla="val 25000"/>
            </a:avLst>
          </a:prstGeom>
          <a:solidFill>
            <a:srgbClr val="1E7B6E"/>
          </a:solidFill>
          <a:ln>
            <a:noFill/>
          </a:ln>
          <a:effectLst/>
        </p:spPr>
        <p:txBody>
          <a:bodyPr rtlCol="0" anchor="ctr"/>
          <a:lstStyle/>
          <a:p/>
        </p:txBody>
      </p:sp>
      <p:sp>
        <p:nvSpPr>
          <p:cNvPr id="10" name="Rectangle 9"/>
          <p:cNvSpPr/>
          <p:nvPr/>
        </p:nvSpPr>
        <p:spPr>
          <a:xfrm>
            <a:off x="8229599" y="2121408"/>
            <a:ext cx="3459176" cy="265176"/>
          </a:xfrm>
          <a:prstGeom prst="rect">
            <a:avLst/>
          </a:prstGeom>
          <a:solidFill>
            <a:srgbClr val="1E7B6E"/>
          </a:solidFill>
          <a:ln>
            <a:noFill/>
          </a:ln>
          <a:effectLst/>
        </p:spPr>
        <p:txBody>
          <a:bodyPr rtlCol="0" anchor="ctr"/>
          <a:lstStyle/>
          <a:p/>
        </p:txBody>
      </p:sp>
      <p:sp>
        <p:nvSpPr>
          <p:cNvPr id="11" name="TextBox 10"/>
          <p:cNvSpPr txBox="1"/>
          <p:nvPr/>
        </p:nvSpPr>
        <p:spPr>
          <a:xfrm>
            <a:off x="8321039" y="1856232"/>
            <a:ext cx="327629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İç göç</a:t>
            </a:r>
          </a:p>
        </p:txBody>
      </p:sp>
      <p:sp>
        <p:nvSpPr>
          <p:cNvPr id="12" name="TextBox 11"/>
          <p:cNvSpPr txBox="1"/>
          <p:nvPr/>
        </p:nvSpPr>
        <p:spPr>
          <a:xfrm>
            <a:off x="8339327" y="2459736"/>
            <a:ext cx="3239720" cy="14264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Sınır ölçütüne göre ülke içinde yaşanan göçtür.</a:t>
            </a:r>
          </a:p>
        </p:txBody>
      </p:sp>
      <p:sp>
        <p:nvSpPr>
          <p:cNvPr id="13" name="Rounded Rectangle 12"/>
          <p:cNvSpPr/>
          <p:nvPr/>
        </p:nvSpPr>
        <p:spPr>
          <a:xfrm>
            <a:off x="8229599" y="4142232"/>
            <a:ext cx="3459176" cy="2103120"/>
          </a:xfrm>
          <a:prstGeom prst="roundRect">
            <a:avLst>
              <a:gd name="adj" fmla="val 5000"/>
            </a:avLst>
          </a:prstGeom>
          <a:solidFill>
            <a:srgbClr val="F0F0F0"/>
          </a:solidFill>
          <a:ln>
            <a:noFill/>
          </a:ln>
          <a:effectLst/>
        </p:spPr>
        <p:txBody>
          <a:bodyPr rtlCol="0" anchor="ctr"/>
          <a:lstStyle/>
          <a:p/>
        </p:txBody>
      </p:sp>
      <p:sp>
        <p:nvSpPr>
          <p:cNvPr id="14" name="Rounded Rectangle 13"/>
          <p:cNvSpPr/>
          <p:nvPr/>
        </p:nvSpPr>
        <p:spPr>
          <a:xfrm>
            <a:off x="8229599" y="4142232"/>
            <a:ext cx="3459176" cy="530352"/>
          </a:xfrm>
          <a:prstGeom prst="roundRect">
            <a:avLst>
              <a:gd name="adj" fmla="val 25000"/>
            </a:avLst>
          </a:prstGeom>
          <a:solidFill>
            <a:srgbClr val="D3373A"/>
          </a:solidFill>
          <a:ln>
            <a:noFill/>
          </a:ln>
          <a:effectLst/>
        </p:spPr>
        <p:txBody>
          <a:bodyPr rtlCol="0" anchor="ctr"/>
          <a:lstStyle/>
          <a:p/>
        </p:txBody>
      </p:sp>
      <p:sp>
        <p:nvSpPr>
          <p:cNvPr id="15" name="Rectangle 14"/>
          <p:cNvSpPr/>
          <p:nvPr/>
        </p:nvSpPr>
        <p:spPr>
          <a:xfrm>
            <a:off x="8229599" y="4407408"/>
            <a:ext cx="3459176" cy="265176"/>
          </a:xfrm>
          <a:prstGeom prst="rect">
            <a:avLst/>
          </a:prstGeom>
          <a:solidFill>
            <a:srgbClr val="D3373A"/>
          </a:solidFill>
          <a:ln>
            <a:noFill/>
          </a:ln>
          <a:effectLst/>
        </p:spPr>
        <p:txBody>
          <a:bodyPr rtlCol="0" anchor="ctr"/>
          <a:lstStyle/>
          <a:p/>
        </p:txBody>
      </p:sp>
      <p:sp>
        <p:nvSpPr>
          <p:cNvPr id="16" name="TextBox 15"/>
          <p:cNvSpPr txBox="1"/>
          <p:nvPr/>
        </p:nvSpPr>
        <p:spPr>
          <a:xfrm>
            <a:off x="8321039" y="4142232"/>
            <a:ext cx="3276296"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Dış göç</a:t>
            </a:r>
          </a:p>
        </p:txBody>
      </p:sp>
      <p:sp>
        <p:nvSpPr>
          <p:cNvPr id="17" name="TextBox 16"/>
          <p:cNvSpPr txBox="1"/>
          <p:nvPr/>
        </p:nvSpPr>
        <p:spPr>
          <a:xfrm>
            <a:off x="8339327" y="4745736"/>
            <a:ext cx="3239720" cy="142646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Sınır ölçütüne göre ülke dışına yapılan göçtür.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162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 · Göç Haberleri: sorular</a:t>
            </a:r>
          </a:p>
        </p:txBody>
      </p:sp>
      <p:sp>
        <p:nvSpPr>
          <p:cNvPr id="5" name="Rounded Rectangle 4"/>
          <p:cNvSpPr/>
          <p:nvPr/>
        </p:nvSpPr>
        <p:spPr>
          <a:xfrm>
            <a:off x="9555480" y="201168"/>
            <a:ext cx="2221992" cy="475488"/>
          </a:xfrm>
          <a:prstGeom prst="roundRect">
            <a:avLst>
              <a:gd name="adj" fmla="val 50000"/>
            </a:avLst>
          </a:prstGeom>
          <a:solidFill>
            <a:srgbClr val="B8860B"/>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 · SORULAR</a:t>
            </a:r>
          </a:p>
        </p:txBody>
      </p:sp>
      <p:sp>
        <p:nvSpPr>
          <p:cNvPr id="6" name="Oval 5"/>
          <p:cNvSpPr/>
          <p:nvPr/>
        </p:nvSpPr>
        <p:spPr>
          <a:xfrm>
            <a:off x="502920" y="124167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7" name="TextBox 6"/>
          <p:cNvSpPr txBox="1"/>
          <p:nvPr/>
        </p:nvSpPr>
        <p:spPr>
          <a:xfrm>
            <a:off x="914400" y="1216152"/>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 metinlerindeki göçlerin ortak nedeni nedir?</a:t>
            </a:r>
          </a:p>
        </p:txBody>
      </p:sp>
      <p:sp>
        <p:nvSpPr>
          <p:cNvPr id="8" name="Rounded Rectangle 7"/>
          <p:cNvSpPr/>
          <p:nvPr/>
        </p:nvSpPr>
        <p:spPr>
          <a:xfrm>
            <a:off x="914400" y="1687830"/>
            <a:ext cx="5044287" cy="78814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9" name="Connector 8"/>
          <p:cNvCxnSpPr/>
          <p:nvPr/>
        </p:nvCxnSpPr>
        <p:spPr>
          <a:xfrm>
            <a:off x="1097280" y="1950544"/>
            <a:ext cx="4678527" cy="0"/>
          </a:xfrm>
          <a:prstGeom prst="line">
            <a:avLst/>
          </a:prstGeom>
          <a:ln w="12700">
            <a:solidFill>
              <a:srgbClr val="D9D9D9"/>
            </a:solidFill>
            <a:prstDash val="dash"/>
          </a:ln>
        </p:spPr>
      </p:cxnSp>
      <p:cxnSp>
        <p:nvCxnSpPr>
          <p:cNvPr id="10" name="Connector 9"/>
          <p:cNvCxnSpPr/>
          <p:nvPr/>
        </p:nvCxnSpPr>
        <p:spPr>
          <a:xfrm>
            <a:off x="1097280" y="2213259"/>
            <a:ext cx="4678527" cy="0"/>
          </a:xfrm>
          <a:prstGeom prst="line">
            <a:avLst/>
          </a:prstGeom>
          <a:ln w="12700">
            <a:solidFill>
              <a:srgbClr val="D9D9D9"/>
            </a:solidFill>
            <a:prstDash val="dash"/>
          </a:ln>
        </p:spPr>
      </p:cxnSp>
      <p:sp>
        <p:nvSpPr>
          <p:cNvPr id="11" name="Oval 10"/>
          <p:cNvSpPr/>
          <p:nvPr/>
        </p:nvSpPr>
        <p:spPr>
          <a:xfrm>
            <a:off x="502920" y="2706352"/>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2" name="TextBox 11"/>
          <p:cNvSpPr txBox="1"/>
          <p:nvPr/>
        </p:nvSpPr>
        <p:spPr>
          <a:xfrm>
            <a:off x="914400" y="2549126"/>
            <a:ext cx="504428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 metinlerindeki göçler önlenebilir mi? Gerekçeleriyle açıklayınız.</a:t>
            </a:r>
          </a:p>
        </p:txBody>
      </p:sp>
      <p:sp>
        <p:nvSpPr>
          <p:cNvPr id="13" name="Rounded Rectangle 12"/>
          <p:cNvSpPr/>
          <p:nvPr/>
        </p:nvSpPr>
        <p:spPr>
          <a:xfrm>
            <a:off x="914400" y="3284202"/>
            <a:ext cx="5044287" cy="134816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4" name="Connector 13"/>
          <p:cNvCxnSpPr/>
          <p:nvPr/>
        </p:nvCxnSpPr>
        <p:spPr>
          <a:xfrm>
            <a:off x="1097280" y="3553834"/>
            <a:ext cx="4678527" cy="0"/>
          </a:xfrm>
          <a:prstGeom prst="line">
            <a:avLst/>
          </a:prstGeom>
          <a:ln w="12700">
            <a:solidFill>
              <a:srgbClr val="D9D9D9"/>
            </a:solidFill>
            <a:prstDash val="dash"/>
          </a:ln>
        </p:spPr>
      </p:cxnSp>
      <p:cxnSp>
        <p:nvCxnSpPr>
          <p:cNvPr id="15" name="Connector 14"/>
          <p:cNvCxnSpPr/>
          <p:nvPr/>
        </p:nvCxnSpPr>
        <p:spPr>
          <a:xfrm>
            <a:off x="1097280" y="3823467"/>
            <a:ext cx="4678527" cy="0"/>
          </a:xfrm>
          <a:prstGeom prst="line">
            <a:avLst/>
          </a:prstGeom>
          <a:ln w="12700">
            <a:solidFill>
              <a:srgbClr val="D9D9D9"/>
            </a:solidFill>
            <a:prstDash val="dash"/>
          </a:ln>
        </p:spPr>
      </p:cxnSp>
      <p:cxnSp>
        <p:nvCxnSpPr>
          <p:cNvPr id="16" name="Connector 15"/>
          <p:cNvCxnSpPr/>
          <p:nvPr/>
        </p:nvCxnSpPr>
        <p:spPr>
          <a:xfrm>
            <a:off x="1097280" y="4093100"/>
            <a:ext cx="4678527" cy="0"/>
          </a:xfrm>
          <a:prstGeom prst="line">
            <a:avLst/>
          </a:prstGeom>
          <a:ln w="12700">
            <a:solidFill>
              <a:srgbClr val="D9D9D9"/>
            </a:solidFill>
            <a:prstDash val="dash"/>
          </a:ln>
        </p:spPr>
      </p:cxnSp>
      <p:cxnSp>
        <p:nvCxnSpPr>
          <p:cNvPr id="17" name="Connector 16"/>
          <p:cNvCxnSpPr/>
          <p:nvPr/>
        </p:nvCxnSpPr>
        <p:spPr>
          <a:xfrm>
            <a:off x="1097280" y="4362733"/>
            <a:ext cx="4678527" cy="0"/>
          </a:xfrm>
          <a:prstGeom prst="line">
            <a:avLst/>
          </a:prstGeom>
          <a:ln w="12700">
            <a:solidFill>
              <a:srgbClr val="D9D9D9"/>
            </a:solidFill>
            <a:prstDash val="dash"/>
          </a:ln>
        </p:spPr>
      </p:cxnSp>
      <p:sp>
        <p:nvSpPr>
          <p:cNvPr id="18" name="Oval 17"/>
          <p:cNvSpPr/>
          <p:nvPr/>
        </p:nvSpPr>
        <p:spPr>
          <a:xfrm>
            <a:off x="502920" y="4731045"/>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9" name="TextBox 18"/>
          <p:cNvSpPr txBox="1"/>
          <p:nvPr/>
        </p:nvSpPr>
        <p:spPr>
          <a:xfrm>
            <a:off x="914400" y="4705518"/>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Yaşanan bu göçlerden en çok kimler zarar görebilir?</a:t>
            </a:r>
          </a:p>
        </p:txBody>
      </p:sp>
      <p:sp>
        <p:nvSpPr>
          <p:cNvPr id="20" name="Rounded Rectangle 19"/>
          <p:cNvSpPr/>
          <p:nvPr/>
        </p:nvSpPr>
        <p:spPr>
          <a:xfrm>
            <a:off x="914400" y="5177196"/>
            <a:ext cx="5044287" cy="106815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1" name="Connector 20"/>
          <p:cNvCxnSpPr/>
          <p:nvPr/>
        </p:nvCxnSpPr>
        <p:spPr>
          <a:xfrm>
            <a:off x="1097280" y="5444234"/>
            <a:ext cx="4678527" cy="0"/>
          </a:xfrm>
          <a:prstGeom prst="line">
            <a:avLst/>
          </a:prstGeom>
          <a:ln w="12700">
            <a:solidFill>
              <a:srgbClr val="D9D9D9"/>
            </a:solidFill>
            <a:prstDash val="dash"/>
          </a:ln>
        </p:spPr>
      </p:cxnSp>
      <p:cxnSp>
        <p:nvCxnSpPr>
          <p:cNvPr id="22" name="Connector 21"/>
          <p:cNvCxnSpPr/>
          <p:nvPr/>
        </p:nvCxnSpPr>
        <p:spPr>
          <a:xfrm>
            <a:off x="1097280" y="5711273"/>
            <a:ext cx="4678527" cy="0"/>
          </a:xfrm>
          <a:prstGeom prst="line">
            <a:avLst/>
          </a:prstGeom>
          <a:ln w="12700">
            <a:solidFill>
              <a:srgbClr val="D9D9D9"/>
            </a:solidFill>
            <a:prstDash val="dash"/>
          </a:ln>
        </p:spPr>
      </p:cxnSp>
      <p:cxnSp>
        <p:nvCxnSpPr>
          <p:cNvPr id="23" name="Connector 22"/>
          <p:cNvCxnSpPr/>
          <p:nvPr/>
        </p:nvCxnSpPr>
        <p:spPr>
          <a:xfrm>
            <a:off x="1097280" y="5978311"/>
            <a:ext cx="4678527" cy="0"/>
          </a:xfrm>
          <a:prstGeom prst="line">
            <a:avLst/>
          </a:prstGeom>
          <a:ln w="12700">
            <a:solidFill>
              <a:srgbClr val="D9D9D9"/>
            </a:solidFill>
            <a:prstDash val="dash"/>
          </a:ln>
        </p:spPr>
      </p:cxnSp>
      <p:sp>
        <p:nvSpPr>
          <p:cNvPr id="24" name="Oval 23"/>
          <p:cNvSpPr/>
          <p:nvPr/>
        </p:nvSpPr>
        <p:spPr>
          <a:xfrm>
            <a:off x="6233007" y="124167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5" name="TextBox 24"/>
          <p:cNvSpPr txBox="1"/>
          <p:nvPr/>
        </p:nvSpPr>
        <p:spPr>
          <a:xfrm>
            <a:off x="6644487" y="1216152"/>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Yaşanan bu göçlerden kimler kazançlı çıkabilir?</a:t>
            </a:r>
          </a:p>
        </p:txBody>
      </p:sp>
      <p:sp>
        <p:nvSpPr>
          <p:cNvPr id="26" name="Rounded Rectangle 25"/>
          <p:cNvSpPr/>
          <p:nvPr/>
        </p:nvSpPr>
        <p:spPr>
          <a:xfrm>
            <a:off x="6644487" y="1687830"/>
            <a:ext cx="5044287" cy="1539842"/>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7" name="Connector 26"/>
          <p:cNvCxnSpPr/>
          <p:nvPr/>
        </p:nvCxnSpPr>
        <p:spPr>
          <a:xfrm>
            <a:off x="6827367" y="1995798"/>
            <a:ext cx="4678528" cy="0"/>
          </a:xfrm>
          <a:prstGeom prst="line">
            <a:avLst/>
          </a:prstGeom>
          <a:ln w="12700">
            <a:solidFill>
              <a:srgbClr val="D9D9D9"/>
            </a:solidFill>
            <a:prstDash val="dash"/>
          </a:ln>
        </p:spPr>
      </p:cxnSp>
      <p:cxnSp>
        <p:nvCxnSpPr>
          <p:cNvPr id="28" name="Connector 27"/>
          <p:cNvCxnSpPr/>
          <p:nvPr/>
        </p:nvCxnSpPr>
        <p:spPr>
          <a:xfrm>
            <a:off x="6827367" y="2303766"/>
            <a:ext cx="4678528" cy="0"/>
          </a:xfrm>
          <a:prstGeom prst="line">
            <a:avLst/>
          </a:prstGeom>
          <a:ln w="12700">
            <a:solidFill>
              <a:srgbClr val="D9D9D9"/>
            </a:solidFill>
            <a:prstDash val="dash"/>
          </a:ln>
        </p:spPr>
      </p:cxnSp>
      <p:cxnSp>
        <p:nvCxnSpPr>
          <p:cNvPr id="29" name="Connector 28"/>
          <p:cNvCxnSpPr/>
          <p:nvPr/>
        </p:nvCxnSpPr>
        <p:spPr>
          <a:xfrm>
            <a:off x="6827367" y="2611735"/>
            <a:ext cx="4678528" cy="0"/>
          </a:xfrm>
          <a:prstGeom prst="line">
            <a:avLst/>
          </a:prstGeom>
          <a:ln w="12700">
            <a:solidFill>
              <a:srgbClr val="D9D9D9"/>
            </a:solidFill>
            <a:prstDash val="dash"/>
          </a:ln>
        </p:spPr>
      </p:cxnSp>
      <p:cxnSp>
        <p:nvCxnSpPr>
          <p:cNvPr id="30" name="Connector 29"/>
          <p:cNvCxnSpPr/>
          <p:nvPr/>
        </p:nvCxnSpPr>
        <p:spPr>
          <a:xfrm>
            <a:off x="6827367" y="2919703"/>
            <a:ext cx="4678528" cy="0"/>
          </a:xfrm>
          <a:prstGeom prst="line">
            <a:avLst/>
          </a:prstGeom>
          <a:ln w="12700">
            <a:solidFill>
              <a:srgbClr val="D9D9D9"/>
            </a:solidFill>
            <a:prstDash val="dash"/>
          </a:ln>
        </p:spPr>
      </p:cxnSp>
      <p:sp>
        <p:nvSpPr>
          <p:cNvPr id="31" name="Oval 30"/>
          <p:cNvSpPr/>
          <p:nvPr/>
        </p:nvSpPr>
        <p:spPr>
          <a:xfrm>
            <a:off x="6233007" y="358974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32" name="TextBox 31"/>
          <p:cNvSpPr txBox="1"/>
          <p:nvPr/>
        </p:nvSpPr>
        <p:spPr>
          <a:xfrm>
            <a:off x="6644487" y="3300824"/>
            <a:ext cx="5044287" cy="92532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Haberlerdeki göç nedenleri dikkate alındığında Türkiye’de de benzer göçler yaşanabilir mi? Gerekçeleriyle açıklayınız.</a:t>
            </a:r>
          </a:p>
        </p:txBody>
      </p:sp>
      <p:sp>
        <p:nvSpPr>
          <p:cNvPr id="33" name="Rounded Rectangle 32"/>
          <p:cNvSpPr/>
          <p:nvPr/>
        </p:nvSpPr>
        <p:spPr>
          <a:xfrm>
            <a:off x="6644487" y="4299298"/>
            <a:ext cx="5044287" cy="1946053"/>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34" name="Connector 33"/>
          <p:cNvCxnSpPr/>
          <p:nvPr/>
        </p:nvCxnSpPr>
        <p:spPr>
          <a:xfrm>
            <a:off x="6827367" y="4577305"/>
            <a:ext cx="4678528" cy="0"/>
          </a:xfrm>
          <a:prstGeom prst="line">
            <a:avLst/>
          </a:prstGeom>
          <a:ln w="12700">
            <a:solidFill>
              <a:srgbClr val="D9D9D9"/>
            </a:solidFill>
            <a:prstDash val="dash"/>
          </a:ln>
        </p:spPr>
      </p:cxnSp>
      <p:cxnSp>
        <p:nvCxnSpPr>
          <p:cNvPr id="35" name="Connector 34"/>
          <p:cNvCxnSpPr/>
          <p:nvPr/>
        </p:nvCxnSpPr>
        <p:spPr>
          <a:xfrm>
            <a:off x="6827367" y="4855313"/>
            <a:ext cx="4678528" cy="0"/>
          </a:xfrm>
          <a:prstGeom prst="line">
            <a:avLst/>
          </a:prstGeom>
          <a:ln w="12700">
            <a:solidFill>
              <a:srgbClr val="D9D9D9"/>
            </a:solidFill>
            <a:prstDash val="dash"/>
          </a:ln>
        </p:spPr>
      </p:cxnSp>
      <p:cxnSp>
        <p:nvCxnSpPr>
          <p:cNvPr id="36" name="Connector 35"/>
          <p:cNvCxnSpPr/>
          <p:nvPr/>
        </p:nvCxnSpPr>
        <p:spPr>
          <a:xfrm>
            <a:off x="6827367" y="5133320"/>
            <a:ext cx="4678528" cy="0"/>
          </a:xfrm>
          <a:prstGeom prst="line">
            <a:avLst/>
          </a:prstGeom>
          <a:ln w="12700">
            <a:solidFill>
              <a:srgbClr val="D9D9D9"/>
            </a:solidFill>
            <a:prstDash val="dash"/>
          </a:ln>
        </p:spPr>
      </p:cxnSp>
      <p:cxnSp>
        <p:nvCxnSpPr>
          <p:cNvPr id="37" name="Connector 36"/>
          <p:cNvCxnSpPr/>
          <p:nvPr/>
        </p:nvCxnSpPr>
        <p:spPr>
          <a:xfrm>
            <a:off x="6827367" y="5411328"/>
            <a:ext cx="4678528" cy="0"/>
          </a:xfrm>
          <a:prstGeom prst="line">
            <a:avLst/>
          </a:prstGeom>
          <a:ln w="12700">
            <a:solidFill>
              <a:srgbClr val="D9D9D9"/>
            </a:solidFill>
            <a:prstDash val="dash"/>
          </a:ln>
        </p:spPr>
      </p:cxnSp>
      <p:cxnSp>
        <p:nvCxnSpPr>
          <p:cNvPr id="38" name="Connector 37"/>
          <p:cNvCxnSpPr/>
          <p:nvPr/>
        </p:nvCxnSpPr>
        <p:spPr>
          <a:xfrm>
            <a:off x="6827367" y="5689335"/>
            <a:ext cx="4678528" cy="0"/>
          </a:xfrm>
          <a:prstGeom prst="line">
            <a:avLst/>
          </a:prstGeom>
          <a:ln w="12700">
            <a:solidFill>
              <a:srgbClr val="D9D9D9"/>
            </a:solidFill>
            <a:prstDash val="dash"/>
          </a:ln>
        </p:spPr>
      </p:cxnSp>
      <p:cxnSp>
        <p:nvCxnSpPr>
          <p:cNvPr id="39" name="Connector 38"/>
          <p:cNvCxnSpPr/>
          <p:nvPr/>
        </p:nvCxnSpPr>
        <p:spPr>
          <a:xfrm>
            <a:off x="6827367" y="5967343"/>
            <a:ext cx="4678528" cy="0"/>
          </a:xfrm>
          <a:prstGeom prst="line">
            <a:avLst/>
          </a:prstGeom>
          <a:ln w="12700">
            <a:solidFill>
              <a:srgbClr val="D9D9D9"/>
            </a:solidFill>
            <a:prstDash val="dash"/>
          </a:ln>
        </p:spPr>
      </p:cxnSp>
      <p:sp>
        <p:nvSpPr>
          <p:cNvPr id="40" name="TextBox 3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1" name="Rounded Rectangle 4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42" name="TextBox 4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163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 · Göç Haberleri: sorular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Oval 5"/>
          <p:cNvSpPr/>
          <p:nvPr/>
        </p:nvSpPr>
        <p:spPr>
          <a:xfrm>
            <a:off x="502920" y="124167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7" name="TextBox 6"/>
          <p:cNvSpPr txBox="1"/>
          <p:nvPr/>
        </p:nvSpPr>
        <p:spPr>
          <a:xfrm>
            <a:off x="914400" y="1216152"/>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 metinlerindeki göçlerin ortak nedeni nedir?</a:t>
            </a:r>
          </a:p>
        </p:txBody>
      </p:sp>
      <p:sp>
        <p:nvSpPr>
          <p:cNvPr id="8" name="Rounded Rectangle 7"/>
          <p:cNvSpPr/>
          <p:nvPr/>
        </p:nvSpPr>
        <p:spPr>
          <a:xfrm>
            <a:off x="914400" y="1687830"/>
            <a:ext cx="5044287" cy="78814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İklim değişikliği (iklim krizi): buzların çözülmesi, deniz seviyesinin yükselmesi ve aşırı hava olayları, kuraklık.</a:t>
            </a:r>
          </a:p>
        </p:txBody>
      </p:sp>
      <p:sp>
        <p:nvSpPr>
          <p:cNvPr id="9" name="Oval 8"/>
          <p:cNvSpPr/>
          <p:nvPr/>
        </p:nvSpPr>
        <p:spPr>
          <a:xfrm>
            <a:off x="502920" y="2706352"/>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0" name="TextBox 9"/>
          <p:cNvSpPr txBox="1"/>
          <p:nvPr/>
        </p:nvSpPr>
        <p:spPr>
          <a:xfrm>
            <a:off x="914400" y="2549126"/>
            <a:ext cx="504428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 metinlerindeki göçler önlenebilir mi? Gerekçeleriyle açıklayınız.</a:t>
            </a:r>
          </a:p>
        </p:txBody>
      </p:sp>
      <p:sp>
        <p:nvSpPr>
          <p:cNvPr id="11" name="Rounded Rectangle 10"/>
          <p:cNvSpPr/>
          <p:nvPr/>
        </p:nvSpPr>
        <p:spPr>
          <a:xfrm>
            <a:off x="914400" y="3284202"/>
            <a:ext cx="5044287" cy="134816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Tamamen önlenemez ama azaltılabilir: sera gazı salımını azaltmak, kıyı koruma, su ve tarım yönetimi, erken uyarı ve uyum çalışmaları; zorunlu göç planlı yer değiştirmeye dönüştürülebilir.</a:t>
            </a:r>
          </a:p>
        </p:txBody>
      </p:sp>
      <p:sp>
        <p:nvSpPr>
          <p:cNvPr id="12" name="Oval 11"/>
          <p:cNvSpPr/>
          <p:nvPr/>
        </p:nvSpPr>
        <p:spPr>
          <a:xfrm>
            <a:off x="502920" y="4731045"/>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3" name="TextBox 12"/>
          <p:cNvSpPr txBox="1"/>
          <p:nvPr/>
        </p:nvSpPr>
        <p:spPr>
          <a:xfrm>
            <a:off x="914400" y="4705518"/>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Yaşanan bu göçlerden en çok kimler zarar görebilir?</a:t>
            </a:r>
          </a:p>
        </p:txBody>
      </p:sp>
      <p:sp>
        <p:nvSpPr>
          <p:cNvPr id="14" name="Rounded Rectangle 13"/>
          <p:cNvSpPr/>
          <p:nvPr/>
        </p:nvSpPr>
        <p:spPr>
          <a:xfrm>
            <a:off x="914400" y="5177196"/>
            <a:ext cx="5044287" cy="106815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Kıyıda ve kırsalda yaşayanlar, yoksullar, çiftçi ve hayvancılar, yaşlılar ve çocuklar; atalarının toprağını ve hayat tarzını bırakmak zorunda kalanlar.</a:t>
            </a:r>
          </a:p>
        </p:txBody>
      </p:sp>
      <p:sp>
        <p:nvSpPr>
          <p:cNvPr id="15" name="Oval 14"/>
          <p:cNvSpPr/>
          <p:nvPr/>
        </p:nvSpPr>
        <p:spPr>
          <a:xfrm>
            <a:off x="6233007" y="124167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6" name="TextBox 15"/>
          <p:cNvSpPr txBox="1"/>
          <p:nvPr/>
        </p:nvSpPr>
        <p:spPr>
          <a:xfrm>
            <a:off x="6644487" y="1216152"/>
            <a:ext cx="5044287"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Yaşanan bu göçlerden kimler kazançlı çıkabilir?</a:t>
            </a:r>
          </a:p>
        </p:txBody>
      </p:sp>
      <p:sp>
        <p:nvSpPr>
          <p:cNvPr id="17" name="Rounded Rectangle 16"/>
          <p:cNvSpPr/>
          <p:nvPr/>
        </p:nvSpPr>
        <p:spPr>
          <a:xfrm>
            <a:off x="6644487" y="1687830"/>
            <a:ext cx="5044287" cy="1539842"/>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Güvenli bir yere yerleşen göçmenler can ve mal güvenliği kazanır; iş gücüne ihtiyaç duyan göç alan yerler yeni çalışanlar kazanabilir.</a:t>
            </a:r>
          </a:p>
        </p:txBody>
      </p:sp>
      <p:sp>
        <p:nvSpPr>
          <p:cNvPr id="18" name="Oval 17"/>
          <p:cNvSpPr/>
          <p:nvPr/>
        </p:nvSpPr>
        <p:spPr>
          <a:xfrm>
            <a:off x="6233007" y="3589749"/>
            <a:ext cx="347472" cy="347472"/>
          </a:xfrm>
          <a:prstGeom prst="ellipse">
            <a:avLst/>
          </a:prstGeom>
          <a:solidFill>
            <a:srgbClr val="B8860B"/>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5</a:t>
            </a:r>
          </a:p>
        </p:txBody>
      </p:sp>
      <p:sp>
        <p:nvSpPr>
          <p:cNvPr id="19" name="TextBox 18"/>
          <p:cNvSpPr txBox="1"/>
          <p:nvPr/>
        </p:nvSpPr>
        <p:spPr>
          <a:xfrm>
            <a:off x="6644487" y="3300824"/>
            <a:ext cx="5044287" cy="92532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Haberlerdeki göç nedenleri dikkate alındığında Türkiye’de de benzer göçler yaşanabilir mi? Gerekçeleriyle açıklayınız.</a:t>
            </a:r>
          </a:p>
        </p:txBody>
      </p:sp>
      <p:sp>
        <p:nvSpPr>
          <p:cNvPr id="20" name="Rounded Rectangle 19"/>
          <p:cNvSpPr/>
          <p:nvPr/>
        </p:nvSpPr>
        <p:spPr>
          <a:xfrm>
            <a:off x="6644487" y="4299298"/>
            <a:ext cx="5044287" cy="1946053"/>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700" b="0" i="0">
                <a:solidFill>
                  <a:srgbClr val="262626"/>
                </a:solidFill>
                <a:latin typeface="Calibri"/>
              </a:rPr>
              <a:t>Evet, özellikle iç göçler: kuraklık ve su kıtlığı tarımı etkileyebilir; kıyılarda sel ve fırtına riski artabilir. Arktik'teki gibi geniş donmuş topraklar Türkiye'de yoktur; asıl risk kuraklıktır.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164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itici, çekici, engel</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SÖZCÜLER</a:t>
            </a:r>
          </a:p>
        </p:txBody>
      </p:sp>
      <p:graphicFrame>
        <p:nvGraphicFramePr>
          <p:cNvPr id="6" name="Table 5"/>
          <p:cNvGraphicFramePr>
            <a:graphicFrameLocks noGrp="1"/>
          </p:cNvGraphicFramePr>
          <p:nvPr/>
        </p:nvGraphicFramePr>
        <p:xfrm>
          <a:off x="502920" y="1261872"/>
          <a:ext cx="11183112" cy="4526280"/>
        </p:xfrm>
        <a:graphic>
          <a:graphicData uri="http://schemas.openxmlformats.org/drawingml/2006/table">
            <a:tbl>
              <a:tblPr firstRow="1" bandRow="1">
                <a:tableStyleId>{5C22544A-7EE6-4342-B048-85BDC9FD1C3A}</a:tableStyleId>
              </a:tblPr>
              <a:tblGrid>
                <a:gridCol w="2377440"/>
                <a:gridCol w="2926080"/>
                <a:gridCol w="2926080"/>
                <a:gridCol w="2953512"/>
              </a:tblGrid>
              <a:tr h="548640">
                <a:tc>
                  <a:txBody>
                    <a:bodyPr wrap="square"/>
                    <a:lstStyle/>
                    <a:p>
                      <a:pPr algn="ctr">
                        <a:spcBef>
                          <a:spcPts val="0"/>
                        </a:spcBef>
                        <a:spcAft>
                          <a:spcPts val="0"/>
                        </a:spcAft>
                      </a:pPr>
                      <a:r>
                        <a:rPr lang="tr-TR" sz="1900" b="1" i="0">
                          <a:solidFill>
                            <a:srgbClr val="FFFFFF"/>
                          </a:solidFill>
                          <a:latin typeface="Calibri"/>
                        </a:rPr>
                        <a:t>Göç</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İtici Faktörler</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Çekici Faktörler</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Engeller</a:t>
                      </a:r>
                    </a:p>
                  </a:txBody>
                  <a:tcPr marL="54864" marR="54864" marT="18288" marB="18288" anchor="ctr">
                    <a:solidFill>
                      <a:srgbClr val="1E7B6E"/>
                    </a:solidFill>
                  </a:tcPr>
                </a:tc>
              </a:tr>
              <a:tr h="1325880">
                <a:tc>
                  <a:txBody>
                    <a:bodyPr wrap="square"/>
                    <a:lstStyle/>
                    <a:p>
                      <a:pPr algn="l">
                        <a:spcBef>
                          <a:spcPts val="0"/>
                        </a:spcBef>
                        <a:spcAft>
                          <a:spcPts val="0"/>
                        </a:spcAft>
                      </a:pPr>
                      <a:r>
                        <a:rPr lang="tr-TR" sz="1800" b="0" i="0">
                          <a:solidFill>
                            <a:srgbClr val="262626"/>
                          </a:solidFill>
                          <a:latin typeface="Calibri"/>
                        </a:rPr>
                        <a:t>A · Venezuela</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1325880">
                <a:tc>
                  <a:txBody>
                    <a:bodyPr wrap="square"/>
                    <a:lstStyle/>
                    <a:p>
                      <a:pPr algn="l">
                        <a:spcBef>
                          <a:spcPts val="0"/>
                        </a:spcBef>
                        <a:spcAft>
                          <a:spcPts val="0"/>
                        </a:spcAft>
                      </a:pPr>
                      <a:r>
                        <a:rPr lang="tr-TR" sz="1800" b="0" i="0">
                          <a:solidFill>
                            <a:srgbClr val="262626"/>
                          </a:solidFill>
                          <a:latin typeface="Calibri"/>
                        </a:rPr>
                        <a:t>B · Çinliler Afrika'ya</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1325880">
                <a:tc>
                  <a:txBody>
                    <a:bodyPr wrap="square"/>
                    <a:lstStyle/>
                    <a:p>
                      <a:pPr algn="l">
                        <a:spcBef>
                          <a:spcPts val="0"/>
                        </a:spcBef>
                        <a:spcAft>
                          <a:spcPts val="0"/>
                        </a:spcAft>
                      </a:pPr>
                      <a:r>
                        <a:rPr lang="tr-TR" sz="1800" b="0" i="0">
                          <a:solidFill>
                            <a:srgbClr val="262626"/>
                          </a:solidFill>
                          <a:latin typeface="Calibri"/>
                        </a:rPr>
                        <a:t>C · İklim göçleri</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bl>
          </a:graphicData>
        </a:graphic>
      </p:graphicFrame>
      <p:sp>
        <p:nvSpPr>
          <p:cNvPr id="7" name="Rounded Rectangle 6"/>
          <p:cNvSpPr/>
          <p:nvPr/>
        </p:nvSpPr>
        <p:spPr>
          <a:xfrm>
            <a:off x="502920" y="5742432"/>
            <a:ext cx="11185855" cy="5029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Göç veren yer de göç alan yer de değişir: nüfus, ekonomi ve kültür etkilenir.</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150-153</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165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itici, çekici, engel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61872"/>
          <a:ext cx="11183112" cy="4526280"/>
        </p:xfrm>
        <a:graphic>
          <a:graphicData uri="http://schemas.openxmlformats.org/drawingml/2006/table">
            <a:tbl>
              <a:tblPr firstRow="1" bandRow="1">
                <a:tableStyleId>{5C22544A-7EE6-4342-B048-85BDC9FD1C3A}</a:tableStyleId>
              </a:tblPr>
              <a:tblGrid>
                <a:gridCol w="2377440"/>
                <a:gridCol w="2926080"/>
                <a:gridCol w="2926080"/>
                <a:gridCol w="2953512"/>
              </a:tblGrid>
              <a:tr h="548640">
                <a:tc>
                  <a:txBody>
                    <a:bodyPr wrap="square"/>
                    <a:lstStyle/>
                    <a:p>
                      <a:pPr algn="ctr">
                        <a:spcBef>
                          <a:spcPts val="0"/>
                        </a:spcBef>
                        <a:spcAft>
                          <a:spcPts val="0"/>
                        </a:spcAft>
                      </a:pPr>
                      <a:r>
                        <a:rPr lang="tr-TR" sz="1900" b="1" i="0">
                          <a:solidFill>
                            <a:srgbClr val="FFFFFF"/>
                          </a:solidFill>
                          <a:latin typeface="Calibri"/>
                        </a:rPr>
                        <a:t>Göç</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İtici Faktörler</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Çekici Faktörler</a:t>
                      </a:r>
                    </a:p>
                  </a:txBody>
                  <a:tcPr marL="54864" marR="54864" marT="18288" marB="18288" anchor="ctr">
                    <a:solidFill>
                      <a:srgbClr val="1E7B6E"/>
                    </a:solidFill>
                  </a:tcPr>
                </a:tc>
                <a:tc>
                  <a:txBody>
                    <a:bodyPr wrap="square"/>
                    <a:lstStyle/>
                    <a:p>
                      <a:pPr algn="ctr">
                        <a:spcBef>
                          <a:spcPts val="0"/>
                        </a:spcBef>
                        <a:spcAft>
                          <a:spcPts val="0"/>
                        </a:spcAft>
                      </a:pPr>
                      <a:r>
                        <a:rPr lang="tr-TR" sz="1900" b="1" i="0">
                          <a:solidFill>
                            <a:srgbClr val="FFFFFF"/>
                          </a:solidFill>
                          <a:latin typeface="Calibri"/>
                        </a:rPr>
                        <a:t>Engeller</a:t>
                      </a:r>
                    </a:p>
                  </a:txBody>
                  <a:tcPr marL="54864" marR="54864" marT="18288" marB="18288" anchor="ctr">
                    <a:solidFill>
                      <a:srgbClr val="1E7B6E"/>
                    </a:solidFill>
                  </a:tcPr>
                </a:tc>
              </a:tr>
              <a:tr h="1325880">
                <a:tc>
                  <a:txBody>
                    <a:bodyPr wrap="square"/>
                    <a:lstStyle/>
                    <a:p>
                      <a:pPr algn="l">
                        <a:spcBef>
                          <a:spcPts val="0"/>
                        </a:spcBef>
                        <a:spcAft>
                          <a:spcPts val="0"/>
                        </a:spcAft>
                      </a:pPr>
                      <a:r>
                        <a:rPr lang="tr-TR" sz="1800" b="0" i="0">
                          <a:solidFill>
                            <a:srgbClr val="262626"/>
                          </a:solidFill>
                          <a:latin typeface="Calibri"/>
                        </a:rPr>
                        <a:t>A · Venezuela</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Siyasi ve ekonomik sorunlar, ambargo ve kriz</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Komşu ülkelerde iş, geçim, güvenli yaşam umudu</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Mesafe, ulaşım, sınır ve hukuki durum</a:t>
                      </a:r>
                    </a:p>
                  </a:txBody>
                  <a:tcPr marL="54864" marR="54864" marT="18288" marB="18288" anchor="ctr">
                    <a:solidFill>
                      <a:srgbClr val="FFFFFF"/>
                    </a:solidFill>
                  </a:tcPr>
                </a:tc>
              </a:tr>
              <a:tr h="1325880">
                <a:tc>
                  <a:txBody>
                    <a:bodyPr wrap="square"/>
                    <a:lstStyle/>
                    <a:p>
                      <a:pPr algn="l">
                        <a:spcBef>
                          <a:spcPts val="0"/>
                        </a:spcBef>
                        <a:spcAft>
                          <a:spcPts val="0"/>
                        </a:spcAft>
                      </a:pPr>
                      <a:r>
                        <a:rPr lang="tr-TR" sz="1800" b="0" i="0">
                          <a:solidFill>
                            <a:srgbClr val="262626"/>
                          </a:solidFill>
                          <a:latin typeface="Calibri"/>
                        </a:rPr>
                        <a:t>B · Çinliler Afrika'ya</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 (göç daha çok çekici faktörlerle açıklanır)</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Yatırımların iş ve ticaret olanakları; vize kolaylığı</a:t>
                      </a:r>
                    </a:p>
                  </a:txBody>
                  <a:tcPr marL="54864" marR="54864" marT="18288" marB="18288" anchor="ctr">
                    <a:solidFill>
                      <a:srgbClr val="E3F1E4"/>
                    </a:solidFill>
                  </a:tcPr>
                </a:tc>
                <a:tc>
                  <a:txBody>
                    <a:bodyPr wrap="square"/>
                    <a:lstStyle/>
                    <a:p>
                      <a:pPr algn="l">
                        <a:spcBef>
                          <a:spcPts val="0"/>
                        </a:spcBef>
                        <a:spcAft>
                          <a:spcPts val="0"/>
                        </a:spcAft>
                      </a:pPr>
                      <a:r>
                        <a:rPr lang="tr-TR" sz="1800" b="0" i="0">
                          <a:solidFill>
                            <a:srgbClr val="262626"/>
                          </a:solidFill>
                          <a:latin typeface="Calibri"/>
                        </a:rPr>
                        <a:t>Mesafe; çalışma izni (27 ülkede kolaylaştı)</a:t>
                      </a:r>
                    </a:p>
                  </a:txBody>
                  <a:tcPr marL="54864" marR="54864" marT="18288" marB="18288" anchor="ctr">
                    <a:solidFill>
                      <a:srgbClr val="E3F1E4"/>
                    </a:solidFill>
                  </a:tcPr>
                </a:tc>
              </a:tr>
              <a:tr h="1325880">
                <a:tc>
                  <a:txBody>
                    <a:bodyPr wrap="square"/>
                    <a:lstStyle/>
                    <a:p>
                      <a:pPr algn="l">
                        <a:spcBef>
                          <a:spcPts val="0"/>
                        </a:spcBef>
                        <a:spcAft>
                          <a:spcPts val="0"/>
                        </a:spcAft>
                      </a:pPr>
                      <a:r>
                        <a:rPr lang="tr-TR" sz="1800" b="0" i="0">
                          <a:solidFill>
                            <a:srgbClr val="262626"/>
                          </a:solidFill>
                          <a:latin typeface="Calibri"/>
                        </a:rPr>
                        <a:t>C · İklim göçleri</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Buzların çözülmesi, deniz seviyesinin yükselmesi, kuraklık</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Yüksek ve güvenli yerler, kentler, yeni geçim kaynakları</a:t>
                      </a:r>
                    </a:p>
                  </a:txBody>
                  <a:tcPr marL="54864" marR="54864" marT="18288" marB="18288" anchor="ctr">
                    <a:solidFill>
                      <a:srgbClr val="FFFFFF"/>
                    </a:solidFill>
                  </a:tcPr>
                </a:tc>
                <a:tc>
                  <a:txBody>
                    <a:bodyPr wrap="square"/>
                    <a:lstStyle/>
                    <a:p>
                      <a:pPr algn="l">
                        <a:spcBef>
                          <a:spcPts val="0"/>
                        </a:spcBef>
                        <a:spcAft>
                          <a:spcPts val="0"/>
                        </a:spcAft>
                      </a:pPr>
                      <a:r>
                        <a:rPr lang="tr-TR" sz="1800" b="0" i="0">
                          <a:solidFill>
                            <a:srgbClr val="262626"/>
                          </a:solidFill>
                          <a:latin typeface="Calibri"/>
                        </a:rPr>
                        <a:t>Ülke sınırları, yoksulluk, mesafe</a:t>
                      </a:r>
                    </a:p>
                  </a:txBody>
                  <a:tcPr marL="54864" marR="54864" marT="18288" marB="18288" anchor="ctr">
                    <a:solidFill>
                      <a:srgbClr val="FFFFFF"/>
                    </a:solidFill>
                  </a:tcPr>
                </a:tc>
              </a:tr>
            </a:tbl>
          </a:graphicData>
        </a:graphic>
      </p:graphicFrame>
      <p:sp>
        <p:nvSpPr>
          <p:cNvPr id="7" name="Rounded Rectangle 6"/>
          <p:cNvSpPr/>
          <p:nvPr/>
        </p:nvSpPr>
        <p:spPr>
          <a:xfrm>
            <a:off x="502920" y="5742432"/>
            <a:ext cx="11185855" cy="50292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Göç veren yer de göç alan yer de değişir: nüfus, ekonomi ve kültür etkilenir.</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150-153</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166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Venezuela'dan en çok göç alan ülkeler (Kolombiya, Peru, Ekvador) için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Venezuela'ya komşu ya da yakın ülkelerdir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Avrupa ülkeleridir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Okyanus aşırı ülkelerdir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Asya ülkeleridir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Afrika ülkeleridir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167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Venezuela'dan en çok göç alan ülkeler (Kolombiya, Peru, Ekvador) için hangisi söylenebilir?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Venezuela'ya komşu ya da yakın ülkelerdir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Avrupa ülkeleridir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Okyanus aşırı ülkelerdir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Asya ülkeleridir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Afrika ülkeleridir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Mesafe ve ulaşım olanakları göçü etkileyen engellerdir; göçmenlerin çoğu yakındaki ülkelere gitmiştir (s. 150 harita ve tablo).</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168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Haberlere göre Pasifik'teki bazı ada halklarını göçe zorlayan temel neden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Ekonomik kriz ve ambargo</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 seviyesinin yükselmesi ve aşırı hava olayları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mübadelesi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Yeni yerler keşfetme isteği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Maden yatırımları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169 / 379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Haberlere göre Pasifik'teki bazı ada halklarını göçe zorlayan temel neden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Ekonomik kriz ve ambargo</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Deniz seviyesinin yükselmesi ve aşırı hava olayları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mübadelesi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Yeni yerler keşfetme isteği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Maden yatırımları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Son yıllarda yükselen deniz seviyesi ve aşırı hava olaylarındaki artış ada halklarını göçe zorlamıştır (iklim kaynaklı göç).</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170 / 379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soruları (bireysel)</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BİREYSEL · 7 dk</a:t>
            </a:r>
          </a:p>
        </p:txBody>
      </p:sp>
      <p:pic>
        <p:nvPicPr>
          <p:cNvPr id="6" name="Picture 5" descr="h23_harita_4_1_s149.jpg"/>
          <p:cNvPicPr>
            <a:picLocks noChangeAspect="1"/>
          </p:cNvPicPr>
          <p:nvPr/>
        </p:nvPicPr>
        <p:blipFill>
          <a:blip r:embed="rId3"/>
          <a:stretch>
            <a:fillRect/>
          </a:stretch>
        </p:blipFill>
        <p:spPr>
          <a:xfrm>
            <a:off x="502920" y="1216152"/>
            <a:ext cx="4463214" cy="3108960"/>
          </a:xfrm>
          <a:prstGeom prst="rect">
            <a:avLst/>
          </a:prstGeom>
          <a:ln w="9525">
            <a:solidFill>
              <a:srgbClr val="D9D9D9"/>
            </a:solidFill>
          </a:ln>
        </p:spPr>
      </p:pic>
      <p:pic>
        <p:nvPicPr>
          <p:cNvPr id="7" name="Picture 6" descr="h23_venezuela_haritasi_s150.jpg"/>
          <p:cNvPicPr>
            <a:picLocks noChangeAspect="1"/>
          </p:cNvPicPr>
          <p:nvPr/>
        </p:nvPicPr>
        <p:blipFill>
          <a:blip r:embed="rId4"/>
          <a:stretch>
            <a:fillRect/>
          </a:stretch>
        </p:blipFill>
        <p:spPr>
          <a:xfrm>
            <a:off x="5149014" y="1216152"/>
            <a:ext cx="3221072" cy="3108960"/>
          </a:xfrm>
          <a:prstGeom prst="rect">
            <a:avLst/>
          </a:prstGeom>
          <a:ln w="9525">
            <a:solidFill>
              <a:srgbClr val="D9D9D9"/>
            </a:solidFill>
          </a:ln>
        </p:spPr>
      </p:pic>
      <p:sp>
        <p:nvSpPr>
          <p:cNvPr id="8" name="Rounded Rectangle 7"/>
          <p:cNvSpPr/>
          <p:nvPr/>
        </p:nvSpPr>
        <p:spPr>
          <a:xfrm>
            <a:off x="8552966" y="1216152"/>
            <a:ext cx="3135809" cy="3108960"/>
          </a:xfrm>
          <a:prstGeom prst="roundRect">
            <a:avLst>
              <a:gd name="adj" fmla="val 8000"/>
            </a:avLst>
          </a:prstGeom>
          <a:solidFill>
            <a:srgbClr val="F0F0F0"/>
          </a:solidFill>
          <a:ln>
            <a:noFill/>
          </a:ln>
          <a:effectLst/>
        </p:spPr>
        <p:txBody>
          <a:bodyPr rtlCol="0" anchor="ctr" wrap="square" lIns="109728" rIns="109728" tIns="73152" bIns="73152">
            <a:noAutofit/>
          </a:bodyPr>
          <a:lstStyle/>
          <a:p>
            <a:pPr algn="l">
              <a:spcBef>
                <a:spcPts val="0"/>
              </a:spcBef>
              <a:spcAft>
                <a:spcPts val="600"/>
              </a:spcAft>
            </a:pPr>
            <a:r>
              <a:rPr lang="tr-TR" sz="1700" b="1" i="0">
                <a:solidFill>
                  <a:srgbClr val="1E7B6E"/>
                </a:solidFill>
                <a:latin typeface="Calibri"/>
              </a:rPr>
              <a:t>Harita 4.1</a:t>
            </a:r>
          </a:p>
          <a:p>
            <a:pPr algn="l" marL="211327" indent="-211327">
              <a:spcBef>
                <a:spcPts val="0"/>
              </a:spcBef>
              <a:spcAft>
                <a:spcPts val="600"/>
              </a:spcAft>
            </a:pPr>
            <a:r>
              <a:rPr lang="tr-TR" sz="1700" b="1" i="0">
                <a:solidFill>
                  <a:srgbClr val="1E7B6E"/>
                </a:solidFill>
                <a:latin typeface="Calibri"/>
              </a:rPr>
              <a:t>•  </a:t>
            </a:r>
            <a:r>
              <a:rPr lang="tr-TR" sz="1700" b="0" i="0">
                <a:solidFill>
                  <a:srgbClr val="262626"/>
                </a:solidFill>
                <a:latin typeface="Calibri"/>
              </a:rPr>
              <a:t>taralı alan: ana yurt</a:t>
            </a:r>
          </a:p>
          <a:p>
            <a:pPr algn="l" marL="211327" indent="-211327">
              <a:spcBef>
                <a:spcPts val="0"/>
              </a:spcBef>
              <a:spcAft>
                <a:spcPts val="1000"/>
              </a:spcAft>
            </a:pPr>
            <a:r>
              <a:rPr lang="tr-TR" sz="1700" b="1" i="0">
                <a:solidFill>
                  <a:srgbClr val="1E7B6E"/>
                </a:solidFill>
                <a:latin typeface="Calibri"/>
              </a:rPr>
              <a:t>•  </a:t>
            </a:r>
            <a:r>
              <a:rPr lang="tr-TR" sz="1700" b="0" i="0">
                <a:solidFill>
                  <a:srgbClr val="262626"/>
                </a:solidFill>
                <a:latin typeface="Calibri"/>
              </a:rPr>
              <a:t>oklar: göç yönleri</a:t>
            </a:r>
          </a:p>
          <a:p>
            <a:pPr algn="l">
              <a:spcBef>
                <a:spcPts val="0"/>
              </a:spcBef>
              <a:spcAft>
                <a:spcPts val="600"/>
              </a:spcAft>
            </a:pPr>
            <a:r>
              <a:rPr lang="tr-TR" sz="1700" b="1" i="0">
                <a:solidFill>
                  <a:srgbClr val="1E7B6E"/>
                </a:solidFill>
                <a:latin typeface="Calibri"/>
              </a:rPr>
              <a:t>Venezuela</a:t>
            </a:r>
          </a:p>
          <a:p>
            <a:pPr algn="l" marL="211327" indent="-211327">
              <a:spcBef>
                <a:spcPts val="0"/>
              </a:spcBef>
              <a:spcAft>
                <a:spcPts val="0"/>
              </a:spcAft>
            </a:pPr>
            <a:r>
              <a:rPr lang="tr-TR" sz="1700" b="1" i="0">
                <a:solidFill>
                  <a:srgbClr val="1E7B6E"/>
                </a:solidFill>
                <a:latin typeface="Calibri"/>
              </a:rPr>
              <a:t>•  </a:t>
            </a:r>
            <a:r>
              <a:rPr lang="tr-TR" sz="1700" b="0" i="0">
                <a:solidFill>
                  <a:srgbClr val="262626"/>
                </a:solidFill>
                <a:latin typeface="Calibri"/>
              </a:rPr>
              <a:t>ok kalınlığı: göç miktarı</a:t>
            </a:r>
          </a:p>
        </p:txBody>
      </p:sp>
      <p:sp>
        <p:nvSpPr>
          <p:cNvPr id="9" name="Oval 8"/>
          <p:cNvSpPr/>
          <p:nvPr/>
        </p:nvSpPr>
        <p:spPr>
          <a:xfrm>
            <a:off x="502920" y="4546346"/>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0" name="TextBox 9"/>
          <p:cNvSpPr txBox="1"/>
          <p:nvPr/>
        </p:nvSpPr>
        <p:spPr>
          <a:xfrm>
            <a:off x="914400" y="4389120"/>
            <a:ext cx="506714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Harita 4.1'de bir göç yönü seçin: bu yönde göçü kolaylaştırmış olabilecek bir coğrafi özellik nedir?</a:t>
            </a:r>
          </a:p>
        </p:txBody>
      </p:sp>
      <p:sp>
        <p:nvSpPr>
          <p:cNvPr id="11" name="Rounded Rectangle 10"/>
          <p:cNvSpPr/>
          <p:nvPr/>
        </p:nvSpPr>
        <p:spPr>
          <a:xfrm>
            <a:off x="914400" y="5124196"/>
            <a:ext cx="5067147" cy="1166876"/>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2" name="Connector 11"/>
          <p:cNvCxnSpPr/>
          <p:nvPr/>
        </p:nvCxnSpPr>
        <p:spPr>
          <a:xfrm>
            <a:off x="1097280" y="5415915"/>
            <a:ext cx="4701387" cy="0"/>
          </a:xfrm>
          <a:prstGeom prst="line">
            <a:avLst/>
          </a:prstGeom>
          <a:ln w="12700">
            <a:solidFill>
              <a:srgbClr val="D9D9D9"/>
            </a:solidFill>
            <a:prstDash val="dash"/>
          </a:ln>
        </p:spPr>
      </p:cxnSp>
      <p:cxnSp>
        <p:nvCxnSpPr>
          <p:cNvPr id="13" name="Connector 12"/>
          <p:cNvCxnSpPr/>
          <p:nvPr/>
        </p:nvCxnSpPr>
        <p:spPr>
          <a:xfrm>
            <a:off x="1097280" y="5707634"/>
            <a:ext cx="4701387" cy="0"/>
          </a:xfrm>
          <a:prstGeom prst="line">
            <a:avLst/>
          </a:prstGeom>
          <a:ln w="12700">
            <a:solidFill>
              <a:srgbClr val="D9D9D9"/>
            </a:solidFill>
            <a:prstDash val="dash"/>
          </a:ln>
        </p:spPr>
      </p:cxnSp>
      <p:cxnSp>
        <p:nvCxnSpPr>
          <p:cNvPr id="14" name="Connector 13"/>
          <p:cNvCxnSpPr/>
          <p:nvPr/>
        </p:nvCxnSpPr>
        <p:spPr>
          <a:xfrm>
            <a:off x="1097280" y="5999353"/>
            <a:ext cx="4701387" cy="0"/>
          </a:xfrm>
          <a:prstGeom prst="line">
            <a:avLst/>
          </a:prstGeom>
          <a:ln w="12700">
            <a:solidFill>
              <a:srgbClr val="D9D9D9"/>
            </a:solidFill>
            <a:prstDash val="dash"/>
          </a:ln>
        </p:spPr>
      </p:cxnSp>
      <p:sp>
        <p:nvSpPr>
          <p:cNvPr id="15" name="Oval 14"/>
          <p:cNvSpPr/>
          <p:nvPr/>
        </p:nvSpPr>
        <p:spPr>
          <a:xfrm>
            <a:off x="6210147" y="4546346"/>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6" name="TextBox 15"/>
          <p:cNvSpPr txBox="1"/>
          <p:nvPr/>
        </p:nvSpPr>
        <p:spPr>
          <a:xfrm>
            <a:off x="6621627" y="4389120"/>
            <a:ext cx="506714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Venezuela haritasında en çok göç alan ülkelerin konumu, göç 'engelleri' hakkında ne söyler?</a:t>
            </a:r>
          </a:p>
        </p:txBody>
      </p:sp>
      <p:sp>
        <p:nvSpPr>
          <p:cNvPr id="17" name="Rounded Rectangle 16"/>
          <p:cNvSpPr/>
          <p:nvPr/>
        </p:nvSpPr>
        <p:spPr>
          <a:xfrm>
            <a:off x="6621627" y="5124196"/>
            <a:ext cx="5067147" cy="1166876"/>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8" name="Connector 17"/>
          <p:cNvCxnSpPr/>
          <p:nvPr/>
        </p:nvCxnSpPr>
        <p:spPr>
          <a:xfrm>
            <a:off x="6804507" y="5415915"/>
            <a:ext cx="4701388" cy="0"/>
          </a:xfrm>
          <a:prstGeom prst="line">
            <a:avLst/>
          </a:prstGeom>
          <a:ln w="12700">
            <a:solidFill>
              <a:srgbClr val="D9D9D9"/>
            </a:solidFill>
            <a:prstDash val="dash"/>
          </a:ln>
        </p:spPr>
      </p:cxnSp>
      <p:cxnSp>
        <p:nvCxnSpPr>
          <p:cNvPr id="19" name="Connector 18"/>
          <p:cNvCxnSpPr/>
          <p:nvPr/>
        </p:nvCxnSpPr>
        <p:spPr>
          <a:xfrm>
            <a:off x="6804507" y="5707634"/>
            <a:ext cx="4701388" cy="0"/>
          </a:xfrm>
          <a:prstGeom prst="line">
            <a:avLst/>
          </a:prstGeom>
          <a:ln w="12700">
            <a:solidFill>
              <a:srgbClr val="D9D9D9"/>
            </a:solidFill>
            <a:prstDash val="dash"/>
          </a:ln>
        </p:spPr>
      </p:cxnSp>
      <p:cxnSp>
        <p:nvCxnSpPr>
          <p:cNvPr id="20" name="Connector 19"/>
          <p:cNvCxnSpPr/>
          <p:nvPr/>
        </p:nvCxnSpPr>
        <p:spPr>
          <a:xfrm>
            <a:off x="6804507" y="5999353"/>
            <a:ext cx="4701388" cy="0"/>
          </a:xfrm>
          <a:prstGeom prst="line">
            <a:avLst/>
          </a:prstGeom>
          <a:ln w="12700">
            <a:solidFill>
              <a:srgbClr val="D9D9D9"/>
            </a:solidFill>
            <a:prstDash val="dash"/>
          </a:ln>
        </p:spPr>
      </p:cxn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149-150</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171 / 379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Harita soruları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3_harita_4_1_s149.jpg"/>
          <p:cNvPicPr>
            <a:picLocks noChangeAspect="1"/>
          </p:cNvPicPr>
          <p:nvPr/>
        </p:nvPicPr>
        <p:blipFill>
          <a:blip r:embed="rId3"/>
          <a:stretch>
            <a:fillRect/>
          </a:stretch>
        </p:blipFill>
        <p:spPr>
          <a:xfrm>
            <a:off x="502920" y="1216152"/>
            <a:ext cx="4463214" cy="3108960"/>
          </a:xfrm>
          <a:prstGeom prst="rect">
            <a:avLst/>
          </a:prstGeom>
          <a:ln w="9525">
            <a:solidFill>
              <a:srgbClr val="D9D9D9"/>
            </a:solidFill>
          </a:ln>
        </p:spPr>
      </p:pic>
      <p:pic>
        <p:nvPicPr>
          <p:cNvPr id="7" name="Picture 6" descr="h23_venezuela_haritasi_s150.jpg"/>
          <p:cNvPicPr>
            <a:picLocks noChangeAspect="1"/>
          </p:cNvPicPr>
          <p:nvPr/>
        </p:nvPicPr>
        <p:blipFill>
          <a:blip r:embed="rId4"/>
          <a:stretch>
            <a:fillRect/>
          </a:stretch>
        </p:blipFill>
        <p:spPr>
          <a:xfrm>
            <a:off x="5149014" y="1216152"/>
            <a:ext cx="3221072" cy="3108960"/>
          </a:xfrm>
          <a:prstGeom prst="rect">
            <a:avLst/>
          </a:prstGeom>
          <a:ln w="9525">
            <a:solidFill>
              <a:srgbClr val="D9D9D9"/>
            </a:solidFill>
          </a:ln>
        </p:spPr>
      </p:pic>
      <p:sp>
        <p:nvSpPr>
          <p:cNvPr id="8" name="Oval 7"/>
          <p:cNvSpPr/>
          <p:nvPr/>
        </p:nvSpPr>
        <p:spPr>
          <a:xfrm>
            <a:off x="2047764" y="2201857"/>
            <a:ext cx="822960" cy="402336"/>
          </a:xfrm>
          <a:prstGeom prst="ellipse">
            <a:avLst/>
          </a:prstGeom>
          <a:noFill/>
          <a:ln w="38100">
            <a:solidFill>
              <a:srgbClr val="2E7D32"/>
            </a:solidFill>
          </a:ln>
          <a:effectLst/>
        </p:spPr>
        <p:txBody>
          <a:bodyPr rtlCol="0" anchor="ctr"/>
          <a:lstStyle/>
          <a:p/>
        </p:txBody>
      </p:sp>
      <p:sp>
        <p:nvSpPr>
          <p:cNvPr id="9" name="Oval 8"/>
          <p:cNvSpPr/>
          <p:nvPr/>
        </p:nvSpPr>
        <p:spPr>
          <a:xfrm>
            <a:off x="2699642" y="3052517"/>
            <a:ext cx="768096" cy="402336"/>
          </a:xfrm>
          <a:prstGeom prst="ellipse">
            <a:avLst/>
          </a:prstGeom>
          <a:noFill/>
          <a:ln w="38100">
            <a:solidFill>
              <a:srgbClr val="D3373A"/>
            </a:solidFill>
          </a:ln>
          <a:effectLst/>
        </p:spPr>
        <p:txBody>
          <a:bodyPr rtlCol="0" anchor="ctr"/>
          <a:lstStyle/>
          <a:p/>
        </p:txBody>
      </p:sp>
      <p:sp>
        <p:nvSpPr>
          <p:cNvPr id="10" name="Rounded Rectangle 9"/>
          <p:cNvSpPr/>
          <p:nvPr/>
        </p:nvSpPr>
        <p:spPr>
          <a:xfrm>
            <a:off x="5904796" y="2788637"/>
            <a:ext cx="425877" cy="138043"/>
          </a:xfrm>
          <a:prstGeom prst="roundRect">
            <a:avLst>
              <a:gd name="adj" fmla="val 30000"/>
            </a:avLst>
          </a:prstGeom>
          <a:noFill/>
          <a:ln w="31750">
            <a:solidFill>
              <a:srgbClr val="2E7D32"/>
            </a:solidFill>
          </a:ln>
          <a:effectLst/>
        </p:spPr>
        <p:txBody>
          <a:bodyPr rtlCol="0" anchor="ctr"/>
          <a:lstStyle/>
          <a:p/>
        </p:txBody>
      </p:sp>
      <p:sp>
        <p:nvSpPr>
          <p:cNvPr id="11" name="Rounded Rectangle 10"/>
          <p:cNvSpPr/>
          <p:nvPr/>
        </p:nvSpPr>
        <p:spPr>
          <a:xfrm>
            <a:off x="5916792" y="2908674"/>
            <a:ext cx="329905" cy="126039"/>
          </a:xfrm>
          <a:prstGeom prst="roundRect">
            <a:avLst>
              <a:gd name="adj" fmla="val 30000"/>
            </a:avLst>
          </a:prstGeom>
          <a:noFill/>
          <a:ln w="31750">
            <a:solidFill>
              <a:srgbClr val="2E7D32"/>
            </a:solidFill>
          </a:ln>
          <a:effectLst/>
        </p:spPr>
        <p:txBody>
          <a:bodyPr rtlCol="0" anchor="ctr"/>
          <a:lstStyle/>
          <a:p/>
        </p:txBody>
      </p:sp>
      <p:sp>
        <p:nvSpPr>
          <p:cNvPr id="12" name="Rounded Rectangle 11"/>
          <p:cNvSpPr/>
          <p:nvPr/>
        </p:nvSpPr>
        <p:spPr>
          <a:xfrm>
            <a:off x="6228702" y="3154750"/>
            <a:ext cx="209940" cy="138043"/>
          </a:xfrm>
          <a:prstGeom prst="roundRect">
            <a:avLst>
              <a:gd name="adj" fmla="val 30000"/>
            </a:avLst>
          </a:prstGeom>
          <a:noFill/>
          <a:ln w="31750">
            <a:solidFill>
              <a:srgbClr val="2E7D32"/>
            </a:solidFill>
          </a:ln>
          <a:effectLst/>
        </p:spPr>
        <p:txBody>
          <a:bodyPr rtlCol="0" anchor="ctr"/>
          <a:lstStyle/>
          <a:p/>
        </p:txBody>
      </p:sp>
      <p:sp>
        <p:nvSpPr>
          <p:cNvPr id="13" name="Oval 12"/>
          <p:cNvSpPr/>
          <p:nvPr/>
        </p:nvSpPr>
        <p:spPr>
          <a:xfrm>
            <a:off x="7666289" y="1874837"/>
            <a:ext cx="548640" cy="274320"/>
          </a:xfrm>
          <a:prstGeom prst="ellipse">
            <a:avLst/>
          </a:prstGeom>
          <a:noFill/>
          <a:ln w="38100">
            <a:solidFill>
              <a:srgbClr val="D3373A"/>
            </a:solidFill>
          </a:ln>
          <a:effectLst/>
        </p:spPr>
        <p:txBody>
          <a:bodyPr rtlCol="0" anchor="ctr"/>
          <a:lstStyle/>
          <a:p/>
        </p:txBody>
      </p:sp>
      <p:sp>
        <p:nvSpPr>
          <p:cNvPr id="14" name="Rounded Rectangle 13"/>
          <p:cNvSpPr/>
          <p:nvPr/>
        </p:nvSpPr>
        <p:spPr>
          <a:xfrm>
            <a:off x="8552966" y="1216152"/>
            <a:ext cx="3135809" cy="3108960"/>
          </a:xfrm>
          <a:prstGeom prst="roundRect">
            <a:avLst>
              <a:gd name="adj" fmla="val 8000"/>
            </a:avLst>
          </a:prstGeom>
          <a:solidFill>
            <a:srgbClr val="F0F0F0"/>
          </a:solidFill>
          <a:ln>
            <a:noFill/>
          </a:ln>
          <a:effectLst/>
        </p:spPr>
        <p:txBody>
          <a:bodyPr rtlCol="0" anchor="ctr" wrap="square" lIns="109728" rIns="109728" tIns="73152" bIns="73152">
            <a:noAutofit/>
          </a:bodyPr>
          <a:lstStyle/>
          <a:p>
            <a:pPr algn="l">
              <a:spcBef>
                <a:spcPts val="0"/>
              </a:spcBef>
              <a:spcAft>
                <a:spcPts val="600"/>
              </a:spcAft>
            </a:pPr>
            <a:r>
              <a:rPr lang="tr-TR" sz="1700" b="1" i="0">
                <a:solidFill>
                  <a:srgbClr val="1E7B6E"/>
                </a:solidFill>
                <a:latin typeface="Calibri"/>
              </a:rPr>
              <a:t>Harita 4.1</a:t>
            </a:r>
          </a:p>
          <a:p>
            <a:pPr algn="l" marL="211327" indent="-211327">
              <a:spcBef>
                <a:spcPts val="0"/>
              </a:spcBef>
              <a:spcAft>
                <a:spcPts val="600"/>
              </a:spcAft>
            </a:pPr>
            <a:r>
              <a:rPr lang="tr-TR" sz="1700" b="1" i="0">
                <a:solidFill>
                  <a:srgbClr val="1E7B6E"/>
                </a:solidFill>
                <a:latin typeface="Calibri"/>
              </a:rPr>
              <a:t>•  </a:t>
            </a:r>
            <a:r>
              <a:rPr lang="tr-TR" sz="1700" b="0" i="0">
                <a:solidFill>
                  <a:srgbClr val="262626"/>
                </a:solidFill>
                <a:latin typeface="Calibri"/>
              </a:rPr>
              <a:t>taralı alan: ana yurt</a:t>
            </a:r>
          </a:p>
          <a:p>
            <a:pPr algn="l" marL="211327" indent="-211327">
              <a:spcBef>
                <a:spcPts val="0"/>
              </a:spcBef>
              <a:spcAft>
                <a:spcPts val="1000"/>
              </a:spcAft>
            </a:pPr>
            <a:r>
              <a:rPr lang="tr-TR" sz="1700" b="1" i="0">
                <a:solidFill>
                  <a:srgbClr val="1E7B6E"/>
                </a:solidFill>
                <a:latin typeface="Calibri"/>
              </a:rPr>
              <a:t>•  </a:t>
            </a:r>
            <a:r>
              <a:rPr lang="tr-TR" sz="1700" b="0" i="0">
                <a:solidFill>
                  <a:srgbClr val="262626"/>
                </a:solidFill>
                <a:latin typeface="Calibri"/>
              </a:rPr>
              <a:t>oklar: göç yönleri</a:t>
            </a:r>
          </a:p>
          <a:p>
            <a:pPr algn="l">
              <a:spcBef>
                <a:spcPts val="0"/>
              </a:spcBef>
              <a:spcAft>
                <a:spcPts val="600"/>
              </a:spcAft>
            </a:pPr>
            <a:r>
              <a:rPr lang="tr-TR" sz="1700" b="1" i="0">
                <a:solidFill>
                  <a:srgbClr val="1E7B6E"/>
                </a:solidFill>
                <a:latin typeface="Calibri"/>
              </a:rPr>
              <a:t>Venezuela</a:t>
            </a:r>
          </a:p>
          <a:p>
            <a:pPr algn="l" marL="211327" indent="-211327">
              <a:spcBef>
                <a:spcPts val="0"/>
              </a:spcBef>
              <a:spcAft>
                <a:spcPts val="0"/>
              </a:spcAft>
            </a:pPr>
            <a:r>
              <a:rPr lang="tr-TR" sz="1700" b="1" i="0">
                <a:solidFill>
                  <a:srgbClr val="1E7B6E"/>
                </a:solidFill>
                <a:latin typeface="Calibri"/>
              </a:rPr>
              <a:t>•  </a:t>
            </a:r>
            <a:r>
              <a:rPr lang="tr-TR" sz="1700" b="0" i="0">
                <a:solidFill>
                  <a:srgbClr val="262626"/>
                </a:solidFill>
                <a:latin typeface="Calibri"/>
              </a:rPr>
              <a:t>ok kalınlığı: göç miktarı</a:t>
            </a:r>
          </a:p>
        </p:txBody>
      </p:sp>
      <p:sp>
        <p:nvSpPr>
          <p:cNvPr id="15" name="Oval 14"/>
          <p:cNvSpPr/>
          <p:nvPr/>
        </p:nvSpPr>
        <p:spPr>
          <a:xfrm>
            <a:off x="502920" y="4546346"/>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6" name="TextBox 15"/>
          <p:cNvSpPr txBox="1"/>
          <p:nvPr/>
        </p:nvSpPr>
        <p:spPr>
          <a:xfrm>
            <a:off x="914400" y="4389120"/>
            <a:ext cx="506714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Harita 4.1'de bir göç yönü seçin: bu yönde göçü kolaylaştırmış olabilecek bir coğrafi özellik nedir?</a:t>
            </a:r>
          </a:p>
        </p:txBody>
      </p:sp>
      <p:sp>
        <p:nvSpPr>
          <p:cNvPr id="17" name="Rounded Rectangle 16"/>
          <p:cNvSpPr/>
          <p:nvPr/>
        </p:nvSpPr>
        <p:spPr>
          <a:xfrm>
            <a:off x="914400" y="5124196"/>
            <a:ext cx="5067147" cy="116687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Batıya göç Kavimler Kapısı'ndan, geniş düzlüklerden geçer: sade yer şekli kolaylaştırır. Oklar Tibet'i dolaşır: yükselti engeldir.</a:t>
            </a:r>
          </a:p>
        </p:txBody>
      </p:sp>
      <p:sp>
        <p:nvSpPr>
          <p:cNvPr id="18" name="Oval 17"/>
          <p:cNvSpPr/>
          <p:nvPr/>
        </p:nvSpPr>
        <p:spPr>
          <a:xfrm>
            <a:off x="6210147" y="4546346"/>
            <a:ext cx="347472" cy="347472"/>
          </a:xfrm>
          <a:prstGeom prst="ellipse">
            <a:avLst/>
          </a:prstGeom>
          <a:solidFill>
            <a:srgbClr val="1E7B6E"/>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9" name="TextBox 18"/>
          <p:cNvSpPr txBox="1"/>
          <p:nvPr/>
        </p:nvSpPr>
        <p:spPr>
          <a:xfrm>
            <a:off x="6621627" y="4389120"/>
            <a:ext cx="5067147" cy="66192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Venezuela haritasında en çok göç alan ülkelerin konumu, göç 'engelleri' hakkında ne söyler?</a:t>
            </a:r>
          </a:p>
        </p:txBody>
      </p:sp>
      <p:sp>
        <p:nvSpPr>
          <p:cNvPr id="20" name="Rounded Rectangle 19"/>
          <p:cNvSpPr/>
          <p:nvPr/>
        </p:nvSpPr>
        <p:spPr>
          <a:xfrm>
            <a:off x="6621627" y="5124196"/>
            <a:ext cx="5067147" cy="1166876"/>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Kolombiya, Peru, Ekvador komşu ya da yakın; uzak İspanya çok az göç almış (2.477.588 ve 169.549 kişi): mesafe ve ulaşım göçü sınırlar.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149-150</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172 / 379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23.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Türklerin Türkistan'dan göçlerinin iki nedenini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Venezuela'dan göçte bir itici faktör ve bir engel yazınız.</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Beyin göçü göç veren (ayrıldığı) ülke için hangi olumsuz sonucu doğurur?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149-152</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173 / 379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Öğrenme günlüğü ve proje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GÜNLÜK</a:t>
            </a:r>
          </a:p>
        </p:txBody>
      </p:sp>
      <p:sp>
        <p:nvSpPr>
          <p:cNvPr id="6" name="Rounded Rectangle 5"/>
          <p:cNvSpPr/>
          <p:nvPr/>
        </p:nvSpPr>
        <p:spPr>
          <a:xfrm>
            <a:off x="502920" y="1353312"/>
            <a:ext cx="11185855" cy="23774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600"/>
              </a:spcAft>
            </a:pPr>
            <a:r>
              <a:rPr lang="tr-TR" sz="2800" b="1" i="0">
                <a:solidFill>
                  <a:srgbClr val="262626"/>
                </a:solidFill>
                <a:latin typeface="Calibri"/>
              </a:rPr>
              <a:t>Göç hakkındaki görüşüm dersin başına göre değişti mi? Neden?</a:t>
            </a:r>
          </a:p>
          <a:p>
            <a:pPr algn="ctr">
              <a:spcBef>
                <a:spcPts val="0"/>
              </a:spcBef>
              <a:spcAft>
                <a:spcPts val="0"/>
              </a:spcAft>
            </a:pPr>
            <a:r>
              <a:rPr lang="tr-TR" sz="2800" b="0" i="0">
                <a:solidFill>
                  <a:srgbClr val="262626"/>
                </a:solidFill>
                <a:latin typeface="Calibri"/>
              </a:rPr>
              <a:t>Günlüğüne iki cümle yaz.</a:t>
            </a:r>
          </a:p>
        </p:txBody>
      </p:sp>
      <p:sp>
        <p:nvSpPr>
          <p:cNvPr id="7" name="Rounded Rectangle 6"/>
          <p:cNvSpPr/>
          <p:nvPr/>
        </p:nvSpPr>
        <p:spPr>
          <a:xfrm>
            <a:off x="502920" y="4005072"/>
            <a:ext cx="11185855" cy="224028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4005072"/>
            <a:ext cx="11185855" cy="530352"/>
          </a:xfrm>
          <a:prstGeom prst="roundRect">
            <a:avLst>
              <a:gd name="adj" fmla="val 25000"/>
            </a:avLst>
          </a:prstGeom>
          <a:solidFill>
            <a:srgbClr val="1E7B6E"/>
          </a:solidFill>
          <a:ln>
            <a:noFill/>
          </a:ln>
          <a:effectLst/>
        </p:spPr>
        <p:txBody>
          <a:bodyPr rtlCol="0" anchor="ctr"/>
          <a:lstStyle/>
          <a:p/>
        </p:txBody>
      </p:sp>
      <p:sp>
        <p:nvSpPr>
          <p:cNvPr id="9" name="Rectangle 8"/>
          <p:cNvSpPr/>
          <p:nvPr/>
        </p:nvSpPr>
        <p:spPr>
          <a:xfrm>
            <a:off x="502920" y="4270248"/>
            <a:ext cx="11185855" cy="265176"/>
          </a:xfrm>
          <a:prstGeom prst="rect">
            <a:avLst/>
          </a:prstGeom>
          <a:solidFill>
            <a:srgbClr val="1E7B6E"/>
          </a:solidFill>
          <a:ln>
            <a:noFill/>
          </a:ln>
          <a:effectLst/>
        </p:spPr>
        <p:txBody>
          <a:bodyPr rtlCol="0" anchor="ctr"/>
          <a:lstStyle/>
          <a:p/>
        </p:txBody>
      </p:sp>
      <p:sp>
        <p:nvSpPr>
          <p:cNvPr id="10" name="TextBox 9"/>
          <p:cNvSpPr txBox="1"/>
          <p:nvPr/>
        </p:nvSpPr>
        <p:spPr>
          <a:xfrm>
            <a:off x="594360" y="4005072"/>
            <a:ext cx="11002975"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Proje alan öğrenciler</a:t>
            </a:r>
          </a:p>
        </p:txBody>
      </p:sp>
      <p:sp>
        <p:nvSpPr>
          <p:cNvPr id="11" name="TextBox 10"/>
          <p:cNvSpPr txBox="1"/>
          <p:nvPr/>
        </p:nvSpPr>
        <p:spPr>
          <a:xfrm>
            <a:off x="612648" y="4608576"/>
            <a:ext cx="10966399" cy="1563624"/>
          </a:xfrm>
          <a:prstGeom prst="rect">
            <a:avLst/>
          </a:prstGeom>
          <a:noFill/>
        </p:spPr>
        <p:txBody>
          <a:bodyPr wrap="square" anchor="t" lIns="73152" rIns="73152" tIns="36576" bIns="36576">
            <a:noAutofit/>
          </a:bodyPr>
          <a:lstStyle/>
          <a:p>
            <a:pPr algn="l" marL="273482" indent="-273482">
              <a:spcBef>
                <a:spcPts val="0"/>
              </a:spcBef>
              <a:spcAft>
                <a:spcPts val="800"/>
              </a:spcAft>
            </a:pPr>
            <a:r>
              <a:rPr lang="tr-TR" sz="2200" b="1" i="0">
                <a:solidFill>
                  <a:srgbClr val="2C6696"/>
                </a:solidFill>
                <a:latin typeface="Calibri"/>
              </a:rPr>
              <a:t>•  </a:t>
            </a:r>
            <a:r>
              <a:rPr lang="tr-TR" sz="2200" b="0" i="0">
                <a:solidFill>
                  <a:srgbClr val="262626"/>
                </a:solidFill>
                <a:latin typeface="Calibri"/>
              </a:rPr>
              <a:t>2. danışmanlık görüşmesi: ……… (gün) · ……… (saat) · ……… (yer)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Proje teslimi: nisan ayının son haftası</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174 / 379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23.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Çalışma kâğıdının (COG9-CK-U4) Bölüm 2'sindeki 7-9. maddeleri çöz.</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Kitap s. 154'ü ve 'Nüfus Piramitleri Nasıl Okunur?' kutusunu 24. hafta için oku.</a:t>
            </a:r>
          </a:p>
          <a:p>
            <a:pPr algn="l" marL="323206" indent="-323206">
              <a:spcBef>
                <a:spcPts val="0"/>
              </a:spcBef>
              <a:spcAft>
                <a:spcPts val="1200"/>
              </a:spcAft>
            </a:pPr>
            <a:r>
              <a:rPr lang="tr-TR" sz="2600" b="1" i="0">
                <a:solidFill>
                  <a:srgbClr val="1E7B6E"/>
                </a:solidFill>
                <a:latin typeface="Calibri"/>
              </a:rPr>
              <a:t>•  </a:t>
            </a:r>
            <a:r>
              <a:rPr lang="tr-TR" sz="2600" b="0" i="0">
                <a:solidFill>
                  <a:srgbClr val="262626"/>
                </a:solidFill>
                <a:latin typeface="Calibri"/>
              </a:rPr>
              <a:t>EBA/MEBİ'deki 'göçler' konu tekrarı isteğe bağlıdır; telefon gerekmez.</a:t>
            </a:r>
          </a:p>
          <a:p>
            <a:pPr algn="l" marL="323206" indent="-323206">
              <a:spcBef>
                <a:spcPts val="0"/>
              </a:spcBef>
              <a:spcAft>
                <a:spcPts val="0"/>
              </a:spcAft>
            </a:pPr>
            <a:r>
              <a:rPr lang="tr-TR" sz="2600" b="1" i="0">
                <a:solidFill>
                  <a:srgbClr val="1E7B6E"/>
                </a:solidFill>
                <a:latin typeface="Calibri"/>
              </a:rPr>
              <a:t>•  </a:t>
            </a:r>
            <a:r>
              <a:rPr lang="tr-TR" sz="2600" b="0" i="0">
                <a:solidFill>
                  <a:srgbClr val="262626"/>
                </a:solidFill>
                <a:latin typeface="Calibri"/>
              </a:rPr>
              <a:t>Göç örneklerini kitaptan çalışıyoruz; aileden ya da çevreden bilgi toplaman gerekmez.</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175 / 379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23. hafta · Nüfusun Dağılışı ve Hareketleri II: Göçler (slayt 130-175)</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