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4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31" r:id="rId183"/>
    <p:sldId id="432" r:id="rId184"/>
    <p:sldId id="433" r:id="rId185"/>
    <p:sldId id="434" r:id="rId186"/>
    <p:sldId id="435" r:id="rId187"/>
    <p:sldId id="436" r:id="rId188"/>
    <p:sldId id="437" r:id="rId189"/>
    <p:sldId id="438" r:id="rId190"/>
    <p:sldId id="439" r:id="rId191"/>
    <p:sldId id="440" r:id="rId192"/>
    <p:sldId id="441" r:id="rId193"/>
    <p:sldId id="442" r:id="rId194"/>
    <p:sldId id="443" r:id="rId195"/>
    <p:sldId id="444" r:id="rId196"/>
    <p:sldId id="445" r:id="rId197"/>
    <p:sldId id="446" r:id="rId198"/>
    <p:sldId id="447" r:id="rId199"/>
    <p:sldId id="448" r:id="rId200"/>
    <p:sldId id="449" r:id="rId201"/>
    <p:sldId id="450" r:id="rId202"/>
    <p:sldId id="451" r:id="rId203"/>
    <p:sldId id="452" r:id="rId204"/>
    <p:sldId id="453" r:id="rId205"/>
    <p:sldId id="454" r:id="rId206"/>
    <p:sldId id="455" r:id="rId207"/>
    <p:sldId id="456" r:id="rId208"/>
    <p:sldId id="457" r:id="rId209"/>
    <p:sldId id="458" r:id="rId210"/>
    <p:sldId id="459" r:id="rId211"/>
    <p:sldId id="460" r:id="rId212"/>
    <p:sldId id="461" r:id="rId213"/>
    <p:sldId id="462" r:id="rId214"/>
    <p:sldId id="463" r:id="rId215"/>
    <p:sldId id="464" r:id="rId216"/>
    <p:sldId id="465" r:id="rId217"/>
    <p:sldId id="466" r:id="rId218"/>
    <p:sldId id="467" r:id="rId219"/>
    <p:sldId id="468" r:id="rId220"/>
    <p:sldId id="469" r:id="rId221"/>
    <p:sldId id="470" r:id="rId222"/>
    <p:sldId id="471" r:id="rId223"/>
    <p:sldId id="472" r:id="rId224"/>
    <p:sldId id="473" r:id="rId225"/>
    <p:sldId id="474" r:id="rId226"/>
    <p:sldId id="475" r:id="rId227"/>
    <p:sldId id="476" r:id="rId53"/>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53" Type="http://schemas.openxmlformats.org/officeDocument/2006/relationships/slide" Target="slides/slide46.xml"/><Relationship Id="rId183" Type="http://schemas.openxmlformats.org/officeDocument/2006/relationships/slide" Target="slides/slide1.xml"/><Relationship Id="rId184" Type="http://schemas.openxmlformats.org/officeDocument/2006/relationships/slide" Target="slides/slide2.xml"/><Relationship Id="rId185" Type="http://schemas.openxmlformats.org/officeDocument/2006/relationships/slide" Target="slides/slide3.xml"/><Relationship Id="rId186" Type="http://schemas.openxmlformats.org/officeDocument/2006/relationships/slide" Target="slides/slide4.xml"/><Relationship Id="rId187" Type="http://schemas.openxmlformats.org/officeDocument/2006/relationships/slide" Target="slides/slide5.xml"/><Relationship Id="rId188" Type="http://schemas.openxmlformats.org/officeDocument/2006/relationships/slide" Target="slides/slide6.xml"/><Relationship Id="rId189" Type="http://schemas.openxmlformats.org/officeDocument/2006/relationships/slide" Target="slides/slide7.xml"/><Relationship Id="rId190" Type="http://schemas.openxmlformats.org/officeDocument/2006/relationships/slide" Target="slides/slide8.xml"/><Relationship Id="rId191" Type="http://schemas.openxmlformats.org/officeDocument/2006/relationships/slide" Target="slides/slide9.xml"/><Relationship Id="rId192" Type="http://schemas.openxmlformats.org/officeDocument/2006/relationships/slide" Target="slides/slide10.xml"/><Relationship Id="rId193" Type="http://schemas.openxmlformats.org/officeDocument/2006/relationships/slide" Target="slides/slide11.xml"/><Relationship Id="rId194" Type="http://schemas.openxmlformats.org/officeDocument/2006/relationships/slide" Target="slides/slide12.xml"/><Relationship Id="rId195" Type="http://schemas.openxmlformats.org/officeDocument/2006/relationships/slide" Target="slides/slide13.xml"/><Relationship Id="rId196" Type="http://schemas.openxmlformats.org/officeDocument/2006/relationships/slide" Target="slides/slide14.xml"/><Relationship Id="rId197" Type="http://schemas.openxmlformats.org/officeDocument/2006/relationships/slide" Target="slides/slide15.xml"/><Relationship Id="rId198" Type="http://schemas.openxmlformats.org/officeDocument/2006/relationships/slide" Target="slides/slide16.xml"/><Relationship Id="rId199" Type="http://schemas.openxmlformats.org/officeDocument/2006/relationships/slide" Target="slides/slide17.xml"/><Relationship Id="rId200" Type="http://schemas.openxmlformats.org/officeDocument/2006/relationships/slide" Target="slides/slide18.xml"/><Relationship Id="rId201" Type="http://schemas.openxmlformats.org/officeDocument/2006/relationships/slide" Target="slides/slide19.xml"/><Relationship Id="rId202" Type="http://schemas.openxmlformats.org/officeDocument/2006/relationships/slide" Target="slides/slide20.xml"/><Relationship Id="rId203" Type="http://schemas.openxmlformats.org/officeDocument/2006/relationships/slide" Target="slides/slide21.xml"/><Relationship Id="rId204" Type="http://schemas.openxmlformats.org/officeDocument/2006/relationships/slide" Target="slides/slide22.xml"/><Relationship Id="rId205" Type="http://schemas.openxmlformats.org/officeDocument/2006/relationships/slide" Target="slides/slide23.xml"/><Relationship Id="rId206" Type="http://schemas.openxmlformats.org/officeDocument/2006/relationships/slide" Target="slides/slide24.xml"/><Relationship Id="rId207" Type="http://schemas.openxmlformats.org/officeDocument/2006/relationships/slide" Target="slides/slide25.xml"/><Relationship Id="rId208" Type="http://schemas.openxmlformats.org/officeDocument/2006/relationships/slide" Target="slides/slide26.xml"/><Relationship Id="rId209" Type="http://schemas.openxmlformats.org/officeDocument/2006/relationships/slide" Target="slides/slide27.xml"/><Relationship Id="rId210" Type="http://schemas.openxmlformats.org/officeDocument/2006/relationships/slide" Target="slides/slide28.xml"/><Relationship Id="rId211" Type="http://schemas.openxmlformats.org/officeDocument/2006/relationships/slide" Target="slides/slide29.xml"/><Relationship Id="rId212" Type="http://schemas.openxmlformats.org/officeDocument/2006/relationships/slide" Target="slides/slide30.xml"/><Relationship Id="rId213" Type="http://schemas.openxmlformats.org/officeDocument/2006/relationships/slide" Target="slides/slide31.xml"/><Relationship Id="rId214" Type="http://schemas.openxmlformats.org/officeDocument/2006/relationships/slide" Target="slides/slide32.xml"/><Relationship Id="rId215" Type="http://schemas.openxmlformats.org/officeDocument/2006/relationships/slide" Target="slides/slide33.xml"/><Relationship Id="rId216" Type="http://schemas.openxmlformats.org/officeDocument/2006/relationships/slide" Target="slides/slide34.xml"/><Relationship Id="rId217" Type="http://schemas.openxmlformats.org/officeDocument/2006/relationships/slide" Target="slides/slide35.xml"/><Relationship Id="rId218" Type="http://schemas.openxmlformats.org/officeDocument/2006/relationships/slide" Target="slides/slide36.xml"/><Relationship Id="rId219" Type="http://schemas.openxmlformats.org/officeDocument/2006/relationships/slide" Target="slides/slide37.xml"/><Relationship Id="rId220" Type="http://schemas.openxmlformats.org/officeDocument/2006/relationships/slide" Target="slides/slide38.xml"/><Relationship Id="rId221" Type="http://schemas.openxmlformats.org/officeDocument/2006/relationships/slide" Target="slides/slide39.xml"/><Relationship Id="rId222" Type="http://schemas.openxmlformats.org/officeDocument/2006/relationships/slide" Target="slides/slide40.xml"/><Relationship Id="rId223" Type="http://schemas.openxmlformats.org/officeDocument/2006/relationships/slide" Target="slides/slide41.xml"/><Relationship Id="rId224" Type="http://schemas.openxmlformats.org/officeDocument/2006/relationships/slide" Target="slides/slide42.xml"/><Relationship Id="rId225" Type="http://schemas.openxmlformats.org/officeDocument/2006/relationships/slide" Target="slides/slide43.xml"/><Relationship Id="rId226" Type="http://schemas.openxmlformats.org/officeDocument/2006/relationships/slide" Target="slides/slide44.xml"/><Relationship Id="rId227"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iki süreç bileşenini tanıtmak: bu hafta piramitleri modele göre anlamlandırma (a) ve aşamaları doğum-ölüm oranı ile nüfus yapısı ilişkisine göre çözümleme (b).</a:t>
            </a:r>
          </a:p>
          <a:p/>
          <a:p>
            <a:r>
              <a:t>SÜRE: 80 dakikalık akış (ders planı, 24. hafta): giriş 5 · nüfus piramidi nedir, nasıl okunur? 10 · demografik dönüşüm modeli ve beş aşaması 13 · geçiş 2 (E) · uygulama 10 · Philips 66 14 · sözcü sunumları ve sınıf tartışması 10 · performans görevinin verilmesi 10 · toparlama, öğrenme günlüğü ve çıkış kartı 6. 40. dakika s. 156 uygulamasının sonundadır. Giriş 5 dk (bu slayt, yol haritası ve 'neden farklı?' slaytı).</a:t>
            </a:r>
          </a:p>
          <a:p/>
          <a:p>
            <a:r>
              <a:t>NASIL: 'Bugün nüfus piramitlerini okumayı öğrenecek, ülkelerin nüfusunun zamanla nasıl değiştiğini açıklayan bir modeli tanıyacak ve dört ülkeyi bu modele yerleştireceğiz. Bu hafta 6'lı gruplarla Philips 66 tekniğini kullanacağız; performans görevimiz de bugün veriliyor.' Sınav penceresini hatırlatın: 2. dönem 1. yazılı sınav dönemi gelecek hafta başlar (okulun sınav takvimi esastır).</a:t>
            </a:r>
          </a:p>
          <a:p/>
          <a:p>
            <a:r>
              <a:t>KAYNAK: Program (2026) COĞ.9.4.3 a-b; ders planı 24. hafta; kitap s. 154-156, 164-165 (2026-2027 baskısı).</a:t>
            </a:r>
          </a:p>
        </p:txBody>
      </p:sp>
      <p:sp>
        <p:nvSpPr>
          <p:cNvPr id="4" name="Slide Number Placeholder 3"/>
          <p:cNvSpPr>
            <a:spLocks noGrp="1"/>
          </p:cNvSpPr>
          <p:nvPr>
            <p:ph type="sldNum" idx="5" sz="quarter"/>
          </p:nvPr>
        </p:nvSpPr>
        <p:spPr/>
      </p:sp>
    </p:spTree>
  </p:cSld>
  <p:clrMapOvr>
    <a:masterClrMapping/>
  </p:clrMapOvr>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3. istasyon (s. 156 uygulaması) dersin ilk yarısını bitirir; 4. istasyonda 6'lı gruplar Philips 66 tekniğiyle çalışır; 5. istasyonda ünite grupları performans görevini alır.</a:t>
            </a:r>
          </a:p>
          <a:p/>
          <a:p>
            <a:r>
              <a:t>KAYNAK: Ders planı, 24. hafta akışı (dokuz aşama).</a:t>
            </a:r>
          </a:p>
        </p:txBody>
      </p:sp>
      <p:sp>
        <p:nvSpPr>
          <p:cNvPr id="4" name="Slide Number Placeholder 3"/>
          <p:cNvSpPr>
            <a:spLocks noGrp="1"/>
          </p:cNvSpPr>
          <p:nvPr>
            <p:ph type="sldNum" idx="5" sz="quarter"/>
          </p:nvPr>
        </p:nvSpPr>
        <p:spPr/>
      </p:sp>
    </p:spTree>
  </p:cSld>
  <p:clrMapOvr>
    <a:masterClrMapping/>
  </p:clrMapOvr>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Konuya girişte ülkeler arasındaki nüfus farklılıklarının başlıklarını görmek ve nedenleri üzerine ilk tahminleri almak.</a:t>
            </a:r>
          </a:p>
          <a:p/>
          <a:p>
            <a:r>
              <a:t>NASIL: Üst cümleyi okutun; altı kartı birlikte sayın. Soruyu sorun, iki-üç cevap alın; cevapları tahtanın köşesine yazın (dersin sonunda modelle karşılaştırılır). 23. hafta harita sorularından iki iyi örneği isimsiz okuyabilirsiniz.</a:t>
            </a:r>
          </a:p>
          <a:p/>
          <a:p>
            <a:r>
              <a:t>BEKLENEN CEVAP: Farklılıkların nedenleri: ülkelerin sosyal ve ekonomik gelişmeleri (sanayileşme, kentleşme, sağlık hizmetleri, eğitim) ve uygulanan nüfus politikaları — kitap s. 155: 'Sosyal ve ekonomik gelişmelerin yanı sıra uygulanan nüfus politikaları da ülke nüfusunun gelişimi üzerinde etkili olur.'</a:t>
            </a:r>
          </a:p>
          <a:p/>
          <a:p>
            <a:r>
              <a:t>KAYNAK: Kitap s. 154 (ilk paragraf birebir; kartlar paragrafın ikinci cümlesindeki başlıklardır), s. 155.</a:t>
            </a:r>
          </a:p>
        </p:txBody>
      </p:sp>
      <p:sp>
        <p:nvSpPr>
          <p:cNvPr id="4" name="Slide Number Placeholder 3"/>
          <p:cNvSpPr>
            <a:spLocks noGrp="1"/>
          </p:cNvSpPr>
          <p:nvPr>
            <p:ph type="sldNum" idx="5" sz="quarter"/>
          </p:nvPr>
        </p:nvSpPr>
        <p:spPr/>
      </p:sp>
    </p:spTree>
  </p:cSld>
  <p:clrMapOvr>
    <a:masterClrMapping/>
  </p:clrMapOvr>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Nüfus piramidinin tanımını ve piramitten neler çıkarılabileceğini vermek.</a:t>
            </a:r>
          </a:p>
          <a:p/>
          <a:p>
            <a:r>
              <a:t>SÜRE: Piramit okuma: 10 dk (tanım 1 · eksenler 1,5 · üç yaş grubu 2 · uygulama 3 · örnek cevap 1,5 · yoklama 1).</a:t>
            </a:r>
          </a:p>
          <a:p/>
          <a:p>
            <a:r>
              <a:t>NASIL: Tanımı okutun; 'yaş gruplarına ve cinsiyete göre' ifadesinin altını çizdirin. Alttaki üç kart piramitten neler okunabileceğini gösterir; bu dersin sonunda 'gelişmişlik düzeyi' kartını I. ve II. Ülke piramitleriyle deneyeceğiz.</a:t>
            </a:r>
          </a:p>
          <a:p/>
          <a:p>
            <a:r>
              <a:t>KAYNAK: Kitap s. 154 (iki cümle birebir).</a:t>
            </a:r>
          </a:p>
        </p:txBody>
      </p:sp>
      <p:sp>
        <p:nvSpPr>
          <p:cNvPr id="4" name="Slide Number Placeholder 3"/>
          <p:cNvSpPr>
            <a:spLocks noGrp="1"/>
          </p:cNvSpPr>
          <p:nvPr>
            <p:ph type="sldNum" idx="5" sz="quarter"/>
          </p:nvPr>
        </p:nvSpPr>
        <p:spPr/>
      </p:sp>
    </p:spTree>
  </p:cSld>
  <p:clrMapOvr>
    <a:masterClrMapping/>
  </p:clrMapOvr>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Piramidin bileşenlerini (başlık, eksenler, cinsiyet, birim) kitaptaki örnek üzerinde tanıtmak.</a:t>
            </a:r>
          </a:p>
          <a:p/>
          <a:p>
            <a:r>
              <a:t>NASIL: Numaraları sırayla gösterin: 1 başlık (ülke ve yıl), 2 dikey eksen (5'er yıllık yaş grupları), 3 solda erkek sağda kadın, 4 yatay eksen ve birimi (bu piramitte bin kişi). Sorun: 'Bu piramitte en kalabalık yaş grupları hangileri?' Öğrenciler defterine piramit okuma kartını çizer: eksenler · yaş grupları · taban · tepe.</a:t>
            </a:r>
          </a:p>
          <a:p/>
          <a:p>
            <a:r>
              <a:t>BEKLENEN CEVAP: En kalabalık yaş grupları 10-14 ile 30-39 yaş gruplarıdır (çubukları en uzun olanlar; grafikten okunur, sayı vermeye gerek yok).</a:t>
            </a:r>
          </a:p>
          <a:p/>
          <a:p>
            <a:r>
              <a:t>KAYNAK: Kitap s. 154 'Nüfus Piramitleri Nasıl Okunur?' kutusu (Azerbaycan 2023 piramidi kitaptan kırpıldı). Numaralar sunuma aittir.</a:t>
            </a:r>
          </a:p>
        </p:txBody>
      </p:sp>
      <p:sp>
        <p:nvSpPr>
          <p:cNvPr id="4" name="Slide Number Placeholder 3"/>
          <p:cNvSpPr>
            <a:spLocks noGrp="1"/>
          </p:cNvSpPr>
          <p:nvPr>
            <p:ph type="sldNum" idx="5" sz="quarter"/>
          </p:nvPr>
        </p:nvSpPr>
        <p:spPr/>
      </p:sp>
    </p:spTree>
  </p:cSld>
  <p:clrMapOvr>
    <a:masterClrMapping/>
  </p:clrMapOvr>
</p:notes>
</file>

<file path=ppt/notesSlides/notesSlide1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üç açıklama kutusunu piramidin üç yaş bölümüyle eşleştirmek.</a:t>
            </a:r>
          </a:p>
          <a:p/>
          <a:p>
            <a:r>
              <a:t>NASIL: Piramitteki iki yatay çizgi yaş sınırlarıdır (15 ve 65). Her kutuyu okutup piramitte o bölümü gösterin. Sorun: 'Tabanı geniş bir piramit hangi tür ülkede görülür? Tabanı dar olan?' Kartlardaki koyu sözcükler (yaşlı, aktif, çocuk nüfus) anahtar kavramlardır.</a:t>
            </a:r>
          </a:p>
          <a:p/>
          <a:p>
            <a:r>
              <a:t>BEKLENEN CEVAP: Tabanı geniş piramit: gelişmekte olan ülke (genç nüfus oranı fazla). Tabanı dar piramit: nüfus artış hızının az olduğu ülke. Not: 'bağımlı nüfus' (çocuk ve yaşlı) kavramı s. 158'de, 26. haftada.</a:t>
            </a:r>
          </a:p>
          <a:p/>
          <a:p>
            <a:r>
              <a:t>KAYNAK: Kitap s. 154 'Nüfus Piramitleri Nasıl Okunur?' kutusunun üç açıklaması (birebir).</a:t>
            </a:r>
          </a:p>
        </p:txBody>
      </p:sp>
      <p:sp>
        <p:nvSpPr>
          <p:cNvPr id="4" name="Slide Number Placeholder 3"/>
          <p:cNvSpPr>
            <a:spLocks noGrp="1"/>
          </p:cNvSpPr>
          <p:nvPr>
            <p:ph type="sldNum" idx="5" sz="quarter"/>
          </p:nvPr>
        </p:nvSpPr>
        <p:spPr/>
      </p:sp>
    </p:spTree>
  </p:cSld>
  <p:clrMapOvr>
    <a:masterClrMapping/>
  </p:clrMapOvr>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Piramitten nüfus özellikleri ve gelişmişlik düzeyi çıkarımı (süreç bileşeni a; program: piramitler modele göre anlamlandırılır).</a:t>
            </a:r>
          </a:p>
          <a:p/>
          <a:p>
            <a:r>
              <a:t>NASIL: İkililer 3 dakikada iki piramit için birer çıkarım yazar. Yönlendirme: 'Önce tabana, sonra tepeye bak; sonra ülke hakkında ne söyleyebilirsin?' Ülke adları kitapta YOKTUR; ad tahmini istenmez, özellik istenir. Örnek cevap sonraki slaytta.</a:t>
            </a:r>
          </a:p>
          <a:p/>
          <a:p>
            <a:r>
              <a:t>KAYNAK: Kitap s. 154 UYGULAMA 'Nüfus Piramitlerini Okuyorum' (yönerge birebir; piramitler kitaptan kırpıldı).</a:t>
            </a:r>
          </a:p>
        </p:txBody>
      </p:sp>
      <p:sp>
        <p:nvSpPr>
          <p:cNvPr id="4" name="Slide Number Placeholder 3"/>
          <p:cNvSpPr>
            <a:spLocks noGrp="1"/>
          </p:cNvSpPr>
          <p:nvPr>
            <p:ph type="sldNum" idx="5" sz="quarter"/>
          </p:nvPr>
        </p:nvSpPr>
        <p:spPr/>
      </p:sp>
    </p:spTree>
  </p:cSld>
  <p:clrMapOvr>
    <a:masterClrMapping/>
  </p:clrMapOvr>
</p:notes>
</file>

<file path=ppt/notesSlides/notesSlide1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 154 uygulamasının örnek cevabı.</a:t>
            </a:r>
          </a:p>
          <a:p/>
          <a:p>
            <a:r>
              <a:t>NASIL: İki ikiliye cevabını okutun, sonra slaytı açın. Çerçeveler: kırmızı taban (0-14), gri tepe (65 ve üstü). II. Ülke'de en kalabalık grupların 50-59 yaş olduğunu gösterin: bu insanlar yaşlandıkça yaşlı nüfus daha da artacak.</a:t>
            </a:r>
          </a:p>
          <a:p/>
          <a:p>
            <a:r>
              <a:t>BEKLENEN CEVAP: I. Ülke: taban geniş, yukarı doğru hızla daralıyor, tepe dar → çocuk nüfus oranı fazla, yaşlı nüfus az; doğum oranı ve nüfus artış hızı yüksek, ortalama yaşam süresi kısa → gelişmekte olan bir ülkenin özellikleri. II. Ülke: taban dar, gövde ve tepe geniş → aktif ve yaşlı nüfus oranı fazla; doğum oranı ve nüfus artış hızı düşük, ortalama yaşam süresi uzun → gelişmiş bir ülkenin özellikleri. Öğrencinin farklı ama piramide dayanan doğru çıkarımları kabul edilir.</a:t>
            </a:r>
          </a:p>
          <a:p/>
          <a:p>
            <a:r>
              <a:t>KAYNAK: Kitap s. 154 (kutudaki açıklamalara dayanır: tabanı geniş → gelişmekte olan, genç nüfus fazla; gelişmiş ülkelerde yaşlı ve aktif nüfus fazla). 'En kalabalık 50-59 yaş' piramitten okunur.</a:t>
            </a:r>
          </a:p>
        </p:txBody>
      </p:sp>
      <p:sp>
        <p:nvSpPr>
          <p:cNvPr id="4" name="Slide Number Placeholder 3"/>
          <p:cNvSpPr>
            <a:spLocks noGrp="1"/>
          </p:cNvSpPr>
          <p:nvPr>
            <p:ph type="sldNum" idx="5" sz="quarter"/>
          </p:nvPr>
        </p:nvSpPr>
        <p:spPr/>
      </p:sp>
    </p:spTree>
  </p:cSld>
  <p:clrMapOvr>
    <a:masterClrMapping/>
  </p:clrMapOvr>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C) Genç nüfusun toplam nüfusa oranının fazla olduğunu</a:t>
            </a:r>
          </a:p>
          <a:p/>
          <a:p>
            <a:r>
              <a:t>KAYNAK: Kitap s. 154 (açıklama kutusu).</a:t>
            </a:r>
          </a:p>
        </p:txBody>
      </p:sp>
      <p:sp>
        <p:nvSpPr>
          <p:cNvPr id="4" name="Slide Number Placeholder 3"/>
          <p:cNvSpPr>
            <a:spLocks noGrp="1"/>
          </p:cNvSpPr>
          <p:nvPr>
            <p:ph type="sldNum" idx="5" sz="quarter"/>
          </p:nvPr>
        </p:nvSpPr>
        <p:spPr/>
      </p:sp>
    </p:spTree>
  </p:cSld>
  <p:clrMapOvr>
    <a:masterClrMapping/>
  </p:clrMapOvr>
</p:notes>
</file>

<file path=ppt/notesSlides/notesSlide1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C) Genç nüfusun toplam nüfusa oranının fazla olduğunu — Gelişmekte olan ülkelerde piramit tabanı geniş, genç nüfusun toplam nüfusa oranı fazladır.</a:t>
            </a:r>
          </a:p>
          <a:p/>
          <a:p>
            <a:r>
              <a:t>KAYNAK: Kitap s. 154 (açıklama kutusu).</a:t>
            </a:r>
          </a:p>
        </p:txBody>
      </p:sp>
      <p:sp>
        <p:nvSpPr>
          <p:cNvPr id="4" name="Slide Number Placeholder 3"/>
          <p:cNvSpPr>
            <a:spLocks noGrp="1"/>
          </p:cNvSpPr>
          <p:nvPr>
            <p:ph type="sldNum" idx="5" sz="quarter"/>
          </p:nvPr>
        </p:nvSpPr>
        <p:spPr/>
      </p:sp>
    </p:spTree>
  </p:cSld>
  <p:clrMapOvr>
    <a:masterClrMapping/>
  </p:clrMapOvr>
</p:notes>
</file>

<file path=ppt/notesSlides/notesSlide1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Demografik dönüşüm modelinin neden ortaya konduğunu ve neye dayandığını göstermek.</a:t>
            </a:r>
          </a:p>
          <a:p/>
          <a:p>
            <a:r>
              <a:t>SÜRE: Dönüşüm modeli: 13 dk (giriş ve doğal artış 3 · Grafik 4.2 1 · eşleştirme ve cevap 3 · beş aşama 3,5 · model ve göç 1,5 · yoklama 1).</a:t>
            </a:r>
          </a:p>
          <a:p/>
          <a:p>
            <a:r>
              <a:t>NASIL: Üç metni okutun. 'Doğal nüfus artış hızı' ifadesini işaretleyin: bir sonraki slaytta tanımı var. Sorun: 'Bir ülkenin hangi aşamada olduğunu belirlemek için hangi iki orana bakarız?'</a:t>
            </a:r>
          </a:p>
          <a:p/>
          <a:p>
            <a:r>
              <a:t>BEKLENEN CEVAP: Doğum oranı ve ölüm oranı (ve onların farkı olan nüfus artışı).</a:t>
            </a:r>
          </a:p>
          <a:p/>
          <a:p>
            <a:r>
              <a:t>KAYNAK: Kitap s. 155 (birebir).</a:t>
            </a:r>
          </a:p>
        </p:txBody>
      </p:sp>
      <p:sp>
        <p:nvSpPr>
          <p:cNvPr id="4" name="Slide Number Placeholder 3"/>
          <p:cNvSpPr>
            <a:spLocks noGrp="1"/>
          </p:cNvSpPr>
          <p:nvPr>
            <p:ph type="sldNum" idx="5" sz="quarter"/>
          </p:nvPr>
        </p:nvSpPr>
        <p:spPr/>
      </p:sp>
    </p:spTree>
  </p:cSld>
  <p:clrMapOvr>
    <a:masterClrMapping/>
  </p:clrMapOvr>
</p:notes>
</file>

<file path=ppt/notesSlides/notesSlide1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Doğal nüfus artışını doğum ve ölüm oranı farkı olarak tanımlamak ve kitabın tablosuyla hesaplamak (MAB4).</a:t>
            </a:r>
          </a:p>
          <a:p/>
          <a:p>
            <a:r>
              <a:t>NASIL: Tanımı okutun; formülü tahtaya yazın. Örnekte Etiyopya'nın değerlerini s. 156 tablosundan birlikte bulun ve farkı hesaplatın. ‰ binde, % yüzde demektir: binde değeri 10'a bölünerek yüzdeye çevrilir. 'Göç bu hesaba girer mi?' sorusunun cevabı: hayır.</a:t>
            </a:r>
          </a:p>
          <a:p/>
          <a:p>
            <a:r>
              <a:t>BEKLENEN CEVAP: ‰29,6 − ‰5,8 = ‰23,8 = %2,38; s. 156 tablosundaki 'Doğal Nüfus Artış Hızı (%)' değeriyle aynı (2,38). Göç doğal nüfus artışına girmez; nüfus artış hızına girer (20. yoklama).</a:t>
            </a:r>
          </a:p>
          <a:p/>
          <a:p>
            <a:r>
              <a:t>KAYNAK: Kitap s. 155 'Doğal nüfus artışı' kenar notu (birebir); değerler s. 156 tablosundan; fark sunumda hesaplanmıştır.</a:t>
            </a:r>
          </a:p>
        </p:txBody>
      </p:sp>
      <p:sp>
        <p:nvSpPr>
          <p:cNvPr id="4" name="Slide Number Placeholder 3"/>
          <p:cNvSpPr>
            <a:spLocks noGrp="1"/>
          </p:cNvSpPr>
          <p:nvPr>
            <p:ph type="sldNum" idx="5" sz="quarter"/>
          </p:nvPr>
        </p:nvSpPr>
        <p:spPr/>
      </p:sp>
    </p:spTree>
  </p:cSld>
  <p:clrMapOvr>
    <a:masterClrMapping/>
  </p:clrMapOvr>
</p:notes>
</file>

<file path=ppt/notesSlides/notesSlide1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Grafik 4.2'nin bileşenlerini okutmak: aşamalar, üç eğri, dikey eksen (‰).</a:t>
            </a:r>
          </a:p>
          <a:p/>
          <a:p>
            <a:r>
              <a:t>NASIL: Yatay eksende zaman değil AŞAMALAR vardır (1-5). Üç eğriyi renkleriyle gösterin: yeşil doğum oranı, mavi ölüm oranı, turuncu nüfus miktarı (nüfus artış hızı bu eğrinin dikliğidir). Sorun: 'Hangi aşamalarda doğum ile ölüm eğrisi arasındaki açıklık en büyük? O zaman nüfus miktarı eğrisi nasıl?'</a:t>
            </a:r>
          </a:p>
          <a:p/>
          <a:p>
            <a:r>
              <a:t>BEKLENEN CEVAP: Açıklık 2. aşamanın sonu ile 3. aşamada en büyüktür; nüfus miktarı eğrisi bu aşamalarda en dik yükselir (nüfus hızla artar). 1. aşamada iki oran birbirine yakındır, nüfus az değişir; 4. aşamada doğum oranı hızla düşerek ölüm oranına yaklaşır, nüfus miktarı eğrisinin yükselişi yavaşlar; 5. aşamada ölüm oranı doğum oranının üstüne çıkar ve nüfus miktarı eğrisi alçalır.</a:t>
            </a:r>
          </a:p>
          <a:p/>
          <a:p>
            <a:r>
              <a:t>KAYNAK: Kitap s. 155 Grafik 4.2 (kitaptan kırpıldı; künyesi slayt başlığındadır).</a:t>
            </a:r>
          </a:p>
        </p:txBody>
      </p:sp>
      <p:sp>
        <p:nvSpPr>
          <p:cNvPr id="4" name="Slide Number Placeholder 3"/>
          <p:cNvSpPr>
            <a:spLocks noGrp="1"/>
          </p:cNvSpPr>
          <p:nvPr>
            <p:ph type="sldNum" idx="5" sz="quarter"/>
          </p:nvPr>
        </p:nvSpPr>
        <p:spPr/>
      </p:sp>
    </p:spTree>
  </p:cSld>
  <p:clrMapOvr>
    <a:masterClrMapping/>
  </p:clrMapOvr>
</p:notes>
</file>

<file path=ppt/notesSlides/notesSlide1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156 'Demografik Dönüşüm Süreci' (kavram-tanım eşleştirme) ile paralel: tanımlar grafikteki aşamalarla eşleştirilir (süreç bileşeni b).</a:t>
            </a:r>
          </a:p>
          <a:p/>
          <a:p>
            <a:r>
              <a:t>NASIL: Kitaplar kapalı (s. 155'te tablo cevabı gösterir). İkililer 2 dakikada her harfi bir aşamanın altına yazar. İpucu: önce iki eğrinin (doğum ve ölüm) o aşamada ne yaptığına bakın.</a:t>
            </a:r>
          </a:p>
          <a:p/>
          <a:p>
            <a:r>
              <a:t>BEKLENEN CEVAP: 1 → D · 2 → A · 3 → E · 4 → B · 5 → C.</a:t>
            </a:r>
          </a:p>
          <a:p/>
          <a:p>
            <a:r>
              <a:t>KAYNAK: Kitap s. 155 (tanımlar tablodan birebir); OGM Materyal 156.</a:t>
            </a:r>
          </a:p>
          <a:p/>
          <a:p>
            <a:r>
              <a:t>NOT: OGM: tanımların tamamı verilir (2. aşama için kitabın ilk üç cümlesi). Sunumda eşleştirme, grafikten okunabilen cümlelerle yapılır; toplumsal açıklamalar (sanayi öncesi, sağlık hizmetleri, kentleşme…) beş aşama slaytındadır.</a:t>
            </a:r>
          </a:p>
        </p:txBody>
      </p:sp>
      <p:sp>
        <p:nvSpPr>
          <p:cNvPr id="4" name="Slide Number Placeholder 3"/>
          <p:cNvSpPr>
            <a:spLocks noGrp="1"/>
          </p:cNvSpPr>
          <p:nvPr>
            <p:ph type="sldNum" idx="5" sz="quarter"/>
          </p:nvPr>
        </p:nvSpPr>
        <p:spPr/>
      </p:sp>
    </p:spTree>
  </p:cSld>
  <p:clrMapOvr>
    <a:masterClrMapping/>
  </p:clrMapOvr>
</p:notes>
</file>

<file path=ppt/notesSlides/notesSlide1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Eşleştirmenin cevabı.</a:t>
            </a:r>
          </a:p>
          <a:p/>
          <a:p>
            <a:r>
              <a:t>NASIL: Harfleri grafikteki aşamaların altına birlikte yerleştirin. Sonraki beş slaytta her aşamanın kitaptaki tam tanımı var.</a:t>
            </a:r>
          </a:p>
          <a:p/>
          <a:p>
            <a:r>
              <a:t>BEKLENEN CEVAP: 1 → D · 2 → A · 3 → E · 4 → B · 5 → C.</a:t>
            </a:r>
          </a:p>
          <a:p/>
          <a:p>
            <a:r>
              <a:t>KAYNAK: Kitap s. 155 (tanımlar tablodan birebir); OGM Materyal 156.</a:t>
            </a:r>
          </a:p>
          <a:p/>
          <a:p>
            <a:r>
              <a:t>NOT: OGM: tanımların tamamı verilir (2. aşama için kitabın ilk üç cümlesi). Sunumda eşleştirme, grafikten okunabilen cümlelerle yapılır; toplumsal açıklamalar (sanayi öncesi, sağlık hizmetleri, kentleşme…) beş aşama slaytındadır.</a:t>
            </a:r>
          </a:p>
        </p:txBody>
      </p:sp>
      <p:sp>
        <p:nvSpPr>
          <p:cNvPr id="4" name="Slide Number Placeholder 3"/>
          <p:cNvSpPr>
            <a:spLocks noGrp="1"/>
          </p:cNvSpPr>
          <p:nvPr>
            <p:ph type="sldNum" idx="5" sz="quarter"/>
          </p:nvPr>
        </p:nvSpPr>
        <p:spPr/>
      </p:sp>
    </p:spTree>
  </p:cSld>
  <p:clrMapOvr>
    <a:masterClrMapping/>
  </p:clrMapOvr>
</p:notes>
</file>

<file path=ppt/notesSlides/notesSlide1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Modelin 1. aşamasını kitabın tanımıyla ve grafikteki yeriyle vermek.</a:t>
            </a:r>
          </a:p>
          <a:p/>
          <a:p>
            <a:r>
              <a:t>NASIL: Grafikte yalnız bu aşamanın sütunu açıktır. Önce sol alttaki üç göstergeyi grafikte gösterin, sonra kitabın tanımını okutun; öğrenciler defterdeki dört sütunlu tabloya (aşama · doğum · ölüm · artış) bir satır ekler. 'Sanayi öncesi toplumlar' bugün yok: kitap 'Günümüzde 1. aşamada olan ülke yoktur.' der (iki slayt sonra).</a:t>
            </a:r>
          </a:p>
          <a:p/>
          <a:p>
            <a:r>
              <a:t>BEKLENEN CEVAP: Doğum: yüksek · ölüm: yüksek · nüfus artış hızı: çok düşük.</a:t>
            </a:r>
          </a:p>
          <a:p/>
          <a:p>
            <a:r>
              <a:t>KAYNAK: Kitap s. 155 (tanım tablodan birebir; Grafik 4.2 kitaptan, vurgu sunuma ait). Sol alttaki göstergeler tanımın özetidir.</a:t>
            </a:r>
          </a:p>
        </p:txBody>
      </p:sp>
      <p:sp>
        <p:nvSpPr>
          <p:cNvPr id="4" name="Slide Number Placeholder 3"/>
          <p:cNvSpPr>
            <a:spLocks noGrp="1"/>
          </p:cNvSpPr>
          <p:nvPr>
            <p:ph type="sldNum" idx="5" sz="quarter"/>
          </p:nvPr>
        </p:nvSpPr>
        <p:spPr/>
      </p:sp>
    </p:spTree>
  </p:cSld>
  <p:clrMapOvr>
    <a:masterClrMapping/>
  </p:clrMapOvr>
</p:notes>
</file>

<file path=ppt/notesSlides/notesSlide1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Modelin 2. aşamasını kitabın tanımıyla ve grafikteki yeriyle vermek.</a:t>
            </a:r>
          </a:p>
          <a:p/>
          <a:p>
            <a:r>
              <a:t>NASIL: Grafikte yalnız bu aşamanın sütunu açıktır. Önce sol alttaki üç göstergeyi grafikte gösterin, sonra kitabın tanımını okutun; öğrenciler defterdeki dört sütunlu tabloya (aşama · doğum · ölüm · artış) bir satır ekler. Neden ölüm oranı düşer de doğum oranı hemen düşmez? Ölümleri azaltan beslenme ve sağlık hizmetleri hızla yayılır; ailelerin çocuk sayısıyla ilgili alışkanlıkları ise daha yavaş değişir (bilimsel; kitapta yok).</a:t>
            </a:r>
          </a:p>
          <a:p/>
          <a:p>
            <a:r>
              <a:t>BEKLENEN CEVAP: Doğum: yüksek · ölüm: düşmeye başlar · nüfus artış hızı: yüksek.</a:t>
            </a:r>
          </a:p>
          <a:p/>
          <a:p>
            <a:r>
              <a:t>KAYNAK: Kitap s. 155 (tanım tablodan birebir; Grafik 4.2 kitaptan, vurgu sunuma ait). Sol alttaki göstergeler tanımın özetidir.</a:t>
            </a:r>
          </a:p>
        </p:txBody>
      </p:sp>
      <p:sp>
        <p:nvSpPr>
          <p:cNvPr id="4" name="Slide Number Placeholder 3"/>
          <p:cNvSpPr>
            <a:spLocks noGrp="1"/>
          </p:cNvSpPr>
          <p:nvPr>
            <p:ph type="sldNum" idx="5" sz="quarter"/>
          </p:nvPr>
        </p:nvSpPr>
        <p:spPr/>
      </p:sp>
    </p:spTree>
  </p:cSld>
  <p:clrMapOvr>
    <a:masterClrMapping/>
  </p:clrMapOvr>
</p:notes>
</file>

<file path=ppt/notesSlides/notesSlide1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Modelin 3. aşamasını kitabın tanımıyla ve grafikteki yeriyle vermek.</a:t>
            </a:r>
          </a:p>
          <a:p/>
          <a:p>
            <a:r>
              <a:t>NASIL: Grafikte yalnız bu aşamanın sütunu açıktır. Önce sol alttaki üç göstergeyi grafikte gösterin, sonra kitabın tanımını okutun; öğrenciler defterdeki dört sütunlu tabloya (aşama · doğum · ölüm · artış) bir satır ekler.</a:t>
            </a:r>
          </a:p>
          <a:p/>
          <a:p>
            <a:r>
              <a:t>BEKLENEN CEVAP: Doğum: düşmeye başlar · ölüm: düşük · nüfus artış hızı: yavaşlar.</a:t>
            </a:r>
          </a:p>
          <a:p/>
          <a:p>
            <a:r>
              <a:t>KAYNAK: Kitap s. 155 (tanım tablodan birebir; Grafik 4.2 kitaptan, vurgu sunuma ait). Sol alttaki göstergeler tanımın özetidir.</a:t>
            </a:r>
          </a:p>
        </p:txBody>
      </p:sp>
      <p:sp>
        <p:nvSpPr>
          <p:cNvPr id="4" name="Slide Number Placeholder 3"/>
          <p:cNvSpPr>
            <a:spLocks noGrp="1"/>
          </p:cNvSpPr>
          <p:nvPr>
            <p:ph type="sldNum" idx="5" sz="quarter"/>
          </p:nvPr>
        </p:nvSpPr>
        <p:spPr/>
      </p:sp>
    </p:spTree>
  </p:cSld>
  <p:clrMapOvr>
    <a:masterClrMapping/>
  </p:clrMapOvr>
</p:notes>
</file>

<file path=ppt/notesSlides/notesSlide1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Modelin 4. aşamasını kitabın tanımıyla ve grafikteki yeriyle vermek.</a:t>
            </a:r>
          </a:p>
          <a:p/>
          <a:p>
            <a:r>
              <a:t>NASIL: Grafikte yalnız bu aşamanın sütunu açıktır. Önce sol alttaki üç göstergeyi grafikte gösterin, sonra kitabın tanımını okutun; öğrenciler defterdeki dört sütunlu tabloya (aşama · doğum · ölüm · artış) bir satır ekler.</a:t>
            </a:r>
          </a:p>
          <a:p/>
          <a:p>
            <a:r>
              <a:t>BEKLENEN CEVAP: Doğum: hızla azalır · ölüm: düşük · nüfus artış hızı: çok düşük.</a:t>
            </a:r>
          </a:p>
          <a:p/>
          <a:p>
            <a:r>
              <a:t>KAYNAK: Kitap s. 155 (tanım tablodan birebir; Grafik 4.2 kitaptan, vurgu sunuma ait). Sol alttaki göstergeler tanımın özetidir.</a:t>
            </a:r>
          </a:p>
        </p:txBody>
      </p:sp>
      <p:sp>
        <p:nvSpPr>
          <p:cNvPr id="4" name="Slide Number Placeholder 3"/>
          <p:cNvSpPr>
            <a:spLocks noGrp="1"/>
          </p:cNvSpPr>
          <p:nvPr>
            <p:ph type="sldNum" idx="5" sz="quarter"/>
          </p:nvPr>
        </p:nvSpPr>
        <p:spPr/>
      </p:sp>
    </p:spTree>
  </p:cSld>
  <p:clrMapOvr>
    <a:masterClrMapping/>
  </p:clrMapOvr>
</p:notes>
</file>

<file path=ppt/notesSlides/notesSlide1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Modelin 5. aşamasını kitabın tanımıyla ve grafikteki yeriyle vermek.</a:t>
            </a:r>
          </a:p>
          <a:p/>
          <a:p>
            <a:r>
              <a:t>NASIL: Grafikte yalnız bu aşamanın sütunu açıktır. Önce sol alttaki üç göstergeyi grafikte gösterin, sonra kitabın tanımını okutun; öğrenciler defterdeki dört sütunlu tabloya (aşama · doğum · ölüm · artış) bir satır ekler. 5. aşamada ölüm oranının 'biraz daha yüksek' olması sağlık hizmetlerinin kötüleşmesinden değil, yaşlı nüfusun fazla olmasındandır (kitabın ifadesi).</a:t>
            </a:r>
          </a:p>
          <a:p/>
          <a:p>
            <a:r>
              <a:t>BEKLENEN CEVAP: Doğum: çok düşük · ölüm: biraz daha yüksek · nüfus artış hızı: eksi: nüfus azalır.</a:t>
            </a:r>
          </a:p>
          <a:p/>
          <a:p>
            <a:r>
              <a:t>KAYNAK: Kitap s. 155 (tanım tablodan birebir; Grafik 4.2 kitaptan, vurgu sunuma ait). Sol alttaki göstergeler tanımın özetidir.</a:t>
            </a:r>
          </a:p>
        </p:txBody>
      </p:sp>
      <p:sp>
        <p:nvSpPr>
          <p:cNvPr id="4" name="Slide Number Placeholder 3"/>
          <p:cNvSpPr>
            <a:spLocks noGrp="1"/>
          </p:cNvSpPr>
          <p:nvPr>
            <p:ph type="sldNum" idx="5" sz="quarter"/>
          </p:nvPr>
        </p:nvSpPr>
        <p:spPr/>
      </p:sp>
    </p:spTree>
  </p:cSld>
  <p:clrMapOvr>
    <a:masterClrMapping/>
  </p:clrMapOvr>
</p:notes>
</file>

<file path=ppt/notesSlides/notesSlide1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Modelin sınırlarını göstermek: hangi ülkelerin sürecine dayanır, göçü dikkate almaz, bugün hangi aşamalar görülür.</a:t>
            </a:r>
          </a:p>
          <a:p/>
          <a:p>
            <a:r>
              <a:t>NASIL: Üç kartı okutun. Göç kartında durun: 'Bir ülke çok göç alırsa nüfusu modelin söylediğinden farklı değişebilir mi?' Bu soru, Kanada'nın tablosunda (s. 156) ve 20. yoklamada geri gelecek.</a:t>
            </a:r>
          </a:p>
          <a:p/>
          <a:p>
            <a:r>
              <a:t>BEKLENEN CEVAP: Evet: model yalnız doğal nüfus artışına (doğum − ölüm) bakar; göç alan ülkenin nüfusu doğal artıştan daha hızlı artabilir, göç verenin daha yavaş.</a:t>
            </a:r>
          </a:p>
          <a:p/>
          <a:p>
            <a:r>
              <a:t>KAYNAK: Kitap s. 155 son paragraf (birebir).</a:t>
            </a:r>
          </a:p>
        </p:txBody>
      </p:sp>
      <p:sp>
        <p:nvSpPr>
          <p:cNvPr id="4" name="Slide Number Placeholder 3"/>
          <p:cNvSpPr>
            <a:spLocks noGrp="1"/>
          </p:cNvSpPr>
          <p:nvPr>
            <p:ph type="sldNum" idx="5" sz="quarter"/>
          </p:nvPr>
        </p:nvSpPr>
        <p:spPr/>
      </p:sp>
    </p:spTree>
  </p:cSld>
  <p:clrMapOvr>
    <a:masterClrMapping/>
  </p:clrMapOvr>
</p:notes>
</file>

<file path=ppt/notesSlides/notesSlide1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E) 5. aşama</a:t>
            </a:r>
          </a:p>
          <a:p/>
          <a:p>
            <a:r>
              <a:t>KAYNAK: Kitap s. 155 (5. aşama tanımı).</a:t>
            </a:r>
          </a:p>
        </p:txBody>
      </p:sp>
      <p:sp>
        <p:nvSpPr>
          <p:cNvPr id="4" name="Slide Number Placeholder 3"/>
          <p:cNvSpPr>
            <a:spLocks noGrp="1"/>
          </p:cNvSpPr>
          <p:nvPr>
            <p:ph type="sldNum" idx="5" sz="quarter"/>
          </p:nvPr>
        </p:nvSpPr>
        <p:spPr/>
      </p:sp>
    </p:spTree>
  </p:cSld>
  <p:clrMapOvr>
    <a:masterClrMapping/>
  </p:clrMapOvr>
</p:notes>
</file>

<file path=ppt/notesSlides/notesSlide1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E) 5. aşama — Doğum oranları çok düşüktür. … Bu aşamada nüfusta azalma görülür. (5. aşama)</a:t>
            </a:r>
          </a:p>
          <a:p/>
          <a:p>
            <a:r>
              <a:t>KAYNAK: Kitap s. 155 (5. aşama tanımı).</a:t>
            </a:r>
          </a:p>
        </p:txBody>
      </p:sp>
      <p:sp>
        <p:nvSpPr>
          <p:cNvPr id="4" name="Slide Number Placeholder 3"/>
          <p:cNvSpPr>
            <a:spLocks noGrp="1"/>
          </p:cNvSpPr>
          <p:nvPr>
            <p:ph type="sldNum" idx="5" sz="quarter"/>
          </p:nvPr>
        </p:nvSpPr>
        <p:spPr/>
      </p:sp>
    </p:spTree>
  </p:cSld>
  <p:clrMapOvr>
    <a:masterClrMapping/>
  </p:clrMapOvr>
</p:notes>
</file>

<file path=ppt/notesSlides/notesSlide1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Bu haftaya özgü 6'lı grup düzenine geçiş: rolleri ve kuralları vermek.</a:t>
            </a:r>
          </a:p>
          <a:p/>
          <a:p>
            <a:r>
              <a:t>SÜRE: Geçiş: 2 dk (esnek; ayağa kalkma molası).</a:t>
            </a:r>
          </a:p>
          <a:p/>
          <a:p>
            <a:r>
              <a:t>NASIL: 6'lı listeyi yansıtın (ünite gruplarından türetilmiş, heterojen): 5 grup × 6 kişi + 1 grup × 4 kişi = 34. Sıralar 6 kişilik adalara çevrilir; malzeme sorumluları s. 156 kopyasını ve Philips 66 karar kartını alır. 4 kişilik grupta altı rol dört kişiye paylaştırılır (yazıcı zamanı da tutar, sözcü elemeyi de yönetir).</a:t>
            </a:r>
          </a:p>
          <a:p/>
          <a:p>
            <a:r>
              <a:t>KAYNAK: Ders planı 24. hafta (sınıf yönetimi); program COĞ.9.4.3 (Philips 66).</a:t>
            </a:r>
          </a:p>
        </p:txBody>
      </p:sp>
      <p:sp>
        <p:nvSpPr>
          <p:cNvPr id="4" name="Slide Number Placeholder 3"/>
          <p:cNvSpPr>
            <a:spLocks noGrp="1"/>
          </p:cNvSpPr>
          <p:nvPr>
            <p:ph type="sldNum" idx="5" sz="quarter"/>
          </p:nvPr>
        </p:nvSpPr>
        <p:spPr/>
      </p:sp>
    </p:spTree>
  </p:cSld>
  <p:clrMapOvr>
    <a:masterClrMapping/>
  </p:clrMapOvr>
</p:notes>
</file>

<file path=ppt/notesSlides/notesSlide2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Dört ülkeyi tablo ve piramit verisiyle demografik dönüşüm aşamalarına gerekçeli olarak yerleştirmek (süreç bileşenleri a-b).</a:t>
            </a:r>
          </a:p>
          <a:p/>
          <a:p>
            <a:r>
              <a:t>SÜRE: Uygulama: 10 dk (yönerge 1 · grup çalışması 7 · örnek cevaplar 2).</a:t>
            </a:r>
          </a:p>
          <a:p/>
          <a:p>
            <a:r>
              <a:t>NASIL: Veri okuyucu tabloyu, piramit okuyucu piramidi (sonraki slayt) okur; yazıcı 'aşama · gerekçe' tablosunu doldurur. Kural: gerekçe en az iki veriye dayanır — biri tablodan (doğum-ölüm farkı, doğurganlık, ortalama ömür), biri piramitten (taban, tepe). İpucu: doğum oranından ölüm oranını çıkarın (doğal artış). Negatif sayılar (Japonya) nüfusun azaldığını gösterir.</a:t>
            </a:r>
          </a:p>
          <a:p/>
          <a:p>
            <a:r>
              <a:t>KAYNAK: Kitap s. 156 UYGULAMA 'Demografik Dönüşüm' (yönerge ve tablo birebir).</a:t>
            </a:r>
          </a:p>
          <a:p/>
          <a:p>
            <a:r>
              <a:t>NOT: Doğurganlık hızı: bir kadının ömrü boyunca doğurduğu ortalama çocuk sayısıdır (bilimsel; kitapta tanımı yok). Nüfusun kendini yenileyebilmesi için genel kabulle kadın başına yaklaşık 2,1 çocuk gerekir — öğrenci sorarsa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2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Dört piramidi yan yana göstermek; piramit okuyucunun ipuçları.</a:t>
            </a:r>
          </a:p>
          <a:p/>
          <a:p>
            <a:r>
              <a:t>NASIL: Gruplar bu slayt açıkken çalışır (kitapta da s. 156). Eksenlere dikkat: dört piramidin ölçeği farklıdır (Etiyopya 7,5 milyon, Kanada 2 milyon) — çubuk uzunluğu değil şekil karşılaştırılır.</a:t>
            </a:r>
          </a:p>
          <a:p/>
          <a:p>
            <a:r>
              <a:t>KAYNAK: Kitap s. 156 (dört piramit kitaptan kırpıldı).</a:t>
            </a:r>
          </a:p>
        </p:txBody>
      </p:sp>
      <p:sp>
        <p:nvSpPr>
          <p:cNvPr id="4" name="Slide Number Placeholder 3"/>
          <p:cNvSpPr>
            <a:spLocks noGrp="1"/>
          </p:cNvSpPr>
          <p:nvPr>
            <p:ph type="sldNum" idx="5" sz="quarter"/>
          </p:nvPr>
        </p:nvSpPr>
        <p:spPr/>
      </p:sp>
    </p:spTree>
  </p:cSld>
  <p:clrMapOvr>
    <a:masterClrMapping/>
  </p:clrMapOvr>
</p:notes>
</file>

<file path=ppt/notesSlides/notesSlide2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 156 uygulamasının örnek cevabı: aşama ve iki veriye dayalı gerekçe.</a:t>
            </a:r>
          </a:p>
          <a:p/>
          <a:p>
            <a:r>
              <a:t>NASIL: Önce bir grubun yerleştirmesini dinleyin, sonra slaytı açın. Hesapları birlikte yapın: doğal artış = doğum − ölüm; ‰ değeri 10'a bölününce tablodaki % değeri çıkar. Etiyopya'da ölüm oranının bu kadar düşük olması nüfusun çok genç olmasındandır (yaşlı az; bilimsel, kitapta yok). Meksika'yı 2. aşamaya koyan grup varsa ölçütü sorun: doğum oranı (‰14,3) Etiyopya'nın yarısından az, taban daralıyor.</a:t>
            </a:r>
          </a:p>
          <a:p/>
          <a:p>
            <a:r>
              <a:t>BEKLENEN CEVAP: Etiyopya → 2. aşama: Doğum oranı ‰29,6 çok yüksek, ölüm oranı ‰5,8 düşük → doğal artış ‰23,8 (%2,38), dördünün en yükseği; Doğurganlık 3,84 (en yüksek) · ortalama ömür 67 (en kısa); Piramit: geniş taban, dar tepe → genç nüfus çok fazla | Meksika → 3. aşama: Doğum oranı ‰14,3'e inmiş, ölüm oranı ‰6,5 düşük → doğal artış ‰7,8 (%0,78): artış yavaşlamış; Doğurganlık 1,79 · ortalama ömür 74; Piramit: taban daralmaya başlamış (0-4 yaş grubu 15-24 yaş gruplarından dar), yaşlı nüfus az</a:t>
            </a:r>
          </a:p>
          <a:p/>
          <a:p>
            <a:r>
              <a:t>KAYNAK: Kitap s. 156 tablosu ve piramitleri; s. 155 aşama tanımları. Aşamalar kitapta verilmez; yerleştirme tablodaki değerlerden hesaplanan gerekçeye dayanır (doğal artış hesapları sunuma ait, tablodaki % değerleriyle tutarlı). Piramit vurguları sunuma aittir.</a:t>
            </a:r>
          </a:p>
          <a:p/>
          <a:p>
            <a:r>
              <a:t>NOT: Farklı gerekçeli yerleştirme tartışmaya açıktır; ölçüt iki veriye dayanmaktır.</a:t>
            </a:r>
          </a:p>
        </p:txBody>
      </p:sp>
      <p:sp>
        <p:nvSpPr>
          <p:cNvPr id="4" name="Slide Number Placeholder 3"/>
          <p:cNvSpPr>
            <a:spLocks noGrp="1"/>
          </p:cNvSpPr>
          <p:nvPr>
            <p:ph type="sldNum" idx="5" sz="quarter"/>
          </p:nvPr>
        </p:nvSpPr>
        <p:spPr/>
      </p:sp>
    </p:spTree>
  </p:cSld>
  <p:clrMapOvr>
    <a:masterClrMapping/>
  </p:clrMapOvr>
</p:notes>
</file>

<file path=ppt/notesSlides/notesSlide2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 156 uygulamasının örnek cevabı: aşama ve iki veriye dayalı gerekçe.</a:t>
            </a:r>
          </a:p>
          <a:p/>
          <a:p>
            <a:r>
              <a:t>NASIL: Kanada'da nüfus artış hızı doğal artıştan fazladır: aradaki fark göçle açıklanır (model göçü dikkate almaz; s. 155). Japonya'da ölüm oranının doğum oranını geçmesi yaşlı nüfus fazlalığındandır (5. aşama tanımı). Kanada'yı 5. aşamaya koyan grup varsa: doğum hâlâ ölümden fazla, nüfus azalmıyor → 4. aşama.</a:t>
            </a:r>
          </a:p>
          <a:p/>
          <a:p>
            <a:r>
              <a:t>BEKLENEN CEVAP: Kanada → 4. aşama: Doğum (‰10,0) ve ölüm (‰8,2) oranları düşük ve birbirine yakın → doğal artış ‰1,8 (%0,18); Doğurganlık 1,58 · ortalama ömür 84 · piramit: tabanı dar, gövde ve tepe geniş; Nüfus artış hızı (%0,71) doğal artıştan yüksek → göç alıyor | Japonya → 5. aşama: Ölüm oranı (‰11,9) doğum oranından (‰6,9) yüksek → doğal artış −‰5,0 (−%0,50); Nüfus artış hızı −%0,43: nüfus azalıyor · doğurganlık 1,40 · ortalama ömür 85; Piramit: tabanı tepesinden dar → yaşlı nüfus fazla</a:t>
            </a:r>
          </a:p>
          <a:p/>
          <a:p>
            <a:r>
              <a:t>KAYNAK: Kitap s. 156 tablosu ve piramitleri; s. 155 aşama tanımları. Aşamalar kitapta verilmez; yerleştirme tablodaki değerlerden hesaplanan gerekçeye dayanır (doğal artış hesapları sunuma ait, tablodaki % değerleriyle tutarlı). Piramit vurguları sunuma aittir.</a:t>
            </a:r>
          </a:p>
          <a:p/>
          <a:p>
            <a:r>
              <a:t>NOT: Farklı gerekçeli yerleştirme tartışmaya açıktır; ölçüt iki veriye dayanmaktır.</a:t>
            </a:r>
          </a:p>
        </p:txBody>
      </p:sp>
      <p:sp>
        <p:nvSpPr>
          <p:cNvPr id="4" name="Slide Number Placeholder 3"/>
          <p:cNvSpPr>
            <a:spLocks noGrp="1"/>
          </p:cNvSpPr>
          <p:nvPr>
            <p:ph type="sldNum" idx="5" sz="quarter"/>
          </p:nvPr>
        </p:nvSpPr>
        <p:spPr/>
      </p:sp>
    </p:spTree>
  </p:cSld>
  <p:clrMapOvr>
    <a:masterClrMapping/>
  </p:clrMapOvr>
</p:notes>
</file>

<file path=ppt/notesSlides/notesSlide2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önerdiği Philips 66 tekniğinin adımlarını vermek (karşılaştırma: KB2.7; iş birliği: SDB2.2).</a:t>
            </a:r>
          </a:p>
          <a:p/>
          <a:p>
            <a:r>
              <a:t>SÜRE: Philips 66: 14 dk (açıklama 1 · fikir 6 · eleme 3 · karar 1 · sözcü hazırlığı 3).</a:t>
            </a:r>
          </a:p>
          <a:p/>
          <a:p>
            <a:r>
              <a:t>NASIL: Kronometreyi tahtada açın. Fikir turunda kimse araya girmez, yazıcı her fikri bir satıra yazar. Elemede tek ölçüt: 'Bu fikir hangi veriye dayanıyor?' Karar oylamayla değil, gerekçeyle verilir; kabul görmeyen ama gerekçeli fikir karar kartına 'farklı görüş' olarak yazılır (D14.1).</a:t>
            </a:r>
          </a:p>
          <a:p/>
          <a:p>
            <a:r>
              <a:t>KAYNAK: Program (2026) COĞ.9.4.3 öğrenme-öğretme uygulamaları: 'Karşılaştırma sürecinde Philips 66 tekniği kullanılabilir. Bu amaçla her gruba tartışmaları için yeterli süre verilir, grup üyeleri tarafından üretilen fikirlerin ortaya konması sağlanır ve yapılan eleme sonucu tek bir fikirde karar kılınır.'</a:t>
            </a:r>
          </a:p>
        </p:txBody>
      </p:sp>
      <p:sp>
        <p:nvSpPr>
          <p:cNvPr id="4" name="Slide Number Placeholder 3"/>
          <p:cNvSpPr>
            <a:spLocks noGrp="1"/>
          </p:cNvSpPr>
          <p:nvPr>
            <p:ph type="sldNum" idx="5" sz="quarter"/>
          </p:nvPr>
        </p:nvSpPr>
        <p:spPr/>
      </p:sp>
    </p:spTree>
  </p:cSld>
  <p:clrMapOvr>
    <a:masterClrMapping/>
  </p:clrMapOvr>
</p:notes>
</file>

<file path=ppt/notesSlides/notesSlide2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Türkiye'nin bugünkü göstergelerini dört ülkeyle karşılaştırarak aşamasına karar vermek (program: Türkiye ve farklı ülkelerin dönüşüm sürecindeki benzerlik ve farklılıklar).</a:t>
            </a:r>
          </a:p>
          <a:p/>
          <a:p>
            <a:r>
              <a:t>NASIL: Soruyu okutun. Türkiye satırı s. 164'tendir (TÜİK, 2025; diğer ülkeler 2023). Birimlere dikkat: s. 164 nüfus artış hızını binde verir (‰5 = %0,5); s. 156'nın tablosu yüzde. Türkiye'nin ortalama ömrü kitapta verilmez (—). Aşama sütunu az önceki örnek cevaptan.</a:t>
            </a:r>
          </a:p>
          <a:p/>
          <a:p>
            <a:r>
              <a:t>BEKLENEN CEVAP: Örnek cevap sözcülerden sonra: 207-212 aralığındaki 'Philips 66 — örnek cevap' slaytı.</a:t>
            </a:r>
          </a:p>
          <a:p/>
          <a:p>
            <a:r>
              <a:t>KAYNAK: Kitap s. 156 (dört ülke) ve s. 164 Türkiye göstergeleri (TÜİK, 2025; birebir).</a:t>
            </a:r>
          </a:p>
        </p:txBody>
      </p:sp>
      <p:sp>
        <p:nvSpPr>
          <p:cNvPr id="4" name="Slide Number Placeholder 3"/>
          <p:cNvSpPr>
            <a:spLocks noGrp="1"/>
          </p:cNvSpPr>
          <p:nvPr>
            <p:ph type="sldNum" idx="5" sz="quarter"/>
          </p:nvPr>
        </p:nvSpPr>
        <p:spPr/>
      </p:sp>
    </p:spTree>
  </p:cSld>
  <p:clrMapOvr>
    <a:masterClrMapping/>
  </p:clrMapOvr>
</p:notes>
</file>

<file path=ppt/notesSlides/notesSlide2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Karar kartının bölümlerini göstermek (grup yazıcısı doldurur; P2 süreç kanıtı).</a:t>
            </a:r>
          </a:p>
          <a:p/>
          <a:p>
            <a:r>
              <a:t>NASIL: Kart her gruba kâğıt olarak verilir; bu slayt örnek düzendir. Dolaşırken 'fikirlerinizden hangisi elendi, neden?' diye sorun. Kartlar sözcü sunumundan sonra toplanır.</a:t>
            </a:r>
          </a:p>
          <a:p/>
          <a:p>
            <a:r>
              <a:t>KAYNAK: Ders planı 24. hafta (materyal: Philips 66 karar kartı).</a:t>
            </a:r>
          </a:p>
        </p:txBody>
      </p:sp>
      <p:sp>
        <p:nvSpPr>
          <p:cNvPr id="4" name="Slide Number Placeholder 3"/>
          <p:cNvSpPr>
            <a:spLocks noGrp="1"/>
          </p:cNvSpPr>
          <p:nvPr>
            <p:ph type="sldNum" idx="5" sz="quarter"/>
          </p:nvPr>
        </p:nvSpPr>
        <p:spPr/>
      </p:sp>
    </p:spTree>
  </p:cSld>
  <p:clrMapOvr>
    <a:masterClrMapping/>
  </p:clrMapOvr>
</p:notes>
</file>

<file path=ppt/notesSlides/notesSlide2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Altı grubun kararını aşama ekseninde görmek ve farklılıkların nedenini tartışmak (program: grup sözcülerinin sunduğu fikirler üzerine tartışma; D14.1, SDB2.1).</a:t>
            </a:r>
          </a:p>
          <a:p/>
          <a:p>
            <a:r>
              <a:t>SÜRE: Sözcüler ve tartışma: 10 dk (altı sözcü 6 · tartışma 1,5 · örnek cevap 1 · iki yoklama 1,5).</a:t>
            </a:r>
          </a:p>
          <a:p/>
          <a:p>
            <a:r>
              <a:t>NASIL: Her sözcü 1 dakika konuşur; grubun numarasını tahtada ilgili kutuya yazın (G1-G6). İki grup farklı karar verdiyse sorun: 'Hangi veri sizi ayırdı?' Öğrenciler defterine bir benzerlik ve bir farklılık cümlesi yazar. 4 kişilik grubun sözcüsü de 1 dakika konuşur.</a:t>
            </a:r>
          </a:p>
          <a:p/>
          <a:p>
            <a:r>
              <a:t>KAYNAK: Program (2026) COĞ.9.4.3: 'Çalışma sonunda grup sözcülerinin sunduğu fikirler üzerine bir tartışma başlatılabilir.'</a:t>
            </a:r>
          </a:p>
        </p:txBody>
      </p:sp>
      <p:sp>
        <p:nvSpPr>
          <p:cNvPr id="4" name="Slide Number Placeholder 3"/>
          <p:cNvSpPr>
            <a:spLocks noGrp="1"/>
          </p:cNvSpPr>
          <p:nvPr>
            <p:ph type="sldNum" idx="5" sz="quarter"/>
          </p:nvPr>
        </p:nvSpPr>
        <p:spPr/>
      </p:sp>
    </p:spTree>
  </p:cSld>
  <p:clrMapOvr>
    <a:masterClrMapping/>
  </p:clrMapOvr>
</p:notes>
</file>

<file path=ppt/notesSlides/notesSlide2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Ölçütlü bir örnek grup kararı göstermek (doğru tek cevap değil, örnek ürün).</a:t>
            </a:r>
          </a:p>
          <a:p/>
          <a:p>
            <a:r>
              <a:t>NASIL: Tabloyu okutun: Türkiye hangi sütunda kime yakın? Doğal artışı birlikte hesaplayın: ‰10,6 − ‰6 = ‰4,6. Gerekçeli olarak '3. aşama' ya da '4. aşama' diyen gruplar da kabul edilir; önemli olan iki veriye dayanmaktır. Türkiye'nin dönüşüm sürecini 25. haftada s. 157'nin piramitleri (1950-2025) ve grafiğiyle (1935-2024) inceleyeceğiz.</a:t>
            </a:r>
          </a:p>
          <a:p/>
          <a:p>
            <a:r>
              <a:t>BEKLENEN CEVAP: Türkiye doğum oranında (‰10,6) ve doğurganlıkta (1,62) Kanada'ya (‰10,0; 1,58), ölüm oranında (‰6) Meksika'ya (‰6,5) yakın; doğal artışı (‰4,6) Meksika (‰7,8) ile Kanada (‰1,8) arasında → 3. aşamanın sonundan 4. aşamaya geçiş. Farklılık: Japonya'dan farklı olarak doğumlar ölümlerden fazla, nüfus artıyor; Etiyopya'dan farklı olarak doğurganlık düşük.</a:t>
            </a:r>
          </a:p>
          <a:p/>
          <a:p>
            <a:r>
              <a:t>KAYNAK: Kitap s. 156 tablosu; s. 164 Türkiye göstergeleri (TÜİK, 2025). Doğal artış değerleri sunumda hesaplanmıştır (doğum − ölüm); Meksika ve Kanada için tablodaki %0,78 ve %0,18 ile tutarlıdır. Türkiye'nin aşaması kitapta verilmez: ölçüt doğal artış ve doğurganlık (kitap s. 155: gelişmekte olan ülkelerde 2 veya 3. aşamanın özellikleri görülür).</a:t>
            </a:r>
          </a:p>
          <a:p/>
          <a:p>
            <a:r>
              <a:t>NOT: Türkiye'de nüfus artış hızı (‰5) doğal artıştan (‰4,6) biraz yüksektir: aradaki ‰0,4 göçle açıklanır (s. 155 kenar notu: doğal nüfus artışı göçü içermez).</a:t>
            </a:r>
          </a:p>
        </p:txBody>
      </p:sp>
      <p:sp>
        <p:nvSpPr>
          <p:cNvPr id="4" name="Slide Number Placeholder 3"/>
          <p:cNvSpPr>
            <a:spLocks noGrp="1"/>
          </p:cNvSpPr>
          <p:nvPr>
            <p:ph type="sldNum" idx="5" sz="quarter"/>
          </p:nvPr>
        </p:nvSpPr>
        <p:spPr/>
      </p:sp>
    </p:spTree>
  </p:cSld>
  <p:clrMapOvr>
    <a:masterClrMapping/>
  </p:clrMapOvr>
</p:notes>
</file>

<file path=ppt/notesSlides/notesSlide2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‰1,62 seçen öğrenciye: 1,62 toplam doğurganlık hızıdır, binde değil; kadın başına çocuk sayısı.</a:t>
            </a:r>
          </a:p>
          <a:p/>
          <a:p>
            <a:r>
              <a:t>BEKLENEN CEVAP: B) ‰4,6</a:t>
            </a:r>
          </a:p>
          <a:p/>
          <a:p>
            <a:r>
              <a:t>KAYNAK: Kitap s. 155 (doğal nüfus artışı tanımı), s. 164 (TÜİK, 2025 göstergeleri).</a:t>
            </a:r>
          </a:p>
        </p:txBody>
      </p:sp>
      <p:sp>
        <p:nvSpPr>
          <p:cNvPr id="4" name="Slide Number Placeholder 3"/>
          <p:cNvSpPr>
            <a:spLocks noGrp="1"/>
          </p:cNvSpPr>
          <p:nvPr>
            <p:ph type="sldNum" idx="5" sz="quarter"/>
          </p:nvPr>
        </p:nvSpPr>
        <p:spPr/>
      </p:sp>
    </p:spTree>
  </p:cSld>
  <p:clrMapOvr>
    <a:masterClrMapping/>
  </p:clrMapOvr>
</p:notes>
</file>

<file path=ppt/notesSlides/notesSlide2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 ‰1,62 seçen öğrenciye: 1,62 toplam doğurganlık hızıdır, binde değil; kadın başına çocuk sayısı.</a:t>
            </a:r>
          </a:p>
          <a:p/>
          <a:p>
            <a:r>
              <a:t>BEKLENEN CEVAP: B) ‰4,6 — Doğal nüfus artışı doğum ve ölüm oranı farkıdır (s. 155): ‰10,6 − ‰6 = ‰4,6. Değerler s. 164'ten.</a:t>
            </a:r>
          </a:p>
          <a:p/>
          <a:p>
            <a:r>
              <a:t>KAYNAK: Kitap s. 155 (doğal nüfus artışı tanımı), s. 164 (TÜİK, 2025 göstergeleri).</a:t>
            </a:r>
          </a:p>
        </p:txBody>
      </p:sp>
      <p:sp>
        <p:nvSpPr>
          <p:cNvPr id="4" name="Slide Number Placeholder 3"/>
          <p:cNvSpPr>
            <a:spLocks noGrp="1"/>
          </p:cNvSpPr>
          <p:nvPr>
            <p:ph type="sldNum" idx="5" sz="quarter"/>
          </p:nvPr>
        </p:nvSpPr>
        <p:spPr/>
      </p:sp>
    </p:spTree>
  </p:cSld>
  <p:clrMapOvr>
    <a:masterClrMapping/>
  </p:clrMapOvr>
</p:notes>
</file>

<file path=ppt/notesSlides/notesSlide2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Aynı mantık Türkiye için: nüfus artış hızı ‰5, doğal artış ‰4,6 → ‰0,4 göç etkisi. Meksika'da tersi: 0,72 &lt; 0,78 → göç veriyor.</a:t>
            </a:r>
          </a:p>
          <a:p/>
          <a:p>
            <a:r>
              <a:t>BEKLENEN CEVAP: D) Ülkenin göç aldığını</a:t>
            </a:r>
          </a:p>
          <a:p/>
          <a:p>
            <a:r>
              <a:t>KAYNAK: Kitap s. 155 (doğal nüfus artışı tanımı; model göçü göz ardı eder), s. 156 tablosu; fark sunumda hesaplanmıştır (0,71 − 0,18 = 0,53). Aynı akıl yürütme kitabın ölçme 4. sorusundadır (s. 167).</a:t>
            </a:r>
          </a:p>
        </p:txBody>
      </p:sp>
      <p:sp>
        <p:nvSpPr>
          <p:cNvPr id="4" name="Slide Number Placeholder 3"/>
          <p:cNvSpPr>
            <a:spLocks noGrp="1"/>
          </p:cNvSpPr>
          <p:nvPr>
            <p:ph type="sldNum" idx="5" sz="quarter"/>
          </p:nvPr>
        </p:nvSpPr>
        <p:spPr/>
      </p:sp>
    </p:spTree>
  </p:cSld>
  <p:clrMapOvr>
    <a:masterClrMapping/>
  </p:clrMapOvr>
</p:notes>
</file>

<file path=ppt/notesSlides/notesSlide2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 Aynı mantık Türkiye için: nüfus artış hızı ‰5, doğal artış ‰4,6 → ‰0,4 göç etkisi. Meksika'da tersi: 0,72 &lt; 0,78 → göç veriyor.</a:t>
            </a:r>
          </a:p>
          <a:p/>
          <a:p>
            <a:r>
              <a:t>BEKLENEN CEVAP: D) Ülkenin göç aldığını — Doğal artış yalnız doğum ve ölümden doğar; nüfus artış hızı göçü de içerir. Aradaki 0,53 puanlık fark Kanada'nın göç aldığını gösterir.</a:t>
            </a:r>
          </a:p>
          <a:p/>
          <a:p>
            <a:r>
              <a:t>KAYNAK: Kitap s. 155 (doğal nüfus artışı tanımı; model göçü göz ardı eder), s. 156 tablosu; fark sunumda hesaplanmıştır (0,71 − 0,18 = 0,53). Aynı akıl yürütme kitabın ölçme 4. sorusundadır (s. 167).</a:t>
            </a:r>
          </a:p>
        </p:txBody>
      </p:sp>
      <p:sp>
        <p:nvSpPr>
          <p:cNvPr id="4" name="Slide Number Placeholder 3"/>
          <p:cNvSpPr>
            <a:spLocks noGrp="1"/>
          </p:cNvSpPr>
          <p:nvPr>
            <p:ph type="sldNum" idx="5" sz="quarter"/>
          </p:nvPr>
        </p:nvSpPr>
        <p:spPr/>
      </p:sp>
    </p:spTree>
  </p:cSld>
  <p:clrMapOvr>
    <a:masterClrMapping/>
  </p:clrMapOvr>
</p:notes>
</file>

<file path=ppt/notesSlides/notesSlide2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Ünitenin performans görevini vermek (P1 önerisi; program: yaşanılan yerin nüfus yapısındaki değişimler, fırsat ve sorunlar).</a:t>
            </a:r>
          </a:p>
          <a:p/>
          <a:p>
            <a:r>
              <a:t>SÜRE: Performans görevi: 10 dk (görev ve takvim 2 · adımlar 3 · TÜİK 1,5 · ölçütler 1,5 · örnek ürün ve paket dağıtımı 2).</a:t>
            </a:r>
          </a:p>
          <a:p/>
          <a:p>
            <a:r>
              <a:t>NASIL: Görev ünitenin 8 grubuna verilir (bu haftaki 6'lı gruplar değil); paketler zarf numarasıyla, gruplar yerinden kalkmadan dağıtılır. Yaşadığımız il: İstanbul. Takvimi tahtaya yazın. Telefon gerekmez: veriler 26. hafta okul laboratuvarında TÜİK'ten alınır, erişemeyen grup öğretmen çıktısını kullanır. Malzeme okuldan; veliye maliyet yok.</a:t>
            </a:r>
          </a:p>
          <a:p/>
          <a:p>
            <a:r>
              <a:t>KAYNAK: Kitap s. 165 PERFORMANS GÖREVİ (beceri ve görev cümlesi birebir; kitapta 'özellkilerini' yazım hatası düzeltildi). Program (2026) COĞ.9.4.4 ve destekleme önerisi: 'Performans görevi; yaşanılan yerin nüfus yapısında meydana gelen değişimler, bu değişimlerin oluşturabileceği fırsat ve sorunlarla ilgili yakın çevreden bilgi toplama ve toplanan verileri çeşitli görseller ekleyerek sunma şeklinde düzenlenebilir.'</a:t>
            </a:r>
          </a:p>
          <a:p/>
          <a:p>
            <a:r>
              <a:t>NOT: Takvim ve P1 önerisi zümre kararıdır; kişisel veri toplanmaz — yalnız TÜİK'in toplu istatistikleri.</a:t>
            </a:r>
          </a:p>
        </p:txBody>
      </p:sp>
      <p:sp>
        <p:nvSpPr>
          <p:cNvPr id="4" name="Slide Number Placeholder 3"/>
          <p:cNvSpPr>
            <a:spLocks noGrp="1"/>
          </p:cNvSpPr>
          <p:nvPr>
            <p:ph type="sldNum" idx="5" sz="quarter"/>
          </p:nvPr>
        </p:nvSpPr>
        <p:spPr/>
      </p:sp>
    </p:spTree>
  </p:cSld>
  <p:clrMapOvr>
    <a:masterClrMapping/>
  </p:clrMapOvr>
</p:notes>
</file>

<file path=ppt/notesSlides/notesSlide2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dokuz işlem adımını vermek.</a:t>
            </a:r>
          </a:p>
          <a:p/>
          <a:p>
            <a:r>
              <a:t>NASIL: Grup iş bölümü şablonunda her adımın yanına bir sorumlu yazılır (5 kişilik grupta biri iki adım alır). Adım 1-6 TÜİK verisi gerektirir: hangi tabloların isteneceği bu hafta listelenir, veriler 26. hafta laboratuvarda alınır.</a:t>
            </a:r>
          </a:p>
          <a:p/>
          <a:p>
            <a:r>
              <a:t>KAYNAK: Kitap s. 165 (yönerge ve adımlar birebir; 5. adımdaki '( ilin' boşluğu düzeltildi).</a:t>
            </a:r>
          </a:p>
        </p:txBody>
      </p:sp>
      <p:sp>
        <p:nvSpPr>
          <p:cNvPr id="4" name="Slide Number Placeholder 3"/>
          <p:cNvSpPr>
            <a:spLocks noGrp="1"/>
          </p:cNvSpPr>
          <p:nvPr>
            <p:ph type="sldNum" idx="5" sz="quarter"/>
          </p:nvPr>
        </p:nvSpPr>
        <p:spPr/>
      </p:sp>
    </p:spTree>
  </p:cSld>
  <p:clrMapOvr>
    <a:masterClrMapping/>
  </p:clrMapOvr>
</p:notes>
</file>

<file path=ppt/notesSlides/notesSlide2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dokuz işlem adımını vermek.</a:t>
            </a:r>
          </a:p>
          <a:p/>
          <a:p>
            <a:r>
              <a:t>NASIL: Adım 7-8 analizdir: fırsat ve sorunlar 26-27. haftalarda (nüfus politikaları) da işlenecek. Kısa rapor programın önerisidir: posterle birlikte teslim edilir.</a:t>
            </a:r>
          </a:p>
          <a:p/>
          <a:p>
            <a:r>
              <a:t>KAYNAK: Kitap s. 165 (yönerge ve adımlar birebir; 5. adımdaki '( ilin' boşluğu düzeltildi). Program (2026) COĞ.9.4.4: 'Bu ünitede performans görevi kapsamında gruplardan Türkiye nüfusundaki değişimin oluşturduğu fırsat ve sorunların etkisini belirlemeye ve bu kapsamda alınacak önlemlere yönelik rapor hazırlamaları istenebilir.'</a:t>
            </a:r>
          </a:p>
        </p:txBody>
      </p:sp>
      <p:sp>
        <p:nvSpPr>
          <p:cNvPr id="4" name="Slide Number Placeholder 3"/>
          <p:cNvSpPr>
            <a:spLocks noGrp="1"/>
          </p:cNvSpPr>
          <p:nvPr>
            <p:ph type="sldNum" idx="5" sz="quarter"/>
          </p:nvPr>
        </p:nvSpPr>
        <p:spPr/>
      </p:sp>
    </p:spTree>
  </p:cSld>
  <p:clrMapOvr>
    <a:masterClrMapping/>
  </p:clrMapOvr>
</p:notes>
</file>

<file path=ppt/notesSlides/notesSlide2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Veri kaynağını (TÜİK ve portalleri) ve veri kurallarını vermek.</a:t>
            </a:r>
          </a:p>
          <a:p/>
          <a:p>
            <a:r>
              <a:t>NASIL: Bilgi kutusunu okutun. Karekodlar iki TÜİK portaline gider; öğrenci telefonu kullanılmaz (Genelge, bent 37): portallere 26. hafta okul bilgisayar laboratuvarında birlikte girilir, öğretmen çıktısı yedektir. Kişisel veri toplanmaz: ailelere, komşulara anket yapılmaz; yalnız TÜİK'in yayımladığı toplu sayılar kullanılır.</a:t>
            </a:r>
          </a:p>
          <a:p/>
          <a:p>
            <a:r>
              <a:t>KAYNAK: Kitap s. 165 Bilgi Kutusu 'Türkiye İstatistik Kurumu' (birebir); 'Gelecek Derse Hazırlık' adımları laboratuvar saatinde yapılır.</a:t>
            </a:r>
          </a:p>
        </p:txBody>
      </p:sp>
      <p:sp>
        <p:nvSpPr>
          <p:cNvPr id="4" name="Slide Number Placeholder 3"/>
          <p:cNvSpPr>
            <a:spLocks noGrp="1"/>
          </p:cNvSpPr>
          <p:nvPr>
            <p:ph type="sldNum" idx="5" sz="quarter"/>
          </p:nvPr>
        </p:nvSpPr>
        <p:spPr/>
      </p:sp>
    </p:spTree>
  </p:cSld>
  <p:clrMapOvr>
    <a:masterClrMapping/>
  </p:clrMapOvr>
</p:notes>
</file>

<file path=ppt/notesSlides/notesSlide2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Değerlendirme ölçütlerini ve formları görevin başında duyurmak.</a:t>
            </a:r>
          </a:p>
          <a:p/>
          <a:p>
            <a:r>
              <a:t>NASIL: Analitik dereceli puanlama anahtarı ve grup değerlendirme formu karekodlardadır; çıktılar görev paketindedir. Sekiz ölçütü birlikte okuyun: her grup posterini bunlara göre kontrol eder. Ağırlıklar zümre kararıdır.</a:t>
            </a:r>
          </a:p>
          <a:p/>
          <a:p>
            <a:r>
              <a:t>KAYNAK: Kitap s. 165 'Değerlendirme' (birebir); zümre kararı (P1: süreç %40 · ürün %50 · paylaşım ve yansıtma %10).</a:t>
            </a:r>
          </a:p>
        </p:txBody>
      </p:sp>
      <p:sp>
        <p:nvSpPr>
          <p:cNvPr id="4" name="Slide Number Placeholder 3"/>
          <p:cNvSpPr>
            <a:spLocks noGrp="1"/>
          </p:cNvSpPr>
          <p:nvPr>
            <p:ph type="sldNum" idx="5" sz="quarter"/>
          </p:nvPr>
        </p:nvSpPr>
        <p:spPr/>
      </p:sp>
    </p:spTree>
  </p:cSld>
  <p:clrMapOvr>
    <a:masterClrMapping/>
  </p:clrMapOvr>
</p:notes>
</file>

<file path=ppt/notesSlides/notesSlide2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Performans görevinin ölçütlü örnek ürünü: posterde ne olmalı? (doğru cevap değil, iskelet)</a:t>
            </a:r>
          </a:p>
          <a:p/>
          <a:p>
            <a:r>
              <a:t>NASIL: Her panelin kitaptaki bir adıma karşılık geldiğini gösterin. Sayılar (……) laboratuvarda TÜİK'ten alınacak; sunuma bilerek yazılmadı. Grafik ve tablolarda başlık, birim ve kaynak (TÜİK, yıl) zorunlu. Görev paketlerini şimdi dağıtın.</a:t>
            </a:r>
          </a:p>
          <a:p/>
          <a:p>
            <a:r>
              <a:t>BEKLENEN CEVAP: Poster: dokuz panel (adım 1-9) + kısa rapor (fırsat, sorun, önlem). Örnek başlık: 'İstanbul'un Nüfus Dinamikleri'. Değerlendirme sekiz ölçüte göre.</a:t>
            </a:r>
          </a:p>
          <a:p/>
          <a:p>
            <a:r>
              <a:t>KAYNAK: Kitap s. 165 (dokuz adım). İskelet sunuma aittir; veriler öğrencilerce TÜİK'ten toplanır.</a:t>
            </a:r>
          </a:p>
        </p:txBody>
      </p:sp>
      <p:sp>
        <p:nvSpPr>
          <p:cNvPr id="4" name="Slide Number Placeholder 3"/>
          <p:cNvSpPr>
            <a:spLocks noGrp="1"/>
          </p:cNvSpPr>
          <p:nvPr>
            <p:ph type="sldNum" idx="5" sz="quarter"/>
          </p:nvPr>
        </p:nvSpPr>
        <p:spPr/>
      </p:sp>
    </p:spTree>
  </p:cSld>
  <p:clrMapOvr>
    <a:masterClrMapping/>
  </p:clrMapOvr>
</p:notes>
</file>

<file path=ppt/notesSlides/notesSlide2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üç çıkış sorusu (ders planı); 1. soru zümrenin öncelikli çıktısıdır (zümrenin öncelikli çıktısı: nüfus piramidi yorumu).</a:t>
            </a:r>
          </a:p>
          <a:p/>
          <a:p>
            <a:r>
              <a:t>SÜRE: Toparlama: 6 dk (öğrenme günlüğü 1 · çıkış kartı 4 · ev 1).</a:t>
            </a:r>
          </a:p>
          <a:p/>
          <a:p>
            <a:r>
              <a:t>NASIL: Öğrenciler kitabın s. 154'teki Azerbaycan piramidine bakarak yazar. Kartlar toplanır; 25. haftanın girişinde ortak hatalar isimsiz paylaşılacak. 6'lı düzen bitti: gelecek hafta ünitenin 8 grubuna dönülür.</a:t>
            </a:r>
          </a:p>
          <a:p/>
          <a:p>
            <a:r>
              <a:t>BEKLENEN CEVAP: 1) taban daralmaya başlamış (0-4 yaş grubu 10-14 yaş grubundan dar): doğum oranı düşmeye başlamış; çocuk ve genç nüfus hâlâ kalabalık, yaşlı nüfus az — 3. aşamaya benzer. · 2) doğum oranı yüksek kalırken ölüm oranı düşmeye başlar (beslenme koşullarındaki iyileşme, sağlık hizmetlerinin gelişmesi, bebek ölümlerinin azalması). · 3) hayır, göç göz ardı edilir, doğal nüfus artışına odaklanılır; İngiltere, Fransa ve Almanya.</a:t>
            </a:r>
          </a:p>
          <a:p/>
          <a:p>
            <a:r>
              <a:t>KAYNAK: Ders planı 24. hafta ölçme bölümü; kitap s. 154-155.</a:t>
            </a:r>
          </a:p>
        </p:txBody>
      </p:sp>
      <p:sp>
        <p:nvSpPr>
          <p:cNvPr id="4" name="Slide Number Placeholder 3"/>
          <p:cNvSpPr>
            <a:spLocks noGrp="1"/>
          </p:cNvSpPr>
          <p:nvPr>
            <p:ph type="sldNum" idx="5" sz="quarter"/>
          </p:nvPr>
        </p:nvSpPr>
        <p:spPr/>
      </p:sp>
    </p:spTree>
  </p:cSld>
  <p:clrMapOvr>
    <a:masterClrMapping/>
  </p:clrMapOvr>
</p:notes>
</file>

<file path=ppt/notesSlides/notesSlide2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ve 25. haftanın hazırlığını duyurmak.</a:t>
            </a:r>
          </a:p>
          <a:p/>
          <a:p>
            <a:r>
              <a:t>NASIL: Tahtaya da yazın. Telefon ya da bilgisayar gerekmez. s. 157 ön incelemesi gelecek haftanın girişidir: dört piramidin tabanını tek kelimeyle (geniş / daralıyor / dar) yazmak yeterli.</a:t>
            </a:r>
          </a:p>
          <a:p/>
          <a:p>
            <a:r>
              <a:t>KAYNAK: Ders planı 24. hafta ev çalışması; çalışma kâğıdı COG9-CK-U4 Bölüm 3 (10-11).</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0.xml"/><Relationship Id="rId3" Type="http://schemas.openxmlformats.org/officeDocument/2006/relationships/image" Target="../media/image1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1.xml"/><Relationship Id="rId3"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2.xml"/><Relationship Id="rId3" Type="http://schemas.openxmlformats.org/officeDocument/2006/relationships/image" Target="../media/image18.jpg"/><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3.xml"/><Relationship Id="rId3" Type="http://schemas.openxmlformats.org/officeDocument/2006/relationships/image" Target="../media/image18.jpg"/><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8.xml"/><Relationship Id="rId3" Type="http://schemas.openxmlformats.org/officeDocument/2006/relationships/image" Target="../media/image2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9.xml"/><Relationship Id="rId3"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0.xml"/><Relationship Id="rId3"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1.xml"/><Relationship Id="rId3"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2.xml"/><Relationship Id="rId3" Type="http://schemas.openxmlformats.org/officeDocument/2006/relationships/image" Target="../media/image2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3.xml"/><Relationship Id="rId3" Type="http://schemas.openxmlformats.org/officeDocument/2006/relationships/image" Target="../media/image2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4.xml"/><Relationship Id="rId3" Type="http://schemas.openxmlformats.org/officeDocument/2006/relationships/image" Target="../media/image2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5.xml"/><Relationship Id="rId3"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1.xml"/><Relationship Id="rId3" Type="http://schemas.openxmlformats.org/officeDocument/2006/relationships/image" Target="../media/image21.jpg"/><Relationship Id="rId4" Type="http://schemas.openxmlformats.org/officeDocument/2006/relationships/image" Target="../media/image22.jpg"/><Relationship Id="rId5" Type="http://schemas.openxmlformats.org/officeDocument/2006/relationships/image" Target="../media/image23.jpg"/><Relationship Id="rId6" Type="http://schemas.openxmlformats.org/officeDocument/2006/relationships/image" Target="../media/image2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2.xml"/><Relationship Id="rId3" Type="http://schemas.openxmlformats.org/officeDocument/2006/relationships/image" Target="../media/image23.jpg"/><Relationship Id="rId4" Type="http://schemas.openxmlformats.org/officeDocument/2006/relationships/image" Target="../media/image2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3.xml"/><Relationship Id="rId3" Type="http://schemas.openxmlformats.org/officeDocument/2006/relationships/image" Target="../media/image24.jpg"/><Relationship Id="rId4" Type="http://schemas.openxmlformats.org/officeDocument/2006/relationships/image" Target="../media/image2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B85C12"/>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24.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24</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3150" b="1" i="0">
                <a:solidFill>
                  <a:srgbClr val="FFFFFF"/>
                </a:solidFill>
                <a:latin typeface="Calibri"/>
              </a:rPr>
              <a:t>Demografik Dönüşüm I: Model ve Nüfus Piramitleri</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22-26 Mart 2027 · 2 ders saati · Kitap s. 154-156, 165</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COĞ.9.4.3</a:t>
            </a:r>
          </a:p>
        </p:txBody>
      </p:sp>
      <p:sp>
        <p:nvSpPr>
          <p:cNvPr id="10" name="TextBox 9"/>
          <p:cNvSpPr txBox="1"/>
          <p:nvPr/>
        </p:nvSpPr>
        <p:spPr>
          <a:xfrm>
            <a:off x="3063240" y="2532888"/>
            <a:ext cx="8412480" cy="87325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Türkiye ve farklı ülkelerin nüfus piramitlerinden yararlanarak demografik dönüşüm sürecini yorumlayabilme</a:t>
            </a:r>
          </a:p>
        </p:txBody>
      </p:sp>
      <p:sp>
        <p:nvSpPr>
          <p:cNvPr id="11" name="TextBox 10"/>
          <p:cNvSpPr txBox="1"/>
          <p:nvPr/>
        </p:nvSpPr>
        <p:spPr>
          <a:xfrm>
            <a:off x="3063240" y="351586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881628"/>
            <a:ext cx="8412480" cy="2043684"/>
          </a:xfrm>
          <a:prstGeom prst="rect">
            <a:avLst/>
          </a:prstGeom>
          <a:noFill/>
        </p:spPr>
        <p:txBody>
          <a:bodyPr wrap="square" anchor="t" lIns="73152" rIns="73152" tIns="36576" bIns="36576">
            <a:noAutofit/>
          </a:bodyPr>
          <a:lstStyle/>
          <a:p>
            <a:pPr algn="l" marL="328946" indent="-328946">
              <a:spcBef>
                <a:spcPts val="0"/>
              </a:spcBef>
              <a:spcAft>
                <a:spcPts val="500"/>
              </a:spcAft>
            </a:pPr>
            <a:r>
              <a:rPr lang="tr-TR" sz="2000" b="1" i="0">
                <a:solidFill>
                  <a:srgbClr val="FCC021"/>
                </a:solidFill>
                <a:latin typeface="Calibri"/>
              </a:rPr>
              <a:t>a)  </a:t>
            </a:r>
            <a:r>
              <a:rPr lang="tr-TR" sz="2000" b="0" i="0">
                <a:solidFill>
                  <a:srgbClr val="FFFFFF"/>
                </a:solidFill>
                <a:latin typeface="Calibri"/>
              </a:rPr>
              <a:t>Türkiye ve farklı ülkelerin nüfus piramitlerini demografik dönüşüm modeline göre anlamlandırır.</a:t>
            </a:r>
          </a:p>
          <a:p>
            <a:pPr algn="l" marL="340187" indent="-340187">
              <a:spcBef>
                <a:spcPts val="0"/>
              </a:spcBef>
              <a:spcAft>
                <a:spcPts val="0"/>
              </a:spcAft>
            </a:pPr>
            <a:r>
              <a:rPr lang="tr-TR" sz="2000" b="1" i="0">
                <a:solidFill>
                  <a:srgbClr val="FCC021"/>
                </a:solidFill>
                <a:latin typeface="Calibri"/>
              </a:rPr>
              <a:t>b)  </a:t>
            </a:r>
            <a:r>
              <a:rPr lang="tr-TR" sz="2000" b="0" i="0">
                <a:solidFill>
                  <a:srgbClr val="FFFFFF"/>
                </a:solidFill>
                <a:latin typeface="Calibri"/>
              </a:rPr>
              <a:t>Demografik dönüşüm modelinin aşamalarını doğum ve ölüm oranı ile nüfus yapısı arasındaki ilişkiye göre çözümler.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4. Ünite: Beşerî Sistemler ve Süreçler</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176 / 379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24. HAFTA</a:t>
            </a:r>
          </a:p>
        </p:txBody>
      </p:sp>
      <p:cxnSp>
        <p:nvCxnSpPr>
          <p:cNvPr id="6" name="Connector 5"/>
          <p:cNvCxnSpPr/>
          <p:nvPr/>
        </p:nvCxnSpPr>
        <p:spPr>
          <a:xfrm>
            <a:off x="1541038" y="2212848"/>
            <a:ext cx="9109616" cy="0"/>
          </a:xfrm>
          <a:prstGeom prst="line">
            <a:avLst/>
          </a:prstGeom>
          <a:ln w="50800">
            <a:solidFill>
              <a:srgbClr val="D9D9D9"/>
            </a:solidFill>
          </a:ln>
        </p:spPr>
      </p:cxnSp>
      <p:sp>
        <p:nvSpPr>
          <p:cNvPr id="7" name="Oval 6"/>
          <p:cNvSpPr/>
          <p:nvPr/>
        </p:nvSpPr>
        <p:spPr>
          <a:xfrm>
            <a:off x="1156990" y="1828800"/>
            <a:ext cx="768096" cy="768096"/>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Piramit okuma</a:t>
            </a:r>
          </a:p>
        </p:txBody>
      </p:sp>
      <p:sp>
        <p:nvSpPr>
          <p:cNvPr id="9" name="TextBox 8"/>
          <p:cNvSpPr txBox="1"/>
          <p:nvPr/>
        </p:nvSpPr>
        <p:spPr>
          <a:xfrm>
            <a:off x="502920"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Azerbaycan, I. ve II. Ülke (s. 154)</a:t>
            </a:r>
          </a:p>
        </p:txBody>
      </p:sp>
      <p:sp>
        <p:nvSpPr>
          <p:cNvPr id="10" name="Oval 9"/>
          <p:cNvSpPr/>
          <p:nvPr/>
        </p:nvSpPr>
        <p:spPr>
          <a:xfrm>
            <a:off x="3434394"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780324"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Dönüşüm modeli</a:t>
            </a:r>
          </a:p>
        </p:txBody>
      </p:sp>
      <p:sp>
        <p:nvSpPr>
          <p:cNvPr id="12" name="TextBox 11"/>
          <p:cNvSpPr txBox="1"/>
          <p:nvPr/>
        </p:nvSpPr>
        <p:spPr>
          <a:xfrm>
            <a:off x="2780324"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beş aşama ve Grafik 4.2 (s. 155)</a:t>
            </a:r>
          </a:p>
        </p:txBody>
      </p:sp>
      <p:sp>
        <p:nvSpPr>
          <p:cNvPr id="13" name="Oval 12"/>
          <p:cNvSpPr/>
          <p:nvPr/>
        </p:nvSpPr>
        <p:spPr>
          <a:xfrm>
            <a:off x="5711798" y="1828800"/>
            <a:ext cx="768096" cy="768096"/>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5057728"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Dört ülke</a:t>
            </a:r>
          </a:p>
        </p:txBody>
      </p:sp>
      <p:sp>
        <p:nvSpPr>
          <p:cNvPr id="15" name="TextBox 14"/>
          <p:cNvSpPr txBox="1"/>
          <p:nvPr/>
        </p:nvSpPr>
        <p:spPr>
          <a:xfrm>
            <a:off x="5057728"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aşama ve gerekçe (s. 156)</a:t>
            </a:r>
          </a:p>
        </p:txBody>
      </p:sp>
      <p:sp>
        <p:nvSpPr>
          <p:cNvPr id="16" name="Oval 15"/>
          <p:cNvSpPr/>
          <p:nvPr/>
        </p:nvSpPr>
        <p:spPr>
          <a:xfrm>
            <a:off x="7989202"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7335132"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Philips 66</a:t>
            </a:r>
          </a:p>
        </p:txBody>
      </p:sp>
      <p:sp>
        <p:nvSpPr>
          <p:cNvPr id="18" name="TextBox 17"/>
          <p:cNvSpPr txBox="1"/>
          <p:nvPr/>
        </p:nvSpPr>
        <p:spPr>
          <a:xfrm>
            <a:off x="7335132"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Türkiye hangi ülkeye benziyor?</a:t>
            </a:r>
          </a:p>
        </p:txBody>
      </p:sp>
      <p:sp>
        <p:nvSpPr>
          <p:cNvPr id="19" name="Oval 18"/>
          <p:cNvSpPr/>
          <p:nvPr/>
        </p:nvSpPr>
        <p:spPr>
          <a:xfrm>
            <a:off x="10266606" y="1828800"/>
            <a:ext cx="768096" cy="768096"/>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9612536"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Performans görevi</a:t>
            </a:r>
          </a:p>
        </p:txBody>
      </p:sp>
      <p:sp>
        <p:nvSpPr>
          <p:cNvPr id="21" name="TextBox 20"/>
          <p:cNvSpPr txBox="1"/>
          <p:nvPr/>
        </p:nvSpPr>
        <p:spPr>
          <a:xfrm>
            <a:off x="9612536"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Yaşadığımız Yerin Nüfus Dinamikleri (s. 165)</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177 / 379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Ülkelerin nüfus özellikleri neden farklı?</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GİRİŞ</a:t>
            </a:r>
          </a:p>
        </p:txBody>
      </p:sp>
      <p:sp>
        <p:nvSpPr>
          <p:cNvPr id="6" name="Rounded Rectangle 5"/>
          <p:cNvSpPr/>
          <p:nvPr/>
        </p:nvSpPr>
        <p:spPr>
          <a:xfrm>
            <a:off x="502920" y="1243584"/>
            <a:ext cx="11185855" cy="82296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43584"/>
            <a:ext cx="118872" cy="822960"/>
          </a:xfrm>
          <a:prstGeom prst="rect">
            <a:avLst/>
          </a:prstGeom>
          <a:solidFill>
            <a:srgbClr val="B85C12"/>
          </a:solidFill>
          <a:ln>
            <a:noFill/>
          </a:ln>
          <a:effectLst/>
        </p:spPr>
        <p:txBody>
          <a:bodyPr rtlCol="0" anchor="ctr"/>
          <a:lstStyle/>
          <a:p/>
        </p:txBody>
      </p:sp>
      <p:sp>
        <p:nvSpPr>
          <p:cNvPr id="8" name="TextBox 7"/>
          <p:cNvSpPr txBox="1"/>
          <p:nvPr/>
        </p:nvSpPr>
        <p:spPr>
          <a:xfrm>
            <a:off x="777240" y="1243584"/>
            <a:ext cx="10774375" cy="822960"/>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Ülkelerin nüfus özellikleri birbirinden farklılık gösterir.</a:t>
            </a:r>
          </a:p>
        </p:txBody>
      </p:sp>
      <p:sp>
        <p:nvSpPr>
          <p:cNvPr id="9" name="Rounded Rectangle 8"/>
          <p:cNvSpPr/>
          <p:nvPr/>
        </p:nvSpPr>
        <p:spPr>
          <a:xfrm>
            <a:off x="502920" y="2267712"/>
            <a:ext cx="3606698" cy="868680"/>
          </a:xfrm>
          <a:prstGeom prst="roundRect">
            <a:avLst>
              <a:gd name="adj" fmla="val 8000"/>
            </a:avLst>
          </a:prstGeom>
          <a:solidFill>
            <a:srgbClr val="FFF3D1"/>
          </a:solidFill>
          <a:ln w="19050">
            <a:solidFill>
              <a:srgbClr val="B85C12"/>
            </a:solidFill>
          </a:ln>
          <a:effectLst/>
        </p:spPr>
        <p:txBody>
          <a:bodyPr rtlCol="0" anchor="ctr" wrap="square" lIns="128016" rIns="128016" tIns="73152" bIns="73152">
            <a:noAutofit/>
          </a:bodyPr>
          <a:lstStyle/>
          <a:p>
            <a:pPr algn="ctr">
              <a:spcBef>
                <a:spcPts val="0"/>
              </a:spcBef>
              <a:spcAft>
                <a:spcPts val="0"/>
              </a:spcAft>
            </a:pPr>
            <a:r>
              <a:rPr lang="tr-TR" sz="2400" b="1" i="0">
                <a:solidFill>
                  <a:srgbClr val="262626"/>
                </a:solidFill>
                <a:latin typeface="Calibri"/>
              </a:rPr>
              <a:t>Nüfus miktarı</a:t>
            </a:r>
          </a:p>
        </p:txBody>
      </p:sp>
      <p:sp>
        <p:nvSpPr>
          <p:cNvPr id="10" name="Rounded Rectangle 9"/>
          <p:cNvSpPr/>
          <p:nvPr/>
        </p:nvSpPr>
        <p:spPr>
          <a:xfrm>
            <a:off x="4292498" y="2267712"/>
            <a:ext cx="3606698" cy="868680"/>
          </a:xfrm>
          <a:prstGeom prst="roundRect">
            <a:avLst>
              <a:gd name="adj" fmla="val 8000"/>
            </a:avLst>
          </a:prstGeom>
          <a:solidFill>
            <a:srgbClr val="F0F0F0"/>
          </a:solidFill>
          <a:ln w="19050">
            <a:solidFill>
              <a:srgbClr val="B85C12"/>
            </a:solidFill>
          </a:ln>
          <a:effectLst/>
        </p:spPr>
        <p:txBody>
          <a:bodyPr rtlCol="0" anchor="ctr" wrap="square" lIns="128016" rIns="128016" tIns="73152" bIns="73152">
            <a:noAutofit/>
          </a:bodyPr>
          <a:lstStyle/>
          <a:p>
            <a:pPr algn="ctr">
              <a:spcBef>
                <a:spcPts val="0"/>
              </a:spcBef>
              <a:spcAft>
                <a:spcPts val="0"/>
              </a:spcAft>
            </a:pPr>
            <a:r>
              <a:rPr lang="tr-TR" sz="2400" b="1" i="0">
                <a:solidFill>
                  <a:srgbClr val="262626"/>
                </a:solidFill>
                <a:latin typeface="Calibri"/>
              </a:rPr>
              <a:t>Nüfus artış hızı</a:t>
            </a:r>
          </a:p>
        </p:txBody>
      </p:sp>
      <p:sp>
        <p:nvSpPr>
          <p:cNvPr id="11" name="Rounded Rectangle 10"/>
          <p:cNvSpPr/>
          <p:nvPr/>
        </p:nvSpPr>
        <p:spPr>
          <a:xfrm>
            <a:off x="8082076" y="2267712"/>
            <a:ext cx="3606698" cy="868680"/>
          </a:xfrm>
          <a:prstGeom prst="roundRect">
            <a:avLst>
              <a:gd name="adj" fmla="val 8000"/>
            </a:avLst>
          </a:prstGeom>
          <a:solidFill>
            <a:srgbClr val="FFF3D1"/>
          </a:solidFill>
          <a:ln w="19050">
            <a:solidFill>
              <a:srgbClr val="B85C12"/>
            </a:solidFill>
          </a:ln>
          <a:effectLst/>
        </p:spPr>
        <p:txBody>
          <a:bodyPr rtlCol="0" anchor="ctr" wrap="square" lIns="128016" rIns="128016" tIns="73152" bIns="73152">
            <a:noAutofit/>
          </a:bodyPr>
          <a:lstStyle/>
          <a:p>
            <a:pPr algn="ctr">
              <a:spcBef>
                <a:spcPts val="0"/>
              </a:spcBef>
              <a:spcAft>
                <a:spcPts val="0"/>
              </a:spcAft>
            </a:pPr>
            <a:r>
              <a:rPr lang="tr-TR" sz="2400" b="1" i="0">
                <a:solidFill>
                  <a:srgbClr val="262626"/>
                </a:solidFill>
                <a:latin typeface="Calibri"/>
              </a:rPr>
              <a:t>Doğum ve ölüm oranları</a:t>
            </a:r>
          </a:p>
        </p:txBody>
      </p:sp>
      <p:sp>
        <p:nvSpPr>
          <p:cNvPr id="12" name="Rounded Rectangle 11"/>
          <p:cNvSpPr/>
          <p:nvPr/>
        </p:nvSpPr>
        <p:spPr>
          <a:xfrm>
            <a:off x="502920" y="3273552"/>
            <a:ext cx="3606698" cy="868680"/>
          </a:xfrm>
          <a:prstGeom prst="roundRect">
            <a:avLst>
              <a:gd name="adj" fmla="val 8000"/>
            </a:avLst>
          </a:prstGeom>
          <a:solidFill>
            <a:srgbClr val="F0F0F0"/>
          </a:solidFill>
          <a:ln w="19050">
            <a:solidFill>
              <a:srgbClr val="B85C12"/>
            </a:solidFill>
          </a:ln>
          <a:effectLst/>
        </p:spPr>
        <p:txBody>
          <a:bodyPr rtlCol="0" anchor="ctr" wrap="square" lIns="128016" rIns="128016" tIns="73152" bIns="73152">
            <a:noAutofit/>
          </a:bodyPr>
          <a:lstStyle/>
          <a:p>
            <a:pPr algn="ctr">
              <a:spcBef>
                <a:spcPts val="0"/>
              </a:spcBef>
              <a:spcAft>
                <a:spcPts val="0"/>
              </a:spcAft>
            </a:pPr>
            <a:r>
              <a:rPr lang="tr-TR" sz="2250" b="1" i="0">
                <a:solidFill>
                  <a:srgbClr val="262626"/>
                </a:solidFill>
                <a:latin typeface="Calibri"/>
              </a:rPr>
              <a:t>Yaş gruplarına göre dağılım</a:t>
            </a:r>
          </a:p>
        </p:txBody>
      </p:sp>
      <p:sp>
        <p:nvSpPr>
          <p:cNvPr id="13" name="Rounded Rectangle 12"/>
          <p:cNvSpPr/>
          <p:nvPr/>
        </p:nvSpPr>
        <p:spPr>
          <a:xfrm>
            <a:off x="4292498" y="3273552"/>
            <a:ext cx="3606698" cy="868680"/>
          </a:xfrm>
          <a:prstGeom prst="roundRect">
            <a:avLst>
              <a:gd name="adj" fmla="val 8000"/>
            </a:avLst>
          </a:prstGeom>
          <a:solidFill>
            <a:srgbClr val="FFF3D1"/>
          </a:solidFill>
          <a:ln w="19050">
            <a:solidFill>
              <a:srgbClr val="B85C12"/>
            </a:solidFill>
          </a:ln>
          <a:effectLst/>
        </p:spPr>
        <p:txBody>
          <a:bodyPr rtlCol="0" anchor="ctr" wrap="square" lIns="128016" rIns="128016" tIns="73152" bIns="73152">
            <a:noAutofit/>
          </a:bodyPr>
          <a:lstStyle/>
          <a:p>
            <a:pPr algn="ctr">
              <a:spcBef>
                <a:spcPts val="0"/>
              </a:spcBef>
              <a:spcAft>
                <a:spcPts val="0"/>
              </a:spcAft>
            </a:pPr>
            <a:r>
              <a:rPr lang="tr-TR" sz="2400" b="1" i="0">
                <a:solidFill>
                  <a:srgbClr val="262626"/>
                </a:solidFill>
                <a:latin typeface="Calibri"/>
              </a:rPr>
              <a:t>Eğitim durumu</a:t>
            </a:r>
          </a:p>
        </p:txBody>
      </p:sp>
      <p:sp>
        <p:nvSpPr>
          <p:cNvPr id="14" name="Rounded Rectangle 13"/>
          <p:cNvSpPr/>
          <p:nvPr/>
        </p:nvSpPr>
        <p:spPr>
          <a:xfrm>
            <a:off x="8082076" y="3273552"/>
            <a:ext cx="3606698" cy="868680"/>
          </a:xfrm>
          <a:prstGeom prst="roundRect">
            <a:avLst>
              <a:gd name="adj" fmla="val 8000"/>
            </a:avLst>
          </a:prstGeom>
          <a:solidFill>
            <a:srgbClr val="F0F0F0"/>
          </a:solidFill>
          <a:ln w="19050">
            <a:solidFill>
              <a:srgbClr val="B85C12"/>
            </a:solidFill>
          </a:ln>
          <a:effectLst/>
        </p:spPr>
        <p:txBody>
          <a:bodyPr rtlCol="0" anchor="ctr" wrap="square" lIns="128016" rIns="128016" tIns="73152" bIns="73152">
            <a:noAutofit/>
          </a:bodyPr>
          <a:lstStyle/>
          <a:p>
            <a:pPr algn="ctr">
              <a:spcBef>
                <a:spcPts val="0"/>
              </a:spcBef>
              <a:spcAft>
                <a:spcPts val="0"/>
              </a:spcAft>
            </a:pPr>
            <a:r>
              <a:rPr lang="tr-TR" sz="2400" b="1" i="0">
                <a:solidFill>
                  <a:srgbClr val="262626"/>
                </a:solidFill>
                <a:latin typeface="Calibri"/>
              </a:rPr>
              <a:t>Ortalama ömür</a:t>
            </a:r>
          </a:p>
        </p:txBody>
      </p:sp>
      <p:sp>
        <p:nvSpPr>
          <p:cNvPr id="15" name="TextBox 14"/>
          <p:cNvSpPr txBox="1"/>
          <p:nvPr/>
        </p:nvSpPr>
        <p:spPr>
          <a:xfrm>
            <a:off x="502920" y="4297680"/>
            <a:ext cx="11185855" cy="329184"/>
          </a:xfrm>
          <a:prstGeom prst="rect">
            <a:avLst/>
          </a:prstGeom>
          <a:noFill/>
        </p:spPr>
        <p:txBody>
          <a:bodyPr wrap="square" anchor="t" lIns="73152" rIns="73152" tIns="36576" bIns="36576">
            <a:noAutofit/>
          </a:bodyPr>
          <a:lstStyle/>
          <a:p>
            <a:pPr algn="r">
              <a:spcBef>
                <a:spcPts val="0"/>
              </a:spcBef>
              <a:spcAft>
                <a:spcPts val="0"/>
              </a:spcAft>
            </a:pPr>
            <a:r>
              <a:rPr lang="tr-TR" sz="1300" b="0" i="1">
                <a:solidFill>
                  <a:srgbClr val="767676"/>
                </a:solidFill>
                <a:latin typeface="Calibri"/>
              </a:rPr>
              <a:t>…bu farklılıkların başında gelir. (kitap s. 154)</a:t>
            </a:r>
          </a:p>
        </p:txBody>
      </p:sp>
      <p:sp>
        <p:nvSpPr>
          <p:cNvPr id="16" name="Rounded Rectangle 15"/>
          <p:cNvSpPr/>
          <p:nvPr/>
        </p:nvSpPr>
        <p:spPr>
          <a:xfrm>
            <a:off x="502920" y="4736592"/>
            <a:ext cx="11185855" cy="1463040"/>
          </a:xfrm>
          <a:prstGeom prst="roundRect">
            <a:avLst>
              <a:gd name="adj" fmla="val 8000"/>
            </a:avLst>
          </a:prstGeom>
          <a:solidFill>
            <a:srgbClr val="FFFFFF"/>
          </a:solidFill>
          <a:ln w="25400">
            <a:solidFill>
              <a:srgbClr val="B85C12"/>
            </a:solidFill>
          </a:ln>
          <a:effectLst/>
        </p:spPr>
        <p:txBody>
          <a:bodyPr rtlCol="0" anchor="ctr" wrap="square" lIns="274320" rIns="274320" tIns="73152" bIns="73152">
            <a:noAutofit/>
          </a:bodyPr>
          <a:lstStyle/>
          <a:p>
            <a:pPr algn="l">
              <a:spcBef>
                <a:spcPts val="0"/>
              </a:spcBef>
              <a:spcAft>
                <a:spcPts val="800"/>
              </a:spcAft>
            </a:pPr>
            <a:r>
              <a:rPr lang="tr-TR" sz="2800" b="1" i="0">
                <a:solidFill>
                  <a:srgbClr val="B85C12"/>
                </a:solidFill>
                <a:latin typeface="Calibri"/>
              </a:rPr>
              <a:t>Sence bu farklılıklar nereden kaynaklanıyor?</a:t>
            </a:r>
          </a:p>
          <a:p>
            <a:pPr algn="l">
              <a:spcBef>
                <a:spcPts val="0"/>
              </a:spcBef>
              <a:spcAft>
                <a:spcPts val="0"/>
              </a:spcAft>
            </a:pPr>
            <a:r>
              <a:rPr lang="tr-TR" sz="2200" b="0" i="0">
                <a:solidFill>
                  <a:srgbClr val="262626"/>
                </a:solidFill>
                <a:latin typeface="Calibri"/>
              </a:rPr>
              <a:t>Cevabı bugün nüfus piramitlerinde ve bir modelde arayacağız.</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178 / 379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Nüfus piramidi nedir?</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PİRAMİT</a:t>
            </a:r>
          </a:p>
        </p:txBody>
      </p:sp>
      <p:sp>
        <p:nvSpPr>
          <p:cNvPr id="6" name="Rounded Rectangle 5"/>
          <p:cNvSpPr/>
          <p:nvPr/>
        </p:nvSpPr>
        <p:spPr>
          <a:xfrm>
            <a:off x="502920" y="1307592"/>
            <a:ext cx="11185855" cy="182880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307592"/>
            <a:ext cx="146304" cy="1828800"/>
          </a:xfrm>
          <a:prstGeom prst="rect">
            <a:avLst/>
          </a:prstGeom>
          <a:solidFill>
            <a:srgbClr val="B85C12"/>
          </a:solidFill>
          <a:ln>
            <a:noFill/>
          </a:ln>
          <a:effectLst/>
        </p:spPr>
        <p:txBody>
          <a:bodyPr rtlCol="0" anchor="ctr"/>
          <a:lstStyle/>
          <a:p/>
        </p:txBody>
      </p:sp>
      <p:sp>
        <p:nvSpPr>
          <p:cNvPr id="8" name="TextBox 7"/>
          <p:cNvSpPr txBox="1"/>
          <p:nvPr/>
        </p:nvSpPr>
        <p:spPr>
          <a:xfrm>
            <a:off x="868680" y="141732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B85C12"/>
                </a:solidFill>
                <a:latin typeface="Calibri"/>
              </a:rPr>
              <a:t>NÜFUS PİRAMİDİ</a:t>
            </a:r>
          </a:p>
        </p:txBody>
      </p:sp>
      <p:sp>
        <p:nvSpPr>
          <p:cNvPr id="9" name="TextBox 8"/>
          <p:cNvSpPr txBox="1"/>
          <p:nvPr/>
        </p:nvSpPr>
        <p:spPr>
          <a:xfrm>
            <a:off x="868680" y="1810512"/>
            <a:ext cx="10637215" cy="1188720"/>
          </a:xfrm>
          <a:prstGeom prst="rect">
            <a:avLst/>
          </a:prstGeom>
          <a:noFill/>
        </p:spPr>
        <p:txBody>
          <a:bodyPr wrap="square" anchor="ctr" lIns="73152" rIns="73152" tIns="36576" bIns="36576">
            <a:noAutofit/>
          </a:bodyPr>
          <a:lstStyle/>
          <a:p>
            <a:pPr algn="l">
              <a:spcBef>
                <a:spcPts val="0"/>
              </a:spcBef>
              <a:spcAft>
                <a:spcPts val="0"/>
              </a:spcAft>
            </a:pPr>
            <a:r>
              <a:rPr lang="tr-TR" sz="2800" b="0" i="0">
                <a:solidFill>
                  <a:srgbClr val="262626"/>
                </a:solidFill>
                <a:latin typeface="Calibri"/>
              </a:rPr>
              <a:t>Bir yerin nüfusunun yaş gruplarına ve cinsiyete göre dağılımını gösterebilmek için nüfus piramitleri oluşturulur.</a:t>
            </a:r>
          </a:p>
        </p:txBody>
      </p:sp>
      <p:sp>
        <p:nvSpPr>
          <p:cNvPr id="10" name="Rounded Rectangle 9"/>
          <p:cNvSpPr/>
          <p:nvPr/>
        </p:nvSpPr>
        <p:spPr>
          <a:xfrm>
            <a:off x="502920" y="3319272"/>
            <a:ext cx="11185855" cy="1234440"/>
          </a:xfrm>
          <a:prstGeom prst="roundRect">
            <a:avLst>
              <a:gd name="adj" fmla="val 8000"/>
            </a:avLst>
          </a:prstGeom>
          <a:solidFill>
            <a:srgbClr val="F0F0F0"/>
          </a:solidFill>
          <a:ln>
            <a:noFill/>
          </a:ln>
          <a:effectLst/>
        </p:spPr>
        <p:txBody>
          <a:bodyPr rtlCol="0" anchor="ctr"/>
          <a:lstStyle/>
          <a:p/>
        </p:txBody>
      </p:sp>
      <p:sp>
        <p:nvSpPr>
          <p:cNvPr id="11" name="Rectangle 10"/>
          <p:cNvSpPr/>
          <p:nvPr/>
        </p:nvSpPr>
        <p:spPr>
          <a:xfrm>
            <a:off x="502920" y="3319272"/>
            <a:ext cx="118872" cy="1234440"/>
          </a:xfrm>
          <a:prstGeom prst="rect">
            <a:avLst/>
          </a:prstGeom>
          <a:solidFill>
            <a:srgbClr val="B85C12"/>
          </a:solidFill>
          <a:ln>
            <a:noFill/>
          </a:ln>
          <a:effectLst/>
        </p:spPr>
        <p:txBody>
          <a:bodyPr rtlCol="0" anchor="ctr"/>
          <a:lstStyle/>
          <a:p/>
        </p:txBody>
      </p:sp>
      <p:sp>
        <p:nvSpPr>
          <p:cNvPr id="12" name="TextBox 11"/>
          <p:cNvSpPr txBox="1"/>
          <p:nvPr/>
        </p:nvSpPr>
        <p:spPr>
          <a:xfrm>
            <a:off x="777240" y="3319272"/>
            <a:ext cx="10774375" cy="123444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 piramitlerinden yararlanılarak nüfusun yapısal özellikleri hakkında çıkarım yapılabileceği gibi ülkelerin sosyoekonomik durumu ve gelişmişlik düzeyi ile ilgili de yorum yapılabilir.</a:t>
            </a:r>
          </a:p>
        </p:txBody>
      </p:sp>
      <p:sp>
        <p:nvSpPr>
          <p:cNvPr id="13" name="Rounded Rectangle 12"/>
          <p:cNvSpPr/>
          <p:nvPr/>
        </p:nvSpPr>
        <p:spPr>
          <a:xfrm>
            <a:off x="502920" y="4736592"/>
            <a:ext cx="3594506" cy="146304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502920" y="4736592"/>
            <a:ext cx="3594506" cy="530352"/>
          </a:xfrm>
          <a:prstGeom prst="roundRect">
            <a:avLst>
              <a:gd name="adj" fmla="val 25000"/>
            </a:avLst>
          </a:prstGeom>
          <a:solidFill>
            <a:srgbClr val="B85C12"/>
          </a:solidFill>
          <a:ln>
            <a:noFill/>
          </a:ln>
          <a:effectLst/>
        </p:spPr>
        <p:txBody>
          <a:bodyPr rtlCol="0" anchor="ctr"/>
          <a:lstStyle/>
          <a:p/>
        </p:txBody>
      </p:sp>
      <p:sp>
        <p:nvSpPr>
          <p:cNvPr id="15" name="Rectangle 14"/>
          <p:cNvSpPr/>
          <p:nvPr/>
        </p:nvSpPr>
        <p:spPr>
          <a:xfrm>
            <a:off x="502920" y="5001768"/>
            <a:ext cx="3594506" cy="265176"/>
          </a:xfrm>
          <a:prstGeom prst="rect">
            <a:avLst/>
          </a:prstGeom>
          <a:solidFill>
            <a:srgbClr val="B85C12"/>
          </a:solidFill>
          <a:ln>
            <a:noFill/>
          </a:ln>
          <a:effectLst/>
        </p:spPr>
        <p:txBody>
          <a:bodyPr rtlCol="0" anchor="ctr"/>
          <a:lstStyle/>
          <a:p/>
        </p:txBody>
      </p:sp>
      <p:sp>
        <p:nvSpPr>
          <p:cNvPr id="16" name="TextBox 15"/>
          <p:cNvSpPr txBox="1"/>
          <p:nvPr/>
        </p:nvSpPr>
        <p:spPr>
          <a:xfrm>
            <a:off x="594360" y="473659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Yapısal özellikler</a:t>
            </a:r>
          </a:p>
        </p:txBody>
      </p:sp>
      <p:sp>
        <p:nvSpPr>
          <p:cNvPr id="17" name="TextBox 16"/>
          <p:cNvSpPr txBox="1"/>
          <p:nvPr/>
        </p:nvSpPr>
        <p:spPr>
          <a:xfrm>
            <a:off x="612648" y="5340096"/>
            <a:ext cx="3375050" cy="78638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yaş ve cinsiyet dağılımı</a:t>
            </a:r>
          </a:p>
        </p:txBody>
      </p:sp>
      <p:sp>
        <p:nvSpPr>
          <p:cNvPr id="18" name="Rounded Rectangle 17"/>
          <p:cNvSpPr/>
          <p:nvPr/>
        </p:nvSpPr>
        <p:spPr>
          <a:xfrm>
            <a:off x="4298594" y="4736592"/>
            <a:ext cx="3594506" cy="1463040"/>
          </a:xfrm>
          <a:prstGeom prst="roundRect">
            <a:avLst>
              <a:gd name="adj" fmla="val 5000"/>
            </a:avLst>
          </a:prstGeom>
          <a:solidFill>
            <a:srgbClr val="F0F0F0"/>
          </a:solidFill>
          <a:ln>
            <a:noFill/>
          </a:ln>
          <a:effectLst/>
        </p:spPr>
        <p:txBody>
          <a:bodyPr rtlCol="0" anchor="ctr"/>
          <a:lstStyle/>
          <a:p/>
        </p:txBody>
      </p:sp>
      <p:sp>
        <p:nvSpPr>
          <p:cNvPr id="19" name="Rounded Rectangle 18"/>
          <p:cNvSpPr/>
          <p:nvPr/>
        </p:nvSpPr>
        <p:spPr>
          <a:xfrm>
            <a:off x="4298594" y="4736592"/>
            <a:ext cx="3594506" cy="530352"/>
          </a:xfrm>
          <a:prstGeom prst="roundRect">
            <a:avLst>
              <a:gd name="adj" fmla="val 25000"/>
            </a:avLst>
          </a:prstGeom>
          <a:solidFill>
            <a:srgbClr val="4F4F4F"/>
          </a:solidFill>
          <a:ln>
            <a:noFill/>
          </a:ln>
          <a:effectLst/>
        </p:spPr>
        <p:txBody>
          <a:bodyPr rtlCol="0" anchor="ctr"/>
          <a:lstStyle/>
          <a:p/>
        </p:txBody>
      </p:sp>
      <p:sp>
        <p:nvSpPr>
          <p:cNvPr id="20" name="Rectangle 19"/>
          <p:cNvSpPr/>
          <p:nvPr/>
        </p:nvSpPr>
        <p:spPr>
          <a:xfrm>
            <a:off x="4298594" y="5001768"/>
            <a:ext cx="3594506" cy="265176"/>
          </a:xfrm>
          <a:prstGeom prst="rect">
            <a:avLst/>
          </a:prstGeom>
          <a:solidFill>
            <a:srgbClr val="4F4F4F"/>
          </a:solidFill>
          <a:ln>
            <a:noFill/>
          </a:ln>
          <a:effectLst/>
        </p:spPr>
        <p:txBody>
          <a:bodyPr rtlCol="0" anchor="ctr"/>
          <a:lstStyle/>
          <a:p/>
        </p:txBody>
      </p:sp>
      <p:sp>
        <p:nvSpPr>
          <p:cNvPr id="21" name="TextBox 20"/>
          <p:cNvSpPr txBox="1"/>
          <p:nvPr/>
        </p:nvSpPr>
        <p:spPr>
          <a:xfrm>
            <a:off x="4390034" y="473659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Sosyoekonomik durum</a:t>
            </a:r>
          </a:p>
        </p:txBody>
      </p:sp>
      <p:sp>
        <p:nvSpPr>
          <p:cNvPr id="22" name="TextBox 21"/>
          <p:cNvSpPr txBox="1"/>
          <p:nvPr/>
        </p:nvSpPr>
        <p:spPr>
          <a:xfrm>
            <a:off x="4408322" y="5340096"/>
            <a:ext cx="3375050" cy="78638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eğitim, sağlık, iş gücü</a:t>
            </a:r>
          </a:p>
        </p:txBody>
      </p:sp>
      <p:sp>
        <p:nvSpPr>
          <p:cNvPr id="23" name="Rounded Rectangle 22"/>
          <p:cNvSpPr/>
          <p:nvPr/>
        </p:nvSpPr>
        <p:spPr>
          <a:xfrm>
            <a:off x="8094268" y="4736592"/>
            <a:ext cx="3594506" cy="1463040"/>
          </a:xfrm>
          <a:prstGeom prst="roundRect">
            <a:avLst>
              <a:gd name="adj" fmla="val 5000"/>
            </a:avLst>
          </a:prstGeom>
          <a:solidFill>
            <a:srgbClr val="F0F0F0"/>
          </a:solidFill>
          <a:ln>
            <a:noFill/>
          </a:ln>
          <a:effectLst/>
        </p:spPr>
        <p:txBody>
          <a:bodyPr rtlCol="0" anchor="ctr"/>
          <a:lstStyle/>
          <a:p/>
        </p:txBody>
      </p:sp>
      <p:sp>
        <p:nvSpPr>
          <p:cNvPr id="24" name="Rounded Rectangle 23"/>
          <p:cNvSpPr/>
          <p:nvPr/>
        </p:nvSpPr>
        <p:spPr>
          <a:xfrm>
            <a:off x="8094268" y="4736592"/>
            <a:ext cx="3594506" cy="530352"/>
          </a:xfrm>
          <a:prstGeom prst="roundRect">
            <a:avLst>
              <a:gd name="adj" fmla="val 25000"/>
            </a:avLst>
          </a:prstGeom>
          <a:solidFill>
            <a:srgbClr val="B85C12"/>
          </a:solidFill>
          <a:ln>
            <a:noFill/>
          </a:ln>
          <a:effectLst/>
        </p:spPr>
        <p:txBody>
          <a:bodyPr rtlCol="0" anchor="ctr"/>
          <a:lstStyle/>
          <a:p/>
        </p:txBody>
      </p:sp>
      <p:sp>
        <p:nvSpPr>
          <p:cNvPr id="25" name="Rectangle 24"/>
          <p:cNvSpPr/>
          <p:nvPr/>
        </p:nvSpPr>
        <p:spPr>
          <a:xfrm>
            <a:off x="8094268" y="5001768"/>
            <a:ext cx="3594506" cy="265176"/>
          </a:xfrm>
          <a:prstGeom prst="rect">
            <a:avLst/>
          </a:prstGeom>
          <a:solidFill>
            <a:srgbClr val="B85C12"/>
          </a:solidFill>
          <a:ln>
            <a:noFill/>
          </a:ln>
          <a:effectLst/>
        </p:spPr>
        <p:txBody>
          <a:bodyPr rtlCol="0" anchor="ctr"/>
          <a:lstStyle/>
          <a:p/>
        </p:txBody>
      </p:sp>
      <p:sp>
        <p:nvSpPr>
          <p:cNvPr id="26" name="TextBox 25"/>
          <p:cNvSpPr txBox="1"/>
          <p:nvPr/>
        </p:nvSpPr>
        <p:spPr>
          <a:xfrm>
            <a:off x="8185708" y="473659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Gelişmişlik düzeyi</a:t>
            </a:r>
          </a:p>
        </p:txBody>
      </p:sp>
      <p:sp>
        <p:nvSpPr>
          <p:cNvPr id="27" name="TextBox 26"/>
          <p:cNvSpPr txBox="1"/>
          <p:nvPr/>
        </p:nvSpPr>
        <p:spPr>
          <a:xfrm>
            <a:off x="8203996" y="5340096"/>
            <a:ext cx="3375050" cy="78638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gelişmiş mi, gelişmekte mi?</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179 / 379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Nasıl okunur? (1) Eksenler</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PİRAMİT OKUMA</a:t>
            </a:r>
          </a:p>
        </p:txBody>
      </p:sp>
      <p:pic>
        <p:nvPicPr>
          <p:cNvPr id="6" name="Picture 5" descr="h24_azerbaycan_s154.jpg"/>
          <p:cNvPicPr>
            <a:picLocks noChangeAspect="1"/>
          </p:cNvPicPr>
          <p:nvPr/>
        </p:nvPicPr>
        <p:blipFill>
          <a:blip r:embed="rId3"/>
          <a:stretch>
            <a:fillRect/>
          </a:stretch>
        </p:blipFill>
        <p:spPr>
          <a:xfrm>
            <a:off x="502920" y="1280160"/>
            <a:ext cx="6675120" cy="4145090"/>
          </a:xfrm>
          <a:prstGeom prst="rect">
            <a:avLst/>
          </a:prstGeom>
          <a:ln w="9525">
            <a:solidFill>
              <a:srgbClr val="D9D9D9"/>
            </a:solidFill>
          </a:ln>
        </p:spPr>
      </p:pic>
      <p:sp>
        <p:nvSpPr>
          <p:cNvPr id="7" name="TextBox 6"/>
          <p:cNvSpPr txBox="1"/>
          <p:nvPr/>
        </p:nvSpPr>
        <p:spPr>
          <a:xfrm>
            <a:off x="502920" y="5461826"/>
            <a:ext cx="667512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Kitap s. 154 · 'Nüfus Piramitleri Nasıl Okunur?' kutusu</a:t>
            </a:r>
          </a:p>
        </p:txBody>
      </p:sp>
      <p:sp>
        <p:nvSpPr>
          <p:cNvPr id="8" name="Oval 7"/>
          <p:cNvSpPr/>
          <p:nvPr/>
        </p:nvSpPr>
        <p:spPr>
          <a:xfrm>
            <a:off x="2434845" y="1344511"/>
            <a:ext cx="329184" cy="329184"/>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9" name="Oval 8"/>
          <p:cNvSpPr/>
          <p:nvPr/>
        </p:nvSpPr>
        <p:spPr>
          <a:xfrm>
            <a:off x="1109460" y="3115814"/>
            <a:ext cx="329184" cy="329184"/>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0" name="Oval 9"/>
          <p:cNvSpPr/>
          <p:nvPr/>
        </p:nvSpPr>
        <p:spPr>
          <a:xfrm>
            <a:off x="2555335" y="1862648"/>
            <a:ext cx="329184" cy="329184"/>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11" name="Oval 10"/>
          <p:cNvSpPr/>
          <p:nvPr/>
        </p:nvSpPr>
        <p:spPr>
          <a:xfrm>
            <a:off x="4688000" y="5140161"/>
            <a:ext cx="329184" cy="329184"/>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12" name="Rounded Rectangle 11"/>
          <p:cNvSpPr/>
          <p:nvPr/>
        </p:nvSpPr>
        <p:spPr>
          <a:xfrm>
            <a:off x="7452360" y="1280160"/>
            <a:ext cx="4236415" cy="896112"/>
          </a:xfrm>
          <a:prstGeom prst="roundRect">
            <a:avLst>
              <a:gd name="adj" fmla="val 12000"/>
            </a:avLst>
          </a:prstGeom>
          <a:solidFill>
            <a:srgbClr val="F0F0F0"/>
          </a:solidFill>
          <a:ln>
            <a:noFill/>
          </a:ln>
          <a:effectLst/>
        </p:spPr>
        <p:txBody>
          <a:bodyPr rtlCol="0" anchor="ctr"/>
          <a:lstStyle/>
          <a:p/>
        </p:txBody>
      </p:sp>
      <p:sp>
        <p:nvSpPr>
          <p:cNvPr id="13" name="Oval 12"/>
          <p:cNvSpPr/>
          <p:nvPr/>
        </p:nvSpPr>
        <p:spPr>
          <a:xfrm>
            <a:off x="7562088" y="1499616"/>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14" name="TextBox 13"/>
          <p:cNvSpPr txBox="1"/>
          <p:nvPr/>
        </p:nvSpPr>
        <p:spPr>
          <a:xfrm>
            <a:off x="8138160" y="1280160"/>
            <a:ext cx="3477463" cy="896112"/>
          </a:xfrm>
          <a:prstGeom prst="rect">
            <a:avLst/>
          </a:prstGeom>
          <a:noFill/>
        </p:spPr>
        <p:txBody>
          <a:bodyPr wrap="square" anchor="ctr" lIns="73152" rIns="73152" tIns="36576" bIns="36576">
            <a:noAutofit/>
          </a:bodyPr>
          <a:lstStyle/>
          <a:p>
            <a:pPr algn="l">
              <a:spcBef>
                <a:spcPts val="0"/>
              </a:spcBef>
              <a:spcAft>
                <a:spcPts val="180"/>
              </a:spcAft>
            </a:pPr>
            <a:r>
              <a:rPr lang="tr-TR" sz="1800" b="1" i="0">
                <a:solidFill>
                  <a:srgbClr val="B85C12"/>
                </a:solidFill>
                <a:latin typeface="Calibri"/>
              </a:rPr>
              <a:t>Başlık</a:t>
            </a:r>
          </a:p>
          <a:p>
            <a:pPr algn="l">
              <a:spcBef>
                <a:spcPts val="0"/>
              </a:spcBef>
              <a:spcAft>
                <a:spcPts val="0"/>
              </a:spcAft>
            </a:pPr>
            <a:r>
              <a:rPr lang="tr-TR" sz="1620" b="0" i="0">
                <a:solidFill>
                  <a:srgbClr val="262626"/>
                </a:solidFill>
                <a:latin typeface="Calibri"/>
              </a:rPr>
              <a:t>hangi ülke, hangi yıl? Azerbaycan (2023)</a:t>
            </a:r>
          </a:p>
        </p:txBody>
      </p:sp>
      <p:sp>
        <p:nvSpPr>
          <p:cNvPr id="15" name="Rounded Rectangle 14"/>
          <p:cNvSpPr/>
          <p:nvPr/>
        </p:nvSpPr>
        <p:spPr>
          <a:xfrm>
            <a:off x="7452360" y="2267712"/>
            <a:ext cx="4236415" cy="896112"/>
          </a:xfrm>
          <a:prstGeom prst="roundRect">
            <a:avLst>
              <a:gd name="adj" fmla="val 12000"/>
            </a:avLst>
          </a:prstGeom>
          <a:solidFill>
            <a:srgbClr val="F0F0F0"/>
          </a:solidFill>
          <a:ln>
            <a:noFill/>
          </a:ln>
          <a:effectLst/>
        </p:spPr>
        <p:txBody>
          <a:bodyPr rtlCol="0" anchor="ctr"/>
          <a:lstStyle/>
          <a:p/>
        </p:txBody>
      </p:sp>
      <p:sp>
        <p:nvSpPr>
          <p:cNvPr id="16" name="Oval 15"/>
          <p:cNvSpPr/>
          <p:nvPr/>
        </p:nvSpPr>
        <p:spPr>
          <a:xfrm>
            <a:off x="7562088" y="2487168"/>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7" name="TextBox 16"/>
          <p:cNvSpPr txBox="1"/>
          <p:nvPr/>
        </p:nvSpPr>
        <p:spPr>
          <a:xfrm>
            <a:off x="8138160" y="2267712"/>
            <a:ext cx="3477463" cy="896112"/>
          </a:xfrm>
          <a:prstGeom prst="rect">
            <a:avLst/>
          </a:prstGeom>
          <a:noFill/>
        </p:spPr>
        <p:txBody>
          <a:bodyPr wrap="square" anchor="ctr" lIns="73152" rIns="73152" tIns="36576" bIns="36576">
            <a:noAutofit/>
          </a:bodyPr>
          <a:lstStyle/>
          <a:p>
            <a:pPr algn="l">
              <a:spcBef>
                <a:spcPts val="0"/>
              </a:spcBef>
              <a:spcAft>
                <a:spcPts val="180"/>
              </a:spcAft>
            </a:pPr>
            <a:r>
              <a:rPr lang="tr-TR" sz="1800" b="1" i="0">
                <a:solidFill>
                  <a:srgbClr val="B85C12"/>
                </a:solidFill>
                <a:latin typeface="Calibri"/>
              </a:rPr>
              <a:t>Dikey eksen</a:t>
            </a:r>
          </a:p>
          <a:p>
            <a:pPr algn="l">
              <a:spcBef>
                <a:spcPts val="0"/>
              </a:spcBef>
              <a:spcAft>
                <a:spcPts val="0"/>
              </a:spcAft>
            </a:pPr>
            <a:r>
              <a:rPr lang="tr-TR" sz="1620" b="0" i="0">
                <a:solidFill>
                  <a:srgbClr val="262626"/>
                </a:solidFill>
                <a:latin typeface="Calibri"/>
              </a:rPr>
              <a:t>yaş grupları: 0-4'ten 100 ve üstüne, 5'er yıllık</a:t>
            </a:r>
          </a:p>
        </p:txBody>
      </p:sp>
      <p:sp>
        <p:nvSpPr>
          <p:cNvPr id="18" name="Rounded Rectangle 17"/>
          <p:cNvSpPr/>
          <p:nvPr/>
        </p:nvSpPr>
        <p:spPr>
          <a:xfrm>
            <a:off x="7452360" y="3255264"/>
            <a:ext cx="4236415" cy="896112"/>
          </a:xfrm>
          <a:prstGeom prst="roundRect">
            <a:avLst>
              <a:gd name="adj" fmla="val 12000"/>
            </a:avLst>
          </a:prstGeom>
          <a:solidFill>
            <a:srgbClr val="F0F0F0"/>
          </a:solidFill>
          <a:ln>
            <a:noFill/>
          </a:ln>
          <a:effectLst/>
        </p:spPr>
        <p:txBody>
          <a:bodyPr rtlCol="0" anchor="ctr"/>
          <a:lstStyle/>
          <a:p/>
        </p:txBody>
      </p:sp>
      <p:sp>
        <p:nvSpPr>
          <p:cNvPr id="19" name="Oval 18"/>
          <p:cNvSpPr/>
          <p:nvPr/>
        </p:nvSpPr>
        <p:spPr>
          <a:xfrm>
            <a:off x="7562088" y="3474720"/>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20" name="TextBox 19"/>
          <p:cNvSpPr txBox="1"/>
          <p:nvPr/>
        </p:nvSpPr>
        <p:spPr>
          <a:xfrm>
            <a:off x="8138160" y="3255264"/>
            <a:ext cx="3477463" cy="896112"/>
          </a:xfrm>
          <a:prstGeom prst="rect">
            <a:avLst/>
          </a:prstGeom>
          <a:noFill/>
        </p:spPr>
        <p:txBody>
          <a:bodyPr wrap="square" anchor="ctr" lIns="73152" rIns="73152" tIns="36576" bIns="36576">
            <a:noAutofit/>
          </a:bodyPr>
          <a:lstStyle/>
          <a:p>
            <a:pPr algn="l">
              <a:spcBef>
                <a:spcPts val="0"/>
              </a:spcBef>
              <a:spcAft>
                <a:spcPts val="200"/>
              </a:spcAft>
            </a:pPr>
            <a:r>
              <a:rPr lang="tr-TR" sz="2000" b="1" i="0">
                <a:solidFill>
                  <a:srgbClr val="B85C12"/>
                </a:solidFill>
                <a:latin typeface="Calibri"/>
              </a:rPr>
              <a:t>Solda erkek, sağda kadın</a:t>
            </a:r>
          </a:p>
          <a:p>
            <a:pPr algn="l">
              <a:spcBef>
                <a:spcPts val="0"/>
              </a:spcBef>
              <a:spcAft>
                <a:spcPts val="0"/>
              </a:spcAft>
            </a:pPr>
            <a:r>
              <a:rPr lang="tr-TR" sz="1800" b="0" i="0">
                <a:solidFill>
                  <a:srgbClr val="262626"/>
                </a:solidFill>
                <a:latin typeface="Calibri"/>
              </a:rPr>
              <a:t>her çubuk bir yaş grubunun nüfusu</a:t>
            </a:r>
          </a:p>
        </p:txBody>
      </p:sp>
      <p:sp>
        <p:nvSpPr>
          <p:cNvPr id="21" name="Rounded Rectangle 20"/>
          <p:cNvSpPr/>
          <p:nvPr/>
        </p:nvSpPr>
        <p:spPr>
          <a:xfrm>
            <a:off x="7452360" y="4242816"/>
            <a:ext cx="4236415" cy="896112"/>
          </a:xfrm>
          <a:prstGeom prst="roundRect">
            <a:avLst>
              <a:gd name="adj" fmla="val 12000"/>
            </a:avLst>
          </a:prstGeom>
          <a:solidFill>
            <a:srgbClr val="F0F0F0"/>
          </a:solidFill>
          <a:ln>
            <a:noFill/>
          </a:ln>
          <a:effectLst/>
        </p:spPr>
        <p:txBody>
          <a:bodyPr rtlCol="0" anchor="ctr"/>
          <a:lstStyle/>
          <a:p/>
        </p:txBody>
      </p:sp>
      <p:sp>
        <p:nvSpPr>
          <p:cNvPr id="22" name="Oval 21"/>
          <p:cNvSpPr/>
          <p:nvPr/>
        </p:nvSpPr>
        <p:spPr>
          <a:xfrm>
            <a:off x="7562088" y="4462272"/>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4</a:t>
            </a:r>
          </a:p>
        </p:txBody>
      </p:sp>
      <p:sp>
        <p:nvSpPr>
          <p:cNvPr id="23" name="TextBox 22"/>
          <p:cNvSpPr txBox="1"/>
          <p:nvPr/>
        </p:nvSpPr>
        <p:spPr>
          <a:xfrm>
            <a:off x="8138160" y="4242816"/>
            <a:ext cx="3477463" cy="896112"/>
          </a:xfrm>
          <a:prstGeom prst="rect">
            <a:avLst/>
          </a:prstGeom>
          <a:noFill/>
        </p:spPr>
        <p:txBody>
          <a:bodyPr wrap="square" anchor="ctr" lIns="73152" rIns="73152" tIns="36576" bIns="36576">
            <a:noAutofit/>
          </a:bodyPr>
          <a:lstStyle/>
          <a:p>
            <a:pPr algn="l">
              <a:spcBef>
                <a:spcPts val="0"/>
              </a:spcBef>
              <a:spcAft>
                <a:spcPts val="195"/>
              </a:spcAft>
            </a:pPr>
            <a:r>
              <a:rPr lang="tr-TR" sz="1950" b="1" i="0">
                <a:solidFill>
                  <a:srgbClr val="B85C12"/>
                </a:solidFill>
                <a:latin typeface="Calibri"/>
              </a:rPr>
              <a:t>Yatay eksen</a:t>
            </a:r>
          </a:p>
          <a:p>
            <a:pPr algn="l">
              <a:spcBef>
                <a:spcPts val="0"/>
              </a:spcBef>
              <a:spcAft>
                <a:spcPts val="0"/>
              </a:spcAft>
            </a:pPr>
            <a:r>
              <a:rPr lang="tr-TR" sz="1755" b="0" i="0">
                <a:solidFill>
                  <a:srgbClr val="262626"/>
                </a:solidFill>
                <a:latin typeface="Calibri"/>
              </a:rPr>
              <a:t>nüfus: bu piramitte bin kişi (miktar)</a:t>
            </a:r>
          </a:p>
        </p:txBody>
      </p:sp>
      <p:sp>
        <p:nvSpPr>
          <p:cNvPr id="24" name="Rounded Rectangle 23"/>
          <p:cNvSpPr/>
          <p:nvPr/>
        </p:nvSpPr>
        <p:spPr>
          <a:xfrm>
            <a:off x="7452360" y="5285232"/>
            <a:ext cx="4236415" cy="896112"/>
          </a:xfrm>
          <a:prstGeom prst="roundRect">
            <a:avLst>
              <a:gd name="adj" fmla="val 8000"/>
            </a:avLst>
          </a:prstGeom>
          <a:solidFill>
            <a:srgbClr val="F0F0F0"/>
          </a:solidFill>
          <a:ln>
            <a:noFill/>
          </a:ln>
          <a:effectLst/>
        </p:spPr>
        <p:txBody>
          <a:bodyPr rtlCol="0" anchor="ctr"/>
          <a:lstStyle/>
          <a:p/>
        </p:txBody>
      </p:sp>
      <p:sp>
        <p:nvSpPr>
          <p:cNvPr id="25" name="Rectangle 24"/>
          <p:cNvSpPr/>
          <p:nvPr/>
        </p:nvSpPr>
        <p:spPr>
          <a:xfrm>
            <a:off x="7452360" y="5285232"/>
            <a:ext cx="118872" cy="896112"/>
          </a:xfrm>
          <a:prstGeom prst="rect">
            <a:avLst/>
          </a:prstGeom>
          <a:solidFill>
            <a:srgbClr val="B85C12"/>
          </a:solidFill>
          <a:ln>
            <a:noFill/>
          </a:ln>
          <a:effectLst/>
        </p:spPr>
        <p:txBody>
          <a:bodyPr rtlCol="0" anchor="ctr"/>
          <a:lstStyle/>
          <a:p/>
        </p:txBody>
      </p:sp>
      <p:sp>
        <p:nvSpPr>
          <p:cNvPr id="26" name="TextBox 25"/>
          <p:cNvSpPr txBox="1"/>
          <p:nvPr/>
        </p:nvSpPr>
        <p:spPr>
          <a:xfrm>
            <a:off x="7726680" y="5285232"/>
            <a:ext cx="3824935" cy="896112"/>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Ülke nüfusu miktar veya oran olarak verilir.</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180 / 379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Nasıl okunur? (2) Çocuk, aktif ve yaşlı nüfus</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PİRAMİT OKUMA</a:t>
            </a:r>
          </a:p>
        </p:txBody>
      </p:sp>
      <p:pic>
        <p:nvPicPr>
          <p:cNvPr id="6" name="Picture 5" descr="h24_azerbaycan_s154.jpg"/>
          <p:cNvPicPr>
            <a:picLocks noChangeAspect="1"/>
          </p:cNvPicPr>
          <p:nvPr/>
        </p:nvPicPr>
        <p:blipFill>
          <a:blip r:embed="rId3"/>
          <a:stretch>
            <a:fillRect/>
          </a:stretch>
        </p:blipFill>
        <p:spPr>
          <a:xfrm>
            <a:off x="502920" y="1673352"/>
            <a:ext cx="5760720" cy="3577269"/>
          </a:xfrm>
          <a:prstGeom prst="rect">
            <a:avLst/>
          </a:prstGeom>
          <a:ln w="9525">
            <a:solidFill>
              <a:srgbClr val="D9D9D9"/>
            </a:solidFill>
          </a:ln>
        </p:spPr>
      </p:pic>
      <p:sp>
        <p:nvSpPr>
          <p:cNvPr id="7" name="TextBox 6"/>
          <p:cNvSpPr txBox="1"/>
          <p:nvPr/>
        </p:nvSpPr>
        <p:spPr>
          <a:xfrm>
            <a:off x="502920" y="5296341"/>
            <a:ext cx="576072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Azerbaycan (2023) · kitap s. 154</a:t>
            </a:r>
          </a:p>
        </p:txBody>
      </p:sp>
      <p:sp>
        <p:nvSpPr>
          <p:cNvPr id="8" name="Rounded Rectangle 7"/>
          <p:cNvSpPr/>
          <p:nvPr/>
        </p:nvSpPr>
        <p:spPr>
          <a:xfrm>
            <a:off x="6903720" y="1216152"/>
            <a:ext cx="4785055" cy="1481328"/>
          </a:xfrm>
          <a:prstGeom prst="roundRect">
            <a:avLst>
              <a:gd name="adj" fmla="val 5000"/>
            </a:avLst>
          </a:prstGeom>
          <a:solidFill>
            <a:srgbClr val="F0F0F0"/>
          </a:solidFill>
          <a:ln>
            <a:noFill/>
          </a:ln>
          <a:effectLst/>
        </p:spPr>
        <p:txBody>
          <a:bodyPr rtlCol="0" anchor="ctr"/>
          <a:lstStyle/>
          <a:p/>
        </p:txBody>
      </p:sp>
      <p:sp>
        <p:nvSpPr>
          <p:cNvPr id="9" name="Rounded Rectangle 8"/>
          <p:cNvSpPr/>
          <p:nvPr/>
        </p:nvSpPr>
        <p:spPr>
          <a:xfrm>
            <a:off x="6903720" y="1216152"/>
            <a:ext cx="4785055" cy="420624"/>
          </a:xfrm>
          <a:prstGeom prst="roundRect">
            <a:avLst>
              <a:gd name="adj" fmla="val 25000"/>
            </a:avLst>
          </a:prstGeom>
          <a:solidFill>
            <a:srgbClr val="4F4F4F"/>
          </a:solidFill>
          <a:ln>
            <a:noFill/>
          </a:ln>
          <a:effectLst/>
        </p:spPr>
        <p:txBody>
          <a:bodyPr rtlCol="0" anchor="ctr"/>
          <a:lstStyle/>
          <a:p/>
        </p:txBody>
      </p:sp>
      <p:sp>
        <p:nvSpPr>
          <p:cNvPr id="10" name="Rectangle 9"/>
          <p:cNvSpPr/>
          <p:nvPr/>
        </p:nvSpPr>
        <p:spPr>
          <a:xfrm>
            <a:off x="6903720" y="1426464"/>
            <a:ext cx="4785055" cy="210312"/>
          </a:xfrm>
          <a:prstGeom prst="rect">
            <a:avLst/>
          </a:prstGeom>
          <a:solidFill>
            <a:srgbClr val="4F4F4F"/>
          </a:solidFill>
          <a:ln>
            <a:noFill/>
          </a:ln>
          <a:effectLst/>
        </p:spPr>
        <p:txBody>
          <a:bodyPr rtlCol="0" anchor="ctr"/>
          <a:lstStyle/>
          <a:p/>
        </p:txBody>
      </p:sp>
      <p:sp>
        <p:nvSpPr>
          <p:cNvPr id="11" name="TextBox 10"/>
          <p:cNvSpPr txBox="1"/>
          <p:nvPr/>
        </p:nvSpPr>
        <p:spPr>
          <a:xfrm>
            <a:off x="6995160" y="1216152"/>
            <a:ext cx="4602175" cy="42062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65 ve üstü · yaşlı nüfus</a:t>
            </a:r>
          </a:p>
        </p:txBody>
      </p:sp>
      <p:sp>
        <p:nvSpPr>
          <p:cNvPr id="12" name="TextBox 11"/>
          <p:cNvSpPr txBox="1"/>
          <p:nvPr/>
        </p:nvSpPr>
        <p:spPr>
          <a:xfrm>
            <a:off x="7013448" y="1709928"/>
            <a:ext cx="4565599" cy="914400"/>
          </a:xfrm>
          <a:prstGeom prst="rect">
            <a:avLst/>
          </a:prstGeom>
          <a:noFill/>
        </p:spPr>
        <p:txBody>
          <a:bodyPr wrap="square" anchor="t" lIns="73152" rIns="73152" tIns="36576" bIns="36576">
            <a:noAutofit/>
          </a:bodyPr>
          <a:lstStyle/>
          <a:p>
            <a:pPr algn="l">
              <a:spcBef>
                <a:spcPts val="0"/>
              </a:spcBef>
              <a:spcAft>
                <a:spcPts val="0"/>
              </a:spcAft>
            </a:pPr>
            <a:r>
              <a:rPr lang="tr-TR" sz="1750" b="0" i="0">
                <a:solidFill>
                  <a:srgbClr val="262626"/>
                </a:solidFill>
                <a:latin typeface="Calibri"/>
              </a:rPr>
              <a:t>65 yaş ve üstü, yaşlı nüfustur. Gelişmiş ülkelerde ortalama yaşam süresi uzundur. Yaşlı nüfusun toplam nüfus içindeki oranı fazladır.</a:t>
            </a:r>
          </a:p>
        </p:txBody>
      </p:sp>
      <p:sp>
        <p:nvSpPr>
          <p:cNvPr id="13" name="Rectangle 12"/>
          <p:cNvSpPr/>
          <p:nvPr/>
        </p:nvSpPr>
        <p:spPr>
          <a:xfrm>
            <a:off x="6118062" y="2141308"/>
            <a:ext cx="114382" cy="983749"/>
          </a:xfrm>
          <a:prstGeom prst="rect">
            <a:avLst/>
          </a:prstGeom>
          <a:solidFill>
            <a:srgbClr val="4F4F4F"/>
          </a:solidFill>
          <a:ln>
            <a:noFill/>
          </a:ln>
          <a:effectLst/>
        </p:spPr>
        <p:txBody>
          <a:bodyPr rtlCol="0" anchor="ctr"/>
          <a:lstStyle/>
          <a:p/>
        </p:txBody>
      </p:sp>
      <p:cxnSp>
        <p:nvCxnSpPr>
          <p:cNvPr id="14" name="Connector 13"/>
          <p:cNvCxnSpPr/>
          <p:nvPr/>
        </p:nvCxnSpPr>
        <p:spPr>
          <a:xfrm flipV="1">
            <a:off x="6232444" y="1956816"/>
            <a:ext cx="671276" cy="676366"/>
          </a:xfrm>
          <a:prstGeom prst="line">
            <a:avLst/>
          </a:prstGeom>
          <a:ln w="25400">
            <a:solidFill>
              <a:srgbClr val="4F4F4F"/>
            </a:solidFill>
          </a:ln>
        </p:spPr>
      </p:cxnSp>
      <p:sp>
        <p:nvSpPr>
          <p:cNvPr id="15" name="Rounded Rectangle 14"/>
          <p:cNvSpPr/>
          <p:nvPr/>
        </p:nvSpPr>
        <p:spPr>
          <a:xfrm>
            <a:off x="6903720" y="2788920"/>
            <a:ext cx="4785055" cy="1188720"/>
          </a:xfrm>
          <a:prstGeom prst="roundRect">
            <a:avLst>
              <a:gd name="adj" fmla="val 5000"/>
            </a:avLst>
          </a:prstGeom>
          <a:solidFill>
            <a:srgbClr val="F0F0F0"/>
          </a:solidFill>
          <a:ln>
            <a:noFill/>
          </a:ln>
          <a:effectLst/>
        </p:spPr>
        <p:txBody>
          <a:bodyPr rtlCol="0" anchor="ctr"/>
          <a:lstStyle/>
          <a:p/>
        </p:txBody>
      </p:sp>
      <p:sp>
        <p:nvSpPr>
          <p:cNvPr id="16" name="Rounded Rectangle 15"/>
          <p:cNvSpPr/>
          <p:nvPr/>
        </p:nvSpPr>
        <p:spPr>
          <a:xfrm>
            <a:off x="6903720" y="2788920"/>
            <a:ext cx="4785055" cy="420624"/>
          </a:xfrm>
          <a:prstGeom prst="roundRect">
            <a:avLst>
              <a:gd name="adj" fmla="val 25000"/>
            </a:avLst>
          </a:prstGeom>
          <a:solidFill>
            <a:srgbClr val="B85C12"/>
          </a:solidFill>
          <a:ln>
            <a:noFill/>
          </a:ln>
          <a:effectLst/>
        </p:spPr>
        <p:txBody>
          <a:bodyPr rtlCol="0" anchor="ctr"/>
          <a:lstStyle/>
          <a:p/>
        </p:txBody>
      </p:sp>
      <p:sp>
        <p:nvSpPr>
          <p:cNvPr id="17" name="Rectangle 16"/>
          <p:cNvSpPr/>
          <p:nvPr/>
        </p:nvSpPr>
        <p:spPr>
          <a:xfrm>
            <a:off x="6903720" y="2999232"/>
            <a:ext cx="4785055" cy="210312"/>
          </a:xfrm>
          <a:prstGeom prst="rect">
            <a:avLst/>
          </a:prstGeom>
          <a:solidFill>
            <a:srgbClr val="B85C12"/>
          </a:solidFill>
          <a:ln>
            <a:noFill/>
          </a:ln>
          <a:effectLst/>
        </p:spPr>
        <p:txBody>
          <a:bodyPr rtlCol="0" anchor="ctr"/>
          <a:lstStyle/>
          <a:p/>
        </p:txBody>
      </p:sp>
      <p:sp>
        <p:nvSpPr>
          <p:cNvPr id="18" name="TextBox 17"/>
          <p:cNvSpPr txBox="1"/>
          <p:nvPr/>
        </p:nvSpPr>
        <p:spPr>
          <a:xfrm>
            <a:off x="6995160" y="2788920"/>
            <a:ext cx="4602175" cy="42062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15-64 · aktif nüfus</a:t>
            </a:r>
          </a:p>
        </p:txBody>
      </p:sp>
      <p:sp>
        <p:nvSpPr>
          <p:cNvPr id="19" name="TextBox 18"/>
          <p:cNvSpPr txBox="1"/>
          <p:nvPr/>
        </p:nvSpPr>
        <p:spPr>
          <a:xfrm>
            <a:off x="7013448" y="3282696"/>
            <a:ext cx="4565599" cy="621792"/>
          </a:xfrm>
          <a:prstGeom prst="rect">
            <a:avLst/>
          </a:prstGeom>
          <a:noFill/>
        </p:spPr>
        <p:txBody>
          <a:bodyPr wrap="square" anchor="t" lIns="73152" rIns="73152" tIns="36576" bIns="36576">
            <a:noAutofit/>
          </a:bodyPr>
          <a:lstStyle/>
          <a:p>
            <a:pPr algn="l">
              <a:spcBef>
                <a:spcPts val="0"/>
              </a:spcBef>
              <a:spcAft>
                <a:spcPts val="0"/>
              </a:spcAft>
            </a:pPr>
            <a:r>
              <a:rPr lang="tr-TR" sz="1750" b="0" i="0">
                <a:solidFill>
                  <a:srgbClr val="262626"/>
                </a:solidFill>
                <a:latin typeface="Calibri"/>
              </a:rPr>
              <a:t>15-64 yaş, aktif nüfus veya çalışma çağındaki nüfustur. Gelişmiş ülkelerde aktif nüfus fazladır.</a:t>
            </a:r>
          </a:p>
        </p:txBody>
      </p:sp>
      <p:sp>
        <p:nvSpPr>
          <p:cNvPr id="20" name="Rectangle 19"/>
          <p:cNvSpPr/>
          <p:nvPr/>
        </p:nvSpPr>
        <p:spPr>
          <a:xfrm>
            <a:off x="6118062" y="3150015"/>
            <a:ext cx="114382" cy="1231246"/>
          </a:xfrm>
          <a:prstGeom prst="rect">
            <a:avLst/>
          </a:prstGeom>
          <a:solidFill>
            <a:srgbClr val="B85C12"/>
          </a:solidFill>
          <a:ln>
            <a:noFill/>
          </a:ln>
          <a:effectLst/>
        </p:spPr>
        <p:txBody>
          <a:bodyPr rtlCol="0" anchor="ctr"/>
          <a:lstStyle/>
          <a:p/>
        </p:txBody>
      </p:sp>
      <p:cxnSp>
        <p:nvCxnSpPr>
          <p:cNvPr id="21" name="Connector 20"/>
          <p:cNvCxnSpPr/>
          <p:nvPr/>
        </p:nvCxnSpPr>
        <p:spPr>
          <a:xfrm flipV="1">
            <a:off x="6232444" y="3383280"/>
            <a:ext cx="671276" cy="382358"/>
          </a:xfrm>
          <a:prstGeom prst="line">
            <a:avLst/>
          </a:prstGeom>
          <a:ln w="25400">
            <a:solidFill>
              <a:srgbClr val="B85C12"/>
            </a:solidFill>
          </a:ln>
        </p:spPr>
      </p:cxnSp>
      <p:sp>
        <p:nvSpPr>
          <p:cNvPr id="22" name="Rounded Rectangle 21"/>
          <p:cNvSpPr/>
          <p:nvPr/>
        </p:nvSpPr>
        <p:spPr>
          <a:xfrm>
            <a:off x="6903720" y="4069080"/>
            <a:ext cx="4785055" cy="2084831"/>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6903720" y="4069080"/>
            <a:ext cx="4785055" cy="420624"/>
          </a:xfrm>
          <a:prstGeom prst="roundRect">
            <a:avLst>
              <a:gd name="adj" fmla="val 25000"/>
            </a:avLst>
          </a:prstGeom>
          <a:solidFill>
            <a:srgbClr val="2C6696"/>
          </a:solidFill>
          <a:ln>
            <a:noFill/>
          </a:ln>
          <a:effectLst/>
        </p:spPr>
        <p:txBody>
          <a:bodyPr rtlCol="0" anchor="ctr"/>
          <a:lstStyle/>
          <a:p/>
        </p:txBody>
      </p:sp>
      <p:sp>
        <p:nvSpPr>
          <p:cNvPr id="24" name="Rectangle 23"/>
          <p:cNvSpPr/>
          <p:nvPr/>
        </p:nvSpPr>
        <p:spPr>
          <a:xfrm>
            <a:off x="6903720" y="4279392"/>
            <a:ext cx="4785055" cy="210312"/>
          </a:xfrm>
          <a:prstGeom prst="rect">
            <a:avLst/>
          </a:prstGeom>
          <a:solidFill>
            <a:srgbClr val="2C6696"/>
          </a:solidFill>
          <a:ln>
            <a:noFill/>
          </a:ln>
          <a:effectLst/>
        </p:spPr>
        <p:txBody>
          <a:bodyPr rtlCol="0" anchor="ctr"/>
          <a:lstStyle/>
          <a:p/>
        </p:txBody>
      </p:sp>
      <p:sp>
        <p:nvSpPr>
          <p:cNvPr id="25" name="TextBox 24"/>
          <p:cNvSpPr txBox="1"/>
          <p:nvPr/>
        </p:nvSpPr>
        <p:spPr>
          <a:xfrm>
            <a:off x="6995160" y="4069080"/>
            <a:ext cx="4602175" cy="42062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0-14 · çocuk nüfus</a:t>
            </a:r>
          </a:p>
        </p:txBody>
      </p:sp>
      <p:sp>
        <p:nvSpPr>
          <p:cNvPr id="26" name="TextBox 25"/>
          <p:cNvSpPr txBox="1"/>
          <p:nvPr/>
        </p:nvSpPr>
        <p:spPr>
          <a:xfrm>
            <a:off x="7013448" y="4562856"/>
            <a:ext cx="4565599" cy="1517903"/>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0-14 yaş, çocuk nüfustur. Gelişmekte olan ülkelerde piramit tabanı geniş, genç nüfusun toplam nüfusa oranı fazladır. Nüfus artış hızının az olduğu ülkelerde piramit tabanı dardır.</a:t>
            </a:r>
          </a:p>
        </p:txBody>
      </p:sp>
      <p:sp>
        <p:nvSpPr>
          <p:cNvPr id="27" name="Rectangle 26"/>
          <p:cNvSpPr/>
          <p:nvPr/>
        </p:nvSpPr>
        <p:spPr>
          <a:xfrm>
            <a:off x="6118062" y="4406219"/>
            <a:ext cx="114382" cy="343168"/>
          </a:xfrm>
          <a:prstGeom prst="rect">
            <a:avLst/>
          </a:prstGeom>
          <a:solidFill>
            <a:srgbClr val="2C6696"/>
          </a:solidFill>
          <a:ln>
            <a:noFill/>
          </a:ln>
          <a:effectLst/>
        </p:spPr>
        <p:txBody>
          <a:bodyPr rtlCol="0" anchor="ctr"/>
          <a:lstStyle/>
          <a:p/>
        </p:txBody>
      </p:sp>
      <p:cxnSp>
        <p:nvCxnSpPr>
          <p:cNvPr id="28" name="Connector 27"/>
          <p:cNvCxnSpPr/>
          <p:nvPr/>
        </p:nvCxnSpPr>
        <p:spPr>
          <a:xfrm>
            <a:off x="6232444" y="4577803"/>
            <a:ext cx="671276" cy="533692"/>
          </a:xfrm>
          <a:prstGeom prst="line">
            <a:avLst/>
          </a:prstGeom>
          <a:ln w="25400">
            <a:solidFill>
              <a:srgbClr val="2C6696"/>
            </a:solidFill>
          </a:ln>
        </p:spPr>
      </p:cxn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181 / 379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Uygulama: Nüfus Piramitlerini Okuyorum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İKİLİ · 3 dk</a:t>
            </a:r>
          </a:p>
        </p:txBody>
      </p:sp>
      <p:sp>
        <p:nvSpPr>
          <p:cNvPr id="6" name="Rounded Rectangle 5"/>
          <p:cNvSpPr/>
          <p:nvPr/>
        </p:nvSpPr>
        <p:spPr>
          <a:xfrm>
            <a:off x="502920" y="1216152"/>
            <a:ext cx="11185855" cy="7772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900" b="0" i="1">
                <a:solidFill>
                  <a:srgbClr val="262626"/>
                </a:solidFill>
                <a:latin typeface="Calibri"/>
              </a:rPr>
              <a:t>Aşağıdaki nüfus piramitlerini inceleyerek ülkelerin nüfus özellikleri ve gelişmişlik düzeyiyle ilgili çıkarımlarınızı noktalı yerlere yazınız.</a:t>
            </a:r>
          </a:p>
        </p:txBody>
      </p:sp>
      <p:pic>
        <p:nvPicPr>
          <p:cNvPr id="7" name="Picture 6" descr="h24_ulke1_s154.jpg"/>
          <p:cNvPicPr>
            <a:picLocks noChangeAspect="1"/>
          </p:cNvPicPr>
          <p:nvPr/>
        </p:nvPicPr>
        <p:blipFill>
          <a:blip r:embed="rId3"/>
          <a:stretch>
            <a:fillRect/>
          </a:stretch>
        </p:blipFill>
        <p:spPr>
          <a:xfrm>
            <a:off x="502920" y="2191579"/>
            <a:ext cx="5440680" cy="3306945"/>
          </a:xfrm>
          <a:prstGeom prst="rect">
            <a:avLst/>
          </a:prstGeom>
          <a:ln w="9525">
            <a:solidFill>
              <a:srgbClr val="D9D9D9"/>
            </a:solidFill>
          </a:ln>
        </p:spPr>
      </p:pic>
      <p:pic>
        <p:nvPicPr>
          <p:cNvPr id="8" name="Picture 7" descr="h24_ulke2_s154.jpg"/>
          <p:cNvPicPr>
            <a:picLocks noChangeAspect="1"/>
          </p:cNvPicPr>
          <p:nvPr/>
        </p:nvPicPr>
        <p:blipFill>
          <a:blip r:embed="rId4"/>
          <a:stretch>
            <a:fillRect/>
          </a:stretch>
        </p:blipFill>
        <p:spPr>
          <a:xfrm>
            <a:off x="6248095" y="2203230"/>
            <a:ext cx="5440680" cy="3283642"/>
          </a:xfrm>
          <a:prstGeom prst="rect">
            <a:avLst/>
          </a:prstGeom>
          <a:ln w="9525">
            <a:solidFill>
              <a:srgbClr val="D9D9D9"/>
            </a:solidFill>
          </a:ln>
        </p:spPr>
      </p:pic>
      <p:sp>
        <p:nvSpPr>
          <p:cNvPr id="9" name="Rounded Rectangle 8"/>
          <p:cNvSpPr/>
          <p:nvPr/>
        </p:nvSpPr>
        <p:spPr>
          <a:xfrm>
            <a:off x="502920" y="5724144"/>
            <a:ext cx="11185855" cy="548640"/>
          </a:xfrm>
          <a:prstGeom prst="roundRect">
            <a:avLst>
              <a:gd name="adj" fmla="val 8000"/>
            </a:avLst>
          </a:prstGeom>
          <a:solidFill>
            <a:srgbClr val="F0F0F0"/>
          </a:solidFill>
          <a:ln>
            <a:noFill/>
          </a:ln>
          <a:effectLst/>
        </p:spPr>
        <p:txBody>
          <a:bodyPr rtlCol="0" anchor="ctr" wrap="square" lIns="128016" rIns="128016" tIns="18288" bIns="18288">
            <a:noAutofit/>
          </a:bodyPr>
          <a:lstStyle/>
          <a:p>
            <a:pPr algn="ctr">
              <a:spcBef>
                <a:spcPts val="0"/>
              </a:spcBef>
              <a:spcAft>
                <a:spcPts val="0"/>
              </a:spcAft>
            </a:pPr>
            <a:r>
              <a:rPr lang="tr-TR" sz="2000" b="1" i="0">
                <a:solidFill>
                  <a:srgbClr val="262626"/>
                </a:solidFill>
                <a:latin typeface="Calibri"/>
              </a:rPr>
              <a:t>Her piramit için: taban · tepe → nüfus özellikleri → gelişmişlik düzeyi</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182 / 379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Nüfus Piramitlerini Okuyorum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4_ulke1_s154.jpg"/>
          <p:cNvPicPr>
            <a:picLocks noChangeAspect="1"/>
          </p:cNvPicPr>
          <p:nvPr/>
        </p:nvPicPr>
        <p:blipFill>
          <a:blip r:embed="rId3"/>
          <a:stretch>
            <a:fillRect/>
          </a:stretch>
        </p:blipFill>
        <p:spPr>
          <a:xfrm>
            <a:off x="748549" y="1216152"/>
            <a:ext cx="4964509" cy="3017520"/>
          </a:xfrm>
          <a:prstGeom prst="rect">
            <a:avLst/>
          </a:prstGeom>
          <a:ln w="9525">
            <a:solidFill>
              <a:srgbClr val="D9D9D9"/>
            </a:solidFill>
          </a:ln>
        </p:spPr>
      </p:pic>
      <p:sp>
        <p:nvSpPr>
          <p:cNvPr id="7" name="Rounded Rectangle 6"/>
          <p:cNvSpPr/>
          <p:nvPr/>
        </p:nvSpPr>
        <p:spPr>
          <a:xfrm>
            <a:off x="1369112" y="3449334"/>
            <a:ext cx="4039107" cy="424850"/>
          </a:xfrm>
          <a:prstGeom prst="roundRect">
            <a:avLst>
              <a:gd name="adj" fmla="val 18000"/>
            </a:avLst>
          </a:prstGeom>
          <a:noFill/>
          <a:ln w="31750">
            <a:solidFill>
              <a:srgbClr val="D3373A"/>
            </a:solidFill>
          </a:ln>
          <a:effectLst/>
        </p:spPr>
        <p:txBody>
          <a:bodyPr rtlCol="0" anchor="ctr"/>
          <a:lstStyle/>
          <a:p/>
        </p:txBody>
      </p:sp>
      <p:sp>
        <p:nvSpPr>
          <p:cNvPr id="8" name="Rounded Rectangle 7"/>
          <p:cNvSpPr/>
          <p:nvPr/>
        </p:nvSpPr>
        <p:spPr>
          <a:xfrm>
            <a:off x="3176368" y="1597427"/>
            <a:ext cx="566128" cy="871486"/>
          </a:xfrm>
          <a:prstGeom prst="roundRect">
            <a:avLst>
              <a:gd name="adj" fmla="val 18000"/>
            </a:avLst>
          </a:prstGeom>
          <a:noFill/>
          <a:ln w="31750">
            <a:solidFill>
              <a:srgbClr val="4F4F4F"/>
            </a:solidFill>
          </a:ln>
          <a:effectLst/>
        </p:spPr>
        <p:txBody>
          <a:bodyPr rtlCol="0" anchor="ctr"/>
          <a:lstStyle/>
          <a:p/>
        </p:txBody>
      </p:sp>
      <p:sp>
        <p:nvSpPr>
          <p:cNvPr id="9" name="Rounded Rectangle 8"/>
          <p:cNvSpPr/>
          <p:nvPr/>
        </p:nvSpPr>
        <p:spPr>
          <a:xfrm>
            <a:off x="502920" y="4370832"/>
            <a:ext cx="5455767" cy="187452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502920" y="4370832"/>
            <a:ext cx="109728" cy="1874520"/>
          </a:xfrm>
          <a:prstGeom prst="rect">
            <a:avLst/>
          </a:prstGeom>
          <a:solidFill>
            <a:srgbClr val="2E7D32"/>
          </a:solidFill>
          <a:ln>
            <a:noFill/>
          </a:ln>
          <a:effectLst/>
        </p:spPr>
        <p:txBody>
          <a:bodyPr rtlCol="0" anchor="ctr"/>
          <a:lstStyle/>
          <a:p/>
        </p:txBody>
      </p:sp>
      <p:sp>
        <p:nvSpPr>
          <p:cNvPr id="11" name="TextBox 10"/>
          <p:cNvSpPr txBox="1"/>
          <p:nvPr/>
        </p:nvSpPr>
        <p:spPr>
          <a:xfrm>
            <a:off x="731520" y="4425696"/>
            <a:ext cx="5135727" cy="176479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I. Ülke → gelişmekte olan ülke</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Taban geniş, tepe dar: çocuk nüfus oranı fazla, yaşlı nüfus az</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Doğum oranı ve nüfus artış hızı yüksek; ortalama yaşam süresi kısa</a:t>
            </a:r>
          </a:p>
        </p:txBody>
      </p:sp>
      <p:pic>
        <p:nvPicPr>
          <p:cNvPr id="12" name="Picture 11" descr="h24_ulke2_s154.jpg"/>
          <p:cNvPicPr>
            <a:picLocks noChangeAspect="1"/>
          </p:cNvPicPr>
          <p:nvPr/>
        </p:nvPicPr>
        <p:blipFill>
          <a:blip r:embed="rId4"/>
          <a:stretch>
            <a:fillRect/>
          </a:stretch>
        </p:blipFill>
        <p:spPr>
          <a:xfrm>
            <a:off x="6461021" y="1216152"/>
            <a:ext cx="4999740" cy="3017520"/>
          </a:xfrm>
          <a:prstGeom prst="rect">
            <a:avLst/>
          </a:prstGeom>
          <a:ln w="9525">
            <a:solidFill>
              <a:srgbClr val="D9D9D9"/>
            </a:solidFill>
          </a:ln>
        </p:spPr>
      </p:pic>
      <p:sp>
        <p:nvSpPr>
          <p:cNvPr id="13" name="Rounded Rectangle 12"/>
          <p:cNvSpPr/>
          <p:nvPr/>
        </p:nvSpPr>
        <p:spPr>
          <a:xfrm>
            <a:off x="8050850" y="3472159"/>
            <a:ext cx="2170940" cy="427939"/>
          </a:xfrm>
          <a:prstGeom prst="roundRect">
            <a:avLst>
              <a:gd name="adj" fmla="val 18000"/>
            </a:avLst>
          </a:prstGeom>
          <a:noFill/>
          <a:ln w="31750">
            <a:solidFill>
              <a:srgbClr val="D3373A"/>
            </a:solidFill>
          </a:ln>
          <a:effectLst/>
        </p:spPr>
        <p:txBody>
          <a:bodyPr rtlCol="0" anchor="ctr"/>
          <a:lstStyle/>
          <a:p/>
        </p:txBody>
      </p:sp>
      <p:sp>
        <p:nvSpPr>
          <p:cNvPr id="14" name="Rounded Rectangle 13"/>
          <p:cNvSpPr/>
          <p:nvPr/>
        </p:nvSpPr>
        <p:spPr>
          <a:xfrm>
            <a:off x="7765777" y="1578254"/>
            <a:ext cx="2905551" cy="897575"/>
          </a:xfrm>
          <a:prstGeom prst="roundRect">
            <a:avLst>
              <a:gd name="adj" fmla="val 18000"/>
            </a:avLst>
          </a:prstGeom>
          <a:noFill/>
          <a:ln w="31750">
            <a:solidFill>
              <a:srgbClr val="4F4F4F"/>
            </a:solidFill>
          </a:ln>
          <a:effectLst/>
        </p:spPr>
        <p:txBody>
          <a:bodyPr rtlCol="0" anchor="ctr"/>
          <a:lstStyle/>
          <a:p/>
        </p:txBody>
      </p:sp>
      <p:sp>
        <p:nvSpPr>
          <p:cNvPr id="15" name="Rounded Rectangle 14"/>
          <p:cNvSpPr/>
          <p:nvPr/>
        </p:nvSpPr>
        <p:spPr>
          <a:xfrm>
            <a:off x="7294311" y="2510942"/>
            <a:ext cx="3793662" cy="285293"/>
          </a:xfrm>
          <a:prstGeom prst="roundRect">
            <a:avLst>
              <a:gd name="adj" fmla="val 30000"/>
            </a:avLst>
          </a:prstGeom>
          <a:noFill/>
          <a:ln w="25400">
            <a:solidFill>
              <a:srgbClr val="B85C12"/>
            </a:solidFill>
          </a:ln>
          <a:effectLst/>
        </p:spPr>
        <p:txBody>
          <a:bodyPr rtlCol="0" anchor="ctr"/>
          <a:lstStyle/>
          <a:p/>
        </p:txBody>
      </p:sp>
      <p:sp>
        <p:nvSpPr>
          <p:cNvPr id="16" name="Rounded Rectangle 15"/>
          <p:cNvSpPr/>
          <p:nvPr/>
        </p:nvSpPr>
        <p:spPr>
          <a:xfrm>
            <a:off x="6233007" y="4370832"/>
            <a:ext cx="5455767" cy="1874520"/>
          </a:xfrm>
          <a:prstGeom prst="roundRect">
            <a:avLst>
              <a:gd name="adj" fmla="val 6000"/>
            </a:avLst>
          </a:prstGeom>
          <a:solidFill>
            <a:srgbClr val="E3F1E4"/>
          </a:solidFill>
          <a:ln>
            <a:noFill/>
          </a:ln>
          <a:effectLst/>
        </p:spPr>
        <p:txBody>
          <a:bodyPr rtlCol="0" anchor="ctr"/>
          <a:lstStyle/>
          <a:p/>
        </p:txBody>
      </p:sp>
      <p:sp>
        <p:nvSpPr>
          <p:cNvPr id="17" name="Rectangle 16"/>
          <p:cNvSpPr/>
          <p:nvPr/>
        </p:nvSpPr>
        <p:spPr>
          <a:xfrm>
            <a:off x="6233007" y="4370832"/>
            <a:ext cx="109728" cy="1874520"/>
          </a:xfrm>
          <a:prstGeom prst="rect">
            <a:avLst/>
          </a:prstGeom>
          <a:solidFill>
            <a:srgbClr val="2E7D32"/>
          </a:solidFill>
          <a:ln>
            <a:noFill/>
          </a:ln>
          <a:effectLst/>
        </p:spPr>
        <p:txBody>
          <a:bodyPr rtlCol="0" anchor="ctr"/>
          <a:lstStyle/>
          <a:p/>
        </p:txBody>
      </p:sp>
      <p:sp>
        <p:nvSpPr>
          <p:cNvPr id="18" name="TextBox 17"/>
          <p:cNvSpPr txBox="1"/>
          <p:nvPr/>
        </p:nvSpPr>
        <p:spPr>
          <a:xfrm>
            <a:off x="6461607" y="4425696"/>
            <a:ext cx="5135727" cy="176479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II. Ülke → gelişmiş ülke</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Taban dar; gövde ve tepe geniş: aktif ve yaşlı nüfus oranı fazla</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Doğum oranı ve nüfus artış hızı düşük; ortalama yaşam süresi uzun</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183 / 379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Tabanı geniş, tepesi dar bir nüfus piramidi aşağıdakilerden hangisini gösterir?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Yaşlı nüfus oranının fazla olduğunu</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Ortalama yaşam süresinin uzun olduğunu</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Genç nüfusun toplam nüfusa oranının fazla olduğunu</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 artış hızının az olduğunu</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Nüfusun azalmakta olduğunu</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184 / 379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Tabanı geniş, tepesi dar bir nüfus piramidi aşağıdakilerden hangisini gösterir?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Yaşlı nüfus oranının fazla olduğunu</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Ortalama yaşam süresinin uzun olduğunu</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Genç nüfusun toplam nüfusa oranının fazla olduğunu</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Nüfus artış hızının az olduğunu</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Nüfusun azalmakta olduğunu</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Gelişmekte olan ülkelerde piramit tabanı geniş, genç nüfusun toplam nüfusa oranı fazladır.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185 / 379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Nüfus zaman içinde değişir</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MODEL</a:t>
            </a:r>
          </a:p>
        </p:txBody>
      </p:sp>
      <p:sp>
        <p:nvSpPr>
          <p:cNvPr id="6" name="Rounded Rectangle 5"/>
          <p:cNvSpPr/>
          <p:nvPr/>
        </p:nvSpPr>
        <p:spPr>
          <a:xfrm>
            <a:off x="502920" y="1243584"/>
            <a:ext cx="11185855" cy="123444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43584"/>
            <a:ext cx="118872" cy="1234440"/>
          </a:xfrm>
          <a:prstGeom prst="rect">
            <a:avLst/>
          </a:prstGeom>
          <a:solidFill>
            <a:srgbClr val="B85C12"/>
          </a:solidFill>
          <a:ln>
            <a:noFill/>
          </a:ln>
          <a:effectLst/>
        </p:spPr>
        <p:txBody>
          <a:bodyPr rtlCol="0" anchor="ctr"/>
          <a:lstStyle/>
          <a:p/>
        </p:txBody>
      </p:sp>
      <p:sp>
        <p:nvSpPr>
          <p:cNvPr id="8" name="TextBox 7"/>
          <p:cNvSpPr txBox="1"/>
          <p:nvPr/>
        </p:nvSpPr>
        <p:spPr>
          <a:xfrm>
            <a:off x="777240" y="1243584"/>
            <a:ext cx="10774375" cy="123444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Bir yerdeki nüfus miktarı ve nüfusun yapısal özellikleri zaman içinde değişim gösterir. Sosyal ve ekonomik gelişmelerin yanı sıra uygulanan nüfus politikaları da ülke nüfusunun gelişimi üzerinde etkili olur.</a:t>
            </a:r>
          </a:p>
        </p:txBody>
      </p:sp>
      <p:sp>
        <p:nvSpPr>
          <p:cNvPr id="9" name="Rounded Rectangle 8"/>
          <p:cNvSpPr/>
          <p:nvPr/>
        </p:nvSpPr>
        <p:spPr>
          <a:xfrm>
            <a:off x="502920" y="2633472"/>
            <a:ext cx="11185855" cy="1874519"/>
          </a:xfrm>
          <a:prstGeom prst="roundRect">
            <a:avLst>
              <a:gd name="adj" fmla="val 6000"/>
            </a:avLst>
          </a:prstGeom>
          <a:solidFill>
            <a:srgbClr val="F0F0F0"/>
          </a:solidFill>
          <a:ln>
            <a:noFill/>
          </a:ln>
          <a:effectLst/>
        </p:spPr>
        <p:txBody>
          <a:bodyPr rtlCol="0" anchor="ctr"/>
          <a:lstStyle/>
          <a:p/>
        </p:txBody>
      </p:sp>
      <p:sp>
        <p:nvSpPr>
          <p:cNvPr id="10" name="Rectangle 9"/>
          <p:cNvSpPr/>
          <p:nvPr/>
        </p:nvSpPr>
        <p:spPr>
          <a:xfrm>
            <a:off x="502920" y="2633472"/>
            <a:ext cx="146304" cy="1874519"/>
          </a:xfrm>
          <a:prstGeom prst="rect">
            <a:avLst/>
          </a:prstGeom>
          <a:solidFill>
            <a:srgbClr val="B85C12"/>
          </a:solidFill>
          <a:ln>
            <a:noFill/>
          </a:ln>
          <a:effectLst/>
        </p:spPr>
        <p:txBody>
          <a:bodyPr rtlCol="0" anchor="ctr"/>
          <a:lstStyle/>
          <a:p/>
        </p:txBody>
      </p:sp>
      <p:sp>
        <p:nvSpPr>
          <p:cNvPr id="11" name="TextBox 10"/>
          <p:cNvSpPr txBox="1"/>
          <p:nvPr/>
        </p:nvSpPr>
        <p:spPr>
          <a:xfrm>
            <a:off x="868680" y="274320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B85C12"/>
                </a:solidFill>
                <a:latin typeface="Calibri"/>
              </a:rPr>
              <a:t>DEMOGRAFİK DÖNÜŞÜM MODELİ</a:t>
            </a:r>
          </a:p>
        </p:txBody>
      </p:sp>
      <p:sp>
        <p:nvSpPr>
          <p:cNvPr id="12" name="TextBox 11"/>
          <p:cNvSpPr txBox="1"/>
          <p:nvPr/>
        </p:nvSpPr>
        <p:spPr>
          <a:xfrm>
            <a:off x="868680" y="3136392"/>
            <a:ext cx="10637215" cy="1234439"/>
          </a:xfrm>
          <a:prstGeom prst="rect">
            <a:avLst/>
          </a:prstGeom>
          <a:noFill/>
        </p:spPr>
        <p:txBody>
          <a:bodyPr wrap="square" anchor="ctr" lIns="73152" rIns="73152" tIns="36576" bIns="36576">
            <a:noAutofit/>
          </a:bodyPr>
          <a:lstStyle/>
          <a:p>
            <a:pPr algn="l">
              <a:spcBef>
                <a:spcPts val="0"/>
              </a:spcBef>
              <a:spcAft>
                <a:spcPts val="0"/>
              </a:spcAft>
            </a:pPr>
            <a:r>
              <a:rPr lang="tr-TR" sz="2500" b="0" i="0">
                <a:solidFill>
                  <a:srgbClr val="262626"/>
                </a:solidFill>
                <a:latin typeface="Calibri"/>
              </a:rPr>
              <a:t>Bir ülkedeki ekonomik ve sosyal gelişmelere göre doğal nüfus artış hızının nasıl değiştiğini açıklamak için demografik dönüşüm modeli ortaya konmuştur.</a:t>
            </a:r>
          </a:p>
        </p:txBody>
      </p:sp>
      <p:sp>
        <p:nvSpPr>
          <p:cNvPr id="13" name="Rounded Rectangle 12"/>
          <p:cNvSpPr/>
          <p:nvPr/>
        </p:nvSpPr>
        <p:spPr>
          <a:xfrm>
            <a:off x="502920" y="4690872"/>
            <a:ext cx="11185855" cy="1463040"/>
          </a:xfrm>
          <a:prstGeom prst="roundRect">
            <a:avLst>
              <a:gd name="adj" fmla="val 8000"/>
            </a:avLst>
          </a:prstGeom>
          <a:solidFill>
            <a:srgbClr val="F0F0F0"/>
          </a:solidFill>
          <a:ln>
            <a:noFill/>
          </a:ln>
          <a:effectLst/>
        </p:spPr>
        <p:txBody>
          <a:bodyPr rtlCol="0" anchor="ctr"/>
          <a:lstStyle/>
          <a:p/>
        </p:txBody>
      </p:sp>
      <p:sp>
        <p:nvSpPr>
          <p:cNvPr id="14" name="Rectangle 13"/>
          <p:cNvSpPr/>
          <p:nvPr/>
        </p:nvSpPr>
        <p:spPr>
          <a:xfrm>
            <a:off x="502920" y="4690872"/>
            <a:ext cx="118872" cy="1463040"/>
          </a:xfrm>
          <a:prstGeom prst="rect">
            <a:avLst/>
          </a:prstGeom>
          <a:solidFill>
            <a:srgbClr val="4F4F4F"/>
          </a:solidFill>
          <a:ln>
            <a:noFill/>
          </a:ln>
          <a:effectLst/>
        </p:spPr>
        <p:txBody>
          <a:bodyPr rtlCol="0" anchor="ctr"/>
          <a:lstStyle/>
          <a:p/>
        </p:txBody>
      </p:sp>
      <p:sp>
        <p:nvSpPr>
          <p:cNvPr id="15" name="TextBox 14"/>
          <p:cNvSpPr txBox="1"/>
          <p:nvPr/>
        </p:nvSpPr>
        <p:spPr>
          <a:xfrm>
            <a:off x="777240" y="4690872"/>
            <a:ext cx="10774375" cy="146304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Demografik dönüşüm modeli, bir ülkenin doğum ve ölüm oranlarına göre şekillenen mevcut nüfus artışını dikkate alarak o ülkenin bu modeldeki beş gelişim aşamasından hangisinde olduğunu belirlemeye dayanır.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186 / 379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Doğal nüfus artışı</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MODEL</a:t>
            </a:r>
          </a:p>
        </p:txBody>
      </p:sp>
      <p:sp>
        <p:nvSpPr>
          <p:cNvPr id="6" name="Rounded Rectangle 5"/>
          <p:cNvSpPr/>
          <p:nvPr/>
        </p:nvSpPr>
        <p:spPr>
          <a:xfrm>
            <a:off x="502920" y="1307592"/>
            <a:ext cx="11185855" cy="169164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307592"/>
            <a:ext cx="146304" cy="1691640"/>
          </a:xfrm>
          <a:prstGeom prst="rect">
            <a:avLst/>
          </a:prstGeom>
          <a:solidFill>
            <a:srgbClr val="B85C12"/>
          </a:solidFill>
          <a:ln>
            <a:noFill/>
          </a:ln>
          <a:effectLst/>
        </p:spPr>
        <p:txBody>
          <a:bodyPr rtlCol="0" anchor="ctr"/>
          <a:lstStyle/>
          <a:p/>
        </p:txBody>
      </p:sp>
      <p:sp>
        <p:nvSpPr>
          <p:cNvPr id="8" name="TextBox 7"/>
          <p:cNvSpPr txBox="1"/>
          <p:nvPr/>
        </p:nvSpPr>
        <p:spPr>
          <a:xfrm>
            <a:off x="868680" y="141732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B85C12"/>
                </a:solidFill>
                <a:latin typeface="Calibri"/>
              </a:rPr>
              <a:t>DOĞAL NÜFUS ARTIŞI</a:t>
            </a:r>
          </a:p>
        </p:txBody>
      </p:sp>
      <p:sp>
        <p:nvSpPr>
          <p:cNvPr id="9" name="TextBox 8"/>
          <p:cNvSpPr txBox="1"/>
          <p:nvPr/>
        </p:nvSpPr>
        <p:spPr>
          <a:xfrm>
            <a:off x="868680" y="1810512"/>
            <a:ext cx="10637215" cy="1051560"/>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Sınırları belirli bir yerde, belirli bir dönemde doğum ve ölüm oranları arasındaki farka bağlı olarak nüfusta meydana gelen değişimdir.</a:t>
            </a:r>
          </a:p>
        </p:txBody>
      </p:sp>
      <p:sp>
        <p:nvSpPr>
          <p:cNvPr id="10" name="Rounded Rectangle 9"/>
          <p:cNvSpPr/>
          <p:nvPr/>
        </p:nvSpPr>
        <p:spPr>
          <a:xfrm>
            <a:off x="502920" y="3227832"/>
            <a:ext cx="3017520" cy="914400"/>
          </a:xfrm>
          <a:prstGeom prst="roundRect">
            <a:avLst>
              <a:gd name="adj" fmla="val 8000"/>
            </a:avLst>
          </a:prstGeom>
          <a:solidFill>
            <a:srgbClr val="3E9B48"/>
          </a:solidFill>
          <a:ln>
            <a:noFill/>
          </a:ln>
          <a:effectLst/>
        </p:spPr>
        <p:txBody>
          <a:bodyPr rtlCol="0" anchor="ctr" wrap="square" lIns="128016" rIns="128016" tIns="73152" bIns="73152">
            <a:noAutofit/>
          </a:bodyPr>
          <a:lstStyle/>
          <a:p>
            <a:pPr algn="ctr">
              <a:spcBef>
                <a:spcPts val="0"/>
              </a:spcBef>
              <a:spcAft>
                <a:spcPts val="0"/>
              </a:spcAft>
            </a:pPr>
            <a:r>
              <a:rPr lang="tr-TR" sz="2600" b="1" i="0">
                <a:solidFill>
                  <a:srgbClr val="FFFFFF"/>
                </a:solidFill>
                <a:latin typeface="Calibri"/>
              </a:rPr>
              <a:t>Doğum oranı</a:t>
            </a:r>
          </a:p>
        </p:txBody>
      </p:sp>
      <p:sp>
        <p:nvSpPr>
          <p:cNvPr id="11" name="TextBox 10"/>
          <p:cNvSpPr txBox="1"/>
          <p:nvPr/>
        </p:nvSpPr>
        <p:spPr>
          <a:xfrm>
            <a:off x="3520440" y="3227832"/>
            <a:ext cx="502920" cy="914400"/>
          </a:xfrm>
          <a:prstGeom prst="rect">
            <a:avLst/>
          </a:prstGeom>
          <a:noFill/>
        </p:spPr>
        <p:txBody>
          <a:bodyPr wrap="square" anchor="ctr" lIns="73152" rIns="73152" tIns="36576" bIns="36576">
            <a:noAutofit/>
          </a:bodyPr>
          <a:lstStyle/>
          <a:p>
            <a:pPr algn="ctr">
              <a:spcBef>
                <a:spcPts val="0"/>
              </a:spcBef>
              <a:spcAft>
                <a:spcPts val="0"/>
              </a:spcAft>
            </a:pPr>
            <a:r>
              <a:rPr lang="tr-TR" sz="4000" b="1" i="0">
                <a:solidFill>
                  <a:srgbClr val="262626"/>
                </a:solidFill>
                <a:latin typeface="Calibri"/>
              </a:rPr>
              <a:t>−</a:t>
            </a:r>
          </a:p>
        </p:txBody>
      </p:sp>
      <p:sp>
        <p:nvSpPr>
          <p:cNvPr id="12" name="Rounded Rectangle 11"/>
          <p:cNvSpPr/>
          <p:nvPr/>
        </p:nvSpPr>
        <p:spPr>
          <a:xfrm>
            <a:off x="4023360" y="3227832"/>
            <a:ext cx="3017520" cy="914400"/>
          </a:xfrm>
          <a:prstGeom prst="roundRect">
            <a:avLst>
              <a:gd name="adj" fmla="val 8000"/>
            </a:avLst>
          </a:prstGeom>
          <a:solidFill>
            <a:srgbClr val="2F8FC9"/>
          </a:solidFill>
          <a:ln>
            <a:noFill/>
          </a:ln>
          <a:effectLst/>
        </p:spPr>
        <p:txBody>
          <a:bodyPr rtlCol="0" anchor="ctr" wrap="square" lIns="128016" rIns="128016" tIns="73152" bIns="73152">
            <a:noAutofit/>
          </a:bodyPr>
          <a:lstStyle/>
          <a:p>
            <a:pPr algn="ctr">
              <a:spcBef>
                <a:spcPts val="0"/>
              </a:spcBef>
              <a:spcAft>
                <a:spcPts val="0"/>
              </a:spcAft>
            </a:pPr>
            <a:r>
              <a:rPr lang="tr-TR" sz="2600" b="1" i="0">
                <a:solidFill>
                  <a:srgbClr val="FFFFFF"/>
                </a:solidFill>
                <a:latin typeface="Calibri"/>
              </a:rPr>
              <a:t>Ölüm oranı</a:t>
            </a:r>
          </a:p>
        </p:txBody>
      </p:sp>
      <p:sp>
        <p:nvSpPr>
          <p:cNvPr id="13" name="TextBox 12"/>
          <p:cNvSpPr txBox="1"/>
          <p:nvPr/>
        </p:nvSpPr>
        <p:spPr>
          <a:xfrm>
            <a:off x="7040880" y="3227832"/>
            <a:ext cx="502920" cy="914400"/>
          </a:xfrm>
          <a:prstGeom prst="rect">
            <a:avLst/>
          </a:prstGeom>
          <a:noFill/>
        </p:spPr>
        <p:txBody>
          <a:bodyPr wrap="square" anchor="ctr" lIns="73152" rIns="73152" tIns="36576" bIns="36576">
            <a:noAutofit/>
          </a:bodyPr>
          <a:lstStyle/>
          <a:p>
            <a:pPr algn="ctr">
              <a:spcBef>
                <a:spcPts val="0"/>
              </a:spcBef>
              <a:spcAft>
                <a:spcPts val="0"/>
              </a:spcAft>
            </a:pPr>
            <a:r>
              <a:rPr lang="tr-TR" sz="4000" b="1" i="0">
                <a:solidFill>
                  <a:srgbClr val="262626"/>
                </a:solidFill>
                <a:latin typeface="Calibri"/>
              </a:rPr>
              <a:t>=</a:t>
            </a:r>
          </a:p>
        </p:txBody>
      </p:sp>
      <p:sp>
        <p:nvSpPr>
          <p:cNvPr id="14" name="Rounded Rectangle 13"/>
          <p:cNvSpPr/>
          <p:nvPr/>
        </p:nvSpPr>
        <p:spPr>
          <a:xfrm>
            <a:off x="7543800" y="3227832"/>
            <a:ext cx="4144975" cy="914400"/>
          </a:xfrm>
          <a:prstGeom prst="roundRect">
            <a:avLst>
              <a:gd name="adj" fmla="val 8000"/>
            </a:avLst>
          </a:prstGeom>
          <a:solidFill>
            <a:srgbClr val="B85C12"/>
          </a:solidFill>
          <a:ln>
            <a:noFill/>
          </a:ln>
          <a:effectLst/>
        </p:spPr>
        <p:txBody>
          <a:bodyPr rtlCol="0" anchor="ctr" wrap="square" lIns="128016" rIns="128016" tIns="73152" bIns="73152">
            <a:noAutofit/>
          </a:bodyPr>
          <a:lstStyle/>
          <a:p>
            <a:pPr algn="ctr">
              <a:spcBef>
                <a:spcPts val="0"/>
              </a:spcBef>
              <a:spcAft>
                <a:spcPts val="0"/>
              </a:spcAft>
            </a:pPr>
            <a:r>
              <a:rPr lang="tr-TR" sz="2600" b="1" i="0">
                <a:solidFill>
                  <a:srgbClr val="FFFFFF"/>
                </a:solidFill>
                <a:latin typeface="Calibri"/>
              </a:rPr>
              <a:t>Doğal nüfus artışı</a:t>
            </a:r>
          </a:p>
        </p:txBody>
      </p:sp>
      <p:sp>
        <p:nvSpPr>
          <p:cNvPr id="15" name="Rounded Rectangle 14"/>
          <p:cNvSpPr/>
          <p:nvPr/>
        </p:nvSpPr>
        <p:spPr>
          <a:xfrm>
            <a:off x="502920" y="4325112"/>
            <a:ext cx="7315200" cy="1874519"/>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600"/>
              </a:spcAft>
            </a:pPr>
            <a:r>
              <a:rPr lang="tr-TR" sz="2200" b="1" i="0">
                <a:solidFill>
                  <a:srgbClr val="B85C12"/>
                </a:solidFill>
                <a:latin typeface="Calibri"/>
              </a:rPr>
              <a:t>Örnek: Etiyopya (2023, kitap s. 156)</a:t>
            </a:r>
          </a:p>
          <a:p>
            <a:pPr algn="l">
              <a:spcBef>
                <a:spcPts val="0"/>
              </a:spcBef>
              <a:spcAft>
                <a:spcPts val="600"/>
              </a:spcAft>
            </a:pPr>
            <a:r>
              <a:rPr lang="tr-TR" sz="3000" b="1" i="0">
                <a:solidFill>
                  <a:srgbClr val="262626"/>
                </a:solidFill>
                <a:latin typeface="Calibri"/>
              </a:rPr>
              <a:t>‰29,6 − ‰5,8 = ‰23,8</a:t>
            </a:r>
          </a:p>
          <a:p>
            <a:pPr algn="l">
              <a:spcBef>
                <a:spcPts val="0"/>
              </a:spcBef>
              <a:spcAft>
                <a:spcPts val="0"/>
              </a:spcAft>
            </a:pPr>
            <a:r>
              <a:rPr lang="tr-TR" sz="2000" b="0" i="0">
                <a:solidFill>
                  <a:srgbClr val="262626"/>
                </a:solidFill>
                <a:latin typeface="Calibri"/>
              </a:rPr>
              <a:t>‰23,8 = %2,38 → tablodaki doğal nüfus artış hızı</a:t>
            </a:r>
          </a:p>
        </p:txBody>
      </p:sp>
      <p:sp>
        <p:nvSpPr>
          <p:cNvPr id="16" name="Rounded Rectangle 15"/>
          <p:cNvSpPr/>
          <p:nvPr/>
        </p:nvSpPr>
        <p:spPr>
          <a:xfrm>
            <a:off x="8000999" y="4325112"/>
            <a:ext cx="3687776" cy="1874519"/>
          </a:xfrm>
          <a:prstGeom prst="roundRect">
            <a:avLst>
              <a:gd name="adj" fmla="val 8000"/>
            </a:avLst>
          </a:prstGeom>
          <a:solidFill>
            <a:srgbClr val="F0F0F0"/>
          </a:solidFill>
          <a:ln w="25400">
            <a:solidFill>
              <a:srgbClr val="B85C12"/>
            </a:solidFill>
          </a:ln>
          <a:effectLst/>
        </p:spPr>
        <p:txBody>
          <a:bodyPr rtlCol="0" anchor="ctr" wrap="square" lIns="128016" rIns="128016" tIns="73152" bIns="73152">
            <a:noAutofit/>
          </a:bodyPr>
          <a:lstStyle/>
          <a:p>
            <a:pPr algn="ctr">
              <a:spcBef>
                <a:spcPts val="0"/>
              </a:spcBef>
              <a:spcAft>
                <a:spcPts val="800"/>
              </a:spcAft>
            </a:pPr>
            <a:r>
              <a:rPr lang="tr-TR" sz="2400" b="1" i="0">
                <a:solidFill>
                  <a:srgbClr val="262626"/>
                </a:solidFill>
                <a:latin typeface="Calibri"/>
              </a:rPr>
              <a:t>Göç bu hesaba girmez.</a:t>
            </a:r>
          </a:p>
          <a:p>
            <a:pPr algn="ctr">
              <a:spcBef>
                <a:spcPts val="0"/>
              </a:spcBef>
              <a:spcAft>
                <a:spcPts val="0"/>
              </a:spcAft>
            </a:pPr>
            <a:r>
              <a:rPr lang="tr-TR" sz="2000" b="0" i="0">
                <a:solidFill>
                  <a:srgbClr val="262626"/>
                </a:solidFill>
                <a:latin typeface="Calibri"/>
              </a:rPr>
              <a:t>‰ binde · % yüzde</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155-156</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187 / 379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Grafik 4.2: Demografik dönüşüm modeli</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GRAFİK OKU</a:t>
            </a:r>
          </a:p>
        </p:txBody>
      </p:sp>
      <p:pic>
        <p:nvPicPr>
          <p:cNvPr id="6" name="Picture 5" descr="h24_grafik42_s155.jpg"/>
          <p:cNvPicPr>
            <a:picLocks noChangeAspect="1"/>
          </p:cNvPicPr>
          <p:nvPr/>
        </p:nvPicPr>
        <p:blipFill>
          <a:blip r:embed="rId3"/>
          <a:stretch>
            <a:fillRect/>
          </a:stretch>
        </p:blipFill>
        <p:spPr>
          <a:xfrm>
            <a:off x="1249527" y="1216152"/>
            <a:ext cx="9692640" cy="4153988"/>
          </a:xfrm>
          <a:prstGeom prst="rect">
            <a:avLst/>
          </a:prstGeom>
          <a:ln w="9525">
            <a:solidFill>
              <a:srgbClr val="D9D9D9"/>
            </a:solidFill>
          </a:ln>
        </p:spPr>
      </p:pic>
      <p:sp>
        <p:nvSpPr>
          <p:cNvPr id="7" name="Rounded Rectangle 6"/>
          <p:cNvSpPr/>
          <p:nvPr/>
        </p:nvSpPr>
        <p:spPr>
          <a:xfrm>
            <a:off x="502920" y="5461580"/>
            <a:ext cx="3606698" cy="566928"/>
          </a:xfrm>
          <a:prstGeom prst="roundRect">
            <a:avLst>
              <a:gd name="adj" fmla="val 30000"/>
            </a:avLst>
          </a:prstGeom>
          <a:solidFill>
            <a:srgbClr val="F0F0F0"/>
          </a:solidFill>
          <a:ln>
            <a:noFill/>
          </a:ln>
          <a:effectLst/>
        </p:spPr>
        <p:txBody>
          <a:bodyPr rtlCol="0" anchor="ctr"/>
          <a:lstStyle/>
          <a:p/>
        </p:txBody>
      </p:sp>
      <p:cxnSp>
        <p:nvCxnSpPr>
          <p:cNvPr id="8" name="Connector 7"/>
          <p:cNvCxnSpPr/>
          <p:nvPr/>
        </p:nvCxnSpPr>
        <p:spPr>
          <a:xfrm>
            <a:off x="731520" y="5745044"/>
            <a:ext cx="731520" cy="0"/>
          </a:xfrm>
          <a:prstGeom prst="line">
            <a:avLst/>
          </a:prstGeom>
          <a:ln w="63500">
            <a:solidFill>
              <a:srgbClr val="3E9B48"/>
            </a:solidFill>
          </a:ln>
        </p:spPr>
      </p:cxnSp>
      <p:sp>
        <p:nvSpPr>
          <p:cNvPr id="9" name="TextBox 8"/>
          <p:cNvSpPr txBox="1"/>
          <p:nvPr/>
        </p:nvSpPr>
        <p:spPr>
          <a:xfrm>
            <a:off x="1600200" y="5461580"/>
            <a:ext cx="2417978" cy="566928"/>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Doğum oranı (‰)</a:t>
            </a:r>
          </a:p>
        </p:txBody>
      </p:sp>
      <p:sp>
        <p:nvSpPr>
          <p:cNvPr id="10" name="Rounded Rectangle 9"/>
          <p:cNvSpPr/>
          <p:nvPr/>
        </p:nvSpPr>
        <p:spPr>
          <a:xfrm>
            <a:off x="4292498" y="5461580"/>
            <a:ext cx="3606698" cy="566928"/>
          </a:xfrm>
          <a:prstGeom prst="roundRect">
            <a:avLst>
              <a:gd name="adj" fmla="val 30000"/>
            </a:avLst>
          </a:prstGeom>
          <a:solidFill>
            <a:srgbClr val="F0F0F0"/>
          </a:solidFill>
          <a:ln>
            <a:noFill/>
          </a:ln>
          <a:effectLst/>
        </p:spPr>
        <p:txBody>
          <a:bodyPr rtlCol="0" anchor="ctr"/>
          <a:lstStyle/>
          <a:p/>
        </p:txBody>
      </p:sp>
      <p:cxnSp>
        <p:nvCxnSpPr>
          <p:cNvPr id="11" name="Connector 10"/>
          <p:cNvCxnSpPr/>
          <p:nvPr/>
        </p:nvCxnSpPr>
        <p:spPr>
          <a:xfrm>
            <a:off x="4521098" y="5745044"/>
            <a:ext cx="731520" cy="0"/>
          </a:xfrm>
          <a:prstGeom prst="line">
            <a:avLst/>
          </a:prstGeom>
          <a:ln w="63500">
            <a:solidFill>
              <a:srgbClr val="2F8FC9"/>
            </a:solidFill>
          </a:ln>
        </p:spPr>
      </p:cxnSp>
      <p:sp>
        <p:nvSpPr>
          <p:cNvPr id="12" name="TextBox 11"/>
          <p:cNvSpPr txBox="1"/>
          <p:nvPr/>
        </p:nvSpPr>
        <p:spPr>
          <a:xfrm>
            <a:off x="5389778" y="5461580"/>
            <a:ext cx="2417978" cy="566928"/>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Ölüm oranı (‰)</a:t>
            </a:r>
          </a:p>
        </p:txBody>
      </p:sp>
      <p:sp>
        <p:nvSpPr>
          <p:cNvPr id="13" name="Rounded Rectangle 12"/>
          <p:cNvSpPr/>
          <p:nvPr/>
        </p:nvSpPr>
        <p:spPr>
          <a:xfrm>
            <a:off x="8082076" y="5461580"/>
            <a:ext cx="3606698" cy="566928"/>
          </a:xfrm>
          <a:prstGeom prst="roundRect">
            <a:avLst>
              <a:gd name="adj" fmla="val 30000"/>
            </a:avLst>
          </a:prstGeom>
          <a:solidFill>
            <a:srgbClr val="F0F0F0"/>
          </a:solidFill>
          <a:ln>
            <a:noFill/>
          </a:ln>
          <a:effectLst/>
        </p:spPr>
        <p:txBody>
          <a:bodyPr rtlCol="0" anchor="ctr"/>
          <a:lstStyle/>
          <a:p/>
        </p:txBody>
      </p:sp>
      <p:cxnSp>
        <p:nvCxnSpPr>
          <p:cNvPr id="14" name="Connector 13"/>
          <p:cNvCxnSpPr/>
          <p:nvPr/>
        </p:nvCxnSpPr>
        <p:spPr>
          <a:xfrm>
            <a:off x="8310676" y="5745044"/>
            <a:ext cx="731520" cy="0"/>
          </a:xfrm>
          <a:prstGeom prst="line">
            <a:avLst/>
          </a:prstGeom>
          <a:ln w="63500">
            <a:solidFill>
              <a:srgbClr val="E88A2E"/>
            </a:solidFill>
          </a:ln>
        </p:spPr>
      </p:cxnSp>
      <p:sp>
        <p:nvSpPr>
          <p:cNvPr id="15" name="TextBox 14"/>
          <p:cNvSpPr txBox="1"/>
          <p:nvPr/>
        </p:nvSpPr>
        <p:spPr>
          <a:xfrm>
            <a:off x="9179356" y="5461580"/>
            <a:ext cx="2417978" cy="566928"/>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Nüfus miktarı</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188 / 379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Eşleştir: hangi tanım hangi aşamada?</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KİTAP KAPALI</a:t>
            </a:r>
          </a:p>
        </p:txBody>
      </p:sp>
      <p:pic>
        <p:nvPicPr>
          <p:cNvPr id="6" name="Picture 5" descr="h24_grafik42_s155.jpg"/>
          <p:cNvPicPr>
            <a:picLocks noChangeAspect="1"/>
          </p:cNvPicPr>
          <p:nvPr/>
        </p:nvPicPr>
        <p:blipFill>
          <a:blip r:embed="rId3"/>
          <a:stretch>
            <a:fillRect/>
          </a:stretch>
        </p:blipFill>
        <p:spPr>
          <a:xfrm>
            <a:off x="502920" y="1216152"/>
            <a:ext cx="5760720" cy="2468880"/>
          </a:xfrm>
          <a:prstGeom prst="rect">
            <a:avLst/>
          </a:prstGeom>
          <a:ln w="9525">
            <a:solidFill>
              <a:srgbClr val="D9D9D9"/>
            </a:solidFill>
          </a:ln>
        </p:spPr>
      </p:pic>
      <p:sp>
        <p:nvSpPr>
          <p:cNvPr id="7" name="Rounded Rectangle 6"/>
          <p:cNvSpPr/>
          <p:nvPr/>
        </p:nvSpPr>
        <p:spPr>
          <a:xfrm>
            <a:off x="1205848" y="3776472"/>
            <a:ext cx="868680" cy="566928"/>
          </a:xfrm>
          <a:prstGeom prst="roundRect">
            <a:avLst>
              <a:gd name="adj" fmla="val 8000"/>
            </a:avLst>
          </a:prstGeom>
          <a:solidFill>
            <a:srgbClr val="FFFFFF"/>
          </a:solidFill>
          <a:ln w="19050">
            <a:solidFill>
              <a:srgbClr val="D9D9D9"/>
            </a:solidFill>
          </a:ln>
          <a:effectLst/>
        </p:spPr>
        <p:txBody>
          <a:bodyPr rtlCol="0" anchor="ctr" wrap="square" lIns="18288" rIns="18288" tIns="0" bIns="0">
            <a:noAutofit/>
          </a:bodyPr>
          <a:lstStyle/>
          <a:p>
            <a:pPr algn="ctr">
              <a:spcBef>
                <a:spcPts val="0"/>
              </a:spcBef>
              <a:spcAft>
                <a:spcPts val="0"/>
              </a:spcAft>
            </a:pPr>
            <a:r>
              <a:rPr lang="tr-TR" sz="2600" b="1" i="0">
                <a:solidFill>
                  <a:srgbClr val="D3373A"/>
                </a:solidFill>
                <a:latin typeface="Calibri"/>
              </a:rPr>
              <a:t>?</a:t>
            </a:r>
          </a:p>
        </p:txBody>
      </p:sp>
      <p:sp>
        <p:nvSpPr>
          <p:cNvPr id="8" name="Rounded Rectangle 7"/>
          <p:cNvSpPr/>
          <p:nvPr/>
        </p:nvSpPr>
        <p:spPr>
          <a:xfrm>
            <a:off x="2223440" y="3776472"/>
            <a:ext cx="868680" cy="566928"/>
          </a:xfrm>
          <a:prstGeom prst="roundRect">
            <a:avLst>
              <a:gd name="adj" fmla="val 8000"/>
            </a:avLst>
          </a:prstGeom>
          <a:solidFill>
            <a:srgbClr val="FFFFFF"/>
          </a:solidFill>
          <a:ln w="19050">
            <a:solidFill>
              <a:srgbClr val="D9D9D9"/>
            </a:solidFill>
          </a:ln>
          <a:effectLst/>
        </p:spPr>
        <p:txBody>
          <a:bodyPr rtlCol="0" anchor="ctr" wrap="square" lIns="18288" rIns="18288" tIns="0" bIns="0">
            <a:noAutofit/>
          </a:bodyPr>
          <a:lstStyle/>
          <a:p>
            <a:pPr algn="ctr">
              <a:spcBef>
                <a:spcPts val="0"/>
              </a:spcBef>
              <a:spcAft>
                <a:spcPts val="0"/>
              </a:spcAft>
            </a:pPr>
            <a:r>
              <a:rPr lang="tr-TR" sz="2600" b="1" i="0">
                <a:solidFill>
                  <a:srgbClr val="D3373A"/>
                </a:solidFill>
                <a:latin typeface="Calibri"/>
              </a:rPr>
              <a:t>?</a:t>
            </a:r>
          </a:p>
        </p:txBody>
      </p:sp>
      <p:sp>
        <p:nvSpPr>
          <p:cNvPr id="9" name="Rounded Rectangle 8"/>
          <p:cNvSpPr/>
          <p:nvPr/>
        </p:nvSpPr>
        <p:spPr>
          <a:xfrm>
            <a:off x="3239004" y="3776472"/>
            <a:ext cx="868680" cy="566928"/>
          </a:xfrm>
          <a:prstGeom prst="roundRect">
            <a:avLst>
              <a:gd name="adj" fmla="val 8000"/>
            </a:avLst>
          </a:prstGeom>
          <a:solidFill>
            <a:srgbClr val="FFFFFF"/>
          </a:solidFill>
          <a:ln w="19050">
            <a:solidFill>
              <a:srgbClr val="D9D9D9"/>
            </a:solidFill>
          </a:ln>
          <a:effectLst/>
        </p:spPr>
        <p:txBody>
          <a:bodyPr rtlCol="0" anchor="ctr" wrap="square" lIns="18288" rIns="18288" tIns="0" bIns="0">
            <a:noAutofit/>
          </a:bodyPr>
          <a:lstStyle/>
          <a:p>
            <a:pPr algn="ctr">
              <a:spcBef>
                <a:spcPts val="0"/>
              </a:spcBef>
              <a:spcAft>
                <a:spcPts val="0"/>
              </a:spcAft>
            </a:pPr>
            <a:r>
              <a:rPr lang="tr-TR" sz="2600" b="1" i="0">
                <a:solidFill>
                  <a:srgbClr val="D3373A"/>
                </a:solidFill>
                <a:latin typeface="Calibri"/>
              </a:rPr>
              <a:t>?</a:t>
            </a:r>
          </a:p>
        </p:txBody>
      </p:sp>
      <p:sp>
        <p:nvSpPr>
          <p:cNvPr id="10" name="Rounded Rectangle 9"/>
          <p:cNvSpPr/>
          <p:nvPr/>
        </p:nvSpPr>
        <p:spPr>
          <a:xfrm>
            <a:off x="4256596" y="3776472"/>
            <a:ext cx="868680" cy="566928"/>
          </a:xfrm>
          <a:prstGeom prst="roundRect">
            <a:avLst>
              <a:gd name="adj" fmla="val 8000"/>
            </a:avLst>
          </a:prstGeom>
          <a:solidFill>
            <a:srgbClr val="FFFFFF"/>
          </a:solidFill>
          <a:ln w="19050">
            <a:solidFill>
              <a:srgbClr val="D9D9D9"/>
            </a:solidFill>
          </a:ln>
          <a:effectLst/>
        </p:spPr>
        <p:txBody>
          <a:bodyPr rtlCol="0" anchor="ctr" wrap="square" lIns="18288" rIns="18288" tIns="0" bIns="0">
            <a:noAutofit/>
          </a:bodyPr>
          <a:lstStyle/>
          <a:p>
            <a:pPr algn="ctr">
              <a:spcBef>
                <a:spcPts val="0"/>
              </a:spcBef>
              <a:spcAft>
                <a:spcPts val="0"/>
              </a:spcAft>
            </a:pPr>
            <a:r>
              <a:rPr lang="tr-TR" sz="2600" b="1" i="0">
                <a:solidFill>
                  <a:srgbClr val="D3373A"/>
                </a:solidFill>
                <a:latin typeface="Calibri"/>
              </a:rPr>
              <a:t>?</a:t>
            </a:r>
          </a:p>
        </p:txBody>
      </p:sp>
      <p:sp>
        <p:nvSpPr>
          <p:cNvPr id="11" name="Rounded Rectangle 10"/>
          <p:cNvSpPr/>
          <p:nvPr/>
        </p:nvSpPr>
        <p:spPr>
          <a:xfrm>
            <a:off x="5274188" y="3776472"/>
            <a:ext cx="868680" cy="566928"/>
          </a:xfrm>
          <a:prstGeom prst="roundRect">
            <a:avLst>
              <a:gd name="adj" fmla="val 8000"/>
            </a:avLst>
          </a:prstGeom>
          <a:solidFill>
            <a:srgbClr val="FFFFFF"/>
          </a:solidFill>
          <a:ln w="19050">
            <a:solidFill>
              <a:srgbClr val="D9D9D9"/>
            </a:solidFill>
          </a:ln>
          <a:effectLst/>
        </p:spPr>
        <p:txBody>
          <a:bodyPr rtlCol="0" anchor="ctr" wrap="square" lIns="18288" rIns="18288" tIns="0" bIns="0">
            <a:noAutofit/>
          </a:bodyPr>
          <a:lstStyle/>
          <a:p>
            <a:pPr algn="ctr">
              <a:spcBef>
                <a:spcPts val="0"/>
              </a:spcBef>
              <a:spcAft>
                <a:spcPts val="0"/>
              </a:spcAft>
            </a:pPr>
            <a:r>
              <a:rPr lang="tr-TR" sz="2600" b="1" i="0">
                <a:solidFill>
                  <a:srgbClr val="D3373A"/>
                </a:solidFill>
                <a:latin typeface="Calibri"/>
              </a:rPr>
              <a:t>?</a:t>
            </a:r>
          </a:p>
        </p:txBody>
      </p:sp>
      <p:sp>
        <p:nvSpPr>
          <p:cNvPr id="12" name="Rounded Rectangle 11"/>
          <p:cNvSpPr/>
          <p:nvPr/>
        </p:nvSpPr>
        <p:spPr>
          <a:xfrm>
            <a:off x="502920" y="4507992"/>
            <a:ext cx="5760720" cy="173736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2000" b="1" i="0">
                <a:solidFill>
                  <a:srgbClr val="262626"/>
                </a:solidFill>
                <a:latin typeface="Calibri"/>
              </a:rPr>
              <a:t>Grafikteki doğum ve ölüm eğrilerine bak; her tanımın harfini bir aşamanın altına yaz.</a:t>
            </a:r>
          </a:p>
        </p:txBody>
      </p:sp>
      <p:sp>
        <p:nvSpPr>
          <p:cNvPr id="13" name="Rounded Rectangle 12"/>
          <p:cNvSpPr/>
          <p:nvPr/>
        </p:nvSpPr>
        <p:spPr>
          <a:xfrm>
            <a:off x="6537960" y="1216152"/>
            <a:ext cx="5150815" cy="932688"/>
          </a:xfrm>
          <a:prstGeom prst="roundRect">
            <a:avLst>
              <a:gd name="adj" fmla="val 12000"/>
            </a:avLst>
          </a:prstGeom>
          <a:solidFill>
            <a:srgbClr val="F0F0F0"/>
          </a:solidFill>
          <a:ln>
            <a:noFill/>
          </a:ln>
          <a:effectLst/>
        </p:spPr>
        <p:txBody>
          <a:bodyPr rtlCol="0" anchor="ctr"/>
          <a:lstStyle/>
          <a:p/>
        </p:txBody>
      </p:sp>
      <p:sp>
        <p:nvSpPr>
          <p:cNvPr id="14" name="Oval 13"/>
          <p:cNvSpPr/>
          <p:nvPr/>
        </p:nvSpPr>
        <p:spPr>
          <a:xfrm>
            <a:off x="6629400" y="1453896"/>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a:t>
            </a:r>
          </a:p>
        </p:txBody>
      </p:sp>
      <p:sp>
        <p:nvSpPr>
          <p:cNvPr id="15" name="TextBox 14"/>
          <p:cNvSpPr txBox="1"/>
          <p:nvPr/>
        </p:nvSpPr>
        <p:spPr>
          <a:xfrm>
            <a:off x="7178040" y="1216152"/>
            <a:ext cx="3824935" cy="9326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Doğum oranları yüksektir. Ölüm oranları düşmeye başlamıştır.</a:t>
            </a:r>
          </a:p>
        </p:txBody>
      </p:sp>
      <p:sp>
        <p:nvSpPr>
          <p:cNvPr id="16" name="Oval 15"/>
          <p:cNvSpPr/>
          <p:nvPr/>
        </p:nvSpPr>
        <p:spPr>
          <a:xfrm>
            <a:off x="11066983" y="1426464"/>
            <a:ext cx="512064" cy="512064"/>
          </a:xfrm>
          <a:prstGeom prst="ellipse">
            <a:avLst/>
          </a:prstGeom>
          <a:solidFill>
            <a:srgbClr val="FFFFFF"/>
          </a:solidFill>
          <a:ln w="19050">
            <a:solidFill>
              <a:srgbClr val="D9D9D9"/>
            </a:solidFill>
          </a:ln>
          <a:effectLst/>
        </p:spPr>
        <p:txBody>
          <a:bodyPr rtlCol="0" anchor="ctr"/>
          <a:lstStyle/>
          <a:p/>
        </p:txBody>
      </p:sp>
      <p:sp>
        <p:nvSpPr>
          <p:cNvPr id="17" name="Rounded Rectangle 16"/>
          <p:cNvSpPr/>
          <p:nvPr/>
        </p:nvSpPr>
        <p:spPr>
          <a:xfrm>
            <a:off x="6537960" y="2240280"/>
            <a:ext cx="5150815" cy="932688"/>
          </a:xfrm>
          <a:prstGeom prst="roundRect">
            <a:avLst>
              <a:gd name="adj" fmla="val 12000"/>
            </a:avLst>
          </a:prstGeom>
          <a:solidFill>
            <a:srgbClr val="F0F0F0"/>
          </a:solidFill>
          <a:ln>
            <a:noFill/>
          </a:ln>
          <a:effectLst/>
        </p:spPr>
        <p:txBody>
          <a:bodyPr rtlCol="0" anchor="ctr"/>
          <a:lstStyle/>
          <a:p/>
        </p:txBody>
      </p:sp>
      <p:sp>
        <p:nvSpPr>
          <p:cNvPr id="18" name="Oval 17"/>
          <p:cNvSpPr/>
          <p:nvPr/>
        </p:nvSpPr>
        <p:spPr>
          <a:xfrm>
            <a:off x="6629400" y="2478024"/>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B</a:t>
            </a:r>
          </a:p>
        </p:txBody>
      </p:sp>
      <p:sp>
        <p:nvSpPr>
          <p:cNvPr id="19" name="TextBox 18"/>
          <p:cNvSpPr txBox="1"/>
          <p:nvPr/>
        </p:nvSpPr>
        <p:spPr>
          <a:xfrm>
            <a:off x="7178040" y="2240280"/>
            <a:ext cx="3824935" cy="9326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Doğum oranlarının hızla azalmasına bağlı olarak nüfus artış hızı çok düşüktür.</a:t>
            </a:r>
          </a:p>
        </p:txBody>
      </p:sp>
      <p:sp>
        <p:nvSpPr>
          <p:cNvPr id="20" name="Oval 19"/>
          <p:cNvSpPr/>
          <p:nvPr/>
        </p:nvSpPr>
        <p:spPr>
          <a:xfrm>
            <a:off x="11066983" y="2450592"/>
            <a:ext cx="512064" cy="512064"/>
          </a:xfrm>
          <a:prstGeom prst="ellipse">
            <a:avLst/>
          </a:prstGeom>
          <a:solidFill>
            <a:srgbClr val="FFFFFF"/>
          </a:solidFill>
          <a:ln w="19050">
            <a:solidFill>
              <a:srgbClr val="D9D9D9"/>
            </a:solidFill>
          </a:ln>
          <a:effectLst/>
        </p:spPr>
        <p:txBody>
          <a:bodyPr rtlCol="0" anchor="ctr"/>
          <a:lstStyle/>
          <a:p/>
        </p:txBody>
      </p:sp>
      <p:sp>
        <p:nvSpPr>
          <p:cNvPr id="21" name="Rounded Rectangle 20"/>
          <p:cNvSpPr/>
          <p:nvPr/>
        </p:nvSpPr>
        <p:spPr>
          <a:xfrm>
            <a:off x="6537960" y="3264408"/>
            <a:ext cx="5150815" cy="932688"/>
          </a:xfrm>
          <a:prstGeom prst="roundRect">
            <a:avLst>
              <a:gd name="adj" fmla="val 12000"/>
            </a:avLst>
          </a:prstGeom>
          <a:solidFill>
            <a:srgbClr val="F0F0F0"/>
          </a:solidFill>
          <a:ln>
            <a:noFill/>
          </a:ln>
          <a:effectLst/>
        </p:spPr>
        <p:txBody>
          <a:bodyPr rtlCol="0" anchor="ctr"/>
          <a:lstStyle/>
          <a:p/>
        </p:txBody>
      </p:sp>
      <p:sp>
        <p:nvSpPr>
          <p:cNvPr id="22" name="Oval 21"/>
          <p:cNvSpPr/>
          <p:nvPr/>
        </p:nvSpPr>
        <p:spPr>
          <a:xfrm>
            <a:off x="6629400" y="3502152"/>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C</a:t>
            </a:r>
          </a:p>
        </p:txBody>
      </p:sp>
      <p:sp>
        <p:nvSpPr>
          <p:cNvPr id="23" name="TextBox 22"/>
          <p:cNvSpPr txBox="1"/>
          <p:nvPr/>
        </p:nvSpPr>
        <p:spPr>
          <a:xfrm>
            <a:off x="7178040" y="3264408"/>
            <a:ext cx="3824935" cy="93268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Doğum oranları çok düşüktür. Yaşlı nüfus oranının fazla olmasına bağlı olarak ölüm oranları biraz daha yüksektir.</a:t>
            </a:r>
          </a:p>
        </p:txBody>
      </p:sp>
      <p:sp>
        <p:nvSpPr>
          <p:cNvPr id="24" name="Oval 23"/>
          <p:cNvSpPr/>
          <p:nvPr/>
        </p:nvSpPr>
        <p:spPr>
          <a:xfrm>
            <a:off x="11066983" y="3474720"/>
            <a:ext cx="512064" cy="512064"/>
          </a:xfrm>
          <a:prstGeom prst="ellipse">
            <a:avLst/>
          </a:prstGeom>
          <a:solidFill>
            <a:srgbClr val="FFFFFF"/>
          </a:solidFill>
          <a:ln w="19050">
            <a:solidFill>
              <a:srgbClr val="D9D9D9"/>
            </a:solidFill>
          </a:ln>
          <a:effectLst/>
        </p:spPr>
        <p:txBody>
          <a:bodyPr rtlCol="0" anchor="ctr"/>
          <a:lstStyle/>
          <a:p/>
        </p:txBody>
      </p:sp>
      <p:sp>
        <p:nvSpPr>
          <p:cNvPr id="25" name="Rounded Rectangle 24"/>
          <p:cNvSpPr/>
          <p:nvPr/>
        </p:nvSpPr>
        <p:spPr>
          <a:xfrm>
            <a:off x="6537960" y="4288536"/>
            <a:ext cx="5150815" cy="932688"/>
          </a:xfrm>
          <a:prstGeom prst="roundRect">
            <a:avLst>
              <a:gd name="adj" fmla="val 12000"/>
            </a:avLst>
          </a:prstGeom>
          <a:solidFill>
            <a:srgbClr val="F0F0F0"/>
          </a:solidFill>
          <a:ln>
            <a:noFill/>
          </a:ln>
          <a:effectLst/>
        </p:spPr>
        <p:txBody>
          <a:bodyPr rtlCol="0" anchor="ctr"/>
          <a:lstStyle/>
          <a:p/>
        </p:txBody>
      </p:sp>
      <p:sp>
        <p:nvSpPr>
          <p:cNvPr id="26" name="Oval 25"/>
          <p:cNvSpPr/>
          <p:nvPr/>
        </p:nvSpPr>
        <p:spPr>
          <a:xfrm>
            <a:off x="6629400" y="4526280"/>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D</a:t>
            </a:r>
          </a:p>
        </p:txBody>
      </p:sp>
      <p:sp>
        <p:nvSpPr>
          <p:cNvPr id="27" name="TextBox 26"/>
          <p:cNvSpPr txBox="1"/>
          <p:nvPr/>
        </p:nvSpPr>
        <p:spPr>
          <a:xfrm>
            <a:off x="7178040" y="4288536"/>
            <a:ext cx="3824935" cy="9326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Doğum ve ölüm oranları yüksek, nüfus artış hızı çok düşüktür.</a:t>
            </a:r>
          </a:p>
        </p:txBody>
      </p:sp>
      <p:sp>
        <p:nvSpPr>
          <p:cNvPr id="28" name="Oval 27"/>
          <p:cNvSpPr/>
          <p:nvPr/>
        </p:nvSpPr>
        <p:spPr>
          <a:xfrm>
            <a:off x="11066983" y="4498848"/>
            <a:ext cx="512064" cy="512064"/>
          </a:xfrm>
          <a:prstGeom prst="ellipse">
            <a:avLst/>
          </a:prstGeom>
          <a:solidFill>
            <a:srgbClr val="FFFFFF"/>
          </a:solidFill>
          <a:ln w="19050">
            <a:solidFill>
              <a:srgbClr val="D9D9D9"/>
            </a:solidFill>
          </a:ln>
          <a:effectLst/>
        </p:spPr>
        <p:txBody>
          <a:bodyPr rtlCol="0" anchor="ctr"/>
          <a:lstStyle/>
          <a:p/>
        </p:txBody>
      </p:sp>
      <p:sp>
        <p:nvSpPr>
          <p:cNvPr id="29" name="Rounded Rectangle 28"/>
          <p:cNvSpPr/>
          <p:nvPr/>
        </p:nvSpPr>
        <p:spPr>
          <a:xfrm>
            <a:off x="6537960" y="5312664"/>
            <a:ext cx="5150815" cy="932688"/>
          </a:xfrm>
          <a:prstGeom prst="roundRect">
            <a:avLst>
              <a:gd name="adj" fmla="val 12000"/>
            </a:avLst>
          </a:prstGeom>
          <a:solidFill>
            <a:srgbClr val="F0F0F0"/>
          </a:solidFill>
          <a:ln>
            <a:noFill/>
          </a:ln>
          <a:effectLst/>
        </p:spPr>
        <p:txBody>
          <a:bodyPr rtlCol="0" anchor="ctr"/>
          <a:lstStyle/>
          <a:p/>
        </p:txBody>
      </p:sp>
      <p:sp>
        <p:nvSpPr>
          <p:cNvPr id="30" name="Oval 29"/>
          <p:cNvSpPr/>
          <p:nvPr/>
        </p:nvSpPr>
        <p:spPr>
          <a:xfrm>
            <a:off x="6629400" y="5550408"/>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E</a:t>
            </a:r>
          </a:p>
        </p:txBody>
      </p:sp>
      <p:sp>
        <p:nvSpPr>
          <p:cNvPr id="31" name="TextBox 30"/>
          <p:cNvSpPr txBox="1"/>
          <p:nvPr/>
        </p:nvSpPr>
        <p:spPr>
          <a:xfrm>
            <a:off x="7178040" y="5312664"/>
            <a:ext cx="3824935" cy="9326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Ölüm oranları düşük seviyedeyken doğum oranları düşmeye ve nüfus artış hızı yavaşlamaya başlar.</a:t>
            </a:r>
          </a:p>
        </p:txBody>
      </p:sp>
      <p:sp>
        <p:nvSpPr>
          <p:cNvPr id="32" name="Oval 31"/>
          <p:cNvSpPr/>
          <p:nvPr/>
        </p:nvSpPr>
        <p:spPr>
          <a:xfrm>
            <a:off x="11066983" y="5522976"/>
            <a:ext cx="512064" cy="512064"/>
          </a:xfrm>
          <a:prstGeom prst="ellipse">
            <a:avLst/>
          </a:prstGeom>
          <a:solidFill>
            <a:srgbClr val="FFFFFF"/>
          </a:solidFill>
          <a:ln w="19050">
            <a:solidFill>
              <a:srgbClr val="D9D9D9"/>
            </a:solidFill>
          </a:ln>
          <a:effectLst/>
        </p:spPr>
        <p:txBody>
          <a:bodyPr rtlCol="0" anchor="ctr"/>
          <a:lstStyle/>
          <a:p/>
        </p:txBody>
      </p:sp>
      <p:sp>
        <p:nvSpPr>
          <p:cNvPr id="33" name="TextBox 3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4" name="Rounded Rectangle 3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a:t>
            </a:r>
          </a:p>
        </p:txBody>
      </p:sp>
      <p:sp>
        <p:nvSpPr>
          <p:cNvPr id="35" name="TextBox 3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189 / 379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Eşleştir: hangi tanım hangi aşamada?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4_grafik42_s155.jpg"/>
          <p:cNvPicPr>
            <a:picLocks noChangeAspect="1"/>
          </p:cNvPicPr>
          <p:nvPr/>
        </p:nvPicPr>
        <p:blipFill>
          <a:blip r:embed="rId3"/>
          <a:stretch>
            <a:fillRect/>
          </a:stretch>
        </p:blipFill>
        <p:spPr>
          <a:xfrm>
            <a:off x="502920" y="1216152"/>
            <a:ext cx="5760720" cy="2468880"/>
          </a:xfrm>
          <a:prstGeom prst="rect">
            <a:avLst/>
          </a:prstGeom>
          <a:ln w="9525">
            <a:solidFill>
              <a:srgbClr val="D9D9D9"/>
            </a:solidFill>
          </a:ln>
        </p:spPr>
      </p:pic>
      <p:sp>
        <p:nvSpPr>
          <p:cNvPr id="7" name="Rounded Rectangle 6"/>
          <p:cNvSpPr/>
          <p:nvPr/>
        </p:nvSpPr>
        <p:spPr>
          <a:xfrm>
            <a:off x="1205848" y="3776472"/>
            <a:ext cx="868680" cy="566928"/>
          </a:xfrm>
          <a:prstGeom prst="roundRect">
            <a:avLst>
              <a:gd name="adj" fmla="val 8000"/>
            </a:avLst>
          </a:prstGeom>
          <a:solidFill>
            <a:srgbClr val="E3F1E4"/>
          </a:solidFill>
          <a:ln w="25400">
            <a:solidFill>
              <a:srgbClr val="2E7D32"/>
            </a:solidFill>
          </a:ln>
          <a:effectLst/>
        </p:spPr>
        <p:txBody>
          <a:bodyPr rtlCol="0" anchor="ctr" wrap="square" lIns="18288" rIns="18288" tIns="0" bIns="0">
            <a:noAutofit/>
          </a:bodyPr>
          <a:lstStyle/>
          <a:p>
            <a:pPr algn="ctr">
              <a:spcBef>
                <a:spcPts val="0"/>
              </a:spcBef>
              <a:spcAft>
                <a:spcPts val="0"/>
              </a:spcAft>
            </a:pPr>
            <a:r>
              <a:rPr lang="tr-TR" sz="2600" b="1" i="0">
                <a:solidFill>
                  <a:srgbClr val="2E7D32"/>
                </a:solidFill>
                <a:latin typeface="Calibri"/>
              </a:rPr>
              <a:t>D</a:t>
            </a:r>
          </a:p>
        </p:txBody>
      </p:sp>
      <p:sp>
        <p:nvSpPr>
          <p:cNvPr id="8" name="Rounded Rectangle 7"/>
          <p:cNvSpPr/>
          <p:nvPr/>
        </p:nvSpPr>
        <p:spPr>
          <a:xfrm>
            <a:off x="2223440" y="3776472"/>
            <a:ext cx="868680" cy="566928"/>
          </a:xfrm>
          <a:prstGeom prst="roundRect">
            <a:avLst>
              <a:gd name="adj" fmla="val 8000"/>
            </a:avLst>
          </a:prstGeom>
          <a:solidFill>
            <a:srgbClr val="E3F1E4"/>
          </a:solidFill>
          <a:ln w="25400">
            <a:solidFill>
              <a:srgbClr val="2E7D32"/>
            </a:solidFill>
          </a:ln>
          <a:effectLst/>
        </p:spPr>
        <p:txBody>
          <a:bodyPr rtlCol="0" anchor="ctr" wrap="square" lIns="18288" rIns="18288" tIns="0" bIns="0">
            <a:noAutofit/>
          </a:bodyPr>
          <a:lstStyle/>
          <a:p>
            <a:pPr algn="ctr">
              <a:spcBef>
                <a:spcPts val="0"/>
              </a:spcBef>
              <a:spcAft>
                <a:spcPts val="0"/>
              </a:spcAft>
            </a:pPr>
            <a:r>
              <a:rPr lang="tr-TR" sz="2600" b="1" i="0">
                <a:solidFill>
                  <a:srgbClr val="2E7D32"/>
                </a:solidFill>
                <a:latin typeface="Calibri"/>
              </a:rPr>
              <a:t>A</a:t>
            </a:r>
          </a:p>
        </p:txBody>
      </p:sp>
      <p:sp>
        <p:nvSpPr>
          <p:cNvPr id="9" name="Rounded Rectangle 8"/>
          <p:cNvSpPr/>
          <p:nvPr/>
        </p:nvSpPr>
        <p:spPr>
          <a:xfrm>
            <a:off x="3239004" y="3776472"/>
            <a:ext cx="868680" cy="566928"/>
          </a:xfrm>
          <a:prstGeom prst="roundRect">
            <a:avLst>
              <a:gd name="adj" fmla="val 8000"/>
            </a:avLst>
          </a:prstGeom>
          <a:solidFill>
            <a:srgbClr val="E3F1E4"/>
          </a:solidFill>
          <a:ln w="25400">
            <a:solidFill>
              <a:srgbClr val="2E7D32"/>
            </a:solidFill>
          </a:ln>
          <a:effectLst/>
        </p:spPr>
        <p:txBody>
          <a:bodyPr rtlCol="0" anchor="ctr" wrap="square" lIns="18288" rIns="18288" tIns="0" bIns="0">
            <a:noAutofit/>
          </a:bodyPr>
          <a:lstStyle/>
          <a:p>
            <a:pPr algn="ctr">
              <a:spcBef>
                <a:spcPts val="0"/>
              </a:spcBef>
              <a:spcAft>
                <a:spcPts val="0"/>
              </a:spcAft>
            </a:pPr>
            <a:r>
              <a:rPr lang="tr-TR" sz="2600" b="1" i="0">
                <a:solidFill>
                  <a:srgbClr val="2E7D32"/>
                </a:solidFill>
                <a:latin typeface="Calibri"/>
              </a:rPr>
              <a:t>E</a:t>
            </a:r>
          </a:p>
        </p:txBody>
      </p:sp>
      <p:sp>
        <p:nvSpPr>
          <p:cNvPr id="10" name="Rounded Rectangle 9"/>
          <p:cNvSpPr/>
          <p:nvPr/>
        </p:nvSpPr>
        <p:spPr>
          <a:xfrm>
            <a:off x="4256596" y="3776472"/>
            <a:ext cx="868680" cy="566928"/>
          </a:xfrm>
          <a:prstGeom prst="roundRect">
            <a:avLst>
              <a:gd name="adj" fmla="val 8000"/>
            </a:avLst>
          </a:prstGeom>
          <a:solidFill>
            <a:srgbClr val="E3F1E4"/>
          </a:solidFill>
          <a:ln w="25400">
            <a:solidFill>
              <a:srgbClr val="2E7D32"/>
            </a:solidFill>
          </a:ln>
          <a:effectLst/>
        </p:spPr>
        <p:txBody>
          <a:bodyPr rtlCol="0" anchor="ctr" wrap="square" lIns="18288" rIns="18288" tIns="0" bIns="0">
            <a:noAutofit/>
          </a:bodyPr>
          <a:lstStyle/>
          <a:p>
            <a:pPr algn="ctr">
              <a:spcBef>
                <a:spcPts val="0"/>
              </a:spcBef>
              <a:spcAft>
                <a:spcPts val="0"/>
              </a:spcAft>
            </a:pPr>
            <a:r>
              <a:rPr lang="tr-TR" sz="2600" b="1" i="0">
                <a:solidFill>
                  <a:srgbClr val="2E7D32"/>
                </a:solidFill>
                <a:latin typeface="Calibri"/>
              </a:rPr>
              <a:t>B</a:t>
            </a:r>
          </a:p>
        </p:txBody>
      </p:sp>
      <p:sp>
        <p:nvSpPr>
          <p:cNvPr id="11" name="Rounded Rectangle 10"/>
          <p:cNvSpPr/>
          <p:nvPr/>
        </p:nvSpPr>
        <p:spPr>
          <a:xfrm>
            <a:off x="5274188" y="3776472"/>
            <a:ext cx="868680" cy="566928"/>
          </a:xfrm>
          <a:prstGeom prst="roundRect">
            <a:avLst>
              <a:gd name="adj" fmla="val 8000"/>
            </a:avLst>
          </a:prstGeom>
          <a:solidFill>
            <a:srgbClr val="E3F1E4"/>
          </a:solidFill>
          <a:ln w="25400">
            <a:solidFill>
              <a:srgbClr val="2E7D32"/>
            </a:solidFill>
          </a:ln>
          <a:effectLst/>
        </p:spPr>
        <p:txBody>
          <a:bodyPr rtlCol="0" anchor="ctr" wrap="square" lIns="18288" rIns="18288" tIns="0" bIns="0">
            <a:noAutofit/>
          </a:bodyPr>
          <a:lstStyle/>
          <a:p>
            <a:pPr algn="ctr">
              <a:spcBef>
                <a:spcPts val="0"/>
              </a:spcBef>
              <a:spcAft>
                <a:spcPts val="0"/>
              </a:spcAft>
            </a:pPr>
            <a:r>
              <a:rPr lang="tr-TR" sz="2600" b="1" i="0">
                <a:solidFill>
                  <a:srgbClr val="2E7D32"/>
                </a:solidFill>
                <a:latin typeface="Calibri"/>
              </a:rPr>
              <a:t>C</a:t>
            </a:r>
          </a:p>
        </p:txBody>
      </p:sp>
      <p:sp>
        <p:nvSpPr>
          <p:cNvPr id="12" name="Rounded Rectangle 11"/>
          <p:cNvSpPr/>
          <p:nvPr/>
        </p:nvSpPr>
        <p:spPr>
          <a:xfrm>
            <a:off x="502920" y="4507992"/>
            <a:ext cx="5760720" cy="1737360"/>
          </a:xfrm>
          <a:prstGeom prst="roundRect">
            <a:avLst>
              <a:gd name="adj" fmla="val 8000"/>
            </a:avLst>
          </a:prstGeom>
          <a:solidFill>
            <a:srgbClr val="E3F1E4"/>
          </a:solidFill>
          <a:ln>
            <a:noFill/>
          </a:ln>
          <a:effectLst/>
        </p:spPr>
        <p:txBody>
          <a:bodyPr rtlCol="0" anchor="ctr" wrap="square" lIns="182880" rIns="182880" tIns="73152" bIns="73152">
            <a:noAutofit/>
          </a:bodyPr>
          <a:lstStyle/>
          <a:p>
            <a:pPr algn="ctr">
              <a:spcBef>
                <a:spcPts val="0"/>
              </a:spcBef>
              <a:spcAft>
                <a:spcPts val="0"/>
              </a:spcAft>
            </a:pPr>
            <a:r>
              <a:rPr lang="tr-TR" sz="2000" b="1" i="0">
                <a:solidFill>
                  <a:srgbClr val="2E7D32"/>
                </a:solidFill>
                <a:latin typeface="Calibri"/>
              </a:rPr>
              <a:t>1 → D · 2 → A · 3 → E · 4 → B · 5 → C</a:t>
            </a:r>
          </a:p>
        </p:txBody>
      </p:sp>
      <p:sp>
        <p:nvSpPr>
          <p:cNvPr id="13" name="Rounded Rectangle 12"/>
          <p:cNvSpPr/>
          <p:nvPr/>
        </p:nvSpPr>
        <p:spPr>
          <a:xfrm>
            <a:off x="6537960" y="1216152"/>
            <a:ext cx="5150815" cy="932688"/>
          </a:xfrm>
          <a:prstGeom prst="roundRect">
            <a:avLst>
              <a:gd name="adj" fmla="val 12000"/>
            </a:avLst>
          </a:prstGeom>
          <a:solidFill>
            <a:srgbClr val="E3F1E4"/>
          </a:solidFill>
          <a:ln w="19050">
            <a:solidFill>
              <a:srgbClr val="2E7D32"/>
            </a:solidFill>
          </a:ln>
          <a:effectLst/>
        </p:spPr>
        <p:txBody>
          <a:bodyPr rtlCol="0" anchor="ctr"/>
          <a:lstStyle/>
          <a:p/>
        </p:txBody>
      </p:sp>
      <p:sp>
        <p:nvSpPr>
          <p:cNvPr id="14" name="Oval 13"/>
          <p:cNvSpPr/>
          <p:nvPr/>
        </p:nvSpPr>
        <p:spPr>
          <a:xfrm>
            <a:off x="6629400" y="1453896"/>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a:t>
            </a:r>
          </a:p>
        </p:txBody>
      </p:sp>
      <p:sp>
        <p:nvSpPr>
          <p:cNvPr id="15" name="TextBox 14"/>
          <p:cNvSpPr txBox="1"/>
          <p:nvPr/>
        </p:nvSpPr>
        <p:spPr>
          <a:xfrm>
            <a:off x="7178040" y="1216152"/>
            <a:ext cx="3824935" cy="9326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Doğum oranları yüksektir. Ölüm oranları düşmeye başlamıştır.</a:t>
            </a:r>
          </a:p>
        </p:txBody>
      </p:sp>
      <p:sp>
        <p:nvSpPr>
          <p:cNvPr id="16" name="Oval 15"/>
          <p:cNvSpPr/>
          <p:nvPr/>
        </p:nvSpPr>
        <p:spPr>
          <a:xfrm>
            <a:off x="11066983" y="1426464"/>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7" name="Rounded Rectangle 16"/>
          <p:cNvSpPr/>
          <p:nvPr/>
        </p:nvSpPr>
        <p:spPr>
          <a:xfrm>
            <a:off x="6537960" y="2240280"/>
            <a:ext cx="5150815" cy="932688"/>
          </a:xfrm>
          <a:prstGeom prst="roundRect">
            <a:avLst>
              <a:gd name="adj" fmla="val 12000"/>
            </a:avLst>
          </a:prstGeom>
          <a:solidFill>
            <a:srgbClr val="E3F1E4"/>
          </a:solidFill>
          <a:ln w="19050">
            <a:solidFill>
              <a:srgbClr val="2E7D32"/>
            </a:solidFill>
          </a:ln>
          <a:effectLst/>
        </p:spPr>
        <p:txBody>
          <a:bodyPr rtlCol="0" anchor="ctr"/>
          <a:lstStyle/>
          <a:p/>
        </p:txBody>
      </p:sp>
      <p:sp>
        <p:nvSpPr>
          <p:cNvPr id="18" name="Oval 17"/>
          <p:cNvSpPr/>
          <p:nvPr/>
        </p:nvSpPr>
        <p:spPr>
          <a:xfrm>
            <a:off x="6629400" y="2478024"/>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B</a:t>
            </a:r>
          </a:p>
        </p:txBody>
      </p:sp>
      <p:sp>
        <p:nvSpPr>
          <p:cNvPr id="19" name="TextBox 18"/>
          <p:cNvSpPr txBox="1"/>
          <p:nvPr/>
        </p:nvSpPr>
        <p:spPr>
          <a:xfrm>
            <a:off x="7178040" y="2240280"/>
            <a:ext cx="3824935" cy="9326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Doğum oranlarının hızla azalmasına bağlı olarak nüfus artış hızı çok düşüktür.</a:t>
            </a:r>
          </a:p>
        </p:txBody>
      </p:sp>
      <p:sp>
        <p:nvSpPr>
          <p:cNvPr id="20" name="Oval 19"/>
          <p:cNvSpPr/>
          <p:nvPr/>
        </p:nvSpPr>
        <p:spPr>
          <a:xfrm>
            <a:off x="11066983" y="2450592"/>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4</a:t>
            </a:r>
          </a:p>
        </p:txBody>
      </p:sp>
      <p:sp>
        <p:nvSpPr>
          <p:cNvPr id="21" name="Rounded Rectangle 20"/>
          <p:cNvSpPr/>
          <p:nvPr/>
        </p:nvSpPr>
        <p:spPr>
          <a:xfrm>
            <a:off x="6537960" y="3264408"/>
            <a:ext cx="5150815" cy="932688"/>
          </a:xfrm>
          <a:prstGeom prst="roundRect">
            <a:avLst>
              <a:gd name="adj" fmla="val 12000"/>
            </a:avLst>
          </a:prstGeom>
          <a:solidFill>
            <a:srgbClr val="E3F1E4"/>
          </a:solidFill>
          <a:ln w="19050">
            <a:solidFill>
              <a:srgbClr val="2E7D32"/>
            </a:solidFill>
          </a:ln>
          <a:effectLst/>
        </p:spPr>
        <p:txBody>
          <a:bodyPr rtlCol="0" anchor="ctr"/>
          <a:lstStyle/>
          <a:p/>
        </p:txBody>
      </p:sp>
      <p:sp>
        <p:nvSpPr>
          <p:cNvPr id="22" name="Oval 21"/>
          <p:cNvSpPr/>
          <p:nvPr/>
        </p:nvSpPr>
        <p:spPr>
          <a:xfrm>
            <a:off x="6629400" y="3502152"/>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C</a:t>
            </a:r>
          </a:p>
        </p:txBody>
      </p:sp>
      <p:sp>
        <p:nvSpPr>
          <p:cNvPr id="23" name="TextBox 22"/>
          <p:cNvSpPr txBox="1"/>
          <p:nvPr/>
        </p:nvSpPr>
        <p:spPr>
          <a:xfrm>
            <a:off x="7178040" y="3264408"/>
            <a:ext cx="3824935" cy="93268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Doğum oranları çok düşüktür. Yaşlı nüfus oranının fazla olmasına bağlı olarak ölüm oranları biraz daha yüksektir.</a:t>
            </a:r>
          </a:p>
        </p:txBody>
      </p:sp>
      <p:sp>
        <p:nvSpPr>
          <p:cNvPr id="24" name="Oval 23"/>
          <p:cNvSpPr/>
          <p:nvPr/>
        </p:nvSpPr>
        <p:spPr>
          <a:xfrm>
            <a:off x="11066983" y="3474720"/>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5</a:t>
            </a:r>
          </a:p>
        </p:txBody>
      </p:sp>
      <p:sp>
        <p:nvSpPr>
          <p:cNvPr id="25" name="Rounded Rectangle 24"/>
          <p:cNvSpPr/>
          <p:nvPr/>
        </p:nvSpPr>
        <p:spPr>
          <a:xfrm>
            <a:off x="6537960" y="4288536"/>
            <a:ext cx="5150815" cy="932688"/>
          </a:xfrm>
          <a:prstGeom prst="roundRect">
            <a:avLst>
              <a:gd name="adj" fmla="val 12000"/>
            </a:avLst>
          </a:prstGeom>
          <a:solidFill>
            <a:srgbClr val="E3F1E4"/>
          </a:solidFill>
          <a:ln w="19050">
            <a:solidFill>
              <a:srgbClr val="2E7D32"/>
            </a:solidFill>
          </a:ln>
          <a:effectLst/>
        </p:spPr>
        <p:txBody>
          <a:bodyPr rtlCol="0" anchor="ctr"/>
          <a:lstStyle/>
          <a:p/>
        </p:txBody>
      </p:sp>
      <p:sp>
        <p:nvSpPr>
          <p:cNvPr id="26" name="Oval 25"/>
          <p:cNvSpPr/>
          <p:nvPr/>
        </p:nvSpPr>
        <p:spPr>
          <a:xfrm>
            <a:off x="6629400" y="4526280"/>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D</a:t>
            </a:r>
          </a:p>
        </p:txBody>
      </p:sp>
      <p:sp>
        <p:nvSpPr>
          <p:cNvPr id="27" name="TextBox 26"/>
          <p:cNvSpPr txBox="1"/>
          <p:nvPr/>
        </p:nvSpPr>
        <p:spPr>
          <a:xfrm>
            <a:off x="7178040" y="4288536"/>
            <a:ext cx="3824935" cy="9326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Doğum ve ölüm oranları yüksek, nüfus artış hızı çok düşüktür.</a:t>
            </a:r>
          </a:p>
        </p:txBody>
      </p:sp>
      <p:sp>
        <p:nvSpPr>
          <p:cNvPr id="28" name="Oval 27"/>
          <p:cNvSpPr/>
          <p:nvPr/>
        </p:nvSpPr>
        <p:spPr>
          <a:xfrm>
            <a:off x="11066983" y="4498848"/>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29" name="Rounded Rectangle 28"/>
          <p:cNvSpPr/>
          <p:nvPr/>
        </p:nvSpPr>
        <p:spPr>
          <a:xfrm>
            <a:off x="6537960" y="5312664"/>
            <a:ext cx="5150815" cy="932688"/>
          </a:xfrm>
          <a:prstGeom prst="roundRect">
            <a:avLst>
              <a:gd name="adj" fmla="val 12000"/>
            </a:avLst>
          </a:prstGeom>
          <a:solidFill>
            <a:srgbClr val="E3F1E4"/>
          </a:solidFill>
          <a:ln w="19050">
            <a:solidFill>
              <a:srgbClr val="2E7D32"/>
            </a:solidFill>
          </a:ln>
          <a:effectLst/>
        </p:spPr>
        <p:txBody>
          <a:bodyPr rtlCol="0" anchor="ctr"/>
          <a:lstStyle/>
          <a:p/>
        </p:txBody>
      </p:sp>
      <p:sp>
        <p:nvSpPr>
          <p:cNvPr id="30" name="Oval 29"/>
          <p:cNvSpPr/>
          <p:nvPr/>
        </p:nvSpPr>
        <p:spPr>
          <a:xfrm>
            <a:off x="6629400" y="5550408"/>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E</a:t>
            </a:r>
          </a:p>
        </p:txBody>
      </p:sp>
      <p:sp>
        <p:nvSpPr>
          <p:cNvPr id="31" name="TextBox 30"/>
          <p:cNvSpPr txBox="1"/>
          <p:nvPr/>
        </p:nvSpPr>
        <p:spPr>
          <a:xfrm>
            <a:off x="7178040" y="5312664"/>
            <a:ext cx="3824935" cy="9326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Ölüm oranları düşük seviyedeyken doğum oranları düşmeye ve nüfus artış hızı yavaşlamaya başlar.</a:t>
            </a:r>
          </a:p>
        </p:txBody>
      </p:sp>
      <p:sp>
        <p:nvSpPr>
          <p:cNvPr id="32" name="Oval 31"/>
          <p:cNvSpPr/>
          <p:nvPr/>
        </p:nvSpPr>
        <p:spPr>
          <a:xfrm>
            <a:off x="11066983" y="5522976"/>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33" name="TextBox 3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4" name="Rounded Rectangle 3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a:t>
            </a:r>
          </a:p>
        </p:txBody>
      </p:sp>
      <p:sp>
        <p:nvSpPr>
          <p:cNvPr id="35" name="TextBox 3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190 / 379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aşama: sanayi öncesi toplumlar</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 AŞAMA</a:t>
            </a:r>
          </a:p>
        </p:txBody>
      </p:sp>
      <p:pic>
        <p:nvPicPr>
          <p:cNvPr id="6" name="Picture 5" descr="h24_grafik42_s155.jpg"/>
          <p:cNvPicPr>
            <a:picLocks noChangeAspect="1"/>
          </p:cNvPicPr>
          <p:nvPr/>
        </p:nvPicPr>
        <p:blipFill>
          <a:blip r:embed="rId3"/>
          <a:stretch>
            <a:fillRect/>
          </a:stretch>
        </p:blipFill>
        <p:spPr>
          <a:xfrm>
            <a:off x="502920" y="1216152"/>
            <a:ext cx="5897880" cy="2527662"/>
          </a:xfrm>
          <a:prstGeom prst="rect">
            <a:avLst/>
          </a:prstGeom>
          <a:ln w="9525">
            <a:solidFill>
              <a:srgbClr val="D9D9D9"/>
            </a:solidFill>
          </a:ln>
        </p:spPr>
      </p:pic>
      <p:sp>
        <p:nvSpPr>
          <p:cNvPr id="7" name="Rectangle 6"/>
          <p:cNvSpPr/>
          <p:nvPr/>
        </p:nvSpPr>
        <p:spPr>
          <a:xfrm>
            <a:off x="2187830" y="1230009"/>
            <a:ext cx="1042513" cy="2484703"/>
          </a:xfrm>
          <a:prstGeom prst="rect">
            <a:avLst/>
          </a:prstGeom>
          <a:solidFill>
            <a:srgbClr val="FFFFFF">
              <a:alpha val="62000"/>
            </a:srgbClr>
          </a:solidFill>
          <a:ln>
            <a:noFill/>
          </a:ln>
          <a:effectLst/>
        </p:spPr>
        <p:txBody>
          <a:bodyPr rtlCol="0" anchor="ctr"/>
          <a:lstStyle/>
          <a:p/>
        </p:txBody>
      </p:sp>
      <p:sp>
        <p:nvSpPr>
          <p:cNvPr id="8" name="Rectangle 7"/>
          <p:cNvSpPr/>
          <p:nvPr/>
        </p:nvSpPr>
        <p:spPr>
          <a:xfrm>
            <a:off x="3227574" y="1230009"/>
            <a:ext cx="1042513" cy="2484703"/>
          </a:xfrm>
          <a:prstGeom prst="rect">
            <a:avLst/>
          </a:prstGeom>
          <a:solidFill>
            <a:srgbClr val="FFFFFF">
              <a:alpha val="62000"/>
            </a:srgbClr>
          </a:solidFill>
          <a:ln>
            <a:noFill/>
          </a:ln>
          <a:effectLst/>
        </p:spPr>
        <p:txBody>
          <a:bodyPr rtlCol="0" anchor="ctr"/>
          <a:lstStyle/>
          <a:p/>
        </p:txBody>
      </p:sp>
      <p:sp>
        <p:nvSpPr>
          <p:cNvPr id="9" name="Rectangle 8"/>
          <p:cNvSpPr/>
          <p:nvPr/>
        </p:nvSpPr>
        <p:spPr>
          <a:xfrm>
            <a:off x="4270087" y="1230009"/>
            <a:ext cx="1041128" cy="2484703"/>
          </a:xfrm>
          <a:prstGeom prst="rect">
            <a:avLst/>
          </a:prstGeom>
          <a:solidFill>
            <a:srgbClr val="FFFFFF">
              <a:alpha val="62000"/>
            </a:srgbClr>
          </a:solidFill>
          <a:ln>
            <a:noFill/>
          </a:ln>
          <a:effectLst/>
        </p:spPr>
        <p:txBody>
          <a:bodyPr rtlCol="0" anchor="ctr"/>
          <a:lstStyle/>
          <a:p/>
        </p:txBody>
      </p:sp>
      <p:sp>
        <p:nvSpPr>
          <p:cNvPr id="10" name="Rectangle 9"/>
          <p:cNvSpPr/>
          <p:nvPr/>
        </p:nvSpPr>
        <p:spPr>
          <a:xfrm>
            <a:off x="5311215" y="1230009"/>
            <a:ext cx="1042512" cy="2484703"/>
          </a:xfrm>
          <a:prstGeom prst="rect">
            <a:avLst/>
          </a:prstGeom>
          <a:solidFill>
            <a:srgbClr val="FFFFFF">
              <a:alpha val="62000"/>
            </a:srgbClr>
          </a:solidFill>
          <a:ln>
            <a:noFill/>
          </a:ln>
          <a:effectLst/>
        </p:spPr>
        <p:txBody>
          <a:bodyPr rtlCol="0" anchor="ctr"/>
          <a:lstStyle/>
          <a:p/>
        </p:txBody>
      </p:sp>
      <p:sp>
        <p:nvSpPr>
          <p:cNvPr id="11" name="Rectangle 10"/>
          <p:cNvSpPr/>
          <p:nvPr/>
        </p:nvSpPr>
        <p:spPr>
          <a:xfrm>
            <a:off x="1146702" y="1230009"/>
            <a:ext cx="1041128" cy="2484703"/>
          </a:xfrm>
          <a:prstGeom prst="rect">
            <a:avLst/>
          </a:prstGeom>
          <a:noFill/>
          <a:ln w="44450">
            <a:solidFill>
              <a:srgbClr val="B85C12"/>
            </a:solidFill>
          </a:ln>
          <a:effectLst/>
        </p:spPr>
        <p:txBody>
          <a:bodyPr rtlCol="0" anchor="ctr"/>
          <a:lstStyle/>
          <a:p/>
        </p:txBody>
      </p:sp>
      <p:sp>
        <p:nvSpPr>
          <p:cNvPr id="12" name="Rounded Rectangle 11"/>
          <p:cNvSpPr/>
          <p:nvPr/>
        </p:nvSpPr>
        <p:spPr>
          <a:xfrm>
            <a:off x="502920" y="3880974"/>
            <a:ext cx="5897880" cy="742406"/>
          </a:xfrm>
          <a:prstGeom prst="roundRect">
            <a:avLst>
              <a:gd name="adj" fmla="val 25000"/>
            </a:avLst>
          </a:prstGeom>
          <a:solidFill>
            <a:srgbClr val="F0F0F0"/>
          </a:solidFill>
          <a:ln>
            <a:noFill/>
          </a:ln>
          <a:effectLst/>
        </p:spPr>
        <p:txBody>
          <a:bodyPr rtlCol="0" anchor="ctr"/>
          <a:lstStyle/>
          <a:p/>
        </p:txBody>
      </p:sp>
      <p:cxnSp>
        <p:nvCxnSpPr>
          <p:cNvPr id="13" name="Connector 12"/>
          <p:cNvCxnSpPr/>
          <p:nvPr/>
        </p:nvCxnSpPr>
        <p:spPr>
          <a:xfrm>
            <a:off x="685800" y="4252177"/>
            <a:ext cx="594360" cy="0"/>
          </a:xfrm>
          <a:prstGeom prst="line">
            <a:avLst/>
          </a:prstGeom>
          <a:ln w="63500">
            <a:solidFill>
              <a:srgbClr val="3E9B48"/>
            </a:solidFill>
          </a:ln>
        </p:spPr>
      </p:cxnSp>
      <p:sp>
        <p:nvSpPr>
          <p:cNvPr id="14" name="TextBox 13"/>
          <p:cNvSpPr txBox="1"/>
          <p:nvPr/>
        </p:nvSpPr>
        <p:spPr>
          <a:xfrm>
            <a:off x="1417320" y="3880974"/>
            <a:ext cx="2103120" cy="74240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Doğum oranı</a:t>
            </a:r>
          </a:p>
        </p:txBody>
      </p:sp>
      <p:sp>
        <p:nvSpPr>
          <p:cNvPr id="15" name="TextBox 14"/>
          <p:cNvSpPr txBox="1"/>
          <p:nvPr/>
        </p:nvSpPr>
        <p:spPr>
          <a:xfrm>
            <a:off x="3520440" y="3880974"/>
            <a:ext cx="2788920" cy="74240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B85C12"/>
                </a:solidFill>
                <a:latin typeface="Calibri"/>
              </a:rPr>
              <a:t>yüksek</a:t>
            </a:r>
          </a:p>
        </p:txBody>
      </p:sp>
      <p:sp>
        <p:nvSpPr>
          <p:cNvPr id="16" name="Rounded Rectangle 15"/>
          <p:cNvSpPr/>
          <p:nvPr/>
        </p:nvSpPr>
        <p:spPr>
          <a:xfrm>
            <a:off x="502920" y="4714820"/>
            <a:ext cx="5897880" cy="742406"/>
          </a:xfrm>
          <a:prstGeom prst="roundRect">
            <a:avLst>
              <a:gd name="adj" fmla="val 25000"/>
            </a:avLst>
          </a:prstGeom>
          <a:solidFill>
            <a:srgbClr val="F0F0F0"/>
          </a:solidFill>
          <a:ln>
            <a:noFill/>
          </a:ln>
          <a:effectLst/>
        </p:spPr>
        <p:txBody>
          <a:bodyPr rtlCol="0" anchor="ctr"/>
          <a:lstStyle/>
          <a:p/>
        </p:txBody>
      </p:sp>
      <p:cxnSp>
        <p:nvCxnSpPr>
          <p:cNvPr id="17" name="Connector 16"/>
          <p:cNvCxnSpPr/>
          <p:nvPr/>
        </p:nvCxnSpPr>
        <p:spPr>
          <a:xfrm>
            <a:off x="685800" y="5086023"/>
            <a:ext cx="594360" cy="0"/>
          </a:xfrm>
          <a:prstGeom prst="line">
            <a:avLst/>
          </a:prstGeom>
          <a:ln w="63500">
            <a:solidFill>
              <a:srgbClr val="2F8FC9"/>
            </a:solidFill>
          </a:ln>
        </p:spPr>
      </p:cxnSp>
      <p:sp>
        <p:nvSpPr>
          <p:cNvPr id="18" name="TextBox 17"/>
          <p:cNvSpPr txBox="1"/>
          <p:nvPr/>
        </p:nvSpPr>
        <p:spPr>
          <a:xfrm>
            <a:off x="1417320" y="4714820"/>
            <a:ext cx="2103120" cy="74240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Ölüm oranı</a:t>
            </a:r>
          </a:p>
        </p:txBody>
      </p:sp>
      <p:sp>
        <p:nvSpPr>
          <p:cNvPr id="19" name="TextBox 18"/>
          <p:cNvSpPr txBox="1"/>
          <p:nvPr/>
        </p:nvSpPr>
        <p:spPr>
          <a:xfrm>
            <a:off x="3520440" y="4714820"/>
            <a:ext cx="2788920" cy="74240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B85C12"/>
                </a:solidFill>
                <a:latin typeface="Calibri"/>
              </a:rPr>
              <a:t>yüksek</a:t>
            </a:r>
          </a:p>
        </p:txBody>
      </p:sp>
      <p:sp>
        <p:nvSpPr>
          <p:cNvPr id="20" name="Rounded Rectangle 19"/>
          <p:cNvSpPr/>
          <p:nvPr/>
        </p:nvSpPr>
        <p:spPr>
          <a:xfrm>
            <a:off x="502920" y="5548666"/>
            <a:ext cx="5897880" cy="742406"/>
          </a:xfrm>
          <a:prstGeom prst="roundRect">
            <a:avLst>
              <a:gd name="adj" fmla="val 25000"/>
            </a:avLst>
          </a:prstGeom>
          <a:solidFill>
            <a:srgbClr val="F0F0F0"/>
          </a:solidFill>
          <a:ln>
            <a:noFill/>
          </a:ln>
          <a:effectLst/>
        </p:spPr>
        <p:txBody>
          <a:bodyPr rtlCol="0" anchor="ctr"/>
          <a:lstStyle/>
          <a:p/>
        </p:txBody>
      </p:sp>
      <p:cxnSp>
        <p:nvCxnSpPr>
          <p:cNvPr id="21" name="Connector 20"/>
          <p:cNvCxnSpPr/>
          <p:nvPr/>
        </p:nvCxnSpPr>
        <p:spPr>
          <a:xfrm>
            <a:off x="685800" y="5919869"/>
            <a:ext cx="594360" cy="0"/>
          </a:xfrm>
          <a:prstGeom prst="line">
            <a:avLst/>
          </a:prstGeom>
          <a:ln w="63500">
            <a:solidFill>
              <a:srgbClr val="4F4F4F"/>
            </a:solidFill>
          </a:ln>
        </p:spPr>
      </p:cxnSp>
      <p:sp>
        <p:nvSpPr>
          <p:cNvPr id="22" name="TextBox 21"/>
          <p:cNvSpPr txBox="1"/>
          <p:nvPr/>
        </p:nvSpPr>
        <p:spPr>
          <a:xfrm>
            <a:off x="1417320" y="5548666"/>
            <a:ext cx="2103120" cy="74240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Nüfus artış hızı</a:t>
            </a:r>
          </a:p>
        </p:txBody>
      </p:sp>
      <p:sp>
        <p:nvSpPr>
          <p:cNvPr id="23" name="TextBox 22"/>
          <p:cNvSpPr txBox="1"/>
          <p:nvPr/>
        </p:nvSpPr>
        <p:spPr>
          <a:xfrm>
            <a:off x="3520440" y="5548666"/>
            <a:ext cx="2788920" cy="74240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B85C12"/>
                </a:solidFill>
                <a:latin typeface="Calibri"/>
              </a:rPr>
              <a:t>çok düşük</a:t>
            </a:r>
          </a:p>
        </p:txBody>
      </p:sp>
      <p:sp>
        <p:nvSpPr>
          <p:cNvPr id="24" name="Rounded Rectangle 23"/>
          <p:cNvSpPr/>
          <p:nvPr/>
        </p:nvSpPr>
        <p:spPr>
          <a:xfrm>
            <a:off x="6675120" y="1216152"/>
            <a:ext cx="5013655" cy="502920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6675120" y="1216152"/>
            <a:ext cx="5013655" cy="530352"/>
          </a:xfrm>
          <a:prstGeom prst="roundRect">
            <a:avLst>
              <a:gd name="adj" fmla="val 25000"/>
            </a:avLst>
          </a:prstGeom>
          <a:solidFill>
            <a:srgbClr val="B85C12"/>
          </a:solidFill>
          <a:ln>
            <a:noFill/>
          </a:ln>
          <a:effectLst/>
        </p:spPr>
        <p:txBody>
          <a:bodyPr rtlCol="0" anchor="ctr"/>
          <a:lstStyle/>
          <a:p/>
        </p:txBody>
      </p:sp>
      <p:sp>
        <p:nvSpPr>
          <p:cNvPr id="26" name="Rectangle 25"/>
          <p:cNvSpPr/>
          <p:nvPr/>
        </p:nvSpPr>
        <p:spPr>
          <a:xfrm>
            <a:off x="6675120" y="1481328"/>
            <a:ext cx="5013655" cy="265176"/>
          </a:xfrm>
          <a:prstGeom prst="rect">
            <a:avLst/>
          </a:prstGeom>
          <a:solidFill>
            <a:srgbClr val="B85C12"/>
          </a:solidFill>
          <a:ln>
            <a:noFill/>
          </a:ln>
          <a:effectLst/>
        </p:spPr>
        <p:txBody>
          <a:bodyPr rtlCol="0" anchor="ctr"/>
          <a:lstStyle/>
          <a:p/>
        </p:txBody>
      </p:sp>
      <p:sp>
        <p:nvSpPr>
          <p:cNvPr id="27" name="TextBox 26"/>
          <p:cNvSpPr txBox="1"/>
          <p:nvPr/>
        </p:nvSpPr>
        <p:spPr>
          <a:xfrm>
            <a:off x="6766560" y="1216152"/>
            <a:ext cx="4830775"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1. Aşama · kitabın tanımı</a:t>
            </a:r>
          </a:p>
        </p:txBody>
      </p:sp>
      <p:sp>
        <p:nvSpPr>
          <p:cNvPr id="28" name="TextBox 27"/>
          <p:cNvSpPr txBox="1"/>
          <p:nvPr/>
        </p:nvSpPr>
        <p:spPr>
          <a:xfrm>
            <a:off x="6784848" y="1819656"/>
            <a:ext cx="4794199" cy="4352544"/>
          </a:xfrm>
          <a:prstGeom prst="rect">
            <a:avLst/>
          </a:prstGeom>
          <a:noFill/>
        </p:spPr>
        <p:txBody>
          <a:bodyPr wrap="square" anchor="ctr" lIns="73152" rIns="73152" tIns="36576" bIns="36576">
            <a:noAutofit/>
          </a:bodyPr>
          <a:lstStyle/>
          <a:p>
            <a:pPr algn="l" marL="285913" indent="-285913">
              <a:spcBef>
                <a:spcPts val="0"/>
              </a:spcBef>
              <a:spcAft>
                <a:spcPts val="600"/>
              </a:spcAft>
            </a:pPr>
            <a:r>
              <a:rPr lang="tr-TR" sz="2300" b="1" i="0">
                <a:solidFill>
                  <a:srgbClr val="B85C12"/>
                </a:solidFill>
                <a:latin typeface="Calibri"/>
              </a:rPr>
              <a:t>•  </a:t>
            </a:r>
            <a:r>
              <a:rPr lang="tr-TR" sz="2300" b="0" i="0">
                <a:solidFill>
                  <a:srgbClr val="262626"/>
                </a:solidFill>
                <a:latin typeface="Calibri"/>
              </a:rPr>
              <a:t>Doğum ve ölüm oranları yüksek, nüfus artış hızı çok düşüktür.</a:t>
            </a:r>
          </a:p>
          <a:p>
            <a:pPr algn="l" marL="285913" indent="-285913">
              <a:spcBef>
                <a:spcPts val="0"/>
              </a:spcBef>
              <a:spcAft>
                <a:spcPts val="600"/>
              </a:spcAft>
            </a:pPr>
            <a:r>
              <a:rPr lang="tr-TR" sz="2300" b="1" i="0">
                <a:solidFill>
                  <a:srgbClr val="B85C12"/>
                </a:solidFill>
                <a:latin typeface="Calibri"/>
              </a:rPr>
              <a:t>•  </a:t>
            </a:r>
            <a:r>
              <a:rPr lang="tr-TR" sz="2300" b="0" i="0">
                <a:solidFill>
                  <a:srgbClr val="262626"/>
                </a:solidFill>
                <a:latin typeface="Calibri"/>
              </a:rPr>
              <a:t>Sanayi öncesi toplumlarda görülür.</a:t>
            </a:r>
          </a:p>
          <a:p>
            <a:pPr algn="l" marL="285913" indent="-285913">
              <a:spcBef>
                <a:spcPts val="0"/>
              </a:spcBef>
              <a:spcAft>
                <a:spcPts val="600"/>
              </a:spcAft>
            </a:pPr>
            <a:r>
              <a:rPr lang="tr-TR" sz="2300" b="1" i="0">
                <a:solidFill>
                  <a:srgbClr val="B85C12"/>
                </a:solidFill>
                <a:latin typeface="Calibri"/>
              </a:rPr>
              <a:t>•  </a:t>
            </a:r>
            <a:r>
              <a:rPr lang="tr-TR" sz="2300" b="0" i="0">
                <a:solidFill>
                  <a:srgbClr val="262626"/>
                </a:solidFill>
                <a:latin typeface="Calibri"/>
              </a:rPr>
              <a:t>Sağlık hizmetleri yetersizdir.</a:t>
            </a:r>
          </a:p>
          <a:p>
            <a:pPr algn="l" marL="285913" indent="-285913">
              <a:spcBef>
                <a:spcPts val="0"/>
              </a:spcBef>
              <a:spcAft>
                <a:spcPts val="0"/>
              </a:spcAft>
            </a:pPr>
            <a:r>
              <a:rPr lang="tr-TR" sz="2300" b="1" i="0">
                <a:solidFill>
                  <a:srgbClr val="B85C12"/>
                </a:solidFill>
                <a:latin typeface="Calibri"/>
              </a:rPr>
              <a:t>•  </a:t>
            </a:r>
            <a:r>
              <a:rPr lang="tr-TR" sz="2300" b="0" i="0">
                <a:solidFill>
                  <a:srgbClr val="262626"/>
                </a:solidFill>
                <a:latin typeface="Calibri"/>
              </a:rPr>
              <a:t>Ortalama ömür kısa ve bebek ölüm oranı yüksektir.</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191 / 379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aşama: ölüm oranları düşüyor</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 AŞAMA</a:t>
            </a:r>
          </a:p>
        </p:txBody>
      </p:sp>
      <p:pic>
        <p:nvPicPr>
          <p:cNvPr id="6" name="Picture 5" descr="h24_grafik42_s155.jpg"/>
          <p:cNvPicPr>
            <a:picLocks noChangeAspect="1"/>
          </p:cNvPicPr>
          <p:nvPr/>
        </p:nvPicPr>
        <p:blipFill>
          <a:blip r:embed="rId3"/>
          <a:stretch>
            <a:fillRect/>
          </a:stretch>
        </p:blipFill>
        <p:spPr>
          <a:xfrm>
            <a:off x="502920" y="1216152"/>
            <a:ext cx="5897880" cy="2527662"/>
          </a:xfrm>
          <a:prstGeom prst="rect">
            <a:avLst/>
          </a:prstGeom>
          <a:ln w="9525">
            <a:solidFill>
              <a:srgbClr val="D9D9D9"/>
            </a:solidFill>
          </a:ln>
        </p:spPr>
      </p:pic>
      <p:sp>
        <p:nvSpPr>
          <p:cNvPr id="7" name="Rectangle 6"/>
          <p:cNvSpPr/>
          <p:nvPr/>
        </p:nvSpPr>
        <p:spPr>
          <a:xfrm>
            <a:off x="1146702" y="1230009"/>
            <a:ext cx="1041128" cy="2484703"/>
          </a:xfrm>
          <a:prstGeom prst="rect">
            <a:avLst/>
          </a:prstGeom>
          <a:solidFill>
            <a:srgbClr val="FFFFFF">
              <a:alpha val="62000"/>
            </a:srgbClr>
          </a:solidFill>
          <a:ln>
            <a:noFill/>
          </a:ln>
          <a:effectLst/>
        </p:spPr>
        <p:txBody>
          <a:bodyPr rtlCol="0" anchor="ctr"/>
          <a:lstStyle/>
          <a:p/>
        </p:txBody>
      </p:sp>
      <p:sp>
        <p:nvSpPr>
          <p:cNvPr id="8" name="Rectangle 7"/>
          <p:cNvSpPr/>
          <p:nvPr/>
        </p:nvSpPr>
        <p:spPr>
          <a:xfrm>
            <a:off x="3227574" y="1230009"/>
            <a:ext cx="1042513" cy="2484703"/>
          </a:xfrm>
          <a:prstGeom prst="rect">
            <a:avLst/>
          </a:prstGeom>
          <a:solidFill>
            <a:srgbClr val="FFFFFF">
              <a:alpha val="62000"/>
            </a:srgbClr>
          </a:solidFill>
          <a:ln>
            <a:noFill/>
          </a:ln>
          <a:effectLst/>
        </p:spPr>
        <p:txBody>
          <a:bodyPr rtlCol="0" anchor="ctr"/>
          <a:lstStyle/>
          <a:p/>
        </p:txBody>
      </p:sp>
      <p:sp>
        <p:nvSpPr>
          <p:cNvPr id="9" name="Rectangle 8"/>
          <p:cNvSpPr/>
          <p:nvPr/>
        </p:nvSpPr>
        <p:spPr>
          <a:xfrm>
            <a:off x="4270087" y="1230009"/>
            <a:ext cx="1041128" cy="2484703"/>
          </a:xfrm>
          <a:prstGeom prst="rect">
            <a:avLst/>
          </a:prstGeom>
          <a:solidFill>
            <a:srgbClr val="FFFFFF">
              <a:alpha val="62000"/>
            </a:srgbClr>
          </a:solidFill>
          <a:ln>
            <a:noFill/>
          </a:ln>
          <a:effectLst/>
        </p:spPr>
        <p:txBody>
          <a:bodyPr rtlCol="0" anchor="ctr"/>
          <a:lstStyle/>
          <a:p/>
        </p:txBody>
      </p:sp>
      <p:sp>
        <p:nvSpPr>
          <p:cNvPr id="10" name="Rectangle 9"/>
          <p:cNvSpPr/>
          <p:nvPr/>
        </p:nvSpPr>
        <p:spPr>
          <a:xfrm>
            <a:off x="5311215" y="1230009"/>
            <a:ext cx="1042512" cy="2484703"/>
          </a:xfrm>
          <a:prstGeom prst="rect">
            <a:avLst/>
          </a:prstGeom>
          <a:solidFill>
            <a:srgbClr val="FFFFFF">
              <a:alpha val="62000"/>
            </a:srgbClr>
          </a:solidFill>
          <a:ln>
            <a:noFill/>
          </a:ln>
          <a:effectLst/>
        </p:spPr>
        <p:txBody>
          <a:bodyPr rtlCol="0" anchor="ctr"/>
          <a:lstStyle/>
          <a:p/>
        </p:txBody>
      </p:sp>
      <p:sp>
        <p:nvSpPr>
          <p:cNvPr id="11" name="Rectangle 10"/>
          <p:cNvSpPr/>
          <p:nvPr/>
        </p:nvSpPr>
        <p:spPr>
          <a:xfrm>
            <a:off x="2187830" y="1230009"/>
            <a:ext cx="1042513" cy="2484703"/>
          </a:xfrm>
          <a:prstGeom prst="rect">
            <a:avLst/>
          </a:prstGeom>
          <a:noFill/>
          <a:ln w="44450">
            <a:solidFill>
              <a:srgbClr val="B85C12"/>
            </a:solidFill>
          </a:ln>
          <a:effectLst/>
        </p:spPr>
        <p:txBody>
          <a:bodyPr rtlCol="0" anchor="ctr"/>
          <a:lstStyle/>
          <a:p/>
        </p:txBody>
      </p:sp>
      <p:sp>
        <p:nvSpPr>
          <p:cNvPr id="12" name="Rounded Rectangle 11"/>
          <p:cNvSpPr/>
          <p:nvPr/>
        </p:nvSpPr>
        <p:spPr>
          <a:xfrm>
            <a:off x="502920" y="3880974"/>
            <a:ext cx="5897880" cy="742406"/>
          </a:xfrm>
          <a:prstGeom prst="roundRect">
            <a:avLst>
              <a:gd name="adj" fmla="val 25000"/>
            </a:avLst>
          </a:prstGeom>
          <a:solidFill>
            <a:srgbClr val="F0F0F0"/>
          </a:solidFill>
          <a:ln>
            <a:noFill/>
          </a:ln>
          <a:effectLst/>
        </p:spPr>
        <p:txBody>
          <a:bodyPr rtlCol="0" anchor="ctr"/>
          <a:lstStyle/>
          <a:p/>
        </p:txBody>
      </p:sp>
      <p:cxnSp>
        <p:nvCxnSpPr>
          <p:cNvPr id="13" name="Connector 12"/>
          <p:cNvCxnSpPr/>
          <p:nvPr/>
        </p:nvCxnSpPr>
        <p:spPr>
          <a:xfrm>
            <a:off x="685800" y="4252177"/>
            <a:ext cx="594360" cy="0"/>
          </a:xfrm>
          <a:prstGeom prst="line">
            <a:avLst/>
          </a:prstGeom>
          <a:ln w="63500">
            <a:solidFill>
              <a:srgbClr val="3E9B48"/>
            </a:solidFill>
          </a:ln>
        </p:spPr>
      </p:cxnSp>
      <p:sp>
        <p:nvSpPr>
          <p:cNvPr id="14" name="TextBox 13"/>
          <p:cNvSpPr txBox="1"/>
          <p:nvPr/>
        </p:nvSpPr>
        <p:spPr>
          <a:xfrm>
            <a:off x="1417320" y="3880974"/>
            <a:ext cx="2103120" cy="74240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Doğum oranı</a:t>
            </a:r>
          </a:p>
        </p:txBody>
      </p:sp>
      <p:sp>
        <p:nvSpPr>
          <p:cNvPr id="15" name="TextBox 14"/>
          <p:cNvSpPr txBox="1"/>
          <p:nvPr/>
        </p:nvSpPr>
        <p:spPr>
          <a:xfrm>
            <a:off x="3520440" y="3880974"/>
            <a:ext cx="2788920" cy="74240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B85C12"/>
                </a:solidFill>
                <a:latin typeface="Calibri"/>
              </a:rPr>
              <a:t>yüksek</a:t>
            </a:r>
          </a:p>
        </p:txBody>
      </p:sp>
      <p:sp>
        <p:nvSpPr>
          <p:cNvPr id="16" name="Rounded Rectangle 15"/>
          <p:cNvSpPr/>
          <p:nvPr/>
        </p:nvSpPr>
        <p:spPr>
          <a:xfrm>
            <a:off x="502920" y="4714820"/>
            <a:ext cx="5897880" cy="742406"/>
          </a:xfrm>
          <a:prstGeom prst="roundRect">
            <a:avLst>
              <a:gd name="adj" fmla="val 25000"/>
            </a:avLst>
          </a:prstGeom>
          <a:solidFill>
            <a:srgbClr val="F0F0F0"/>
          </a:solidFill>
          <a:ln>
            <a:noFill/>
          </a:ln>
          <a:effectLst/>
        </p:spPr>
        <p:txBody>
          <a:bodyPr rtlCol="0" anchor="ctr"/>
          <a:lstStyle/>
          <a:p/>
        </p:txBody>
      </p:sp>
      <p:cxnSp>
        <p:nvCxnSpPr>
          <p:cNvPr id="17" name="Connector 16"/>
          <p:cNvCxnSpPr/>
          <p:nvPr/>
        </p:nvCxnSpPr>
        <p:spPr>
          <a:xfrm>
            <a:off x="685800" y="5086023"/>
            <a:ext cx="594360" cy="0"/>
          </a:xfrm>
          <a:prstGeom prst="line">
            <a:avLst/>
          </a:prstGeom>
          <a:ln w="63500">
            <a:solidFill>
              <a:srgbClr val="2F8FC9"/>
            </a:solidFill>
          </a:ln>
        </p:spPr>
      </p:cxnSp>
      <p:sp>
        <p:nvSpPr>
          <p:cNvPr id="18" name="TextBox 17"/>
          <p:cNvSpPr txBox="1"/>
          <p:nvPr/>
        </p:nvSpPr>
        <p:spPr>
          <a:xfrm>
            <a:off x="1417320" y="4714820"/>
            <a:ext cx="2103120" cy="74240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Ölüm oranı</a:t>
            </a:r>
          </a:p>
        </p:txBody>
      </p:sp>
      <p:sp>
        <p:nvSpPr>
          <p:cNvPr id="19" name="TextBox 18"/>
          <p:cNvSpPr txBox="1"/>
          <p:nvPr/>
        </p:nvSpPr>
        <p:spPr>
          <a:xfrm>
            <a:off x="3520440" y="4714820"/>
            <a:ext cx="2788920" cy="74240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B85C12"/>
                </a:solidFill>
                <a:latin typeface="Calibri"/>
              </a:rPr>
              <a:t>düşmeye başlar</a:t>
            </a:r>
          </a:p>
        </p:txBody>
      </p:sp>
      <p:sp>
        <p:nvSpPr>
          <p:cNvPr id="20" name="Rounded Rectangle 19"/>
          <p:cNvSpPr/>
          <p:nvPr/>
        </p:nvSpPr>
        <p:spPr>
          <a:xfrm>
            <a:off x="502920" y="5548666"/>
            <a:ext cx="5897880" cy="742406"/>
          </a:xfrm>
          <a:prstGeom prst="roundRect">
            <a:avLst>
              <a:gd name="adj" fmla="val 25000"/>
            </a:avLst>
          </a:prstGeom>
          <a:solidFill>
            <a:srgbClr val="F0F0F0"/>
          </a:solidFill>
          <a:ln>
            <a:noFill/>
          </a:ln>
          <a:effectLst/>
        </p:spPr>
        <p:txBody>
          <a:bodyPr rtlCol="0" anchor="ctr"/>
          <a:lstStyle/>
          <a:p/>
        </p:txBody>
      </p:sp>
      <p:cxnSp>
        <p:nvCxnSpPr>
          <p:cNvPr id="21" name="Connector 20"/>
          <p:cNvCxnSpPr/>
          <p:nvPr/>
        </p:nvCxnSpPr>
        <p:spPr>
          <a:xfrm>
            <a:off x="685800" y="5919869"/>
            <a:ext cx="594360" cy="0"/>
          </a:xfrm>
          <a:prstGeom prst="line">
            <a:avLst/>
          </a:prstGeom>
          <a:ln w="63500">
            <a:solidFill>
              <a:srgbClr val="4F4F4F"/>
            </a:solidFill>
          </a:ln>
        </p:spPr>
      </p:cxnSp>
      <p:sp>
        <p:nvSpPr>
          <p:cNvPr id="22" name="TextBox 21"/>
          <p:cNvSpPr txBox="1"/>
          <p:nvPr/>
        </p:nvSpPr>
        <p:spPr>
          <a:xfrm>
            <a:off x="1417320" y="5548666"/>
            <a:ext cx="2103120" cy="74240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Nüfus artış hızı</a:t>
            </a:r>
          </a:p>
        </p:txBody>
      </p:sp>
      <p:sp>
        <p:nvSpPr>
          <p:cNvPr id="23" name="TextBox 22"/>
          <p:cNvSpPr txBox="1"/>
          <p:nvPr/>
        </p:nvSpPr>
        <p:spPr>
          <a:xfrm>
            <a:off x="3520440" y="5548666"/>
            <a:ext cx="2788920" cy="74240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B85C12"/>
                </a:solidFill>
                <a:latin typeface="Calibri"/>
              </a:rPr>
              <a:t>yüksek</a:t>
            </a:r>
          </a:p>
        </p:txBody>
      </p:sp>
      <p:sp>
        <p:nvSpPr>
          <p:cNvPr id="24" name="Rounded Rectangle 23"/>
          <p:cNvSpPr/>
          <p:nvPr/>
        </p:nvSpPr>
        <p:spPr>
          <a:xfrm>
            <a:off x="6675120" y="1216152"/>
            <a:ext cx="5013655" cy="502920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6675120" y="1216152"/>
            <a:ext cx="5013655" cy="530352"/>
          </a:xfrm>
          <a:prstGeom prst="roundRect">
            <a:avLst>
              <a:gd name="adj" fmla="val 25000"/>
            </a:avLst>
          </a:prstGeom>
          <a:solidFill>
            <a:srgbClr val="B85C12"/>
          </a:solidFill>
          <a:ln>
            <a:noFill/>
          </a:ln>
          <a:effectLst/>
        </p:spPr>
        <p:txBody>
          <a:bodyPr rtlCol="0" anchor="ctr"/>
          <a:lstStyle/>
          <a:p/>
        </p:txBody>
      </p:sp>
      <p:sp>
        <p:nvSpPr>
          <p:cNvPr id="26" name="Rectangle 25"/>
          <p:cNvSpPr/>
          <p:nvPr/>
        </p:nvSpPr>
        <p:spPr>
          <a:xfrm>
            <a:off x="6675120" y="1481328"/>
            <a:ext cx="5013655" cy="265176"/>
          </a:xfrm>
          <a:prstGeom prst="rect">
            <a:avLst/>
          </a:prstGeom>
          <a:solidFill>
            <a:srgbClr val="B85C12"/>
          </a:solidFill>
          <a:ln>
            <a:noFill/>
          </a:ln>
          <a:effectLst/>
        </p:spPr>
        <p:txBody>
          <a:bodyPr rtlCol="0" anchor="ctr"/>
          <a:lstStyle/>
          <a:p/>
        </p:txBody>
      </p:sp>
      <p:sp>
        <p:nvSpPr>
          <p:cNvPr id="27" name="TextBox 26"/>
          <p:cNvSpPr txBox="1"/>
          <p:nvPr/>
        </p:nvSpPr>
        <p:spPr>
          <a:xfrm>
            <a:off x="6766560" y="1216152"/>
            <a:ext cx="4830775"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2. Aşama · kitabın tanımı</a:t>
            </a:r>
          </a:p>
        </p:txBody>
      </p:sp>
      <p:sp>
        <p:nvSpPr>
          <p:cNvPr id="28" name="TextBox 27"/>
          <p:cNvSpPr txBox="1"/>
          <p:nvPr/>
        </p:nvSpPr>
        <p:spPr>
          <a:xfrm>
            <a:off x="6784848" y="1819656"/>
            <a:ext cx="4794199" cy="4352544"/>
          </a:xfrm>
          <a:prstGeom prst="rect">
            <a:avLst/>
          </a:prstGeom>
          <a:noFill/>
        </p:spPr>
        <p:txBody>
          <a:bodyPr wrap="square" anchor="ctr" lIns="73152" rIns="73152" tIns="36576" bIns="36576">
            <a:noAutofit/>
          </a:bodyPr>
          <a:lstStyle/>
          <a:p>
            <a:pPr algn="l" marL="285913" indent="-285913">
              <a:spcBef>
                <a:spcPts val="0"/>
              </a:spcBef>
              <a:spcAft>
                <a:spcPts val="600"/>
              </a:spcAft>
            </a:pPr>
            <a:r>
              <a:rPr lang="tr-TR" sz="2300" b="1" i="0">
                <a:solidFill>
                  <a:srgbClr val="B85C12"/>
                </a:solidFill>
                <a:latin typeface="Calibri"/>
              </a:rPr>
              <a:t>•  </a:t>
            </a:r>
            <a:r>
              <a:rPr lang="tr-TR" sz="2300" b="0" i="0">
                <a:solidFill>
                  <a:srgbClr val="262626"/>
                </a:solidFill>
                <a:latin typeface="Calibri"/>
              </a:rPr>
              <a:t>Doğum oranları yüksektir.</a:t>
            </a:r>
          </a:p>
          <a:p>
            <a:pPr algn="l" marL="285913" indent="-285913">
              <a:spcBef>
                <a:spcPts val="0"/>
              </a:spcBef>
              <a:spcAft>
                <a:spcPts val="600"/>
              </a:spcAft>
            </a:pPr>
            <a:r>
              <a:rPr lang="tr-TR" sz="2300" b="1" i="0">
                <a:solidFill>
                  <a:srgbClr val="B85C12"/>
                </a:solidFill>
                <a:latin typeface="Calibri"/>
              </a:rPr>
              <a:t>•  </a:t>
            </a:r>
            <a:r>
              <a:rPr lang="tr-TR" sz="2300" b="0" i="0">
                <a:solidFill>
                  <a:srgbClr val="262626"/>
                </a:solidFill>
                <a:latin typeface="Calibri"/>
              </a:rPr>
              <a:t>Ölüm oranları düşmeye başlamıştır.</a:t>
            </a:r>
          </a:p>
          <a:p>
            <a:pPr algn="l" marL="285913" indent="-285913">
              <a:spcBef>
                <a:spcPts val="0"/>
              </a:spcBef>
              <a:spcAft>
                <a:spcPts val="600"/>
              </a:spcAft>
            </a:pPr>
            <a:r>
              <a:rPr lang="tr-TR" sz="2300" b="1" i="0">
                <a:solidFill>
                  <a:srgbClr val="B85C12"/>
                </a:solidFill>
                <a:latin typeface="Calibri"/>
              </a:rPr>
              <a:t>•  </a:t>
            </a:r>
            <a:r>
              <a:rPr lang="tr-TR" sz="2300" b="0" i="0">
                <a:solidFill>
                  <a:srgbClr val="262626"/>
                </a:solidFill>
                <a:latin typeface="Calibri"/>
              </a:rPr>
              <a:t>Sanayileşmenin ilk dönemlerini yaşayan toplumlarda görülür.</a:t>
            </a:r>
          </a:p>
          <a:p>
            <a:pPr algn="l" marL="285913" indent="-285913">
              <a:spcBef>
                <a:spcPts val="0"/>
              </a:spcBef>
              <a:spcAft>
                <a:spcPts val="0"/>
              </a:spcAft>
            </a:pPr>
            <a:r>
              <a:rPr lang="tr-TR" sz="2300" b="1" i="0">
                <a:solidFill>
                  <a:srgbClr val="B85C12"/>
                </a:solidFill>
                <a:latin typeface="Calibri"/>
              </a:rPr>
              <a:t>•  </a:t>
            </a:r>
            <a:r>
              <a:rPr lang="tr-TR" sz="2300" b="0" i="0">
                <a:solidFill>
                  <a:srgbClr val="262626"/>
                </a:solidFill>
                <a:latin typeface="Calibri"/>
              </a:rPr>
              <a:t>Beslenme koşullarındaki iyileşme, sağlık hizmetlerinin gelişmesi ve bebek ölüm oranlarının düşmesi nüfus artış hızının yüksek olmasında etkilidir.</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192 / 379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3. aşama: doğum oranları düşüyor</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 AŞAMA</a:t>
            </a:r>
          </a:p>
        </p:txBody>
      </p:sp>
      <p:pic>
        <p:nvPicPr>
          <p:cNvPr id="6" name="Picture 5" descr="h24_grafik42_s155.jpg"/>
          <p:cNvPicPr>
            <a:picLocks noChangeAspect="1"/>
          </p:cNvPicPr>
          <p:nvPr/>
        </p:nvPicPr>
        <p:blipFill>
          <a:blip r:embed="rId3"/>
          <a:stretch>
            <a:fillRect/>
          </a:stretch>
        </p:blipFill>
        <p:spPr>
          <a:xfrm>
            <a:off x="502920" y="1216152"/>
            <a:ext cx="5897880" cy="2527662"/>
          </a:xfrm>
          <a:prstGeom prst="rect">
            <a:avLst/>
          </a:prstGeom>
          <a:ln w="9525">
            <a:solidFill>
              <a:srgbClr val="D9D9D9"/>
            </a:solidFill>
          </a:ln>
        </p:spPr>
      </p:pic>
      <p:sp>
        <p:nvSpPr>
          <p:cNvPr id="7" name="Rectangle 6"/>
          <p:cNvSpPr/>
          <p:nvPr/>
        </p:nvSpPr>
        <p:spPr>
          <a:xfrm>
            <a:off x="1146702" y="1230009"/>
            <a:ext cx="1041128" cy="2484703"/>
          </a:xfrm>
          <a:prstGeom prst="rect">
            <a:avLst/>
          </a:prstGeom>
          <a:solidFill>
            <a:srgbClr val="FFFFFF">
              <a:alpha val="62000"/>
            </a:srgbClr>
          </a:solidFill>
          <a:ln>
            <a:noFill/>
          </a:ln>
          <a:effectLst/>
        </p:spPr>
        <p:txBody>
          <a:bodyPr rtlCol="0" anchor="ctr"/>
          <a:lstStyle/>
          <a:p/>
        </p:txBody>
      </p:sp>
      <p:sp>
        <p:nvSpPr>
          <p:cNvPr id="8" name="Rectangle 7"/>
          <p:cNvSpPr/>
          <p:nvPr/>
        </p:nvSpPr>
        <p:spPr>
          <a:xfrm>
            <a:off x="2187830" y="1230009"/>
            <a:ext cx="1042513" cy="2484703"/>
          </a:xfrm>
          <a:prstGeom prst="rect">
            <a:avLst/>
          </a:prstGeom>
          <a:solidFill>
            <a:srgbClr val="FFFFFF">
              <a:alpha val="62000"/>
            </a:srgbClr>
          </a:solidFill>
          <a:ln>
            <a:noFill/>
          </a:ln>
          <a:effectLst/>
        </p:spPr>
        <p:txBody>
          <a:bodyPr rtlCol="0" anchor="ctr"/>
          <a:lstStyle/>
          <a:p/>
        </p:txBody>
      </p:sp>
      <p:sp>
        <p:nvSpPr>
          <p:cNvPr id="9" name="Rectangle 8"/>
          <p:cNvSpPr/>
          <p:nvPr/>
        </p:nvSpPr>
        <p:spPr>
          <a:xfrm>
            <a:off x="4270087" y="1230009"/>
            <a:ext cx="1041128" cy="2484703"/>
          </a:xfrm>
          <a:prstGeom prst="rect">
            <a:avLst/>
          </a:prstGeom>
          <a:solidFill>
            <a:srgbClr val="FFFFFF">
              <a:alpha val="62000"/>
            </a:srgbClr>
          </a:solidFill>
          <a:ln>
            <a:noFill/>
          </a:ln>
          <a:effectLst/>
        </p:spPr>
        <p:txBody>
          <a:bodyPr rtlCol="0" anchor="ctr"/>
          <a:lstStyle/>
          <a:p/>
        </p:txBody>
      </p:sp>
      <p:sp>
        <p:nvSpPr>
          <p:cNvPr id="10" name="Rectangle 9"/>
          <p:cNvSpPr/>
          <p:nvPr/>
        </p:nvSpPr>
        <p:spPr>
          <a:xfrm>
            <a:off x="5311215" y="1230009"/>
            <a:ext cx="1042512" cy="2484703"/>
          </a:xfrm>
          <a:prstGeom prst="rect">
            <a:avLst/>
          </a:prstGeom>
          <a:solidFill>
            <a:srgbClr val="FFFFFF">
              <a:alpha val="62000"/>
            </a:srgbClr>
          </a:solidFill>
          <a:ln>
            <a:noFill/>
          </a:ln>
          <a:effectLst/>
        </p:spPr>
        <p:txBody>
          <a:bodyPr rtlCol="0" anchor="ctr"/>
          <a:lstStyle/>
          <a:p/>
        </p:txBody>
      </p:sp>
      <p:sp>
        <p:nvSpPr>
          <p:cNvPr id="11" name="Rectangle 10"/>
          <p:cNvSpPr/>
          <p:nvPr/>
        </p:nvSpPr>
        <p:spPr>
          <a:xfrm>
            <a:off x="3227574" y="1230009"/>
            <a:ext cx="1042513" cy="2484703"/>
          </a:xfrm>
          <a:prstGeom prst="rect">
            <a:avLst/>
          </a:prstGeom>
          <a:noFill/>
          <a:ln w="44450">
            <a:solidFill>
              <a:srgbClr val="B85C12"/>
            </a:solidFill>
          </a:ln>
          <a:effectLst/>
        </p:spPr>
        <p:txBody>
          <a:bodyPr rtlCol="0" anchor="ctr"/>
          <a:lstStyle/>
          <a:p/>
        </p:txBody>
      </p:sp>
      <p:sp>
        <p:nvSpPr>
          <p:cNvPr id="12" name="Rounded Rectangle 11"/>
          <p:cNvSpPr/>
          <p:nvPr/>
        </p:nvSpPr>
        <p:spPr>
          <a:xfrm>
            <a:off x="502920" y="3880974"/>
            <a:ext cx="5897880" cy="742406"/>
          </a:xfrm>
          <a:prstGeom prst="roundRect">
            <a:avLst>
              <a:gd name="adj" fmla="val 25000"/>
            </a:avLst>
          </a:prstGeom>
          <a:solidFill>
            <a:srgbClr val="F0F0F0"/>
          </a:solidFill>
          <a:ln>
            <a:noFill/>
          </a:ln>
          <a:effectLst/>
        </p:spPr>
        <p:txBody>
          <a:bodyPr rtlCol="0" anchor="ctr"/>
          <a:lstStyle/>
          <a:p/>
        </p:txBody>
      </p:sp>
      <p:cxnSp>
        <p:nvCxnSpPr>
          <p:cNvPr id="13" name="Connector 12"/>
          <p:cNvCxnSpPr/>
          <p:nvPr/>
        </p:nvCxnSpPr>
        <p:spPr>
          <a:xfrm>
            <a:off x="685800" y="4252177"/>
            <a:ext cx="594360" cy="0"/>
          </a:xfrm>
          <a:prstGeom prst="line">
            <a:avLst/>
          </a:prstGeom>
          <a:ln w="63500">
            <a:solidFill>
              <a:srgbClr val="3E9B48"/>
            </a:solidFill>
          </a:ln>
        </p:spPr>
      </p:cxnSp>
      <p:sp>
        <p:nvSpPr>
          <p:cNvPr id="14" name="TextBox 13"/>
          <p:cNvSpPr txBox="1"/>
          <p:nvPr/>
        </p:nvSpPr>
        <p:spPr>
          <a:xfrm>
            <a:off x="1417320" y="3880974"/>
            <a:ext cx="2103120" cy="74240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Doğum oranı</a:t>
            </a:r>
          </a:p>
        </p:txBody>
      </p:sp>
      <p:sp>
        <p:nvSpPr>
          <p:cNvPr id="15" name="TextBox 14"/>
          <p:cNvSpPr txBox="1"/>
          <p:nvPr/>
        </p:nvSpPr>
        <p:spPr>
          <a:xfrm>
            <a:off x="3520440" y="3880974"/>
            <a:ext cx="2788920" cy="74240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B85C12"/>
                </a:solidFill>
                <a:latin typeface="Calibri"/>
              </a:rPr>
              <a:t>düşmeye başlar</a:t>
            </a:r>
          </a:p>
        </p:txBody>
      </p:sp>
      <p:sp>
        <p:nvSpPr>
          <p:cNvPr id="16" name="Rounded Rectangle 15"/>
          <p:cNvSpPr/>
          <p:nvPr/>
        </p:nvSpPr>
        <p:spPr>
          <a:xfrm>
            <a:off x="502920" y="4714820"/>
            <a:ext cx="5897880" cy="742406"/>
          </a:xfrm>
          <a:prstGeom prst="roundRect">
            <a:avLst>
              <a:gd name="adj" fmla="val 25000"/>
            </a:avLst>
          </a:prstGeom>
          <a:solidFill>
            <a:srgbClr val="F0F0F0"/>
          </a:solidFill>
          <a:ln>
            <a:noFill/>
          </a:ln>
          <a:effectLst/>
        </p:spPr>
        <p:txBody>
          <a:bodyPr rtlCol="0" anchor="ctr"/>
          <a:lstStyle/>
          <a:p/>
        </p:txBody>
      </p:sp>
      <p:cxnSp>
        <p:nvCxnSpPr>
          <p:cNvPr id="17" name="Connector 16"/>
          <p:cNvCxnSpPr/>
          <p:nvPr/>
        </p:nvCxnSpPr>
        <p:spPr>
          <a:xfrm>
            <a:off x="685800" y="5086023"/>
            <a:ext cx="594360" cy="0"/>
          </a:xfrm>
          <a:prstGeom prst="line">
            <a:avLst/>
          </a:prstGeom>
          <a:ln w="63500">
            <a:solidFill>
              <a:srgbClr val="2F8FC9"/>
            </a:solidFill>
          </a:ln>
        </p:spPr>
      </p:cxnSp>
      <p:sp>
        <p:nvSpPr>
          <p:cNvPr id="18" name="TextBox 17"/>
          <p:cNvSpPr txBox="1"/>
          <p:nvPr/>
        </p:nvSpPr>
        <p:spPr>
          <a:xfrm>
            <a:off x="1417320" y="4714820"/>
            <a:ext cx="2103120" cy="74240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Ölüm oranı</a:t>
            </a:r>
          </a:p>
        </p:txBody>
      </p:sp>
      <p:sp>
        <p:nvSpPr>
          <p:cNvPr id="19" name="TextBox 18"/>
          <p:cNvSpPr txBox="1"/>
          <p:nvPr/>
        </p:nvSpPr>
        <p:spPr>
          <a:xfrm>
            <a:off x="3520440" y="4714820"/>
            <a:ext cx="2788920" cy="74240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B85C12"/>
                </a:solidFill>
                <a:latin typeface="Calibri"/>
              </a:rPr>
              <a:t>düşük</a:t>
            </a:r>
          </a:p>
        </p:txBody>
      </p:sp>
      <p:sp>
        <p:nvSpPr>
          <p:cNvPr id="20" name="Rounded Rectangle 19"/>
          <p:cNvSpPr/>
          <p:nvPr/>
        </p:nvSpPr>
        <p:spPr>
          <a:xfrm>
            <a:off x="502920" y="5548666"/>
            <a:ext cx="5897880" cy="742406"/>
          </a:xfrm>
          <a:prstGeom prst="roundRect">
            <a:avLst>
              <a:gd name="adj" fmla="val 25000"/>
            </a:avLst>
          </a:prstGeom>
          <a:solidFill>
            <a:srgbClr val="F0F0F0"/>
          </a:solidFill>
          <a:ln>
            <a:noFill/>
          </a:ln>
          <a:effectLst/>
        </p:spPr>
        <p:txBody>
          <a:bodyPr rtlCol="0" anchor="ctr"/>
          <a:lstStyle/>
          <a:p/>
        </p:txBody>
      </p:sp>
      <p:cxnSp>
        <p:nvCxnSpPr>
          <p:cNvPr id="21" name="Connector 20"/>
          <p:cNvCxnSpPr/>
          <p:nvPr/>
        </p:nvCxnSpPr>
        <p:spPr>
          <a:xfrm>
            <a:off x="685800" y="5919869"/>
            <a:ext cx="594360" cy="0"/>
          </a:xfrm>
          <a:prstGeom prst="line">
            <a:avLst/>
          </a:prstGeom>
          <a:ln w="63500">
            <a:solidFill>
              <a:srgbClr val="4F4F4F"/>
            </a:solidFill>
          </a:ln>
        </p:spPr>
      </p:cxnSp>
      <p:sp>
        <p:nvSpPr>
          <p:cNvPr id="22" name="TextBox 21"/>
          <p:cNvSpPr txBox="1"/>
          <p:nvPr/>
        </p:nvSpPr>
        <p:spPr>
          <a:xfrm>
            <a:off x="1417320" y="5548666"/>
            <a:ext cx="2103120" cy="74240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Nüfus artış hızı</a:t>
            </a:r>
          </a:p>
        </p:txBody>
      </p:sp>
      <p:sp>
        <p:nvSpPr>
          <p:cNvPr id="23" name="TextBox 22"/>
          <p:cNvSpPr txBox="1"/>
          <p:nvPr/>
        </p:nvSpPr>
        <p:spPr>
          <a:xfrm>
            <a:off x="3520440" y="5548666"/>
            <a:ext cx="2788920" cy="74240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B85C12"/>
                </a:solidFill>
                <a:latin typeface="Calibri"/>
              </a:rPr>
              <a:t>yavaşlar</a:t>
            </a:r>
          </a:p>
        </p:txBody>
      </p:sp>
      <p:sp>
        <p:nvSpPr>
          <p:cNvPr id="24" name="Rounded Rectangle 23"/>
          <p:cNvSpPr/>
          <p:nvPr/>
        </p:nvSpPr>
        <p:spPr>
          <a:xfrm>
            <a:off x="6675120" y="1216152"/>
            <a:ext cx="5013655" cy="502920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6675120" y="1216152"/>
            <a:ext cx="5013655" cy="530352"/>
          </a:xfrm>
          <a:prstGeom prst="roundRect">
            <a:avLst>
              <a:gd name="adj" fmla="val 25000"/>
            </a:avLst>
          </a:prstGeom>
          <a:solidFill>
            <a:srgbClr val="B85C12"/>
          </a:solidFill>
          <a:ln>
            <a:noFill/>
          </a:ln>
          <a:effectLst/>
        </p:spPr>
        <p:txBody>
          <a:bodyPr rtlCol="0" anchor="ctr"/>
          <a:lstStyle/>
          <a:p/>
        </p:txBody>
      </p:sp>
      <p:sp>
        <p:nvSpPr>
          <p:cNvPr id="26" name="Rectangle 25"/>
          <p:cNvSpPr/>
          <p:nvPr/>
        </p:nvSpPr>
        <p:spPr>
          <a:xfrm>
            <a:off x="6675120" y="1481328"/>
            <a:ext cx="5013655" cy="265176"/>
          </a:xfrm>
          <a:prstGeom prst="rect">
            <a:avLst/>
          </a:prstGeom>
          <a:solidFill>
            <a:srgbClr val="B85C12"/>
          </a:solidFill>
          <a:ln>
            <a:noFill/>
          </a:ln>
          <a:effectLst/>
        </p:spPr>
        <p:txBody>
          <a:bodyPr rtlCol="0" anchor="ctr"/>
          <a:lstStyle/>
          <a:p/>
        </p:txBody>
      </p:sp>
      <p:sp>
        <p:nvSpPr>
          <p:cNvPr id="27" name="TextBox 26"/>
          <p:cNvSpPr txBox="1"/>
          <p:nvPr/>
        </p:nvSpPr>
        <p:spPr>
          <a:xfrm>
            <a:off x="6766560" y="1216152"/>
            <a:ext cx="4830775"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3. Aşama · kitabın tanımı</a:t>
            </a:r>
          </a:p>
        </p:txBody>
      </p:sp>
      <p:sp>
        <p:nvSpPr>
          <p:cNvPr id="28" name="TextBox 27"/>
          <p:cNvSpPr txBox="1"/>
          <p:nvPr/>
        </p:nvSpPr>
        <p:spPr>
          <a:xfrm>
            <a:off x="6784848" y="1819656"/>
            <a:ext cx="4794199" cy="4352544"/>
          </a:xfrm>
          <a:prstGeom prst="rect">
            <a:avLst/>
          </a:prstGeom>
          <a:noFill/>
        </p:spPr>
        <p:txBody>
          <a:bodyPr wrap="square" anchor="ctr" lIns="73152" rIns="73152" tIns="36576" bIns="36576">
            <a:noAutofit/>
          </a:bodyPr>
          <a:lstStyle/>
          <a:p>
            <a:pPr algn="l" marL="285913" indent="-285913">
              <a:spcBef>
                <a:spcPts val="0"/>
              </a:spcBef>
              <a:spcAft>
                <a:spcPts val="600"/>
              </a:spcAft>
            </a:pPr>
            <a:r>
              <a:rPr lang="tr-TR" sz="2300" b="1" i="0">
                <a:solidFill>
                  <a:srgbClr val="B85C12"/>
                </a:solidFill>
                <a:latin typeface="Calibri"/>
              </a:rPr>
              <a:t>•  </a:t>
            </a:r>
            <a:r>
              <a:rPr lang="tr-TR" sz="2300" b="0" i="0">
                <a:solidFill>
                  <a:srgbClr val="262626"/>
                </a:solidFill>
                <a:latin typeface="Calibri"/>
              </a:rPr>
              <a:t>Ölüm oranları düşük seviyedeyken doğum oranları düşmeye ve nüfus artış hızı yavaşlamaya başlar.</a:t>
            </a:r>
          </a:p>
          <a:p>
            <a:pPr algn="l" marL="285913" indent="-285913">
              <a:spcBef>
                <a:spcPts val="0"/>
              </a:spcBef>
              <a:spcAft>
                <a:spcPts val="0"/>
              </a:spcAft>
            </a:pPr>
            <a:r>
              <a:rPr lang="tr-TR" sz="2300" b="1" i="0">
                <a:solidFill>
                  <a:srgbClr val="B85C12"/>
                </a:solidFill>
                <a:latin typeface="Calibri"/>
              </a:rPr>
              <a:t>•  </a:t>
            </a:r>
            <a:r>
              <a:rPr lang="tr-TR" sz="2300" b="0" i="0">
                <a:solidFill>
                  <a:srgbClr val="262626"/>
                </a:solidFill>
                <a:latin typeface="Calibri"/>
              </a:rPr>
              <a:t>Doğum oranlarının azalması üzerinde kentleşme, eğitim ve kadınların çalışma hayatına girmesi etkilidir.</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193 / 379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 aşama: sanayi sonrası toplumlar</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4. AŞAMA</a:t>
            </a:r>
          </a:p>
        </p:txBody>
      </p:sp>
      <p:pic>
        <p:nvPicPr>
          <p:cNvPr id="6" name="Picture 5" descr="h24_grafik42_s155.jpg"/>
          <p:cNvPicPr>
            <a:picLocks noChangeAspect="1"/>
          </p:cNvPicPr>
          <p:nvPr/>
        </p:nvPicPr>
        <p:blipFill>
          <a:blip r:embed="rId3"/>
          <a:stretch>
            <a:fillRect/>
          </a:stretch>
        </p:blipFill>
        <p:spPr>
          <a:xfrm>
            <a:off x="502920" y="1216152"/>
            <a:ext cx="5897880" cy="2527662"/>
          </a:xfrm>
          <a:prstGeom prst="rect">
            <a:avLst/>
          </a:prstGeom>
          <a:ln w="9525">
            <a:solidFill>
              <a:srgbClr val="D9D9D9"/>
            </a:solidFill>
          </a:ln>
        </p:spPr>
      </p:pic>
      <p:sp>
        <p:nvSpPr>
          <p:cNvPr id="7" name="Rectangle 6"/>
          <p:cNvSpPr/>
          <p:nvPr/>
        </p:nvSpPr>
        <p:spPr>
          <a:xfrm>
            <a:off x="1146702" y="1230009"/>
            <a:ext cx="1041128" cy="2484703"/>
          </a:xfrm>
          <a:prstGeom prst="rect">
            <a:avLst/>
          </a:prstGeom>
          <a:solidFill>
            <a:srgbClr val="FFFFFF">
              <a:alpha val="62000"/>
            </a:srgbClr>
          </a:solidFill>
          <a:ln>
            <a:noFill/>
          </a:ln>
          <a:effectLst/>
        </p:spPr>
        <p:txBody>
          <a:bodyPr rtlCol="0" anchor="ctr"/>
          <a:lstStyle/>
          <a:p/>
        </p:txBody>
      </p:sp>
      <p:sp>
        <p:nvSpPr>
          <p:cNvPr id="8" name="Rectangle 7"/>
          <p:cNvSpPr/>
          <p:nvPr/>
        </p:nvSpPr>
        <p:spPr>
          <a:xfrm>
            <a:off x="2187830" y="1230009"/>
            <a:ext cx="1042513" cy="2484703"/>
          </a:xfrm>
          <a:prstGeom prst="rect">
            <a:avLst/>
          </a:prstGeom>
          <a:solidFill>
            <a:srgbClr val="FFFFFF">
              <a:alpha val="62000"/>
            </a:srgbClr>
          </a:solidFill>
          <a:ln>
            <a:noFill/>
          </a:ln>
          <a:effectLst/>
        </p:spPr>
        <p:txBody>
          <a:bodyPr rtlCol="0" anchor="ctr"/>
          <a:lstStyle/>
          <a:p/>
        </p:txBody>
      </p:sp>
      <p:sp>
        <p:nvSpPr>
          <p:cNvPr id="9" name="Rectangle 8"/>
          <p:cNvSpPr/>
          <p:nvPr/>
        </p:nvSpPr>
        <p:spPr>
          <a:xfrm>
            <a:off x="3227574" y="1230009"/>
            <a:ext cx="1042513" cy="2484703"/>
          </a:xfrm>
          <a:prstGeom prst="rect">
            <a:avLst/>
          </a:prstGeom>
          <a:solidFill>
            <a:srgbClr val="FFFFFF">
              <a:alpha val="62000"/>
            </a:srgbClr>
          </a:solidFill>
          <a:ln>
            <a:noFill/>
          </a:ln>
          <a:effectLst/>
        </p:spPr>
        <p:txBody>
          <a:bodyPr rtlCol="0" anchor="ctr"/>
          <a:lstStyle/>
          <a:p/>
        </p:txBody>
      </p:sp>
      <p:sp>
        <p:nvSpPr>
          <p:cNvPr id="10" name="Rectangle 9"/>
          <p:cNvSpPr/>
          <p:nvPr/>
        </p:nvSpPr>
        <p:spPr>
          <a:xfrm>
            <a:off x="5311215" y="1230009"/>
            <a:ext cx="1042512" cy="2484703"/>
          </a:xfrm>
          <a:prstGeom prst="rect">
            <a:avLst/>
          </a:prstGeom>
          <a:solidFill>
            <a:srgbClr val="FFFFFF">
              <a:alpha val="62000"/>
            </a:srgbClr>
          </a:solidFill>
          <a:ln>
            <a:noFill/>
          </a:ln>
          <a:effectLst/>
        </p:spPr>
        <p:txBody>
          <a:bodyPr rtlCol="0" anchor="ctr"/>
          <a:lstStyle/>
          <a:p/>
        </p:txBody>
      </p:sp>
      <p:sp>
        <p:nvSpPr>
          <p:cNvPr id="11" name="Rectangle 10"/>
          <p:cNvSpPr/>
          <p:nvPr/>
        </p:nvSpPr>
        <p:spPr>
          <a:xfrm>
            <a:off x="4270087" y="1230009"/>
            <a:ext cx="1041128" cy="2484703"/>
          </a:xfrm>
          <a:prstGeom prst="rect">
            <a:avLst/>
          </a:prstGeom>
          <a:noFill/>
          <a:ln w="44450">
            <a:solidFill>
              <a:srgbClr val="B85C12"/>
            </a:solidFill>
          </a:ln>
          <a:effectLst/>
        </p:spPr>
        <p:txBody>
          <a:bodyPr rtlCol="0" anchor="ctr"/>
          <a:lstStyle/>
          <a:p/>
        </p:txBody>
      </p:sp>
      <p:sp>
        <p:nvSpPr>
          <p:cNvPr id="12" name="Rounded Rectangle 11"/>
          <p:cNvSpPr/>
          <p:nvPr/>
        </p:nvSpPr>
        <p:spPr>
          <a:xfrm>
            <a:off x="502920" y="3880974"/>
            <a:ext cx="5897880" cy="742406"/>
          </a:xfrm>
          <a:prstGeom prst="roundRect">
            <a:avLst>
              <a:gd name="adj" fmla="val 25000"/>
            </a:avLst>
          </a:prstGeom>
          <a:solidFill>
            <a:srgbClr val="F0F0F0"/>
          </a:solidFill>
          <a:ln>
            <a:noFill/>
          </a:ln>
          <a:effectLst/>
        </p:spPr>
        <p:txBody>
          <a:bodyPr rtlCol="0" anchor="ctr"/>
          <a:lstStyle/>
          <a:p/>
        </p:txBody>
      </p:sp>
      <p:cxnSp>
        <p:nvCxnSpPr>
          <p:cNvPr id="13" name="Connector 12"/>
          <p:cNvCxnSpPr/>
          <p:nvPr/>
        </p:nvCxnSpPr>
        <p:spPr>
          <a:xfrm>
            <a:off x="685800" y="4252177"/>
            <a:ext cx="594360" cy="0"/>
          </a:xfrm>
          <a:prstGeom prst="line">
            <a:avLst/>
          </a:prstGeom>
          <a:ln w="63500">
            <a:solidFill>
              <a:srgbClr val="3E9B48"/>
            </a:solidFill>
          </a:ln>
        </p:spPr>
      </p:cxnSp>
      <p:sp>
        <p:nvSpPr>
          <p:cNvPr id="14" name="TextBox 13"/>
          <p:cNvSpPr txBox="1"/>
          <p:nvPr/>
        </p:nvSpPr>
        <p:spPr>
          <a:xfrm>
            <a:off x="1417320" y="3880974"/>
            <a:ext cx="2103120" cy="74240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Doğum oranı</a:t>
            </a:r>
          </a:p>
        </p:txBody>
      </p:sp>
      <p:sp>
        <p:nvSpPr>
          <p:cNvPr id="15" name="TextBox 14"/>
          <p:cNvSpPr txBox="1"/>
          <p:nvPr/>
        </p:nvSpPr>
        <p:spPr>
          <a:xfrm>
            <a:off x="3520440" y="3880974"/>
            <a:ext cx="2788920" cy="74240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B85C12"/>
                </a:solidFill>
                <a:latin typeface="Calibri"/>
              </a:rPr>
              <a:t>hızla azalır</a:t>
            </a:r>
          </a:p>
        </p:txBody>
      </p:sp>
      <p:sp>
        <p:nvSpPr>
          <p:cNvPr id="16" name="Rounded Rectangle 15"/>
          <p:cNvSpPr/>
          <p:nvPr/>
        </p:nvSpPr>
        <p:spPr>
          <a:xfrm>
            <a:off x="502920" y="4714820"/>
            <a:ext cx="5897880" cy="742406"/>
          </a:xfrm>
          <a:prstGeom prst="roundRect">
            <a:avLst>
              <a:gd name="adj" fmla="val 25000"/>
            </a:avLst>
          </a:prstGeom>
          <a:solidFill>
            <a:srgbClr val="F0F0F0"/>
          </a:solidFill>
          <a:ln>
            <a:noFill/>
          </a:ln>
          <a:effectLst/>
        </p:spPr>
        <p:txBody>
          <a:bodyPr rtlCol="0" anchor="ctr"/>
          <a:lstStyle/>
          <a:p/>
        </p:txBody>
      </p:sp>
      <p:cxnSp>
        <p:nvCxnSpPr>
          <p:cNvPr id="17" name="Connector 16"/>
          <p:cNvCxnSpPr/>
          <p:nvPr/>
        </p:nvCxnSpPr>
        <p:spPr>
          <a:xfrm>
            <a:off x="685800" y="5086023"/>
            <a:ext cx="594360" cy="0"/>
          </a:xfrm>
          <a:prstGeom prst="line">
            <a:avLst/>
          </a:prstGeom>
          <a:ln w="63500">
            <a:solidFill>
              <a:srgbClr val="2F8FC9"/>
            </a:solidFill>
          </a:ln>
        </p:spPr>
      </p:cxnSp>
      <p:sp>
        <p:nvSpPr>
          <p:cNvPr id="18" name="TextBox 17"/>
          <p:cNvSpPr txBox="1"/>
          <p:nvPr/>
        </p:nvSpPr>
        <p:spPr>
          <a:xfrm>
            <a:off x="1417320" y="4714820"/>
            <a:ext cx="2103120" cy="74240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Ölüm oranı</a:t>
            </a:r>
          </a:p>
        </p:txBody>
      </p:sp>
      <p:sp>
        <p:nvSpPr>
          <p:cNvPr id="19" name="TextBox 18"/>
          <p:cNvSpPr txBox="1"/>
          <p:nvPr/>
        </p:nvSpPr>
        <p:spPr>
          <a:xfrm>
            <a:off x="3520440" y="4714820"/>
            <a:ext cx="2788920" cy="74240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B85C12"/>
                </a:solidFill>
                <a:latin typeface="Calibri"/>
              </a:rPr>
              <a:t>düşük</a:t>
            </a:r>
          </a:p>
        </p:txBody>
      </p:sp>
      <p:sp>
        <p:nvSpPr>
          <p:cNvPr id="20" name="Rounded Rectangle 19"/>
          <p:cNvSpPr/>
          <p:nvPr/>
        </p:nvSpPr>
        <p:spPr>
          <a:xfrm>
            <a:off x="502920" y="5548666"/>
            <a:ext cx="5897880" cy="742406"/>
          </a:xfrm>
          <a:prstGeom prst="roundRect">
            <a:avLst>
              <a:gd name="adj" fmla="val 25000"/>
            </a:avLst>
          </a:prstGeom>
          <a:solidFill>
            <a:srgbClr val="F0F0F0"/>
          </a:solidFill>
          <a:ln>
            <a:noFill/>
          </a:ln>
          <a:effectLst/>
        </p:spPr>
        <p:txBody>
          <a:bodyPr rtlCol="0" anchor="ctr"/>
          <a:lstStyle/>
          <a:p/>
        </p:txBody>
      </p:sp>
      <p:cxnSp>
        <p:nvCxnSpPr>
          <p:cNvPr id="21" name="Connector 20"/>
          <p:cNvCxnSpPr/>
          <p:nvPr/>
        </p:nvCxnSpPr>
        <p:spPr>
          <a:xfrm>
            <a:off x="685800" y="5919869"/>
            <a:ext cx="594360" cy="0"/>
          </a:xfrm>
          <a:prstGeom prst="line">
            <a:avLst/>
          </a:prstGeom>
          <a:ln w="63500">
            <a:solidFill>
              <a:srgbClr val="4F4F4F"/>
            </a:solidFill>
          </a:ln>
        </p:spPr>
      </p:cxnSp>
      <p:sp>
        <p:nvSpPr>
          <p:cNvPr id="22" name="TextBox 21"/>
          <p:cNvSpPr txBox="1"/>
          <p:nvPr/>
        </p:nvSpPr>
        <p:spPr>
          <a:xfrm>
            <a:off x="1417320" y="5548666"/>
            <a:ext cx="2103120" cy="74240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Nüfus artış hızı</a:t>
            </a:r>
          </a:p>
        </p:txBody>
      </p:sp>
      <p:sp>
        <p:nvSpPr>
          <p:cNvPr id="23" name="TextBox 22"/>
          <p:cNvSpPr txBox="1"/>
          <p:nvPr/>
        </p:nvSpPr>
        <p:spPr>
          <a:xfrm>
            <a:off x="3520440" y="5548666"/>
            <a:ext cx="2788920" cy="74240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B85C12"/>
                </a:solidFill>
                <a:latin typeface="Calibri"/>
              </a:rPr>
              <a:t>çok düşük</a:t>
            </a:r>
          </a:p>
        </p:txBody>
      </p:sp>
      <p:sp>
        <p:nvSpPr>
          <p:cNvPr id="24" name="Rounded Rectangle 23"/>
          <p:cNvSpPr/>
          <p:nvPr/>
        </p:nvSpPr>
        <p:spPr>
          <a:xfrm>
            <a:off x="6675120" y="1216152"/>
            <a:ext cx="5013655" cy="502920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6675120" y="1216152"/>
            <a:ext cx="5013655" cy="530352"/>
          </a:xfrm>
          <a:prstGeom prst="roundRect">
            <a:avLst>
              <a:gd name="adj" fmla="val 25000"/>
            </a:avLst>
          </a:prstGeom>
          <a:solidFill>
            <a:srgbClr val="B85C12"/>
          </a:solidFill>
          <a:ln>
            <a:noFill/>
          </a:ln>
          <a:effectLst/>
        </p:spPr>
        <p:txBody>
          <a:bodyPr rtlCol="0" anchor="ctr"/>
          <a:lstStyle/>
          <a:p/>
        </p:txBody>
      </p:sp>
      <p:sp>
        <p:nvSpPr>
          <p:cNvPr id="26" name="Rectangle 25"/>
          <p:cNvSpPr/>
          <p:nvPr/>
        </p:nvSpPr>
        <p:spPr>
          <a:xfrm>
            <a:off x="6675120" y="1481328"/>
            <a:ext cx="5013655" cy="265176"/>
          </a:xfrm>
          <a:prstGeom prst="rect">
            <a:avLst/>
          </a:prstGeom>
          <a:solidFill>
            <a:srgbClr val="B85C12"/>
          </a:solidFill>
          <a:ln>
            <a:noFill/>
          </a:ln>
          <a:effectLst/>
        </p:spPr>
        <p:txBody>
          <a:bodyPr rtlCol="0" anchor="ctr"/>
          <a:lstStyle/>
          <a:p/>
        </p:txBody>
      </p:sp>
      <p:sp>
        <p:nvSpPr>
          <p:cNvPr id="27" name="TextBox 26"/>
          <p:cNvSpPr txBox="1"/>
          <p:nvPr/>
        </p:nvSpPr>
        <p:spPr>
          <a:xfrm>
            <a:off x="6766560" y="1216152"/>
            <a:ext cx="4830775"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4. Aşama · kitabın tanımı</a:t>
            </a:r>
          </a:p>
        </p:txBody>
      </p:sp>
      <p:sp>
        <p:nvSpPr>
          <p:cNvPr id="28" name="TextBox 27"/>
          <p:cNvSpPr txBox="1"/>
          <p:nvPr/>
        </p:nvSpPr>
        <p:spPr>
          <a:xfrm>
            <a:off x="6784848" y="1819656"/>
            <a:ext cx="4794199" cy="4352544"/>
          </a:xfrm>
          <a:prstGeom prst="rect">
            <a:avLst/>
          </a:prstGeom>
          <a:noFill/>
        </p:spPr>
        <p:txBody>
          <a:bodyPr wrap="square" anchor="ctr" lIns="73152" rIns="73152" tIns="36576" bIns="36576">
            <a:noAutofit/>
          </a:bodyPr>
          <a:lstStyle/>
          <a:p>
            <a:pPr algn="l" marL="285913" indent="-285913">
              <a:spcBef>
                <a:spcPts val="0"/>
              </a:spcBef>
              <a:spcAft>
                <a:spcPts val="600"/>
              </a:spcAft>
            </a:pPr>
            <a:r>
              <a:rPr lang="tr-TR" sz="2300" b="1" i="0">
                <a:solidFill>
                  <a:srgbClr val="B85C12"/>
                </a:solidFill>
                <a:latin typeface="Calibri"/>
              </a:rPr>
              <a:t>•  </a:t>
            </a:r>
            <a:r>
              <a:rPr lang="tr-TR" sz="2300" b="0" i="0">
                <a:solidFill>
                  <a:srgbClr val="262626"/>
                </a:solidFill>
                <a:latin typeface="Calibri"/>
              </a:rPr>
              <a:t>Doğum oranlarının hızla azalmasına bağlı olarak nüfus artış hızı çok düşüktür.</a:t>
            </a:r>
          </a:p>
          <a:p>
            <a:pPr algn="l" marL="285913" indent="-285913">
              <a:spcBef>
                <a:spcPts val="0"/>
              </a:spcBef>
              <a:spcAft>
                <a:spcPts val="0"/>
              </a:spcAft>
            </a:pPr>
            <a:r>
              <a:rPr lang="tr-TR" sz="2300" b="1" i="0">
                <a:solidFill>
                  <a:srgbClr val="B85C12"/>
                </a:solidFill>
                <a:latin typeface="Calibri"/>
              </a:rPr>
              <a:t>•  </a:t>
            </a:r>
            <a:r>
              <a:rPr lang="tr-TR" sz="2300" b="0" i="0">
                <a:solidFill>
                  <a:srgbClr val="262626"/>
                </a:solidFill>
                <a:latin typeface="Calibri"/>
              </a:rPr>
              <a:t>Sanayi sonrası toplumlarda görülür.</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194 / 379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5. aşama: nüfus azalıyor</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5. AŞAMA</a:t>
            </a:r>
          </a:p>
        </p:txBody>
      </p:sp>
      <p:pic>
        <p:nvPicPr>
          <p:cNvPr id="6" name="Picture 5" descr="h24_grafik42_s155.jpg"/>
          <p:cNvPicPr>
            <a:picLocks noChangeAspect="1"/>
          </p:cNvPicPr>
          <p:nvPr/>
        </p:nvPicPr>
        <p:blipFill>
          <a:blip r:embed="rId3"/>
          <a:stretch>
            <a:fillRect/>
          </a:stretch>
        </p:blipFill>
        <p:spPr>
          <a:xfrm>
            <a:off x="502920" y="1216152"/>
            <a:ext cx="5897880" cy="2527662"/>
          </a:xfrm>
          <a:prstGeom prst="rect">
            <a:avLst/>
          </a:prstGeom>
          <a:ln w="9525">
            <a:solidFill>
              <a:srgbClr val="D9D9D9"/>
            </a:solidFill>
          </a:ln>
        </p:spPr>
      </p:pic>
      <p:sp>
        <p:nvSpPr>
          <p:cNvPr id="7" name="Rectangle 6"/>
          <p:cNvSpPr/>
          <p:nvPr/>
        </p:nvSpPr>
        <p:spPr>
          <a:xfrm>
            <a:off x="1146702" y="1230009"/>
            <a:ext cx="1041128" cy="2484703"/>
          </a:xfrm>
          <a:prstGeom prst="rect">
            <a:avLst/>
          </a:prstGeom>
          <a:solidFill>
            <a:srgbClr val="FFFFFF">
              <a:alpha val="62000"/>
            </a:srgbClr>
          </a:solidFill>
          <a:ln>
            <a:noFill/>
          </a:ln>
          <a:effectLst/>
        </p:spPr>
        <p:txBody>
          <a:bodyPr rtlCol="0" anchor="ctr"/>
          <a:lstStyle/>
          <a:p/>
        </p:txBody>
      </p:sp>
      <p:sp>
        <p:nvSpPr>
          <p:cNvPr id="8" name="Rectangle 7"/>
          <p:cNvSpPr/>
          <p:nvPr/>
        </p:nvSpPr>
        <p:spPr>
          <a:xfrm>
            <a:off x="2187830" y="1230009"/>
            <a:ext cx="1042513" cy="2484703"/>
          </a:xfrm>
          <a:prstGeom prst="rect">
            <a:avLst/>
          </a:prstGeom>
          <a:solidFill>
            <a:srgbClr val="FFFFFF">
              <a:alpha val="62000"/>
            </a:srgbClr>
          </a:solidFill>
          <a:ln>
            <a:noFill/>
          </a:ln>
          <a:effectLst/>
        </p:spPr>
        <p:txBody>
          <a:bodyPr rtlCol="0" anchor="ctr"/>
          <a:lstStyle/>
          <a:p/>
        </p:txBody>
      </p:sp>
      <p:sp>
        <p:nvSpPr>
          <p:cNvPr id="9" name="Rectangle 8"/>
          <p:cNvSpPr/>
          <p:nvPr/>
        </p:nvSpPr>
        <p:spPr>
          <a:xfrm>
            <a:off x="3227574" y="1230009"/>
            <a:ext cx="1042513" cy="2484703"/>
          </a:xfrm>
          <a:prstGeom prst="rect">
            <a:avLst/>
          </a:prstGeom>
          <a:solidFill>
            <a:srgbClr val="FFFFFF">
              <a:alpha val="62000"/>
            </a:srgbClr>
          </a:solidFill>
          <a:ln>
            <a:noFill/>
          </a:ln>
          <a:effectLst/>
        </p:spPr>
        <p:txBody>
          <a:bodyPr rtlCol="0" anchor="ctr"/>
          <a:lstStyle/>
          <a:p/>
        </p:txBody>
      </p:sp>
      <p:sp>
        <p:nvSpPr>
          <p:cNvPr id="10" name="Rectangle 9"/>
          <p:cNvSpPr/>
          <p:nvPr/>
        </p:nvSpPr>
        <p:spPr>
          <a:xfrm>
            <a:off x="4270087" y="1230009"/>
            <a:ext cx="1041128" cy="2484703"/>
          </a:xfrm>
          <a:prstGeom prst="rect">
            <a:avLst/>
          </a:prstGeom>
          <a:solidFill>
            <a:srgbClr val="FFFFFF">
              <a:alpha val="62000"/>
            </a:srgbClr>
          </a:solidFill>
          <a:ln>
            <a:noFill/>
          </a:ln>
          <a:effectLst/>
        </p:spPr>
        <p:txBody>
          <a:bodyPr rtlCol="0" anchor="ctr"/>
          <a:lstStyle/>
          <a:p/>
        </p:txBody>
      </p:sp>
      <p:sp>
        <p:nvSpPr>
          <p:cNvPr id="11" name="Rectangle 10"/>
          <p:cNvSpPr/>
          <p:nvPr/>
        </p:nvSpPr>
        <p:spPr>
          <a:xfrm>
            <a:off x="5311215" y="1230009"/>
            <a:ext cx="1042512" cy="2484703"/>
          </a:xfrm>
          <a:prstGeom prst="rect">
            <a:avLst/>
          </a:prstGeom>
          <a:noFill/>
          <a:ln w="44450">
            <a:solidFill>
              <a:srgbClr val="B85C12"/>
            </a:solidFill>
          </a:ln>
          <a:effectLst/>
        </p:spPr>
        <p:txBody>
          <a:bodyPr rtlCol="0" anchor="ctr"/>
          <a:lstStyle/>
          <a:p/>
        </p:txBody>
      </p:sp>
      <p:sp>
        <p:nvSpPr>
          <p:cNvPr id="12" name="Rounded Rectangle 11"/>
          <p:cNvSpPr/>
          <p:nvPr/>
        </p:nvSpPr>
        <p:spPr>
          <a:xfrm>
            <a:off x="502920" y="3880974"/>
            <a:ext cx="5897880" cy="742406"/>
          </a:xfrm>
          <a:prstGeom prst="roundRect">
            <a:avLst>
              <a:gd name="adj" fmla="val 25000"/>
            </a:avLst>
          </a:prstGeom>
          <a:solidFill>
            <a:srgbClr val="F0F0F0"/>
          </a:solidFill>
          <a:ln>
            <a:noFill/>
          </a:ln>
          <a:effectLst/>
        </p:spPr>
        <p:txBody>
          <a:bodyPr rtlCol="0" anchor="ctr"/>
          <a:lstStyle/>
          <a:p/>
        </p:txBody>
      </p:sp>
      <p:cxnSp>
        <p:nvCxnSpPr>
          <p:cNvPr id="13" name="Connector 12"/>
          <p:cNvCxnSpPr/>
          <p:nvPr/>
        </p:nvCxnSpPr>
        <p:spPr>
          <a:xfrm>
            <a:off x="685800" y="4252177"/>
            <a:ext cx="594360" cy="0"/>
          </a:xfrm>
          <a:prstGeom prst="line">
            <a:avLst/>
          </a:prstGeom>
          <a:ln w="63500">
            <a:solidFill>
              <a:srgbClr val="3E9B48"/>
            </a:solidFill>
          </a:ln>
        </p:spPr>
      </p:cxnSp>
      <p:sp>
        <p:nvSpPr>
          <p:cNvPr id="14" name="TextBox 13"/>
          <p:cNvSpPr txBox="1"/>
          <p:nvPr/>
        </p:nvSpPr>
        <p:spPr>
          <a:xfrm>
            <a:off x="1417320" y="3880974"/>
            <a:ext cx="2103120" cy="74240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Doğum oranı</a:t>
            </a:r>
          </a:p>
        </p:txBody>
      </p:sp>
      <p:sp>
        <p:nvSpPr>
          <p:cNvPr id="15" name="TextBox 14"/>
          <p:cNvSpPr txBox="1"/>
          <p:nvPr/>
        </p:nvSpPr>
        <p:spPr>
          <a:xfrm>
            <a:off x="3520440" y="3880974"/>
            <a:ext cx="2788920" cy="74240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B85C12"/>
                </a:solidFill>
                <a:latin typeface="Calibri"/>
              </a:rPr>
              <a:t>çok düşük</a:t>
            </a:r>
          </a:p>
        </p:txBody>
      </p:sp>
      <p:sp>
        <p:nvSpPr>
          <p:cNvPr id="16" name="Rounded Rectangle 15"/>
          <p:cNvSpPr/>
          <p:nvPr/>
        </p:nvSpPr>
        <p:spPr>
          <a:xfrm>
            <a:off x="502920" y="4714820"/>
            <a:ext cx="5897880" cy="742406"/>
          </a:xfrm>
          <a:prstGeom prst="roundRect">
            <a:avLst>
              <a:gd name="adj" fmla="val 25000"/>
            </a:avLst>
          </a:prstGeom>
          <a:solidFill>
            <a:srgbClr val="F0F0F0"/>
          </a:solidFill>
          <a:ln>
            <a:noFill/>
          </a:ln>
          <a:effectLst/>
        </p:spPr>
        <p:txBody>
          <a:bodyPr rtlCol="0" anchor="ctr"/>
          <a:lstStyle/>
          <a:p/>
        </p:txBody>
      </p:sp>
      <p:cxnSp>
        <p:nvCxnSpPr>
          <p:cNvPr id="17" name="Connector 16"/>
          <p:cNvCxnSpPr/>
          <p:nvPr/>
        </p:nvCxnSpPr>
        <p:spPr>
          <a:xfrm>
            <a:off x="685800" y="5086023"/>
            <a:ext cx="594360" cy="0"/>
          </a:xfrm>
          <a:prstGeom prst="line">
            <a:avLst/>
          </a:prstGeom>
          <a:ln w="63500">
            <a:solidFill>
              <a:srgbClr val="2F8FC9"/>
            </a:solidFill>
          </a:ln>
        </p:spPr>
      </p:cxnSp>
      <p:sp>
        <p:nvSpPr>
          <p:cNvPr id="18" name="TextBox 17"/>
          <p:cNvSpPr txBox="1"/>
          <p:nvPr/>
        </p:nvSpPr>
        <p:spPr>
          <a:xfrm>
            <a:off x="1417320" y="4714820"/>
            <a:ext cx="2103120" cy="74240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Ölüm oranı</a:t>
            </a:r>
          </a:p>
        </p:txBody>
      </p:sp>
      <p:sp>
        <p:nvSpPr>
          <p:cNvPr id="19" name="TextBox 18"/>
          <p:cNvSpPr txBox="1"/>
          <p:nvPr/>
        </p:nvSpPr>
        <p:spPr>
          <a:xfrm>
            <a:off x="3520440" y="4714820"/>
            <a:ext cx="2788920" cy="74240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B85C12"/>
                </a:solidFill>
                <a:latin typeface="Calibri"/>
              </a:rPr>
              <a:t>biraz daha yüksek</a:t>
            </a:r>
          </a:p>
        </p:txBody>
      </p:sp>
      <p:sp>
        <p:nvSpPr>
          <p:cNvPr id="20" name="Rounded Rectangle 19"/>
          <p:cNvSpPr/>
          <p:nvPr/>
        </p:nvSpPr>
        <p:spPr>
          <a:xfrm>
            <a:off x="502920" y="5548666"/>
            <a:ext cx="5897880" cy="742406"/>
          </a:xfrm>
          <a:prstGeom prst="roundRect">
            <a:avLst>
              <a:gd name="adj" fmla="val 25000"/>
            </a:avLst>
          </a:prstGeom>
          <a:solidFill>
            <a:srgbClr val="F0F0F0"/>
          </a:solidFill>
          <a:ln>
            <a:noFill/>
          </a:ln>
          <a:effectLst/>
        </p:spPr>
        <p:txBody>
          <a:bodyPr rtlCol="0" anchor="ctr"/>
          <a:lstStyle/>
          <a:p/>
        </p:txBody>
      </p:sp>
      <p:cxnSp>
        <p:nvCxnSpPr>
          <p:cNvPr id="21" name="Connector 20"/>
          <p:cNvCxnSpPr/>
          <p:nvPr/>
        </p:nvCxnSpPr>
        <p:spPr>
          <a:xfrm>
            <a:off x="685800" y="5919869"/>
            <a:ext cx="594360" cy="0"/>
          </a:xfrm>
          <a:prstGeom prst="line">
            <a:avLst/>
          </a:prstGeom>
          <a:ln w="63500">
            <a:solidFill>
              <a:srgbClr val="4F4F4F"/>
            </a:solidFill>
          </a:ln>
        </p:spPr>
      </p:cxnSp>
      <p:sp>
        <p:nvSpPr>
          <p:cNvPr id="22" name="TextBox 21"/>
          <p:cNvSpPr txBox="1"/>
          <p:nvPr/>
        </p:nvSpPr>
        <p:spPr>
          <a:xfrm>
            <a:off x="1417320" y="5548666"/>
            <a:ext cx="2103120" cy="74240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Nüfus artış hızı</a:t>
            </a:r>
          </a:p>
        </p:txBody>
      </p:sp>
      <p:sp>
        <p:nvSpPr>
          <p:cNvPr id="23" name="TextBox 22"/>
          <p:cNvSpPr txBox="1"/>
          <p:nvPr/>
        </p:nvSpPr>
        <p:spPr>
          <a:xfrm>
            <a:off x="3520440" y="5548666"/>
            <a:ext cx="2788920" cy="74240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B85C12"/>
                </a:solidFill>
                <a:latin typeface="Calibri"/>
              </a:rPr>
              <a:t>eksi: nüfus azalır</a:t>
            </a:r>
          </a:p>
        </p:txBody>
      </p:sp>
      <p:sp>
        <p:nvSpPr>
          <p:cNvPr id="24" name="Rounded Rectangle 23"/>
          <p:cNvSpPr/>
          <p:nvPr/>
        </p:nvSpPr>
        <p:spPr>
          <a:xfrm>
            <a:off x="6675120" y="1216152"/>
            <a:ext cx="5013655" cy="502920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6675120" y="1216152"/>
            <a:ext cx="5013655" cy="530352"/>
          </a:xfrm>
          <a:prstGeom prst="roundRect">
            <a:avLst>
              <a:gd name="adj" fmla="val 25000"/>
            </a:avLst>
          </a:prstGeom>
          <a:solidFill>
            <a:srgbClr val="B85C12"/>
          </a:solidFill>
          <a:ln>
            <a:noFill/>
          </a:ln>
          <a:effectLst/>
        </p:spPr>
        <p:txBody>
          <a:bodyPr rtlCol="0" anchor="ctr"/>
          <a:lstStyle/>
          <a:p/>
        </p:txBody>
      </p:sp>
      <p:sp>
        <p:nvSpPr>
          <p:cNvPr id="26" name="Rectangle 25"/>
          <p:cNvSpPr/>
          <p:nvPr/>
        </p:nvSpPr>
        <p:spPr>
          <a:xfrm>
            <a:off x="6675120" y="1481328"/>
            <a:ext cx="5013655" cy="265176"/>
          </a:xfrm>
          <a:prstGeom prst="rect">
            <a:avLst/>
          </a:prstGeom>
          <a:solidFill>
            <a:srgbClr val="B85C12"/>
          </a:solidFill>
          <a:ln>
            <a:noFill/>
          </a:ln>
          <a:effectLst/>
        </p:spPr>
        <p:txBody>
          <a:bodyPr rtlCol="0" anchor="ctr"/>
          <a:lstStyle/>
          <a:p/>
        </p:txBody>
      </p:sp>
      <p:sp>
        <p:nvSpPr>
          <p:cNvPr id="27" name="TextBox 26"/>
          <p:cNvSpPr txBox="1"/>
          <p:nvPr/>
        </p:nvSpPr>
        <p:spPr>
          <a:xfrm>
            <a:off x="6766560" y="1216152"/>
            <a:ext cx="4830775"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5. Aşama · kitabın tanımı</a:t>
            </a:r>
          </a:p>
        </p:txBody>
      </p:sp>
      <p:sp>
        <p:nvSpPr>
          <p:cNvPr id="28" name="TextBox 27"/>
          <p:cNvSpPr txBox="1"/>
          <p:nvPr/>
        </p:nvSpPr>
        <p:spPr>
          <a:xfrm>
            <a:off x="6784848" y="1819656"/>
            <a:ext cx="4794199" cy="4352544"/>
          </a:xfrm>
          <a:prstGeom prst="rect">
            <a:avLst/>
          </a:prstGeom>
          <a:noFill/>
        </p:spPr>
        <p:txBody>
          <a:bodyPr wrap="square" anchor="ctr" lIns="73152" rIns="73152" tIns="36576" bIns="36576">
            <a:noAutofit/>
          </a:bodyPr>
          <a:lstStyle/>
          <a:p>
            <a:pPr algn="l" marL="285913" indent="-285913">
              <a:spcBef>
                <a:spcPts val="0"/>
              </a:spcBef>
              <a:spcAft>
                <a:spcPts val="600"/>
              </a:spcAft>
            </a:pPr>
            <a:r>
              <a:rPr lang="tr-TR" sz="2300" b="1" i="0">
                <a:solidFill>
                  <a:srgbClr val="B85C12"/>
                </a:solidFill>
                <a:latin typeface="Calibri"/>
              </a:rPr>
              <a:t>•  </a:t>
            </a:r>
            <a:r>
              <a:rPr lang="tr-TR" sz="2300" b="0" i="0">
                <a:solidFill>
                  <a:srgbClr val="262626"/>
                </a:solidFill>
                <a:latin typeface="Calibri"/>
              </a:rPr>
              <a:t>Doğum oranları çok düşüktür.</a:t>
            </a:r>
          </a:p>
          <a:p>
            <a:pPr algn="l" marL="285913" indent="-285913">
              <a:spcBef>
                <a:spcPts val="0"/>
              </a:spcBef>
              <a:spcAft>
                <a:spcPts val="600"/>
              </a:spcAft>
            </a:pPr>
            <a:r>
              <a:rPr lang="tr-TR" sz="2300" b="1" i="0">
                <a:solidFill>
                  <a:srgbClr val="B85C12"/>
                </a:solidFill>
                <a:latin typeface="Calibri"/>
              </a:rPr>
              <a:t>•  </a:t>
            </a:r>
            <a:r>
              <a:rPr lang="tr-TR" sz="2300" b="0" i="0">
                <a:solidFill>
                  <a:srgbClr val="262626"/>
                </a:solidFill>
                <a:latin typeface="Calibri"/>
              </a:rPr>
              <a:t>Yaşlı nüfus oranının fazla olmasına bağlı olarak ölüm oranları biraz daha yüksektir.</a:t>
            </a:r>
          </a:p>
          <a:p>
            <a:pPr algn="l" marL="285913" indent="-285913">
              <a:spcBef>
                <a:spcPts val="0"/>
              </a:spcBef>
              <a:spcAft>
                <a:spcPts val="600"/>
              </a:spcAft>
            </a:pPr>
            <a:r>
              <a:rPr lang="tr-TR" sz="2300" b="1" i="0">
                <a:solidFill>
                  <a:srgbClr val="B85C12"/>
                </a:solidFill>
                <a:latin typeface="Calibri"/>
              </a:rPr>
              <a:t>•  </a:t>
            </a:r>
            <a:r>
              <a:rPr lang="tr-TR" sz="2300" b="0" i="0">
                <a:solidFill>
                  <a:srgbClr val="262626"/>
                </a:solidFill>
                <a:latin typeface="Calibri"/>
              </a:rPr>
              <a:t>Genç nüfus oranı düşüktür.</a:t>
            </a:r>
          </a:p>
          <a:p>
            <a:pPr algn="l" marL="285913" indent="-285913">
              <a:spcBef>
                <a:spcPts val="0"/>
              </a:spcBef>
              <a:spcAft>
                <a:spcPts val="0"/>
              </a:spcAft>
            </a:pPr>
            <a:r>
              <a:rPr lang="tr-TR" sz="2300" b="1" i="0">
                <a:solidFill>
                  <a:srgbClr val="B85C12"/>
                </a:solidFill>
                <a:latin typeface="Calibri"/>
              </a:rPr>
              <a:t>•  </a:t>
            </a:r>
            <a:r>
              <a:rPr lang="tr-TR" sz="2300" b="0" i="0">
                <a:solidFill>
                  <a:srgbClr val="262626"/>
                </a:solidFill>
                <a:latin typeface="Calibri"/>
              </a:rPr>
              <a:t>Bu aşamada nüfusta azalma görülür.</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195 / 379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Model kimin süreci? Göç nerede?</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MODEL</a:t>
            </a:r>
          </a:p>
        </p:txBody>
      </p:sp>
      <p:sp>
        <p:nvSpPr>
          <p:cNvPr id="6" name="Rounded Rectangle 5"/>
          <p:cNvSpPr/>
          <p:nvPr/>
        </p:nvSpPr>
        <p:spPr>
          <a:xfrm>
            <a:off x="502920" y="1243584"/>
            <a:ext cx="3594506" cy="29718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43584"/>
            <a:ext cx="3594506" cy="530352"/>
          </a:xfrm>
          <a:prstGeom prst="roundRect">
            <a:avLst>
              <a:gd name="adj" fmla="val 25000"/>
            </a:avLst>
          </a:prstGeom>
          <a:solidFill>
            <a:srgbClr val="B85C12"/>
          </a:solidFill>
          <a:ln>
            <a:noFill/>
          </a:ln>
          <a:effectLst/>
        </p:spPr>
        <p:txBody>
          <a:bodyPr rtlCol="0" anchor="ctr"/>
          <a:lstStyle/>
          <a:p/>
        </p:txBody>
      </p:sp>
      <p:sp>
        <p:nvSpPr>
          <p:cNvPr id="8" name="Rectangle 7"/>
          <p:cNvSpPr/>
          <p:nvPr/>
        </p:nvSpPr>
        <p:spPr>
          <a:xfrm>
            <a:off x="502920" y="1508760"/>
            <a:ext cx="3594506" cy="265176"/>
          </a:xfrm>
          <a:prstGeom prst="rect">
            <a:avLst/>
          </a:prstGeom>
          <a:solidFill>
            <a:srgbClr val="B85C12"/>
          </a:solidFill>
          <a:ln>
            <a:noFill/>
          </a:ln>
          <a:effectLst/>
        </p:spPr>
        <p:txBody>
          <a:bodyPr rtlCol="0" anchor="ctr"/>
          <a:lstStyle/>
          <a:p/>
        </p:txBody>
      </p:sp>
      <p:sp>
        <p:nvSpPr>
          <p:cNvPr id="9" name="TextBox 8"/>
          <p:cNvSpPr txBox="1"/>
          <p:nvPr/>
        </p:nvSpPr>
        <p:spPr>
          <a:xfrm>
            <a:off x="594360" y="1243584"/>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Hangi ülkelerin süreci?</a:t>
            </a:r>
          </a:p>
        </p:txBody>
      </p:sp>
      <p:sp>
        <p:nvSpPr>
          <p:cNvPr id="10" name="TextBox 9"/>
          <p:cNvSpPr txBox="1"/>
          <p:nvPr/>
        </p:nvSpPr>
        <p:spPr>
          <a:xfrm>
            <a:off x="612648" y="1847088"/>
            <a:ext cx="3375050" cy="22951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Model; bu aşamaların gözlendiği İngiltere, Fransa ve Almanya’nın nüfuslanma sürecini yansıtır.</a:t>
            </a:r>
          </a:p>
        </p:txBody>
      </p:sp>
      <p:sp>
        <p:nvSpPr>
          <p:cNvPr id="11" name="Rounded Rectangle 10"/>
          <p:cNvSpPr/>
          <p:nvPr/>
        </p:nvSpPr>
        <p:spPr>
          <a:xfrm>
            <a:off x="4298594" y="1243584"/>
            <a:ext cx="3594506" cy="29718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243584"/>
            <a:ext cx="359450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4298594" y="1508760"/>
            <a:ext cx="3594506" cy="265176"/>
          </a:xfrm>
          <a:prstGeom prst="rect">
            <a:avLst/>
          </a:prstGeom>
          <a:solidFill>
            <a:srgbClr val="4F4F4F"/>
          </a:solidFill>
          <a:ln>
            <a:noFill/>
          </a:ln>
          <a:effectLst/>
        </p:spPr>
        <p:txBody>
          <a:bodyPr rtlCol="0" anchor="ctr"/>
          <a:lstStyle/>
          <a:p/>
        </p:txBody>
      </p:sp>
      <p:sp>
        <p:nvSpPr>
          <p:cNvPr id="14" name="TextBox 13"/>
          <p:cNvSpPr txBox="1"/>
          <p:nvPr/>
        </p:nvSpPr>
        <p:spPr>
          <a:xfrm>
            <a:off x="4390034" y="1243584"/>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Göç?</a:t>
            </a:r>
          </a:p>
        </p:txBody>
      </p:sp>
      <p:sp>
        <p:nvSpPr>
          <p:cNvPr id="15" name="TextBox 14"/>
          <p:cNvSpPr txBox="1"/>
          <p:nvPr/>
        </p:nvSpPr>
        <p:spPr>
          <a:xfrm>
            <a:off x="4408322" y="1847088"/>
            <a:ext cx="3375050" cy="22951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Bu modelde göçün nüfus üzerindeki etkisi göz ardı edilerek doğal nüfus artışında yaşanan değişimlere odaklanılır.</a:t>
            </a:r>
          </a:p>
        </p:txBody>
      </p:sp>
      <p:sp>
        <p:nvSpPr>
          <p:cNvPr id="16" name="Rounded Rectangle 15"/>
          <p:cNvSpPr/>
          <p:nvPr/>
        </p:nvSpPr>
        <p:spPr>
          <a:xfrm>
            <a:off x="8094268" y="1243584"/>
            <a:ext cx="3594506" cy="297180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243584"/>
            <a:ext cx="3594506" cy="530352"/>
          </a:xfrm>
          <a:prstGeom prst="roundRect">
            <a:avLst>
              <a:gd name="adj" fmla="val 25000"/>
            </a:avLst>
          </a:prstGeom>
          <a:solidFill>
            <a:srgbClr val="B85C12"/>
          </a:solidFill>
          <a:ln>
            <a:noFill/>
          </a:ln>
          <a:effectLst/>
        </p:spPr>
        <p:txBody>
          <a:bodyPr rtlCol="0" anchor="ctr"/>
          <a:lstStyle/>
          <a:p/>
        </p:txBody>
      </p:sp>
      <p:sp>
        <p:nvSpPr>
          <p:cNvPr id="18" name="Rectangle 17"/>
          <p:cNvSpPr/>
          <p:nvPr/>
        </p:nvSpPr>
        <p:spPr>
          <a:xfrm>
            <a:off x="8094268" y="1508760"/>
            <a:ext cx="3594506" cy="265176"/>
          </a:xfrm>
          <a:prstGeom prst="rect">
            <a:avLst/>
          </a:prstGeom>
          <a:solidFill>
            <a:srgbClr val="B85C12"/>
          </a:solidFill>
          <a:ln>
            <a:noFill/>
          </a:ln>
          <a:effectLst/>
        </p:spPr>
        <p:txBody>
          <a:bodyPr rtlCol="0" anchor="ctr"/>
          <a:lstStyle/>
          <a:p/>
        </p:txBody>
      </p:sp>
      <p:sp>
        <p:nvSpPr>
          <p:cNvPr id="19" name="TextBox 18"/>
          <p:cNvSpPr txBox="1"/>
          <p:nvPr/>
        </p:nvSpPr>
        <p:spPr>
          <a:xfrm>
            <a:off x="8185708" y="1243584"/>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Bugün</a:t>
            </a:r>
          </a:p>
        </p:txBody>
      </p:sp>
      <p:sp>
        <p:nvSpPr>
          <p:cNvPr id="20" name="TextBox 19"/>
          <p:cNvSpPr txBox="1"/>
          <p:nvPr/>
        </p:nvSpPr>
        <p:spPr>
          <a:xfrm>
            <a:off x="8203996" y="1847088"/>
            <a:ext cx="3375050" cy="22951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Günümüzde 1. aşamada olan ülke yoktur. Gelişmekte olan ülkelerde 2 veya 3. aşamanın özellikleri görülmektedir.</a:t>
            </a:r>
          </a:p>
        </p:txBody>
      </p:sp>
      <p:sp>
        <p:nvSpPr>
          <p:cNvPr id="21" name="Rounded Rectangle 20"/>
          <p:cNvSpPr/>
          <p:nvPr/>
        </p:nvSpPr>
        <p:spPr>
          <a:xfrm>
            <a:off x="502920" y="4416552"/>
            <a:ext cx="11185855" cy="1783080"/>
          </a:xfrm>
          <a:prstGeom prst="roundRect">
            <a:avLst>
              <a:gd name="adj" fmla="val 8000"/>
            </a:avLst>
          </a:prstGeom>
          <a:solidFill>
            <a:srgbClr val="F0F0F0"/>
          </a:solidFill>
          <a:ln>
            <a:noFill/>
          </a:ln>
          <a:effectLst/>
        </p:spPr>
        <p:txBody>
          <a:bodyPr rtlCol="0" anchor="ctr"/>
          <a:lstStyle/>
          <a:p/>
        </p:txBody>
      </p:sp>
      <p:sp>
        <p:nvSpPr>
          <p:cNvPr id="22" name="Rectangle 21"/>
          <p:cNvSpPr/>
          <p:nvPr/>
        </p:nvSpPr>
        <p:spPr>
          <a:xfrm>
            <a:off x="502920" y="4416552"/>
            <a:ext cx="118872" cy="1783080"/>
          </a:xfrm>
          <a:prstGeom prst="rect">
            <a:avLst/>
          </a:prstGeom>
          <a:solidFill>
            <a:srgbClr val="4F4F4F"/>
          </a:solidFill>
          <a:ln>
            <a:noFill/>
          </a:ln>
          <a:effectLst/>
        </p:spPr>
        <p:txBody>
          <a:bodyPr rtlCol="0" anchor="ctr"/>
          <a:lstStyle/>
          <a:p/>
        </p:txBody>
      </p:sp>
      <p:sp>
        <p:nvSpPr>
          <p:cNvPr id="23" name="TextBox 22"/>
          <p:cNvSpPr txBox="1"/>
          <p:nvPr/>
        </p:nvSpPr>
        <p:spPr>
          <a:xfrm>
            <a:off x="777240" y="4416552"/>
            <a:ext cx="10774375" cy="178308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Bu durumun gerçekleşmesinde gelişmiş ülkelerin teknoloji ve sağlık olanaklarından yararlanması etkilidir. Kentleşme, hizmet sektörünün gelişmesi, kadınların eğitim görmesi ve çalışma hayatına girmesi de faktörler arasında sayılabilir.</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196 / 379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18</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Demografik dönüşüm modelinde doğum oranlarının çok düşük olduğu ve nüfusta azalmanın görüldüğü aşama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 aşama</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2. aşama</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3. aşama</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4. aşama</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5. aşama</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197 / 379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18</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Demografik dönüşüm modelinde doğum oranlarının çok düşük olduğu ve nüfusta azalmanın görüldüğü aşama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1. aşama</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2. aşama</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3. aşama</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4. aşama</a:t>
            </a:r>
          </a:p>
        </p:txBody>
      </p:sp>
      <p:sp>
        <p:nvSpPr>
          <p:cNvPr id="19" name="Rounded Rectangle 18"/>
          <p:cNvSpPr/>
          <p:nvPr/>
        </p:nvSpPr>
        <p:spPr>
          <a:xfrm>
            <a:off x="502920" y="473293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20" name="Oval 19"/>
          <p:cNvSpPr/>
          <p:nvPr/>
        </p:nvSpPr>
        <p:spPr>
          <a:xfrm>
            <a:off x="594360" y="468904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5. aşama</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Doğum oranları çok düşüktür. … Bu aşamada nüfusta azalma görülür. (5. aşama)</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198 / 379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6'lı gruplara geçiyoruz: Philips 66</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6 GRUP · 2 dk</a:t>
            </a:r>
          </a:p>
        </p:txBody>
      </p:sp>
      <p:sp>
        <p:nvSpPr>
          <p:cNvPr id="6" name="Rounded Rectangle 5"/>
          <p:cNvSpPr/>
          <p:nvPr/>
        </p:nvSpPr>
        <p:spPr>
          <a:xfrm>
            <a:off x="502920" y="1243584"/>
            <a:ext cx="3606698" cy="146304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43584"/>
            <a:ext cx="3606698" cy="457200"/>
          </a:xfrm>
          <a:prstGeom prst="roundRect">
            <a:avLst>
              <a:gd name="adj" fmla="val 25000"/>
            </a:avLst>
          </a:prstGeom>
          <a:solidFill>
            <a:srgbClr val="B85C12"/>
          </a:solidFill>
          <a:ln>
            <a:noFill/>
          </a:ln>
          <a:effectLst/>
        </p:spPr>
        <p:txBody>
          <a:bodyPr rtlCol="0" anchor="ctr"/>
          <a:lstStyle/>
          <a:p/>
        </p:txBody>
      </p:sp>
      <p:sp>
        <p:nvSpPr>
          <p:cNvPr id="8" name="Rectangle 7"/>
          <p:cNvSpPr/>
          <p:nvPr/>
        </p:nvSpPr>
        <p:spPr>
          <a:xfrm>
            <a:off x="502920" y="1472184"/>
            <a:ext cx="3606698" cy="228600"/>
          </a:xfrm>
          <a:prstGeom prst="rect">
            <a:avLst/>
          </a:prstGeom>
          <a:solidFill>
            <a:srgbClr val="B85C12"/>
          </a:solidFill>
          <a:ln>
            <a:noFill/>
          </a:ln>
          <a:effectLst/>
        </p:spPr>
        <p:txBody>
          <a:bodyPr rtlCol="0" anchor="ctr"/>
          <a:lstStyle/>
          <a:p/>
        </p:txBody>
      </p:sp>
      <p:sp>
        <p:nvSpPr>
          <p:cNvPr id="9" name="TextBox 8"/>
          <p:cNvSpPr txBox="1"/>
          <p:nvPr/>
        </p:nvSpPr>
        <p:spPr>
          <a:xfrm>
            <a:off x="594360" y="1243584"/>
            <a:ext cx="3423818"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SÖZCÜ</a:t>
            </a:r>
          </a:p>
        </p:txBody>
      </p:sp>
      <p:sp>
        <p:nvSpPr>
          <p:cNvPr id="10" name="TextBox 9"/>
          <p:cNvSpPr txBox="1"/>
          <p:nvPr/>
        </p:nvSpPr>
        <p:spPr>
          <a:xfrm>
            <a:off x="612648" y="1773936"/>
            <a:ext cx="3387242" cy="859536"/>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Grubun kararını 1 dakikada savunur.</a:t>
            </a:r>
          </a:p>
        </p:txBody>
      </p:sp>
      <p:sp>
        <p:nvSpPr>
          <p:cNvPr id="11" name="Rounded Rectangle 10"/>
          <p:cNvSpPr/>
          <p:nvPr/>
        </p:nvSpPr>
        <p:spPr>
          <a:xfrm>
            <a:off x="4292498" y="1243584"/>
            <a:ext cx="3606698" cy="146304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2498" y="1243584"/>
            <a:ext cx="3606698" cy="457200"/>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4292498" y="1472184"/>
            <a:ext cx="3606698" cy="228600"/>
          </a:xfrm>
          <a:prstGeom prst="rect">
            <a:avLst/>
          </a:prstGeom>
          <a:solidFill>
            <a:srgbClr val="4F4F4F"/>
          </a:solidFill>
          <a:ln>
            <a:noFill/>
          </a:ln>
          <a:effectLst/>
        </p:spPr>
        <p:txBody>
          <a:bodyPr rtlCol="0" anchor="ctr"/>
          <a:lstStyle/>
          <a:p/>
        </p:txBody>
      </p:sp>
      <p:sp>
        <p:nvSpPr>
          <p:cNvPr id="14" name="TextBox 13"/>
          <p:cNvSpPr txBox="1"/>
          <p:nvPr/>
        </p:nvSpPr>
        <p:spPr>
          <a:xfrm>
            <a:off x="4383938" y="1243584"/>
            <a:ext cx="3423818"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YAZICI</a:t>
            </a:r>
          </a:p>
        </p:txBody>
      </p:sp>
      <p:sp>
        <p:nvSpPr>
          <p:cNvPr id="15" name="TextBox 14"/>
          <p:cNvSpPr txBox="1"/>
          <p:nvPr/>
        </p:nvSpPr>
        <p:spPr>
          <a:xfrm>
            <a:off x="4402226" y="1773936"/>
            <a:ext cx="3387242" cy="859536"/>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Fikirleri ve kararı karar kartına yazar.</a:t>
            </a:r>
          </a:p>
        </p:txBody>
      </p:sp>
      <p:sp>
        <p:nvSpPr>
          <p:cNvPr id="16" name="Rounded Rectangle 15"/>
          <p:cNvSpPr/>
          <p:nvPr/>
        </p:nvSpPr>
        <p:spPr>
          <a:xfrm>
            <a:off x="8082076" y="1243584"/>
            <a:ext cx="3606698" cy="146304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82076" y="1243584"/>
            <a:ext cx="3606698" cy="457200"/>
          </a:xfrm>
          <a:prstGeom prst="roundRect">
            <a:avLst>
              <a:gd name="adj" fmla="val 25000"/>
            </a:avLst>
          </a:prstGeom>
          <a:solidFill>
            <a:srgbClr val="B85C12"/>
          </a:solidFill>
          <a:ln>
            <a:noFill/>
          </a:ln>
          <a:effectLst/>
        </p:spPr>
        <p:txBody>
          <a:bodyPr rtlCol="0" anchor="ctr"/>
          <a:lstStyle/>
          <a:p/>
        </p:txBody>
      </p:sp>
      <p:sp>
        <p:nvSpPr>
          <p:cNvPr id="18" name="Rectangle 17"/>
          <p:cNvSpPr/>
          <p:nvPr/>
        </p:nvSpPr>
        <p:spPr>
          <a:xfrm>
            <a:off x="8082076" y="1472184"/>
            <a:ext cx="3606698" cy="228600"/>
          </a:xfrm>
          <a:prstGeom prst="rect">
            <a:avLst/>
          </a:prstGeom>
          <a:solidFill>
            <a:srgbClr val="B85C12"/>
          </a:solidFill>
          <a:ln>
            <a:noFill/>
          </a:ln>
          <a:effectLst/>
        </p:spPr>
        <p:txBody>
          <a:bodyPr rtlCol="0" anchor="ctr"/>
          <a:lstStyle/>
          <a:p/>
        </p:txBody>
      </p:sp>
      <p:sp>
        <p:nvSpPr>
          <p:cNvPr id="19" name="TextBox 18"/>
          <p:cNvSpPr txBox="1"/>
          <p:nvPr/>
        </p:nvSpPr>
        <p:spPr>
          <a:xfrm>
            <a:off x="8173516" y="1243584"/>
            <a:ext cx="3423818"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ZAMAN TUTUCU</a:t>
            </a:r>
          </a:p>
        </p:txBody>
      </p:sp>
      <p:sp>
        <p:nvSpPr>
          <p:cNvPr id="20" name="TextBox 19"/>
          <p:cNvSpPr txBox="1"/>
          <p:nvPr/>
        </p:nvSpPr>
        <p:spPr>
          <a:xfrm>
            <a:off x="8191804" y="1773936"/>
            <a:ext cx="3387242" cy="859536"/>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Süreyi izler; 1 dakikayı aşanı uyarır.</a:t>
            </a:r>
          </a:p>
        </p:txBody>
      </p:sp>
      <p:sp>
        <p:nvSpPr>
          <p:cNvPr id="21" name="Rounded Rectangle 20"/>
          <p:cNvSpPr/>
          <p:nvPr/>
        </p:nvSpPr>
        <p:spPr>
          <a:xfrm>
            <a:off x="502920" y="2843784"/>
            <a:ext cx="3606698" cy="146304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502920" y="2843784"/>
            <a:ext cx="3606698" cy="457200"/>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502920" y="3072384"/>
            <a:ext cx="3606698" cy="228600"/>
          </a:xfrm>
          <a:prstGeom prst="rect">
            <a:avLst/>
          </a:prstGeom>
          <a:solidFill>
            <a:srgbClr val="4F4F4F"/>
          </a:solidFill>
          <a:ln>
            <a:noFill/>
          </a:ln>
          <a:effectLst/>
        </p:spPr>
        <p:txBody>
          <a:bodyPr rtlCol="0" anchor="ctr"/>
          <a:lstStyle/>
          <a:p/>
        </p:txBody>
      </p:sp>
      <p:sp>
        <p:nvSpPr>
          <p:cNvPr id="24" name="TextBox 23"/>
          <p:cNvSpPr txBox="1"/>
          <p:nvPr/>
        </p:nvSpPr>
        <p:spPr>
          <a:xfrm>
            <a:off x="594360" y="2843784"/>
            <a:ext cx="3423818"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VERİ OKUYUCU</a:t>
            </a:r>
          </a:p>
        </p:txBody>
      </p:sp>
      <p:sp>
        <p:nvSpPr>
          <p:cNvPr id="25" name="TextBox 24"/>
          <p:cNvSpPr txBox="1"/>
          <p:nvPr/>
        </p:nvSpPr>
        <p:spPr>
          <a:xfrm>
            <a:off x="612648" y="3374136"/>
            <a:ext cx="3387242" cy="859536"/>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Tablodaki sayıları okur.</a:t>
            </a:r>
          </a:p>
        </p:txBody>
      </p:sp>
      <p:sp>
        <p:nvSpPr>
          <p:cNvPr id="26" name="Rounded Rectangle 25"/>
          <p:cNvSpPr/>
          <p:nvPr/>
        </p:nvSpPr>
        <p:spPr>
          <a:xfrm>
            <a:off x="4292498" y="2843784"/>
            <a:ext cx="3606698" cy="146304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4292498" y="2843784"/>
            <a:ext cx="3606698" cy="457200"/>
          </a:xfrm>
          <a:prstGeom prst="roundRect">
            <a:avLst>
              <a:gd name="adj" fmla="val 25000"/>
            </a:avLst>
          </a:prstGeom>
          <a:solidFill>
            <a:srgbClr val="B85C12"/>
          </a:solidFill>
          <a:ln>
            <a:noFill/>
          </a:ln>
          <a:effectLst/>
        </p:spPr>
        <p:txBody>
          <a:bodyPr rtlCol="0" anchor="ctr"/>
          <a:lstStyle/>
          <a:p/>
        </p:txBody>
      </p:sp>
      <p:sp>
        <p:nvSpPr>
          <p:cNvPr id="28" name="Rectangle 27"/>
          <p:cNvSpPr/>
          <p:nvPr/>
        </p:nvSpPr>
        <p:spPr>
          <a:xfrm>
            <a:off x="4292498" y="3072384"/>
            <a:ext cx="3606698" cy="228600"/>
          </a:xfrm>
          <a:prstGeom prst="rect">
            <a:avLst/>
          </a:prstGeom>
          <a:solidFill>
            <a:srgbClr val="B85C12"/>
          </a:solidFill>
          <a:ln>
            <a:noFill/>
          </a:ln>
          <a:effectLst/>
        </p:spPr>
        <p:txBody>
          <a:bodyPr rtlCol="0" anchor="ctr"/>
          <a:lstStyle/>
          <a:p/>
        </p:txBody>
      </p:sp>
      <p:sp>
        <p:nvSpPr>
          <p:cNvPr id="29" name="TextBox 28"/>
          <p:cNvSpPr txBox="1"/>
          <p:nvPr/>
        </p:nvSpPr>
        <p:spPr>
          <a:xfrm>
            <a:off x="4383938" y="2843784"/>
            <a:ext cx="3423818"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PİRAMİT OKUYUCU</a:t>
            </a:r>
          </a:p>
        </p:txBody>
      </p:sp>
      <p:sp>
        <p:nvSpPr>
          <p:cNvPr id="30" name="TextBox 29"/>
          <p:cNvSpPr txBox="1"/>
          <p:nvPr/>
        </p:nvSpPr>
        <p:spPr>
          <a:xfrm>
            <a:off x="4402226" y="3374136"/>
            <a:ext cx="3387242" cy="859536"/>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Tabanı ve tepeyi okur.</a:t>
            </a:r>
          </a:p>
        </p:txBody>
      </p:sp>
      <p:sp>
        <p:nvSpPr>
          <p:cNvPr id="31" name="Rounded Rectangle 30"/>
          <p:cNvSpPr/>
          <p:nvPr/>
        </p:nvSpPr>
        <p:spPr>
          <a:xfrm>
            <a:off x="8082076" y="2843784"/>
            <a:ext cx="3606698" cy="1463040"/>
          </a:xfrm>
          <a:prstGeom prst="roundRect">
            <a:avLst>
              <a:gd name="adj" fmla="val 5000"/>
            </a:avLst>
          </a:prstGeom>
          <a:solidFill>
            <a:srgbClr val="F0F0F0"/>
          </a:solidFill>
          <a:ln>
            <a:noFill/>
          </a:ln>
          <a:effectLst/>
        </p:spPr>
        <p:txBody>
          <a:bodyPr rtlCol="0" anchor="ctr"/>
          <a:lstStyle/>
          <a:p/>
        </p:txBody>
      </p:sp>
      <p:sp>
        <p:nvSpPr>
          <p:cNvPr id="32" name="Rounded Rectangle 31"/>
          <p:cNvSpPr/>
          <p:nvPr/>
        </p:nvSpPr>
        <p:spPr>
          <a:xfrm>
            <a:off x="8082076" y="2843784"/>
            <a:ext cx="3606698" cy="457200"/>
          </a:xfrm>
          <a:prstGeom prst="roundRect">
            <a:avLst>
              <a:gd name="adj" fmla="val 25000"/>
            </a:avLst>
          </a:prstGeom>
          <a:solidFill>
            <a:srgbClr val="4F4F4F"/>
          </a:solidFill>
          <a:ln>
            <a:noFill/>
          </a:ln>
          <a:effectLst/>
        </p:spPr>
        <p:txBody>
          <a:bodyPr rtlCol="0" anchor="ctr"/>
          <a:lstStyle/>
          <a:p/>
        </p:txBody>
      </p:sp>
      <p:sp>
        <p:nvSpPr>
          <p:cNvPr id="33" name="Rectangle 32"/>
          <p:cNvSpPr/>
          <p:nvPr/>
        </p:nvSpPr>
        <p:spPr>
          <a:xfrm>
            <a:off x="8082076" y="3072384"/>
            <a:ext cx="3606698" cy="228600"/>
          </a:xfrm>
          <a:prstGeom prst="rect">
            <a:avLst/>
          </a:prstGeom>
          <a:solidFill>
            <a:srgbClr val="4F4F4F"/>
          </a:solidFill>
          <a:ln>
            <a:noFill/>
          </a:ln>
          <a:effectLst/>
        </p:spPr>
        <p:txBody>
          <a:bodyPr rtlCol="0" anchor="ctr"/>
          <a:lstStyle/>
          <a:p/>
        </p:txBody>
      </p:sp>
      <p:sp>
        <p:nvSpPr>
          <p:cNvPr id="34" name="TextBox 33"/>
          <p:cNvSpPr txBox="1"/>
          <p:nvPr/>
        </p:nvSpPr>
        <p:spPr>
          <a:xfrm>
            <a:off x="8173516" y="2843784"/>
            <a:ext cx="3423818"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ELEME YÖNETİCİSİ</a:t>
            </a:r>
          </a:p>
        </p:txBody>
      </p:sp>
      <p:sp>
        <p:nvSpPr>
          <p:cNvPr id="35" name="TextBox 34"/>
          <p:cNvSpPr txBox="1"/>
          <p:nvPr/>
        </p:nvSpPr>
        <p:spPr>
          <a:xfrm>
            <a:off x="8191804" y="3374136"/>
            <a:ext cx="3387242" cy="859536"/>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Elemede “Bu fikir hangi veriye dayanıyor?” diye sorar.</a:t>
            </a:r>
          </a:p>
        </p:txBody>
      </p:sp>
      <p:sp>
        <p:nvSpPr>
          <p:cNvPr id="36" name="Rounded Rectangle 35"/>
          <p:cNvSpPr/>
          <p:nvPr/>
        </p:nvSpPr>
        <p:spPr>
          <a:xfrm>
            <a:off x="502920" y="4553712"/>
            <a:ext cx="11185855" cy="16459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200" b="1" i="0">
                <a:solidFill>
                  <a:srgbClr val="B85C12"/>
                </a:solidFill>
                <a:latin typeface="Calibri"/>
              </a:rPr>
              <a:t>5 grup × 6 kişi + 1 grup × 4 kişi · yalnız bu hafta</a:t>
            </a:r>
          </a:p>
          <a:p>
            <a:pPr algn="l" marL="273482" indent="-273482">
              <a:spcBef>
                <a:spcPts val="0"/>
              </a:spcBef>
              <a:spcAft>
                <a:spcPts val="600"/>
              </a:spcAft>
            </a:pPr>
            <a:r>
              <a:rPr lang="tr-TR" sz="2200" b="1" i="0">
                <a:solidFill>
                  <a:srgbClr val="B85C12"/>
                </a:solidFill>
                <a:latin typeface="Calibri"/>
              </a:rPr>
              <a:t>•  </a:t>
            </a:r>
            <a:r>
              <a:rPr lang="tr-TR" sz="2200" b="0" i="0">
                <a:solidFill>
                  <a:srgbClr val="262626"/>
                </a:solidFill>
                <a:latin typeface="Calibri"/>
              </a:rPr>
              <a:t>4 kişilik grupta herkes 1,5 dakika konuşur; roller paylaşılır.</a:t>
            </a:r>
          </a:p>
          <a:p>
            <a:pPr algn="l" marL="273482" indent="-273482">
              <a:spcBef>
                <a:spcPts val="0"/>
              </a:spcBef>
              <a:spcAft>
                <a:spcPts val="0"/>
              </a:spcAft>
            </a:pPr>
            <a:r>
              <a:rPr lang="tr-TR" sz="2200" b="1" i="0">
                <a:solidFill>
                  <a:srgbClr val="B85C12"/>
                </a:solidFill>
                <a:latin typeface="Calibri"/>
              </a:rPr>
              <a:t>•  </a:t>
            </a:r>
            <a:r>
              <a:rPr lang="tr-TR" sz="2200" b="0" i="0">
                <a:solidFill>
                  <a:srgbClr val="262626"/>
                </a:solidFill>
                <a:latin typeface="Calibri"/>
              </a:rPr>
              <a:t>“30 cm sesi” · söz sırası korunur · farklı görüşe saygı</a:t>
            </a:r>
          </a:p>
        </p:txBody>
      </p:sp>
      <p:sp>
        <p:nvSpPr>
          <p:cNvPr id="37" name="TextBox 3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8" name="TextBox 3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199 / 379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Uygulama: Demografik Dönüşüm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6 GRUP · 7 dk</a:t>
            </a:r>
          </a:p>
        </p:txBody>
      </p:sp>
      <p:sp>
        <p:nvSpPr>
          <p:cNvPr id="6" name="Rounded Rectangle 5"/>
          <p:cNvSpPr/>
          <p:nvPr/>
        </p:nvSpPr>
        <p:spPr>
          <a:xfrm>
            <a:off x="502920" y="1216152"/>
            <a:ext cx="11185855" cy="82296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900" b="0" i="1">
                <a:solidFill>
                  <a:srgbClr val="262626"/>
                </a:solidFill>
                <a:latin typeface="Calibri"/>
              </a:rPr>
              <a:t>Aşağıda bazı ülkelerin nüfus özellikleri ve piramitleri verilmiştir. Bunlardan yararlanarak verilen ülkelerin demografik dönüşüm modelinin hangi aşamasında olduğunu gerekçeleriyle yazınız.</a:t>
            </a:r>
          </a:p>
        </p:txBody>
      </p:sp>
      <p:graphicFrame>
        <p:nvGraphicFramePr>
          <p:cNvPr id="7" name="Table 6"/>
          <p:cNvGraphicFramePr>
            <a:graphicFrameLocks noGrp="1"/>
          </p:cNvGraphicFramePr>
          <p:nvPr/>
        </p:nvGraphicFramePr>
        <p:xfrm>
          <a:off x="502920" y="2176272"/>
          <a:ext cx="11185855" cy="2907792"/>
        </p:xfrm>
        <a:graphic>
          <a:graphicData uri="http://schemas.openxmlformats.org/drawingml/2006/table">
            <a:tbl>
              <a:tblPr firstRow="1" bandRow="1">
                <a:tableStyleId>{5C22544A-7EE6-4342-B048-85BDC9FD1C3A}</a:tableStyleId>
              </a:tblPr>
              <a:tblGrid>
                <a:gridCol w="1234440"/>
                <a:gridCol w="1691640"/>
                <a:gridCol w="1325880"/>
                <a:gridCol w="1600200"/>
                <a:gridCol w="1325880"/>
                <a:gridCol w="1325880"/>
                <a:gridCol w="1325880"/>
                <a:gridCol w="1356055"/>
              </a:tblGrid>
              <a:tr h="713232">
                <a:tc>
                  <a:txBody>
                    <a:bodyPr wrap="square"/>
                    <a:lstStyle/>
                    <a:p>
                      <a:pPr algn="ctr">
                        <a:spcBef>
                          <a:spcPts val="0"/>
                        </a:spcBef>
                        <a:spcAft>
                          <a:spcPts val="0"/>
                        </a:spcAft>
                      </a:pPr>
                      <a:r>
                        <a:rPr lang="tr-TR" sz="1500" b="1" i="0">
                          <a:solidFill>
                            <a:srgbClr val="FFFFFF"/>
                          </a:solidFill>
                          <a:latin typeface="Calibri"/>
                        </a:rPr>
                        <a:t>Ülke</a:t>
                      </a:r>
                    </a:p>
                  </a:txBody>
                  <a:tcPr marL="54864" marR="54864" marT="18288" marB="18288" anchor="ctr">
                    <a:solidFill>
                      <a:srgbClr val="B85C12"/>
                    </a:solidFill>
                  </a:tcPr>
                </a:tc>
                <a:tc>
                  <a:txBody>
                    <a:bodyPr wrap="square"/>
                    <a:lstStyle/>
                    <a:p>
                      <a:pPr algn="ctr">
                        <a:spcBef>
                          <a:spcPts val="0"/>
                        </a:spcBef>
                        <a:spcAft>
                          <a:spcPts val="0"/>
                        </a:spcAft>
                      </a:pPr>
                      <a:r>
                        <a:rPr lang="tr-TR" sz="1500" b="1" i="0">
                          <a:solidFill>
                            <a:srgbClr val="FFFFFF"/>
                          </a:solidFill>
                          <a:latin typeface="Calibri"/>
                        </a:rPr>
                        <a:t>Nüfus</a:t>
                      </a:r>
                    </a:p>
                  </a:txBody>
                  <a:tcPr marL="54864" marR="54864" marT="18288" marB="18288" anchor="ctr">
                    <a:solidFill>
                      <a:srgbClr val="B85C12"/>
                    </a:solidFill>
                  </a:tcPr>
                </a:tc>
                <a:tc>
                  <a:txBody>
                    <a:bodyPr wrap="square"/>
                    <a:lstStyle/>
                    <a:p>
                      <a:pPr algn="ctr">
                        <a:spcBef>
                          <a:spcPts val="0"/>
                        </a:spcBef>
                        <a:spcAft>
                          <a:spcPts val="0"/>
                        </a:spcAft>
                      </a:pPr>
                      <a:r>
                        <a:rPr lang="tr-TR" sz="1500" b="1" i="0">
                          <a:solidFill>
                            <a:srgbClr val="FFFFFF"/>
                          </a:solidFill>
                          <a:latin typeface="Calibri"/>
                        </a:rPr>
                        <a:t>Nüfus Artış Hızı (%)</a:t>
                      </a:r>
                    </a:p>
                  </a:txBody>
                  <a:tcPr marL="54864" marR="54864" marT="18288" marB="18288" anchor="ctr">
                    <a:solidFill>
                      <a:srgbClr val="B85C12"/>
                    </a:solidFill>
                  </a:tcPr>
                </a:tc>
                <a:tc>
                  <a:txBody>
                    <a:bodyPr wrap="square"/>
                    <a:lstStyle/>
                    <a:p>
                      <a:pPr algn="ctr">
                        <a:spcBef>
                          <a:spcPts val="0"/>
                        </a:spcBef>
                        <a:spcAft>
                          <a:spcPts val="0"/>
                        </a:spcAft>
                      </a:pPr>
                      <a:r>
                        <a:rPr lang="tr-TR" sz="1500" b="1" i="0">
                          <a:solidFill>
                            <a:srgbClr val="FFFFFF"/>
                          </a:solidFill>
                          <a:latin typeface="Calibri"/>
                        </a:rPr>
                        <a:t>Doğal Nüfus Artış Hızı (%)</a:t>
                      </a:r>
                    </a:p>
                  </a:txBody>
                  <a:tcPr marL="54864" marR="54864" marT="18288" marB="18288" anchor="ctr">
                    <a:solidFill>
                      <a:srgbClr val="B85C12"/>
                    </a:solidFill>
                  </a:tcPr>
                </a:tc>
                <a:tc>
                  <a:txBody>
                    <a:bodyPr wrap="square"/>
                    <a:lstStyle/>
                    <a:p>
                      <a:pPr algn="ctr">
                        <a:spcBef>
                          <a:spcPts val="0"/>
                        </a:spcBef>
                        <a:spcAft>
                          <a:spcPts val="0"/>
                        </a:spcAft>
                      </a:pPr>
                      <a:r>
                        <a:rPr lang="tr-TR" sz="1500" b="1" i="0">
                          <a:solidFill>
                            <a:srgbClr val="FFFFFF"/>
                          </a:solidFill>
                          <a:latin typeface="Calibri"/>
                        </a:rPr>
                        <a:t>Doğurganlık Hızı</a:t>
                      </a:r>
                    </a:p>
                  </a:txBody>
                  <a:tcPr marL="54864" marR="54864" marT="18288" marB="18288" anchor="ctr">
                    <a:solidFill>
                      <a:srgbClr val="B85C12"/>
                    </a:solidFill>
                  </a:tcPr>
                </a:tc>
                <a:tc>
                  <a:txBody>
                    <a:bodyPr wrap="square"/>
                    <a:lstStyle/>
                    <a:p>
                      <a:pPr algn="ctr">
                        <a:spcBef>
                          <a:spcPts val="0"/>
                        </a:spcBef>
                        <a:spcAft>
                          <a:spcPts val="0"/>
                        </a:spcAft>
                      </a:pPr>
                      <a:r>
                        <a:rPr lang="tr-TR" sz="1500" b="1" i="0">
                          <a:solidFill>
                            <a:srgbClr val="FFFFFF"/>
                          </a:solidFill>
                          <a:latin typeface="Calibri"/>
                        </a:rPr>
                        <a:t>Doğum Oranı (‰)</a:t>
                      </a:r>
                    </a:p>
                  </a:txBody>
                  <a:tcPr marL="54864" marR="54864" marT="18288" marB="18288" anchor="ctr">
                    <a:solidFill>
                      <a:srgbClr val="B85C12"/>
                    </a:solidFill>
                  </a:tcPr>
                </a:tc>
                <a:tc>
                  <a:txBody>
                    <a:bodyPr wrap="square"/>
                    <a:lstStyle/>
                    <a:p>
                      <a:pPr algn="ctr">
                        <a:spcBef>
                          <a:spcPts val="0"/>
                        </a:spcBef>
                        <a:spcAft>
                          <a:spcPts val="0"/>
                        </a:spcAft>
                      </a:pPr>
                      <a:r>
                        <a:rPr lang="tr-TR" sz="1500" b="1" i="0">
                          <a:solidFill>
                            <a:srgbClr val="FFFFFF"/>
                          </a:solidFill>
                          <a:latin typeface="Calibri"/>
                        </a:rPr>
                        <a:t>Ölüm Oranı (‰)</a:t>
                      </a:r>
                    </a:p>
                  </a:txBody>
                  <a:tcPr marL="54864" marR="54864" marT="18288" marB="18288" anchor="ctr">
                    <a:solidFill>
                      <a:srgbClr val="B85C12"/>
                    </a:solidFill>
                  </a:tcPr>
                </a:tc>
                <a:tc>
                  <a:txBody>
                    <a:bodyPr wrap="square"/>
                    <a:lstStyle/>
                    <a:p>
                      <a:pPr algn="ctr">
                        <a:spcBef>
                          <a:spcPts val="0"/>
                        </a:spcBef>
                        <a:spcAft>
                          <a:spcPts val="0"/>
                        </a:spcAft>
                      </a:pPr>
                      <a:r>
                        <a:rPr lang="tr-TR" sz="1500" b="1" i="0">
                          <a:solidFill>
                            <a:srgbClr val="FFFFFF"/>
                          </a:solidFill>
                          <a:latin typeface="Calibri"/>
                        </a:rPr>
                        <a:t>Ortalama Ömür</a:t>
                      </a:r>
                    </a:p>
                  </a:txBody>
                  <a:tcPr marL="54864" marR="54864" marT="18288" marB="18288" anchor="ctr">
                    <a:solidFill>
                      <a:srgbClr val="B85C12"/>
                    </a:solidFill>
                  </a:tcPr>
                </a:tc>
              </a:tr>
              <a:tr h="548640">
                <a:tc>
                  <a:txBody>
                    <a:bodyPr wrap="square"/>
                    <a:lstStyle/>
                    <a:p>
                      <a:pPr algn="l">
                        <a:spcBef>
                          <a:spcPts val="0"/>
                        </a:spcBef>
                        <a:spcAft>
                          <a:spcPts val="0"/>
                        </a:spcAft>
                      </a:pPr>
                      <a:r>
                        <a:rPr lang="tr-TR" sz="2100" b="0" i="0">
                          <a:solidFill>
                            <a:srgbClr val="262626"/>
                          </a:solidFill>
                          <a:latin typeface="Calibri"/>
                        </a:rPr>
                        <a:t>Meksika</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130.739.927</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0,72</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0,78</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1,79</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14,3</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6,5</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74</a:t>
                      </a:r>
                    </a:p>
                  </a:txBody>
                  <a:tcPr marL="54864" marR="54864" marT="18288" marB="18288" anchor="ctr">
                    <a:solidFill>
                      <a:srgbClr val="FFFFFF"/>
                    </a:solidFill>
                  </a:tcPr>
                </a:tc>
              </a:tr>
              <a:tr h="548640">
                <a:tc>
                  <a:txBody>
                    <a:bodyPr wrap="square"/>
                    <a:lstStyle/>
                    <a:p>
                      <a:pPr algn="l">
                        <a:spcBef>
                          <a:spcPts val="0"/>
                        </a:spcBef>
                        <a:spcAft>
                          <a:spcPts val="0"/>
                        </a:spcAft>
                      </a:pPr>
                      <a:r>
                        <a:rPr lang="tr-TR" sz="2100" b="0" i="0">
                          <a:solidFill>
                            <a:srgbClr val="262626"/>
                          </a:solidFill>
                          <a:latin typeface="Calibri"/>
                        </a:rPr>
                        <a:t>Japonya</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123.201.045</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−0,43</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−0,50</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1,40</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6,9</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11,9</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85</a:t>
                      </a:r>
                    </a:p>
                  </a:txBody>
                  <a:tcPr marL="54864" marR="54864" marT="18288" marB="18288" anchor="ctr">
                    <a:solidFill>
                      <a:srgbClr val="F0F0F0"/>
                    </a:solidFill>
                  </a:tcPr>
                </a:tc>
              </a:tr>
              <a:tr h="548640">
                <a:tc>
                  <a:txBody>
                    <a:bodyPr wrap="square"/>
                    <a:lstStyle/>
                    <a:p>
                      <a:pPr algn="l">
                        <a:spcBef>
                          <a:spcPts val="0"/>
                        </a:spcBef>
                        <a:spcAft>
                          <a:spcPts val="0"/>
                        </a:spcAft>
                      </a:pPr>
                      <a:r>
                        <a:rPr lang="tr-TR" sz="2100" b="0" i="0">
                          <a:solidFill>
                            <a:srgbClr val="262626"/>
                          </a:solidFill>
                          <a:latin typeface="Calibri"/>
                        </a:rPr>
                        <a:t>Etiyopya</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118.550.298</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2,37</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2,38</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3,84</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29,6</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5,8</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67</a:t>
                      </a:r>
                    </a:p>
                  </a:txBody>
                  <a:tcPr marL="54864" marR="54864" marT="18288" marB="18288" anchor="ctr">
                    <a:solidFill>
                      <a:srgbClr val="FFFFFF"/>
                    </a:solidFill>
                  </a:tcPr>
                </a:tc>
              </a:tr>
              <a:tr h="548640">
                <a:tc>
                  <a:txBody>
                    <a:bodyPr wrap="square"/>
                    <a:lstStyle/>
                    <a:p>
                      <a:pPr algn="l">
                        <a:spcBef>
                          <a:spcPts val="0"/>
                        </a:spcBef>
                        <a:spcAft>
                          <a:spcPts val="0"/>
                        </a:spcAft>
                      </a:pPr>
                      <a:r>
                        <a:rPr lang="tr-TR" sz="2100" b="0" i="0">
                          <a:solidFill>
                            <a:srgbClr val="262626"/>
                          </a:solidFill>
                          <a:latin typeface="Calibri"/>
                        </a:rPr>
                        <a:t>Kanada</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38.794.813</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0,71</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0,18</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1,58</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10,0</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8,2</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84</a:t>
                      </a:r>
                    </a:p>
                  </a:txBody>
                  <a:tcPr marL="54864" marR="54864" marT="18288" marB="18288" anchor="ctr">
                    <a:solidFill>
                      <a:srgbClr val="F0F0F0"/>
                    </a:solidFill>
                  </a:tcPr>
                </a:tc>
              </a:tr>
            </a:tbl>
          </a:graphicData>
        </a:graphic>
      </p:graphicFrame>
      <p:sp>
        <p:nvSpPr>
          <p:cNvPr id="8" name="Rounded Rectangle 7"/>
          <p:cNvSpPr/>
          <p:nvPr/>
        </p:nvSpPr>
        <p:spPr>
          <a:xfrm>
            <a:off x="502920" y="5239512"/>
            <a:ext cx="11185855" cy="9601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400"/>
              </a:spcAft>
            </a:pPr>
            <a:r>
              <a:rPr lang="tr-TR" sz="2200" b="1" i="0">
                <a:solidFill>
                  <a:srgbClr val="B85C12"/>
                </a:solidFill>
                <a:latin typeface="Calibri"/>
              </a:rPr>
              <a:t>Grup görevi: her ülke için aşama + gerekçe</a:t>
            </a:r>
          </a:p>
          <a:p>
            <a:pPr algn="l">
              <a:spcBef>
                <a:spcPts val="0"/>
              </a:spcBef>
              <a:spcAft>
                <a:spcPts val="0"/>
              </a:spcAft>
            </a:pPr>
            <a:r>
              <a:rPr lang="tr-TR" sz="1900" b="0" i="0">
                <a:solidFill>
                  <a:srgbClr val="262626"/>
                </a:solidFill>
                <a:latin typeface="Calibri"/>
              </a:rPr>
              <a:t>Gerekçe en az iki veriye dayanır: biri tablodan, biri piramitten.</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0" name="Rounded Rectangle 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156</a:t>
            </a:r>
          </a:p>
        </p:txBody>
      </p:sp>
      <p:sp>
        <p:nvSpPr>
          <p:cNvPr id="11" name="TextBox 1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200 / 379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Dört ülkenin nüfus piramitleri (2023)</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PİRAMİT OKU</a:t>
            </a:r>
          </a:p>
        </p:txBody>
      </p:sp>
      <p:pic>
        <p:nvPicPr>
          <p:cNvPr id="6" name="Picture 5" descr="h24_meksika_s156.jpg"/>
          <p:cNvPicPr>
            <a:picLocks noChangeAspect="1"/>
          </p:cNvPicPr>
          <p:nvPr/>
        </p:nvPicPr>
        <p:blipFill>
          <a:blip r:embed="rId3"/>
          <a:stretch>
            <a:fillRect/>
          </a:stretch>
        </p:blipFill>
        <p:spPr>
          <a:xfrm>
            <a:off x="561578" y="1216152"/>
            <a:ext cx="3860322" cy="2395728"/>
          </a:xfrm>
          <a:prstGeom prst="rect">
            <a:avLst/>
          </a:prstGeom>
          <a:ln w="9525">
            <a:solidFill>
              <a:srgbClr val="D9D9D9"/>
            </a:solidFill>
          </a:ln>
        </p:spPr>
      </p:pic>
      <p:pic>
        <p:nvPicPr>
          <p:cNvPr id="7" name="Picture 6" descr="h24_japonya_s156.jpg"/>
          <p:cNvPicPr>
            <a:picLocks noChangeAspect="1"/>
          </p:cNvPicPr>
          <p:nvPr/>
        </p:nvPicPr>
        <p:blipFill>
          <a:blip r:embed="rId4"/>
          <a:stretch>
            <a:fillRect/>
          </a:stretch>
        </p:blipFill>
        <p:spPr>
          <a:xfrm>
            <a:off x="4750195" y="1216152"/>
            <a:ext cx="3804125" cy="2395728"/>
          </a:xfrm>
          <a:prstGeom prst="rect">
            <a:avLst/>
          </a:prstGeom>
          <a:ln w="9525">
            <a:solidFill>
              <a:srgbClr val="D9D9D9"/>
            </a:solidFill>
          </a:ln>
        </p:spPr>
      </p:pic>
      <p:pic>
        <p:nvPicPr>
          <p:cNvPr id="8" name="Picture 7" descr="h24_etiyopya_s156.jpg"/>
          <p:cNvPicPr>
            <a:picLocks noChangeAspect="1"/>
          </p:cNvPicPr>
          <p:nvPr/>
        </p:nvPicPr>
        <p:blipFill>
          <a:blip r:embed="rId5"/>
          <a:stretch>
            <a:fillRect/>
          </a:stretch>
        </p:blipFill>
        <p:spPr>
          <a:xfrm>
            <a:off x="573228" y="3794760"/>
            <a:ext cx="3837021" cy="2395728"/>
          </a:xfrm>
          <a:prstGeom prst="rect">
            <a:avLst/>
          </a:prstGeom>
          <a:ln w="9525">
            <a:solidFill>
              <a:srgbClr val="D9D9D9"/>
            </a:solidFill>
          </a:ln>
        </p:spPr>
      </p:pic>
      <p:pic>
        <p:nvPicPr>
          <p:cNvPr id="9" name="Picture 8" descr="h24_kanada_s156.jpg"/>
          <p:cNvPicPr>
            <a:picLocks noChangeAspect="1"/>
          </p:cNvPicPr>
          <p:nvPr/>
        </p:nvPicPr>
        <p:blipFill>
          <a:blip r:embed="rId6"/>
          <a:stretch>
            <a:fillRect/>
          </a:stretch>
        </p:blipFill>
        <p:spPr>
          <a:xfrm>
            <a:off x="4731293" y="3794760"/>
            <a:ext cx="3841929" cy="2395728"/>
          </a:xfrm>
          <a:prstGeom prst="rect">
            <a:avLst/>
          </a:prstGeom>
          <a:ln w="9525">
            <a:solidFill>
              <a:srgbClr val="D9D9D9"/>
            </a:solidFill>
          </a:ln>
        </p:spPr>
      </p:pic>
      <p:sp>
        <p:nvSpPr>
          <p:cNvPr id="10" name="Rounded Rectangle 9"/>
          <p:cNvSpPr/>
          <p:nvPr/>
        </p:nvSpPr>
        <p:spPr>
          <a:xfrm>
            <a:off x="8869678" y="1216152"/>
            <a:ext cx="2819097" cy="5029200"/>
          </a:xfrm>
          <a:prstGeom prst="roundRect">
            <a:avLst>
              <a:gd name="adj" fmla="val 5000"/>
            </a:avLst>
          </a:prstGeom>
          <a:solidFill>
            <a:srgbClr val="F0F0F0"/>
          </a:solidFill>
          <a:ln>
            <a:noFill/>
          </a:ln>
          <a:effectLst/>
        </p:spPr>
        <p:txBody>
          <a:bodyPr rtlCol="0" anchor="ctr"/>
          <a:lstStyle/>
          <a:p/>
        </p:txBody>
      </p:sp>
      <p:sp>
        <p:nvSpPr>
          <p:cNvPr id="11" name="Rounded Rectangle 10"/>
          <p:cNvSpPr/>
          <p:nvPr/>
        </p:nvSpPr>
        <p:spPr>
          <a:xfrm>
            <a:off x="8869678" y="1216152"/>
            <a:ext cx="2819097" cy="530352"/>
          </a:xfrm>
          <a:prstGeom prst="roundRect">
            <a:avLst>
              <a:gd name="adj" fmla="val 25000"/>
            </a:avLst>
          </a:prstGeom>
          <a:solidFill>
            <a:srgbClr val="B85C12"/>
          </a:solidFill>
          <a:ln>
            <a:noFill/>
          </a:ln>
          <a:effectLst/>
        </p:spPr>
        <p:txBody>
          <a:bodyPr rtlCol="0" anchor="ctr"/>
          <a:lstStyle/>
          <a:p/>
        </p:txBody>
      </p:sp>
      <p:sp>
        <p:nvSpPr>
          <p:cNvPr id="12" name="Rectangle 11"/>
          <p:cNvSpPr/>
          <p:nvPr/>
        </p:nvSpPr>
        <p:spPr>
          <a:xfrm>
            <a:off x="8869678" y="1481328"/>
            <a:ext cx="2819097" cy="265176"/>
          </a:xfrm>
          <a:prstGeom prst="rect">
            <a:avLst/>
          </a:prstGeom>
          <a:solidFill>
            <a:srgbClr val="B85C12"/>
          </a:solidFill>
          <a:ln>
            <a:noFill/>
          </a:ln>
          <a:effectLst/>
        </p:spPr>
        <p:txBody>
          <a:bodyPr rtlCol="0" anchor="ctr"/>
          <a:lstStyle/>
          <a:p/>
        </p:txBody>
      </p:sp>
      <p:sp>
        <p:nvSpPr>
          <p:cNvPr id="13" name="TextBox 12"/>
          <p:cNvSpPr txBox="1"/>
          <p:nvPr/>
        </p:nvSpPr>
        <p:spPr>
          <a:xfrm>
            <a:off x="8961118" y="1216152"/>
            <a:ext cx="2636217"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Piramit okuyucu</a:t>
            </a:r>
          </a:p>
        </p:txBody>
      </p:sp>
      <p:sp>
        <p:nvSpPr>
          <p:cNvPr id="14" name="TextBox 13"/>
          <p:cNvSpPr txBox="1"/>
          <p:nvPr/>
        </p:nvSpPr>
        <p:spPr>
          <a:xfrm>
            <a:off x="8979406" y="1819656"/>
            <a:ext cx="2599641" cy="435254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Taban geniş mi, dar mı?</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Tepe (65 ve üstü) geniş mi?</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En kalabalık yaş grubu nerede?</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Eksenin ölçeği kaç milyon?</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156</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201 / 379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Demografik Dönüşüm — örnek cevap (1/2)</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4_etiyopya_s156.jpg"/>
          <p:cNvPicPr>
            <a:picLocks noChangeAspect="1"/>
          </p:cNvPicPr>
          <p:nvPr/>
        </p:nvPicPr>
        <p:blipFill>
          <a:blip r:embed="rId3"/>
          <a:stretch>
            <a:fillRect/>
          </a:stretch>
        </p:blipFill>
        <p:spPr>
          <a:xfrm>
            <a:off x="502920" y="1228788"/>
            <a:ext cx="3840480" cy="2397887"/>
          </a:xfrm>
          <a:prstGeom prst="rect">
            <a:avLst/>
          </a:prstGeom>
          <a:ln w="9525">
            <a:solidFill>
              <a:srgbClr val="D9D9D9"/>
            </a:solidFill>
          </a:ln>
        </p:spPr>
      </p:pic>
      <p:sp>
        <p:nvSpPr>
          <p:cNvPr id="7" name="Rounded Rectangle 6"/>
          <p:cNvSpPr/>
          <p:nvPr/>
        </p:nvSpPr>
        <p:spPr>
          <a:xfrm>
            <a:off x="1156975" y="3001212"/>
            <a:ext cx="2867782" cy="318600"/>
          </a:xfrm>
          <a:prstGeom prst="roundRect">
            <a:avLst>
              <a:gd name="adj" fmla="val 18000"/>
            </a:avLst>
          </a:prstGeom>
          <a:noFill/>
          <a:ln w="31750">
            <a:solidFill>
              <a:srgbClr val="D3373A"/>
            </a:solidFill>
          </a:ln>
          <a:effectLst/>
        </p:spPr>
        <p:txBody>
          <a:bodyPr rtlCol="0" anchor="ctr"/>
          <a:lstStyle/>
          <a:p/>
        </p:txBody>
      </p:sp>
      <p:sp>
        <p:nvSpPr>
          <p:cNvPr id="8" name="Rounded Rectangle 7"/>
          <p:cNvSpPr/>
          <p:nvPr/>
        </p:nvSpPr>
        <p:spPr>
          <a:xfrm>
            <a:off x="4526280" y="1216152"/>
            <a:ext cx="7162495" cy="2423160"/>
          </a:xfrm>
          <a:prstGeom prst="roundRect">
            <a:avLst>
              <a:gd name="adj" fmla="val 6000"/>
            </a:avLst>
          </a:prstGeom>
          <a:solidFill>
            <a:srgbClr val="E3F1E4"/>
          </a:solidFill>
          <a:ln>
            <a:noFill/>
          </a:ln>
          <a:effectLst/>
        </p:spPr>
        <p:txBody>
          <a:bodyPr rtlCol="0" anchor="ctr"/>
          <a:lstStyle/>
          <a:p/>
        </p:txBody>
      </p:sp>
      <p:sp>
        <p:nvSpPr>
          <p:cNvPr id="9" name="Rectangle 8"/>
          <p:cNvSpPr/>
          <p:nvPr/>
        </p:nvSpPr>
        <p:spPr>
          <a:xfrm>
            <a:off x="4526280" y="1216152"/>
            <a:ext cx="109728" cy="2423160"/>
          </a:xfrm>
          <a:prstGeom prst="rect">
            <a:avLst/>
          </a:prstGeom>
          <a:solidFill>
            <a:srgbClr val="2E7D32"/>
          </a:solidFill>
          <a:ln>
            <a:noFill/>
          </a:ln>
          <a:effectLst/>
        </p:spPr>
        <p:txBody>
          <a:bodyPr rtlCol="0" anchor="ctr"/>
          <a:lstStyle/>
          <a:p/>
        </p:txBody>
      </p:sp>
      <p:sp>
        <p:nvSpPr>
          <p:cNvPr id="10" name="TextBox 9"/>
          <p:cNvSpPr txBox="1"/>
          <p:nvPr/>
        </p:nvSpPr>
        <p:spPr>
          <a:xfrm>
            <a:off x="4754880" y="1271016"/>
            <a:ext cx="6842455" cy="231343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Etiyopya → 2. aşama</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Doğum oranı ‰29,6 çok yüksek, ölüm oranı ‰5,8 düşük → doğal artış ‰23,8 (%2,38), dördünün en yükseği</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Doğurganlık 3,84 (en yüksek) · ortalama ömür 67 (en kısa)</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Piramit: geniş taban, dar tepe → genç nüfus çok fazla</a:t>
            </a:r>
          </a:p>
        </p:txBody>
      </p:sp>
      <p:pic>
        <p:nvPicPr>
          <p:cNvPr id="11" name="Picture 10" descr="h24_meksika_s156.jpg"/>
          <p:cNvPicPr>
            <a:picLocks noChangeAspect="1"/>
          </p:cNvPicPr>
          <p:nvPr/>
        </p:nvPicPr>
        <p:blipFill>
          <a:blip r:embed="rId4"/>
          <a:stretch>
            <a:fillRect/>
          </a:stretch>
        </p:blipFill>
        <p:spPr>
          <a:xfrm>
            <a:off x="502920" y="3842065"/>
            <a:ext cx="3840480" cy="2383413"/>
          </a:xfrm>
          <a:prstGeom prst="rect">
            <a:avLst/>
          </a:prstGeom>
          <a:ln w="9525">
            <a:solidFill>
              <a:srgbClr val="D9D9D9"/>
            </a:solidFill>
          </a:ln>
        </p:spPr>
      </p:pic>
      <p:sp>
        <p:nvSpPr>
          <p:cNvPr id="12" name="Rounded Rectangle 11"/>
          <p:cNvSpPr/>
          <p:nvPr/>
        </p:nvSpPr>
        <p:spPr>
          <a:xfrm>
            <a:off x="1593012" y="5777329"/>
            <a:ext cx="1953781" cy="151061"/>
          </a:xfrm>
          <a:prstGeom prst="roundRect">
            <a:avLst>
              <a:gd name="adj" fmla="val 18000"/>
            </a:avLst>
          </a:prstGeom>
          <a:noFill/>
          <a:ln w="31750">
            <a:solidFill>
              <a:srgbClr val="D3373A"/>
            </a:solidFill>
          </a:ln>
          <a:effectLst/>
        </p:spPr>
        <p:txBody>
          <a:bodyPr rtlCol="0" anchor="ctr"/>
          <a:lstStyle/>
          <a:p/>
        </p:txBody>
      </p:sp>
      <p:sp>
        <p:nvSpPr>
          <p:cNvPr id="13" name="Rounded Rectangle 12"/>
          <p:cNvSpPr/>
          <p:nvPr/>
        </p:nvSpPr>
        <p:spPr>
          <a:xfrm>
            <a:off x="1274370" y="5448351"/>
            <a:ext cx="2549139" cy="229949"/>
          </a:xfrm>
          <a:prstGeom prst="roundRect">
            <a:avLst>
              <a:gd name="adj" fmla="val 18000"/>
            </a:avLst>
          </a:prstGeom>
          <a:noFill/>
          <a:ln w="31750">
            <a:solidFill>
              <a:srgbClr val="4F4F4F"/>
            </a:solidFill>
          </a:ln>
          <a:effectLst/>
        </p:spPr>
        <p:txBody>
          <a:bodyPr rtlCol="0" anchor="ctr"/>
          <a:lstStyle/>
          <a:p/>
        </p:txBody>
      </p:sp>
      <p:sp>
        <p:nvSpPr>
          <p:cNvPr id="14" name="Rounded Rectangle 13"/>
          <p:cNvSpPr/>
          <p:nvPr/>
        </p:nvSpPr>
        <p:spPr>
          <a:xfrm>
            <a:off x="4526280" y="3822192"/>
            <a:ext cx="7162495" cy="2423160"/>
          </a:xfrm>
          <a:prstGeom prst="roundRect">
            <a:avLst>
              <a:gd name="adj" fmla="val 6000"/>
            </a:avLst>
          </a:prstGeom>
          <a:solidFill>
            <a:srgbClr val="E3F1E4"/>
          </a:solidFill>
          <a:ln>
            <a:noFill/>
          </a:ln>
          <a:effectLst/>
        </p:spPr>
        <p:txBody>
          <a:bodyPr rtlCol="0" anchor="ctr"/>
          <a:lstStyle/>
          <a:p/>
        </p:txBody>
      </p:sp>
      <p:sp>
        <p:nvSpPr>
          <p:cNvPr id="15" name="Rectangle 14"/>
          <p:cNvSpPr/>
          <p:nvPr/>
        </p:nvSpPr>
        <p:spPr>
          <a:xfrm>
            <a:off x="4526280" y="3822192"/>
            <a:ext cx="109728" cy="2423160"/>
          </a:xfrm>
          <a:prstGeom prst="rect">
            <a:avLst/>
          </a:prstGeom>
          <a:solidFill>
            <a:srgbClr val="2E7D32"/>
          </a:solidFill>
          <a:ln>
            <a:noFill/>
          </a:ln>
          <a:effectLst/>
        </p:spPr>
        <p:txBody>
          <a:bodyPr rtlCol="0" anchor="ctr"/>
          <a:lstStyle/>
          <a:p/>
        </p:txBody>
      </p:sp>
      <p:sp>
        <p:nvSpPr>
          <p:cNvPr id="16" name="TextBox 15"/>
          <p:cNvSpPr txBox="1"/>
          <p:nvPr/>
        </p:nvSpPr>
        <p:spPr>
          <a:xfrm>
            <a:off x="4754880" y="3877056"/>
            <a:ext cx="6842455" cy="231343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Meksika → 3. aşama</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Doğum oranı ‰14,3'e inmiş, ölüm oranı ‰6,5 düşük → doğal artış ‰7,8 (%0,78): artış yavaşlamış</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Doğurganlık 1,79 · ortalama ömür 74</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Piramit: taban daralmaya başlamış (0-4 yaş grubu 15-24 yaş gruplarından dar), yaşlı nüfus az</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156</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202 / 379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Demografik Dönüşüm — örnek cevap (2/2)</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4_kanada_s156.jpg"/>
          <p:cNvPicPr>
            <a:picLocks noChangeAspect="1"/>
          </p:cNvPicPr>
          <p:nvPr/>
        </p:nvPicPr>
        <p:blipFill>
          <a:blip r:embed="rId3"/>
          <a:stretch>
            <a:fillRect/>
          </a:stretch>
        </p:blipFill>
        <p:spPr>
          <a:xfrm>
            <a:off x="502920" y="1230319"/>
            <a:ext cx="3840480" cy="2394824"/>
          </a:xfrm>
          <a:prstGeom prst="rect">
            <a:avLst/>
          </a:prstGeom>
          <a:ln w="9525">
            <a:solidFill>
              <a:srgbClr val="D9D9D9"/>
            </a:solidFill>
          </a:ln>
        </p:spPr>
      </p:pic>
      <p:sp>
        <p:nvSpPr>
          <p:cNvPr id="7" name="Rounded Rectangle 6"/>
          <p:cNvSpPr/>
          <p:nvPr/>
        </p:nvSpPr>
        <p:spPr>
          <a:xfrm>
            <a:off x="1611076" y="3020936"/>
            <a:ext cx="1844107" cy="319874"/>
          </a:xfrm>
          <a:prstGeom prst="roundRect">
            <a:avLst>
              <a:gd name="adj" fmla="val 18000"/>
            </a:avLst>
          </a:prstGeom>
          <a:noFill/>
          <a:ln w="31750">
            <a:solidFill>
              <a:srgbClr val="D3373A"/>
            </a:solidFill>
          </a:ln>
          <a:effectLst/>
        </p:spPr>
        <p:txBody>
          <a:bodyPr rtlCol="0" anchor="ctr"/>
          <a:lstStyle/>
          <a:p/>
        </p:txBody>
      </p:sp>
      <p:sp>
        <p:nvSpPr>
          <p:cNvPr id="8" name="Rounded Rectangle 7"/>
          <p:cNvSpPr/>
          <p:nvPr/>
        </p:nvSpPr>
        <p:spPr>
          <a:xfrm>
            <a:off x="1306544" y="1560347"/>
            <a:ext cx="2436252" cy="692214"/>
          </a:xfrm>
          <a:prstGeom prst="roundRect">
            <a:avLst>
              <a:gd name="adj" fmla="val 18000"/>
            </a:avLst>
          </a:prstGeom>
          <a:noFill/>
          <a:ln w="31750">
            <a:solidFill>
              <a:srgbClr val="4F4F4F"/>
            </a:solidFill>
          </a:ln>
          <a:effectLst/>
        </p:spPr>
        <p:txBody>
          <a:bodyPr rtlCol="0" anchor="ctr"/>
          <a:lstStyle/>
          <a:p/>
        </p:txBody>
      </p:sp>
      <p:sp>
        <p:nvSpPr>
          <p:cNvPr id="9" name="Rounded Rectangle 8"/>
          <p:cNvSpPr/>
          <p:nvPr/>
        </p:nvSpPr>
        <p:spPr>
          <a:xfrm>
            <a:off x="4526280" y="1216152"/>
            <a:ext cx="7162495" cy="242316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4526280" y="1216152"/>
            <a:ext cx="109728" cy="2423160"/>
          </a:xfrm>
          <a:prstGeom prst="rect">
            <a:avLst/>
          </a:prstGeom>
          <a:solidFill>
            <a:srgbClr val="2E7D32"/>
          </a:solidFill>
          <a:ln>
            <a:noFill/>
          </a:ln>
          <a:effectLst/>
        </p:spPr>
        <p:txBody>
          <a:bodyPr rtlCol="0" anchor="ctr"/>
          <a:lstStyle/>
          <a:p/>
        </p:txBody>
      </p:sp>
      <p:sp>
        <p:nvSpPr>
          <p:cNvPr id="11" name="TextBox 10"/>
          <p:cNvSpPr txBox="1"/>
          <p:nvPr/>
        </p:nvSpPr>
        <p:spPr>
          <a:xfrm>
            <a:off x="4754880" y="1271016"/>
            <a:ext cx="6842455" cy="231343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Kanada → 4. aşama</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Doğum (‰10,0) ve ölüm (‰8,2) oranları düşük ve birbirine yakın → doğal artış ‰1,8 (%0,18)</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Doğurganlık 1,58 · ortalama ömür 84 · piramit: tabanı dar, gövde ve tepe geniş</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Nüfus artış hızı (%0,71) doğal artıştan yüksek → göç alıyor</a:t>
            </a:r>
          </a:p>
        </p:txBody>
      </p:sp>
      <p:pic>
        <p:nvPicPr>
          <p:cNvPr id="12" name="Picture 11" descr="h24_japonya_s156.jpg"/>
          <p:cNvPicPr>
            <a:picLocks noChangeAspect="1"/>
          </p:cNvPicPr>
          <p:nvPr/>
        </p:nvPicPr>
        <p:blipFill>
          <a:blip r:embed="rId4"/>
          <a:stretch>
            <a:fillRect/>
          </a:stretch>
        </p:blipFill>
        <p:spPr>
          <a:xfrm>
            <a:off x="502920" y="3824460"/>
            <a:ext cx="3840480" cy="2418622"/>
          </a:xfrm>
          <a:prstGeom prst="rect">
            <a:avLst/>
          </a:prstGeom>
          <a:ln w="9525">
            <a:solidFill>
              <a:srgbClr val="D9D9D9"/>
            </a:solidFill>
          </a:ln>
        </p:spPr>
      </p:pic>
      <p:sp>
        <p:nvSpPr>
          <p:cNvPr id="13" name="Rounded Rectangle 12"/>
          <p:cNvSpPr/>
          <p:nvPr/>
        </p:nvSpPr>
        <p:spPr>
          <a:xfrm>
            <a:off x="1666959" y="5619690"/>
            <a:ext cx="1665341" cy="320212"/>
          </a:xfrm>
          <a:prstGeom prst="roundRect">
            <a:avLst>
              <a:gd name="adj" fmla="val 18000"/>
            </a:avLst>
          </a:prstGeom>
          <a:noFill/>
          <a:ln w="31750">
            <a:solidFill>
              <a:srgbClr val="D3373A"/>
            </a:solidFill>
          </a:ln>
          <a:effectLst/>
        </p:spPr>
        <p:txBody>
          <a:bodyPr rtlCol="0" anchor="ctr"/>
          <a:lstStyle/>
          <a:p/>
        </p:txBody>
      </p:sp>
      <p:sp>
        <p:nvSpPr>
          <p:cNvPr id="14" name="Rounded Rectangle 13"/>
          <p:cNvSpPr/>
          <p:nvPr/>
        </p:nvSpPr>
        <p:spPr>
          <a:xfrm>
            <a:off x="1352583" y="4165110"/>
            <a:ext cx="2430038" cy="684709"/>
          </a:xfrm>
          <a:prstGeom prst="roundRect">
            <a:avLst>
              <a:gd name="adj" fmla="val 18000"/>
            </a:avLst>
          </a:prstGeom>
          <a:noFill/>
          <a:ln w="31750">
            <a:solidFill>
              <a:srgbClr val="4F4F4F"/>
            </a:solidFill>
          </a:ln>
          <a:effectLst/>
        </p:spPr>
        <p:txBody>
          <a:bodyPr rtlCol="0" anchor="ctr"/>
          <a:lstStyle/>
          <a:p/>
        </p:txBody>
      </p:sp>
      <p:sp>
        <p:nvSpPr>
          <p:cNvPr id="15" name="Rounded Rectangle 14"/>
          <p:cNvSpPr/>
          <p:nvPr/>
        </p:nvSpPr>
        <p:spPr>
          <a:xfrm>
            <a:off x="4526280" y="3822192"/>
            <a:ext cx="7162495" cy="2423160"/>
          </a:xfrm>
          <a:prstGeom prst="roundRect">
            <a:avLst>
              <a:gd name="adj" fmla="val 6000"/>
            </a:avLst>
          </a:prstGeom>
          <a:solidFill>
            <a:srgbClr val="E3F1E4"/>
          </a:solidFill>
          <a:ln>
            <a:noFill/>
          </a:ln>
          <a:effectLst/>
        </p:spPr>
        <p:txBody>
          <a:bodyPr rtlCol="0" anchor="ctr"/>
          <a:lstStyle/>
          <a:p/>
        </p:txBody>
      </p:sp>
      <p:sp>
        <p:nvSpPr>
          <p:cNvPr id="16" name="Rectangle 15"/>
          <p:cNvSpPr/>
          <p:nvPr/>
        </p:nvSpPr>
        <p:spPr>
          <a:xfrm>
            <a:off x="4526280" y="3822192"/>
            <a:ext cx="109728" cy="2423160"/>
          </a:xfrm>
          <a:prstGeom prst="rect">
            <a:avLst/>
          </a:prstGeom>
          <a:solidFill>
            <a:srgbClr val="2E7D32"/>
          </a:solidFill>
          <a:ln>
            <a:noFill/>
          </a:ln>
          <a:effectLst/>
        </p:spPr>
        <p:txBody>
          <a:bodyPr rtlCol="0" anchor="ctr"/>
          <a:lstStyle/>
          <a:p/>
        </p:txBody>
      </p:sp>
      <p:sp>
        <p:nvSpPr>
          <p:cNvPr id="17" name="TextBox 16"/>
          <p:cNvSpPr txBox="1"/>
          <p:nvPr/>
        </p:nvSpPr>
        <p:spPr>
          <a:xfrm>
            <a:off x="4754880" y="3877056"/>
            <a:ext cx="6842455" cy="231343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Japonya → 5. aşama</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Ölüm oranı (‰11,9) doğum oranından (‰6,9) yüksek → doğal artış −‰5,0 (−%0,50)</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Nüfus artış hızı −%0,43: nüfus azalıyor · doğurganlık 1,40 · ortalama ömür 85</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Piramit: tabanı tepesinden dar → yaşlı nüfus fazla</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156</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203 / 379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Philips 66: altı kişi, altı dakika</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PHILIPS 66</a:t>
            </a:r>
          </a:p>
        </p:txBody>
      </p:sp>
      <p:sp>
        <p:nvSpPr>
          <p:cNvPr id="6" name="Rounded Rectangle 5"/>
          <p:cNvSpPr/>
          <p:nvPr/>
        </p:nvSpPr>
        <p:spPr>
          <a:xfrm>
            <a:off x="502920" y="1261872"/>
            <a:ext cx="11185855" cy="1149858"/>
          </a:xfrm>
          <a:prstGeom prst="roundRect">
            <a:avLst>
              <a:gd name="adj" fmla="val 8000"/>
            </a:avLst>
          </a:prstGeom>
          <a:solidFill>
            <a:srgbClr val="F0F0F0"/>
          </a:solidFill>
          <a:ln>
            <a:noFill/>
          </a:ln>
          <a:effectLst/>
        </p:spPr>
        <p:txBody>
          <a:bodyPr rtlCol="0" anchor="ctr"/>
          <a:lstStyle/>
          <a:p/>
        </p:txBody>
      </p:sp>
      <p:sp>
        <p:nvSpPr>
          <p:cNvPr id="7" name="Rounded Rectangle 6"/>
          <p:cNvSpPr/>
          <p:nvPr/>
        </p:nvSpPr>
        <p:spPr>
          <a:xfrm>
            <a:off x="502920" y="1261872"/>
            <a:ext cx="1600200" cy="1149858"/>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 Fikir</a:t>
            </a:r>
          </a:p>
        </p:txBody>
      </p:sp>
      <p:sp>
        <p:nvSpPr>
          <p:cNvPr id="8" name="TextBox 7"/>
          <p:cNvSpPr txBox="1"/>
          <p:nvPr/>
        </p:nvSpPr>
        <p:spPr>
          <a:xfrm>
            <a:off x="2240280" y="1261872"/>
            <a:ext cx="8122615" cy="1149858"/>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Herkes sırayla 1 dakika fikrini söyler; yazıcı karar kartına yazar.</a:t>
            </a:r>
          </a:p>
        </p:txBody>
      </p:sp>
      <p:sp>
        <p:nvSpPr>
          <p:cNvPr id="9" name="Rounded Rectangle 8"/>
          <p:cNvSpPr/>
          <p:nvPr/>
        </p:nvSpPr>
        <p:spPr>
          <a:xfrm>
            <a:off x="10545775" y="1562481"/>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6 dk</a:t>
            </a:r>
          </a:p>
        </p:txBody>
      </p:sp>
      <p:sp>
        <p:nvSpPr>
          <p:cNvPr id="10" name="Rounded Rectangle 9"/>
          <p:cNvSpPr/>
          <p:nvPr/>
        </p:nvSpPr>
        <p:spPr>
          <a:xfrm>
            <a:off x="502920" y="2539746"/>
            <a:ext cx="11185855" cy="1149858"/>
          </a:xfrm>
          <a:prstGeom prst="roundRect">
            <a:avLst>
              <a:gd name="adj" fmla="val 8000"/>
            </a:avLst>
          </a:prstGeom>
          <a:solidFill>
            <a:srgbClr val="F0F0F0"/>
          </a:solidFill>
          <a:ln>
            <a:noFill/>
          </a:ln>
          <a:effectLst/>
        </p:spPr>
        <p:txBody>
          <a:bodyPr rtlCol="0" anchor="ctr"/>
          <a:lstStyle/>
          <a:p/>
        </p:txBody>
      </p:sp>
      <p:sp>
        <p:nvSpPr>
          <p:cNvPr id="11" name="Rounded Rectangle 10"/>
          <p:cNvSpPr/>
          <p:nvPr/>
        </p:nvSpPr>
        <p:spPr>
          <a:xfrm>
            <a:off x="502920" y="2539746"/>
            <a:ext cx="1600200" cy="1149858"/>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 Eleme</a:t>
            </a:r>
          </a:p>
        </p:txBody>
      </p:sp>
      <p:sp>
        <p:nvSpPr>
          <p:cNvPr id="12" name="TextBox 11"/>
          <p:cNvSpPr txBox="1"/>
          <p:nvPr/>
        </p:nvSpPr>
        <p:spPr>
          <a:xfrm>
            <a:off x="2240280" y="2539746"/>
            <a:ext cx="8122615" cy="1149858"/>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Veriye dayanmayan fikir elenir: “Bu fikir hangi veriye dayanıyor?”</a:t>
            </a:r>
          </a:p>
        </p:txBody>
      </p:sp>
      <p:sp>
        <p:nvSpPr>
          <p:cNvPr id="13" name="Rounded Rectangle 12"/>
          <p:cNvSpPr/>
          <p:nvPr/>
        </p:nvSpPr>
        <p:spPr>
          <a:xfrm>
            <a:off x="10545775" y="2840355"/>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3 dk</a:t>
            </a:r>
          </a:p>
        </p:txBody>
      </p:sp>
      <p:sp>
        <p:nvSpPr>
          <p:cNvPr id="14" name="Rounded Rectangle 13"/>
          <p:cNvSpPr/>
          <p:nvPr/>
        </p:nvSpPr>
        <p:spPr>
          <a:xfrm>
            <a:off x="502920" y="3817620"/>
            <a:ext cx="11185855" cy="1149858"/>
          </a:xfrm>
          <a:prstGeom prst="roundRect">
            <a:avLst>
              <a:gd name="adj" fmla="val 8000"/>
            </a:avLst>
          </a:prstGeom>
          <a:solidFill>
            <a:srgbClr val="F0F0F0"/>
          </a:solidFill>
          <a:ln>
            <a:noFill/>
          </a:ln>
          <a:effectLst/>
        </p:spPr>
        <p:txBody>
          <a:bodyPr rtlCol="0" anchor="ctr"/>
          <a:lstStyle/>
          <a:p/>
        </p:txBody>
      </p:sp>
      <p:sp>
        <p:nvSpPr>
          <p:cNvPr id="15" name="Rounded Rectangle 14"/>
          <p:cNvSpPr/>
          <p:nvPr/>
        </p:nvSpPr>
        <p:spPr>
          <a:xfrm>
            <a:off x="502920" y="3817620"/>
            <a:ext cx="1600200" cy="1149858"/>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 Karar</a:t>
            </a:r>
          </a:p>
        </p:txBody>
      </p:sp>
      <p:sp>
        <p:nvSpPr>
          <p:cNvPr id="16" name="TextBox 15"/>
          <p:cNvSpPr txBox="1"/>
          <p:nvPr/>
        </p:nvSpPr>
        <p:spPr>
          <a:xfrm>
            <a:off x="2240280" y="3817620"/>
            <a:ext cx="8122615" cy="1149858"/>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Grup tek fikirde karar kılar; farklı görüş varsa karar kartına yazılır.</a:t>
            </a:r>
          </a:p>
        </p:txBody>
      </p:sp>
      <p:sp>
        <p:nvSpPr>
          <p:cNvPr id="17" name="Rounded Rectangle 16"/>
          <p:cNvSpPr/>
          <p:nvPr/>
        </p:nvSpPr>
        <p:spPr>
          <a:xfrm>
            <a:off x="10545775" y="4118229"/>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1 dk</a:t>
            </a:r>
          </a:p>
        </p:txBody>
      </p:sp>
      <p:sp>
        <p:nvSpPr>
          <p:cNvPr id="18" name="Rounded Rectangle 17"/>
          <p:cNvSpPr/>
          <p:nvPr/>
        </p:nvSpPr>
        <p:spPr>
          <a:xfrm>
            <a:off x="502920" y="5095494"/>
            <a:ext cx="11185855" cy="1149858"/>
          </a:xfrm>
          <a:prstGeom prst="roundRect">
            <a:avLst>
              <a:gd name="adj" fmla="val 8000"/>
            </a:avLst>
          </a:prstGeom>
          <a:solidFill>
            <a:srgbClr val="F0F0F0"/>
          </a:solidFill>
          <a:ln>
            <a:noFill/>
          </a:ln>
          <a:effectLst/>
        </p:spPr>
        <p:txBody>
          <a:bodyPr rtlCol="0" anchor="ctr"/>
          <a:lstStyle/>
          <a:p/>
        </p:txBody>
      </p:sp>
      <p:sp>
        <p:nvSpPr>
          <p:cNvPr id="19" name="Rounded Rectangle 18"/>
          <p:cNvSpPr/>
          <p:nvPr/>
        </p:nvSpPr>
        <p:spPr>
          <a:xfrm>
            <a:off x="502920" y="5095494"/>
            <a:ext cx="1600200" cy="1149858"/>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4 · Sözcü</a:t>
            </a:r>
          </a:p>
        </p:txBody>
      </p:sp>
      <p:sp>
        <p:nvSpPr>
          <p:cNvPr id="20" name="TextBox 19"/>
          <p:cNvSpPr txBox="1"/>
          <p:nvPr/>
        </p:nvSpPr>
        <p:spPr>
          <a:xfrm>
            <a:off x="2240280" y="5095494"/>
            <a:ext cx="8122615" cy="1149858"/>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Sözcü 1 dakikalık savunmasını hazırlar.</a:t>
            </a:r>
          </a:p>
        </p:txBody>
      </p:sp>
      <p:sp>
        <p:nvSpPr>
          <p:cNvPr id="21" name="Rounded Rectangle 20"/>
          <p:cNvSpPr/>
          <p:nvPr/>
        </p:nvSpPr>
        <p:spPr>
          <a:xfrm>
            <a:off x="10545775" y="5396103"/>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3 dk</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204 / 379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Philips 66 sorusu: Türkiye kime benziyor?</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PHILIPS 66</a:t>
            </a:r>
          </a:p>
        </p:txBody>
      </p:sp>
      <p:sp>
        <p:nvSpPr>
          <p:cNvPr id="6" name="Rounded Rectangle 5"/>
          <p:cNvSpPr/>
          <p:nvPr/>
        </p:nvSpPr>
        <p:spPr>
          <a:xfrm>
            <a:off x="502920" y="1216152"/>
            <a:ext cx="11185855" cy="1005840"/>
          </a:xfrm>
          <a:prstGeom prst="roundRect">
            <a:avLst>
              <a:gd name="adj" fmla="val 8000"/>
            </a:avLst>
          </a:prstGeom>
          <a:solidFill>
            <a:srgbClr val="B85C12"/>
          </a:solidFill>
          <a:ln>
            <a:noFill/>
          </a:ln>
          <a:effectLst/>
        </p:spPr>
        <p:txBody>
          <a:bodyPr rtlCol="0" anchor="ctr" wrap="square" lIns="274320" rIns="274320" tIns="73152" bIns="73152">
            <a:noAutofit/>
          </a:bodyPr>
          <a:lstStyle/>
          <a:p>
            <a:pPr algn="l">
              <a:spcBef>
                <a:spcPts val="0"/>
              </a:spcBef>
              <a:spcAft>
                <a:spcPts val="0"/>
              </a:spcAft>
            </a:pPr>
            <a:r>
              <a:rPr lang="tr-TR" sz="2400" b="1" i="0">
                <a:solidFill>
                  <a:srgbClr val="FFFFFF"/>
                </a:solidFill>
                <a:latin typeface="Calibri"/>
              </a:rPr>
              <a:t>Türkiye'nin bugünkü nüfus özellikleri bu dört ülkeden en çok hangisine benziyor? Türkiye demografik dönüşümün hangi aşamasında?</a:t>
            </a:r>
          </a:p>
        </p:txBody>
      </p:sp>
      <p:graphicFrame>
        <p:nvGraphicFramePr>
          <p:cNvPr id="7" name="Table 6"/>
          <p:cNvGraphicFramePr>
            <a:graphicFrameLocks noGrp="1"/>
          </p:cNvGraphicFramePr>
          <p:nvPr/>
        </p:nvGraphicFramePr>
        <p:xfrm>
          <a:off x="502920" y="2359152"/>
          <a:ext cx="11185855" cy="2926080"/>
        </p:xfrm>
        <a:graphic>
          <a:graphicData uri="http://schemas.openxmlformats.org/drawingml/2006/table">
            <a:tbl>
              <a:tblPr firstRow="1" bandRow="1">
                <a:tableStyleId>{5C22544A-7EE6-4342-B048-85BDC9FD1C3A}</a:tableStyleId>
              </a:tblPr>
              <a:tblGrid>
                <a:gridCol w="2651760"/>
                <a:gridCol w="1783080"/>
                <a:gridCol w="1783080"/>
                <a:gridCol w="1783080"/>
                <a:gridCol w="1600200"/>
                <a:gridCol w="1584655"/>
              </a:tblGrid>
              <a:tr h="548640">
                <a:tc>
                  <a:txBody>
                    <a:bodyPr wrap="square"/>
                    <a:lstStyle/>
                    <a:p>
                      <a:pPr algn="ctr">
                        <a:spcBef>
                          <a:spcPts val="0"/>
                        </a:spcBef>
                        <a:spcAft>
                          <a:spcPts val="0"/>
                        </a:spcAft>
                      </a:pPr>
                      <a:r>
                        <a:rPr lang="tr-TR" sz="1700" b="1" i="0">
                          <a:solidFill>
                            <a:srgbClr val="FFFFFF"/>
                          </a:solidFill>
                          <a:latin typeface="Calibri"/>
                        </a:rPr>
                        <a:t>Ülke (yıl)</a:t>
                      </a:r>
                    </a:p>
                  </a:txBody>
                  <a:tcPr marL="54864" marR="54864" marT="18288" marB="18288" anchor="ctr">
                    <a:solidFill>
                      <a:srgbClr val="B85C12"/>
                    </a:solidFill>
                  </a:tcPr>
                </a:tc>
                <a:tc>
                  <a:txBody>
                    <a:bodyPr wrap="square"/>
                    <a:lstStyle/>
                    <a:p>
                      <a:pPr algn="ctr">
                        <a:spcBef>
                          <a:spcPts val="0"/>
                        </a:spcBef>
                        <a:spcAft>
                          <a:spcPts val="0"/>
                        </a:spcAft>
                      </a:pPr>
                      <a:r>
                        <a:rPr lang="tr-TR" sz="1700" b="1" i="0">
                          <a:solidFill>
                            <a:srgbClr val="FFFFFF"/>
                          </a:solidFill>
                          <a:latin typeface="Calibri"/>
                        </a:rPr>
                        <a:t>Doğum oranı (‰)</a:t>
                      </a:r>
                    </a:p>
                  </a:txBody>
                  <a:tcPr marL="54864" marR="54864" marT="18288" marB="18288" anchor="ctr">
                    <a:solidFill>
                      <a:srgbClr val="B85C12"/>
                    </a:solidFill>
                  </a:tcPr>
                </a:tc>
                <a:tc>
                  <a:txBody>
                    <a:bodyPr wrap="square"/>
                    <a:lstStyle/>
                    <a:p>
                      <a:pPr algn="ctr">
                        <a:spcBef>
                          <a:spcPts val="0"/>
                        </a:spcBef>
                        <a:spcAft>
                          <a:spcPts val="0"/>
                        </a:spcAft>
                      </a:pPr>
                      <a:r>
                        <a:rPr lang="tr-TR" sz="1700" b="1" i="0">
                          <a:solidFill>
                            <a:srgbClr val="FFFFFF"/>
                          </a:solidFill>
                          <a:latin typeface="Calibri"/>
                        </a:rPr>
                        <a:t>Ölüm oranı (‰)</a:t>
                      </a:r>
                    </a:p>
                  </a:txBody>
                  <a:tcPr marL="54864" marR="54864" marT="18288" marB="18288" anchor="ctr">
                    <a:solidFill>
                      <a:srgbClr val="B85C12"/>
                    </a:solidFill>
                  </a:tcPr>
                </a:tc>
                <a:tc>
                  <a:txBody>
                    <a:bodyPr wrap="square"/>
                    <a:lstStyle/>
                    <a:p>
                      <a:pPr algn="ctr">
                        <a:spcBef>
                          <a:spcPts val="0"/>
                        </a:spcBef>
                        <a:spcAft>
                          <a:spcPts val="0"/>
                        </a:spcAft>
                      </a:pPr>
                      <a:r>
                        <a:rPr lang="tr-TR" sz="1700" b="1" i="0">
                          <a:solidFill>
                            <a:srgbClr val="FFFFFF"/>
                          </a:solidFill>
                          <a:latin typeface="Calibri"/>
                        </a:rPr>
                        <a:t>Doğurganlık hızı</a:t>
                      </a:r>
                    </a:p>
                  </a:txBody>
                  <a:tcPr marL="54864" marR="54864" marT="18288" marB="18288" anchor="ctr">
                    <a:solidFill>
                      <a:srgbClr val="B85C12"/>
                    </a:solidFill>
                  </a:tcPr>
                </a:tc>
                <a:tc>
                  <a:txBody>
                    <a:bodyPr wrap="square"/>
                    <a:lstStyle/>
                    <a:p>
                      <a:pPr algn="ctr">
                        <a:spcBef>
                          <a:spcPts val="0"/>
                        </a:spcBef>
                        <a:spcAft>
                          <a:spcPts val="0"/>
                        </a:spcAft>
                      </a:pPr>
                      <a:r>
                        <a:rPr lang="tr-TR" sz="1700" b="1" i="0">
                          <a:solidFill>
                            <a:srgbClr val="FFFFFF"/>
                          </a:solidFill>
                          <a:latin typeface="Calibri"/>
                        </a:rPr>
                        <a:t>Ortalama ömür</a:t>
                      </a:r>
                    </a:p>
                  </a:txBody>
                  <a:tcPr marL="54864" marR="54864" marT="18288" marB="18288" anchor="ctr">
                    <a:solidFill>
                      <a:srgbClr val="B85C12"/>
                    </a:solidFill>
                  </a:tcPr>
                </a:tc>
                <a:tc>
                  <a:txBody>
                    <a:bodyPr wrap="square"/>
                    <a:lstStyle/>
                    <a:p>
                      <a:pPr algn="ctr">
                        <a:spcBef>
                          <a:spcPts val="0"/>
                        </a:spcBef>
                        <a:spcAft>
                          <a:spcPts val="0"/>
                        </a:spcAft>
                      </a:pPr>
                      <a:r>
                        <a:rPr lang="tr-TR" sz="1700" b="1" i="0">
                          <a:solidFill>
                            <a:srgbClr val="FFFFFF"/>
                          </a:solidFill>
                          <a:latin typeface="Calibri"/>
                        </a:rPr>
                        <a:t>Aşama</a:t>
                      </a:r>
                    </a:p>
                  </a:txBody>
                  <a:tcPr marL="54864" marR="54864" marT="18288" marB="18288" anchor="ctr">
                    <a:solidFill>
                      <a:srgbClr val="B85C12"/>
                    </a:solidFill>
                  </a:tcPr>
                </a:tc>
              </a:tr>
              <a:tr h="475488">
                <a:tc>
                  <a:txBody>
                    <a:bodyPr wrap="square"/>
                    <a:lstStyle/>
                    <a:p>
                      <a:pPr algn="l">
                        <a:spcBef>
                          <a:spcPts val="0"/>
                        </a:spcBef>
                        <a:spcAft>
                          <a:spcPts val="0"/>
                        </a:spcAft>
                      </a:pPr>
                      <a:r>
                        <a:rPr lang="tr-TR" sz="2100" b="0" i="0">
                          <a:solidFill>
                            <a:srgbClr val="262626"/>
                          </a:solidFill>
                          <a:latin typeface="Calibri"/>
                        </a:rPr>
                        <a:t>Etiyopya (2023)</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29,6</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5,8</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3,84</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67</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2</a:t>
                      </a:r>
                    </a:p>
                  </a:txBody>
                  <a:tcPr marL="54864" marR="54864" marT="18288" marB="18288" anchor="ctr">
                    <a:solidFill>
                      <a:srgbClr val="FFFFFF"/>
                    </a:solidFill>
                  </a:tcPr>
                </a:tc>
              </a:tr>
              <a:tr h="475488">
                <a:tc>
                  <a:txBody>
                    <a:bodyPr wrap="square"/>
                    <a:lstStyle/>
                    <a:p>
                      <a:pPr algn="l">
                        <a:spcBef>
                          <a:spcPts val="0"/>
                        </a:spcBef>
                        <a:spcAft>
                          <a:spcPts val="0"/>
                        </a:spcAft>
                      </a:pPr>
                      <a:r>
                        <a:rPr lang="tr-TR" sz="2100" b="0" i="0">
                          <a:solidFill>
                            <a:srgbClr val="262626"/>
                          </a:solidFill>
                          <a:latin typeface="Calibri"/>
                        </a:rPr>
                        <a:t>Meksika (2023)</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14,3</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6,5</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1,79</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74</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3</a:t>
                      </a:r>
                    </a:p>
                  </a:txBody>
                  <a:tcPr marL="54864" marR="54864" marT="18288" marB="18288" anchor="ctr">
                    <a:solidFill>
                      <a:srgbClr val="F0F0F0"/>
                    </a:solidFill>
                  </a:tcPr>
                </a:tc>
              </a:tr>
              <a:tr h="475488">
                <a:tc>
                  <a:txBody>
                    <a:bodyPr wrap="square"/>
                    <a:lstStyle/>
                    <a:p>
                      <a:pPr algn="l">
                        <a:spcBef>
                          <a:spcPts val="0"/>
                        </a:spcBef>
                        <a:spcAft>
                          <a:spcPts val="0"/>
                        </a:spcAft>
                      </a:pPr>
                      <a:r>
                        <a:rPr lang="tr-TR" sz="2100" b="0" i="0">
                          <a:solidFill>
                            <a:srgbClr val="262626"/>
                          </a:solidFill>
                          <a:latin typeface="Calibri"/>
                        </a:rPr>
                        <a:t>Kanada (2023)</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10,0</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8,2</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1,58</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84</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4</a:t>
                      </a:r>
                    </a:p>
                  </a:txBody>
                  <a:tcPr marL="54864" marR="54864" marT="18288" marB="18288" anchor="ctr">
                    <a:solidFill>
                      <a:srgbClr val="FFFFFF"/>
                    </a:solidFill>
                  </a:tcPr>
                </a:tc>
              </a:tr>
              <a:tr h="475488">
                <a:tc>
                  <a:txBody>
                    <a:bodyPr wrap="square"/>
                    <a:lstStyle/>
                    <a:p>
                      <a:pPr algn="l">
                        <a:spcBef>
                          <a:spcPts val="0"/>
                        </a:spcBef>
                        <a:spcAft>
                          <a:spcPts val="0"/>
                        </a:spcAft>
                      </a:pPr>
                      <a:r>
                        <a:rPr lang="tr-TR" sz="2100" b="0" i="0">
                          <a:solidFill>
                            <a:srgbClr val="262626"/>
                          </a:solidFill>
                          <a:latin typeface="Calibri"/>
                        </a:rPr>
                        <a:t>Japonya (2023)</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6,9</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11,9</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1,40</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85</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5</a:t>
                      </a:r>
                    </a:p>
                  </a:txBody>
                  <a:tcPr marL="54864" marR="54864" marT="18288" marB="18288" anchor="ctr">
                    <a:solidFill>
                      <a:srgbClr val="F0F0F0"/>
                    </a:solidFill>
                  </a:tcPr>
                </a:tc>
              </a:tr>
              <a:tr h="475488">
                <a:tc>
                  <a:txBody>
                    <a:bodyPr wrap="square"/>
                    <a:lstStyle/>
                    <a:p>
                      <a:pPr algn="l">
                        <a:spcBef>
                          <a:spcPts val="0"/>
                        </a:spcBef>
                        <a:spcAft>
                          <a:spcPts val="0"/>
                        </a:spcAft>
                      </a:pPr>
                      <a:r>
                        <a:rPr lang="tr-TR" sz="2100" b="1" i="0">
                          <a:solidFill>
                            <a:srgbClr val="262626"/>
                          </a:solidFill>
                          <a:latin typeface="Calibri"/>
                        </a:rPr>
                        <a:t>Türkiye (2025)</a:t>
                      </a:r>
                    </a:p>
                  </a:txBody>
                  <a:tcPr marL="54864" marR="54864" marT="18288" marB="18288" anchor="ctr">
                    <a:solidFill>
                      <a:srgbClr val="FFF3D1"/>
                    </a:solidFill>
                  </a:tcPr>
                </a:tc>
                <a:tc>
                  <a:txBody>
                    <a:bodyPr wrap="square"/>
                    <a:lstStyle/>
                    <a:p>
                      <a:pPr algn="ctr">
                        <a:spcBef>
                          <a:spcPts val="0"/>
                        </a:spcBef>
                        <a:spcAft>
                          <a:spcPts val="0"/>
                        </a:spcAft>
                      </a:pPr>
                      <a:r>
                        <a:rPr lang="tr-TR" sz="2100" b="1" i="0">
                          <a:solidFill>
                            <a:srgbClr val="262626"/>
                          </a:solidFill>
                          <a:latin typeface="Calibri"/>
                        </a:rPr>
                        <a:t>10,6</a:t>
                      </a:r>
                    </a:p>
                  </a:txBody>
                  <a:tcPr marL="54864" marR="54864" marT="18288" marB="18288" anchor="ctr">
                    <a:solidFill>
                      <a:srgbClr val="FFF3D1"/>
                    </a:solidFill>
                  </a:tcPr>
                </a:tc>
                <a:tc>
                  <a:txBody>
                    <a:bodyPr wrap="square"/>
                    <a:lstStyle/>
                    <a:p>
                      <a:pPr algn="ctr">
                        <a:spcBef>
                          <a:spcPts val="0"/>
                        </a:spcBef>
                        <a:spcAft>
                          <a:spcPts val="0"/>
                        </a:spcAft>
                      </a:pPr>
                      <a:r>
                        <a:rPr lang="tr-TR" sz="2100" b="1" i="0">
                          <a:solidFill>
                            <a:srgbClr val="262626"/>
                          </a:solidFill>
                          <a:latin typeface="Calibri"/>
                        </a:rPr>
                        <a:t>6</a:t>
                      </a:r>
                    </a:p>
                  </a:txBody>
                  <a:tcPr marL="54864" marR="54864" marT="18288" marB="18288" anchor="ctr">
                    <a:solidFill>
                      <a:srgbClr val="FFF3D1"/>
                    </a:solidFill>
                  </a:tcPr>
                </a:tc>
                <a:tc>
                  <a:txBody>
                    <a:bodyPr wrap="square"/>
                    <a:lstStyle/>
                    <a:p>
                      <a:pPr algn="ctr">
                        <a:spcBef>
                          <a:spcPts val="0"/>
                        </a:spcBef>
                        <a:spcAft>
                          <a:spcPts val="0"/>
                        </a:spcAft>
                      </a:pPr>
                      <a:r>
                        <a:rPr lang="tr-TR" sz="2100" b="1" i="0">
                          <a:solidFill>
                            <a:srgbClr val="262626"/>
                          </a:solidFill>
                          <a:latin typeface="Calibri"/>
                        </a:rPr>
                        <a:t>1,62</a:t>
                      </a:r>
                    </a:p>
                  </a:txBody>
                  <a:tcPr marL="54864" marR="54864" marT="18288" marB="18288" anchor="ctr">
                    <a:solidFill>
                      <a:srgbClr val="FFF3D1"/>
                    </a:solidFill>
                  </a:tcPr>
                </a:tc>
                <a:tc>
                  <a:txBody>
                    <a:bodyPr wrap="square"/>
                    <a:lstStyle/>
                    <a:p>
                      <a:pPr algn="ctr">
                        <a:spcBef>
                          <a:spcPts val="0"/>
                        </a:spcBef>
                        <a:spcAft>
                          <a:spcPts val="0"/>
                        </a:spcAft>
                      </a:pPr>
                      <a:r>
                        <a:rPr lang="tr-TR" sz="2100" b="1" i="0">
                          <a:solidFill>
                            <a:srgbClr val="262626"/>
                          </a:solidFill>
                          <a:latin typeface="Calibri"/>
                        </a:rPr>
                        <a:t>—</a:t>
                      </a:r>
                    </a:p>
                  </a:txBody>
                  <a:tcPr marL="54864" marR="54864" marT="18288" marB="18288" anchor="ctr">
                    <a:solidFill>
                      <a:srgbClr val="FFF3D1"/>
                    </a:solidFill>
                  </a:tcPr>
                </a:tc>
                <a:tc>
                  <a:txBody>
                    <a:bodyPr wrap="square"/>
                    <a:lstStyle/>
                    <a:p>
                      <a:pPr algn="ctr">
                        <a:spcBef>
                          <a:spcPts val="0"/>
                        </a:spcBef>
                        <a:spcAft>
                          <a:spcPts val="0"/>
                        </a:spcAft>
                      </a:pPr>
                      <a:r>
                        <a:rPr lang="tr-TR" sz="2100" b="1" i="0">
                          <a:solidFill>
                            <a:srgbClr val="262626"/>
                          </a:solidFill>
                          <a:latin typeface="Calibri"/>
                        </a:rPr>
                        <a:t>?</a:t>
                      </a:r>
                    </a:p>
                  </a:txBody>
                  <a:tcPr marL="54864" marR="54864" marT="18288" marB="18288" anchor="ctr">
                    <a:solidFill>
                      <a:srgbClr val="FFF3D1"/>
                    </a:solidFill>
                  </a:tcPr>
                </a:tc>
              </a:tr>
            </a:tbl>
          </a:graphicData>
        </a:graphic>
      </p:graphicFrame>
      <p:sp>
        <p:nvSpPr>
          <p:cNvPr id="8" name="Rounded Rectangle 7"/>
          <p:cNvSpPr/>
          <p:nvPr/>
        </p:nvSpPr>
        <p:spPr>
          <a:xfrm>
            <a:off x="502920" y="5376672"/>
            <a:ext cx="11185855" cy="82296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ctr">
              <a:spcBef>
                <a:spcPts val="0"/>
              </a:spcBef>
              <a:spcAft>
                <a:spcPts val="0"/>
              </a:spcAft>
            </a:pPr>
            <a:r>
              <a:rPr lang="tr-TR" sz="1900" b="0" i="0">
                <a:solidFill>
                  <a:srgbClr val="262626"/>
                </a:solidFill>
                <a:latin typeface="Calibri"/>
              </a:rPr>
              <a:t>Türkiye (TÜİK, 2025 · kitap s. 164): Nüfus Artış Hızı: ‰5 (= %0,5) · Ortanca Yaş: 34,9 · Bebek Ölüm Hızı: ‰8,9</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0" name="Rounded Rectangle 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156, 164</a:t>
            </a:r>
          </a:p>
        </p:txBody>
      </p:sp>
      <p:sp>
        <p:nvSpPr>
          <p:cNvPr id="11" name="TextBox 1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205 / 379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Philips 66 karar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KARAR KARTI</a:t>
            </a:r>
          </a:p>
        </p:txBody>
      </p:sp>
      <p:sp>
        <p:nvSpPr>
          <p:cNvPr id="6" name="Rounded Rectangle 5"/>
          <p:cNvSpPr/>
          <p:nvPr/>
        </p:nvSpPr>
        <p:spPr>
          <a:xfrm>
            <a:off x="502920" y="1216152"/>
            <a:ext cx="5486400" cy="457200"/>
          </a:xfrm>
          <a:prstGeom prst="roundRect">
            <a:avLst>
              <a:gd name="adj" fmla="val 20000"/>
            </a:avLst>
          </a:prstGeom>
          <a:solidFill>
            <a:srgbClr val="B85C12"/>
          </a:solidFill>
          <a:ln>
            <a:noFill/>
          </a:ln>
          <a:effectLst/>
        </p:spPr>
        <p:txBody>
          <a:bodyPr rtlCol="0" anchor="ctr" wrap="square" lIns="128016" rIns="128016" tIns="73152" bIns="73152">
            <a:noAutofit/>
          </a:bodyPr>
          <a:lstStyle/>
          <a:p>
            <a:pPr algn="l">
              <a:spcBef>
                <a:spcPts val="0"/>
              </a:spcBef>
              <a:spcAft>
                <a:spcPts val="0"/>
              </a:spcAft>
            </a:pPr>
            <a:r>
              <a:rPr lang="tr-TR" sz="1650" b="1" i="0">
                <a:solidFill>
                  <a:srgbClr val="FFFFFF"/>
                </a:solidFill>
                <a:latin typeface="Calibri"/>
              </a:rPr>
              <a:t>1 · Fikirler (her üye bir fikir)</a:t>
            </a:r>
          </a:p>
        </p:txBody>
      </p:sp>
      <p:sp>
        <p:nvSpPr>
          <p:cNvPr id="7" name="Oval 6"/>
          <p:cNvSpPr/>
          <p:nvPr/>
        </p:nvSpPr>
        <p:spPr>
          <a:xfrm>
            <a:off x="502920" y="1837944"/>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a:t>
            </a:r>
          </a:p>
        </p:txBody>
      </p:sp>
      <p:cxnSp>
        <p:nvCxnSpPr>
          <p:cNvPr id="8" name="Connector 7"/>
          <p:cNvCxnSpPr/>
          <p:nvPr/>
        </p:nvCxnSpPr>
        <p:spPr>
          <a:xfrm>
            <a:off x="1005840" y="2194560"/>
            <a:ext cx="4983480" cy="0"/>
          </a:xfrm>
          <a:prstGeom prst="line">
            <a:avLst/>
          </a:prstGeom>
          <a:ln w="15875">
            <a:solidFill>
              <a:srgbClr val="D9D9D9"/>
            </a:solidFill>
            <a:prstDash val="dash"/>
          </a:ln>
        </p:spPr>
      </p:cxnSp>
      <p:sp>
        <p:nvSpPr>
          <p:cNvPr id="9" name="Oval 8"/>
          <p:cNvSpPr/>
          <p:nvPr/>
        </p:nvSpPr>
        <p:spPr>
          <a:xfrm>
            <a:off x="502920" y="2368296"/>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2</a:t>
            </a:r>
          </a:p>
        </p:txBody>
      </p:sp>
      <p:cxnSp>
        <p:nvCxnSpPr>
          <p:cNvPr id="10" name="Connector 9"/>
          <p:cNvCxnSpPr/>
          <p:nvPr/>
        </p:nvCxnSpPr>
        <p:spPr>
          <a:xfrm>
            <a:off x="1005840" y="2724912"/>
            <a:ext cx="4983480" cy="0"/>
          </a:xfrm>
          <a:prstGeom prst="line">
            <a:avLst/>
          </a:prstGeom>
          <a:ln w="15875">
            <a:solidFill>
              <a:srgbClr val="D9D9D9"/>
            </a:solidFill>
            <a:prstDash val="dash"/>
          </a:ln>
        </p:spPr>
      </p:cxnSp>
      <p:sp>
        <p:nvSpPr>
          <p:cNvPr id="11" name="Oval 10"/>
          <p:cNvSpPr/>
          <p:nvPr/>
        </p:nvSpPr>
        <p:spPr>
          <a:xfrm>
            <a:off x="502920" y="2898648"/>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3</a:t>
            </a:r>
          </a:p>
        </p:txBody>
      </p:sp>
      <p:cxnSp>
        <p:nvCxnSpPr>
          <p:cNvPr id="12" name="Connector 11"/>
          <p:cNvCxnSpPr/>
          <p:nvPr/>
        </p:nvCxnSpPr>
        <p:spPr>
          <a:xfrm>
            <a:off x="1005840" y="3255264"/>
            <a:ext cx="4983480" cy="0"/>
          </a:xfrm>
          <a:prstGeom prst="line">
            <a:avLst/>
          </a:prstGeom>
          <a:ln w="15875">
            <a:solidFill>
              <a:srgbClr val="D9D9D9"/>
            </a:solidFill>
            <a:prstDash val="dash"/>
          </a:ln>
        </p:spPr>
      </p:cxnSp>
      <p:sp>
        <p:nvSpPr>
          <p:cNvPr id="13" name="Oval 12"/>
          <p:cNvSpPr/>
          <p:nvPr/>
        </p:nvSpPr>
        <p:spPr>
          <a:xfrm>
            <a:off x="502920" y="3429000"/>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4</a:t>
            </a:r>
          </a:p>
        </p:txBody>
      </p:sp>
      <p:cxnSp>
        <p:nvCxnSpPr>
          <p:cNvPr id="14" name="Connector 13"/>
          <p:cNvCxnSpPr/>
          <p:nvPr/>
        </p:nvCxnSpPr>
        <p:spPr>
          <a:xfrm>
            <a:off x="1005840" y="3785616"/>
            <a:ext cx="4983480" cy="0"/>
          </a:xfrm>
          <a:prstGeom prst="line">
            <a:avLst/>
          </a:prstGeom>
          <a:ln w="15875">
            <a:solidFill>
              <a:srgbClr val="D9D9D9"/>
            </a:solidFill>
            <a:prstDash val="dash"/>
          </a:ln>
        </p:spPr>
      </p:cxnSp>
      <p:sp>
        <p:nvSpPr>
          <p:cNvPr id="15" name="Oval 14"/>
          <p:cNvSpPr/>
          <p:nvPr/>
        </p:nvSpPr>
        <p:spPr>
          <a:xfrm>
            <a:off x="502920" y="3959352"/>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5</a:t>
            </a:r>
          </a:p>
        </p:txBody>
      </p:sp>
      <p:cxnSp>
        <p:nvCxnSpPr>
          <p:cNvPr id="16" name="Connector 15"/>
          <p:cNvCxnSpPr/>
          <p:nvPr/>
        </p:nvCxnSpPr>
        <p:spPr>
          <a:xfrm>
            <a:off x="1005840" y="4315968"/>
            <a:ext cx="4983480" cy="0"/>
          </a:xfrm>
          <a:prstGeom prst="line">
            <a:avLst/>
          </a:prstGeom>
          <a:ln w="15875">
            <a:solidFill>
              <a:srgbClr val="D9D9D9"/>
            </a:solidFill>
            <a:prstDash val="dash"/>
          </a:ln>
        </p:spPr>
      </p:cxnSp>
      <p:sp>
        <p:nvSpPr>
          <p:cNvPr id="17" name="Oval 16"/>
          <p:cNvSpPr/>
          <p:nvPr/>
        </p:nvSpPr>
        <p:spPr>
          <a:xfrm>
            <a:off x="502920" y="4489704"/>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6</a:t>
            </a:r>
          </a:p>
        </p:txBody>
      </p:sp>
      <p:cxnSp>
        <p:nvCxnSpPr>
          <p:cNvPr id="18" name="Connector 17"/>
          <p:cNvCxnSpPr/>
          <p:nvPr/>
        </p:nvCxnSpPr>
        <p:spPr>
          <a:xfrm>
            <a:off x="1005840" y="4846320"/>
            <a:ext cx="4983480" cy="0"/>
          </a:xfrm>
          <a:prstGeom prst="line">
            <a:avLst/>
          </a:prstGeom>
          <a:ln w="15875">
            <a:solidFill>
              <a:srgbClr val="D9D9D9"/>
            </a:solidFill>
            <a:prstDash val="dash"/>
          </a:ln>
        </p:spPr>
      </p:cxnSp>
      <p:sp>
        <p:nvSpPr>
          <p:cNvPr id="19" name="Rounded Rectangle 18"/>
          <p:cNvSpPr/>
          <p:nvPr/>
        </p:nvSpPr>
        <p:spPr>
          <a:xfrm>
            <a:off x="6263640" y="1216152"/>
            <a:ext cx="5425135" cy="1097280"/>
          </a:xfrm>
          <a:prstGeom prst="roundRect">
            <a:avLst>
              <a:gd name="adj" fmla="val 12000"/>
            </a:avLst>
          </a:prstGeom>
          <a:solidFill>
            <a:srgbClr val="FFFFFF"/>
          </a:solidFill>
          <a:ln w="19050">
            <a:solidFill>
              <a:srgbClr val="B85C12"/>
            </a:solidFill>
          </a:ln>
          <a:effectLst/>
        </p:spPr>
        <p:txBody>
          <a:bodyPr rtlCol="0" anchor="ctr"/>
          <a:lstStyle/>
          <a:p/>
        </p:txBody>
      </p:sp>
      <p:sp>
        <p:nvSpPr>
          <p:cNvPr id="20" name="TextBox 19"/>
          <p:cNvSpPr txBox="1"/>
          <p:nvPr/>
        </p:nvSpPr>
        <p:spPr>
          <a:xfrm>
            <a:off x="6400800" y="1261872"/>
            <a:ext cx="5150815" cy="566928"/>
          </a:xfrm>
          <a:prstGeom prst="rect">
            <a:avLst/>
          </a:prstGeom>
          <a:noFill/>
        </p:spPr>
        <p:txBody>
          <a:bodyPr wrap="square" anchor="t" lIns="73152" rIns="73152" tIns="36576" bIns="36576">
            <a:noAutofit/>
          </a:bodyPr>
          <a:lstStyle/>
          <a:p>
            <a:pPr algn="l">
              <a:spcBef>
                <a:spcPts val="0"/>
              </a:spcBef>
              <a:spcAft>
                <a:spcPts val="0"/>
              </a:spcAft>
            </a:pPr>
            <a:r>
              <a:rPr lang="tr-TR" sz="2000" b="1" i="0">
                <a:solidFill>
                  <a:srgbClr val="B85C12"/>
                </a:solidFill>
                <a:latin typeface="Calibri"/>
              </a:rPr>
              <a:t>2 · Eleme  </a:t>
            </a:r>
          </a:p>
        </p:txBody>
      </p:sp>
      <p:sp>
        <p:nvSpPr>
          <p:cNvPr id="21" name="TextBox 20"/>
          <p:cNvSpPr txBox="1"/>
          <p:nvPr/>
        </p:nvSpPr>
        <p:spPr>
          <a:xfrm>
            <a:off x="8641080" y="1261872"/>
            <a:ext cx="2910535" cy="566928"/>
          </a:xfrm>
          <a:prstGeom prst="rect">
            <a:avLst/>
          </a:prstGeom>
          <a:noFill/>
        </p:spPr>
        <p:txBody>
          <a:bodyPr wrap="square" anchor="t" lIns="73152" rIns="73152" tIns="36576" bIns="36576">
            <a:noAutofit/>
          </a:bodyPr>
          <a:lstStyle/>
          <a:p>
            <a:pPr algn="l">
              <a:spcBef>
                <a:spcPts val="0"/>
              </a:spcBef>
              <a:spcAft>
                <a:spcPts val="0"/>
              </a:spcAft>
            </a:pPr>
            <a:r>
              <a:rPr lang="tr-TR" sz="1700" b="0" i="1">
                <a:solidFill>
                  <a:srgbClr val="767676"/>
                </a:solidFill>
                <a:latin typeface="Calibri"/>
              </a:rPr>
              <a:t>Hangi fikir neden elendi?</a:t>
            </a:r>
          </a:p>
        </p:txBody>
      </p:sp>
      <p:sp>
        <p:nvSpPr>
          <p:cNvPr id="22" name="Rounded Rectangle 21"/>
          <p:cNvSpPr/>
          <p:nvPr/>
        </p:nvSpPr>
        <p:spPr>
          <a:xfrm>
            <a:off x="6263640" y="2423160"/>
            <a:ext cx="5425135" cy="1463040"/>
          </a:xfrm>
          <a:prstGeom prst="roundRect">
            <a:avLst>
              <a:gd name="adj" fmla="val 12000"/>
            </a:avLst>
          </a:prstGeom>
          <a:solidFill>
            <a:srgbClr val="FFFFFF"/>
          </a:solidFill>
          <a:ln w="19050">
            <a:solidFill>
              <a:srgbClr val="B85C12"/>
            </a:solidFill>
          </a:ln>
          <a:effectLst/>
        </p:spPr>
        <p:txBody>
          <a:bodyPr rtlCol="0" anchor="ctr"/>
          <a:lstStyle/>
          <a:p/>
        </p:txBody>
      </p:sp>
      <p:sp>
        <p:nvSpPr>
          <p:cNvPr id="23" name="TextBox 22"/>
          <p:cNvSpPr txBox="1"/>
          <p:nvPr/>
        </p:nvSpPr>
        <p:spPr>
          <a:xfrm>
            <a:off x="6400800" y="2468880"/>
            <a:ext cx="5150815" cy="566928"/>
          </a:xfrm>
          <a:prstGeom prst="rect">
            <a:avLst/>
          </a:prstGeom>
          <a:noFill/>
        </p:spPr>
        <p:txBody>
          <a:bodyPr wrap="square" anchor="t" lIns="73152" rIns="73152" tIns="36576" bIns="36576">
            <a:noAutofit/>
          </a:bodyPr>
          <a:lstStyle/>
          <a:p>
            <a:pPr algn="l">
              <a:spcBef>
                <a:spcPts val="0"/>
              </a:spcBef>
              <a:spcAft>
                <a:spcPts val="0"/>
              </a:spcAft>
            </a:pPr>
            <a:r>
              <a:rPr lang="tr-TR" sz="2000" b="1" i="0">
                <a:solidFill>
                  <a:srgbClr val="B85C12"/>
                </a:solidFill>
                <a:latin typeface="Calibri"/>
              </a:rPr>
              <a:t>3 · Grubun kararı  </a:t>
            </a:r>
          </a:p>
        </p:txBody>
      </p:sp>
      <p:sp>
        <p:nvSpPr>
          <p:cNvPr id="24" name="TextBox 23"/>
          <p:cNvSpPr txBox="1"/>
          <p:nvPr/>
        </p:nvSpPr>
        <p:spPr>
          <a:xfrm>
            <a:off x="8641080" y="2468880"/>
            <a:ext cx="2910535" cy="566928"/>
          </a:xfrm>
          <a:prstGeom prst="rect">
            <a:avLst/>
          </a:prstGeom>
          <a:noFill/>
        </p:spPr>
        <p:txBody>
          <a:bodyPr wrap="square" anchor="t" lIns="73152" rIns="73152" tIns="36576" bIns="36576">
            <a:noAutofit/>
          </a:bodyPr>
          <a:lstStyle/>
          <a:p>
            <a:pPr algn="l">
              <a:spcBef>
                <a:spcPts val="0"/>
              </a:spcBef>
              <a:spcAft>
                <a:spcPts val="0"/>
              </a:spcAft>
            </a:pPr>
            <a:r>
              <a:rPr lang="tr-TR" sz="1550" b="0" i="1">
                <a:solidFill>
                  <a:srgbClr val="767676"/>
                </a:solidFill>
                <a:latin typeface="Calibri"/>
              </a:rPr>
              <a:t>Türkiye … ülkesine benziyor; … aşamada; çünkü …</a:t>
            </a:r>
          </a:p>
        </p:txBody>
      </p:sp>
      <p:sp>
        <p:nvSpPr>
          <p:cNvPr id="25" name="Rounded Rectangle 24"/>
          <p:cNvSpPr/>
          <p:nvPr/>
        </p:nvSpPr>
        <p:spPr>
          <a:xfrm>
            <a:off x="6263640" y="3995928"/>
            <a:ext cx="5425135" cy="960120"/>
          </a:xfrm>
          <a:prstGeom prst="roundRect">
            <a:avLst>
              <a:gd name="adj" fmla="val 12000"/>
            </a:avLst>
          </a:prstGeom>
          <a:solidFill>
            <a:srgbClr val="FFFFFF"/>
          </a:solidFill>
          <a:ln w="19050">
            <a:solidFill>
              <a:srgbClr val="B85C12"/>
            </a:solidFill>
          </a:ln>
          <a:effectLst/>
        </p:spPr>
        <p:txBody>
          <a:bodyPr rtlCol="0" anchor="ctr"/>
          <a:lstStyle/>
          <a:p/>
        </p:txBody>
      </p:sp>
      <p:sp>
        <p:nvSpPr>
          <p:cNvPr id="26" name="TextBox 25"/>
          <p:cNvSpPr txBox="1"/>
          <p:nvPr/>
        </p:nvSpPr>
        <p:spPr>
          <a:xfrm>
            <a:off x="6400800" y="4041648"/>
            <a:ext cx="5150815" cy="566928"/>
          </a:xfrm>
          <a:prstGeom prst="rect">
            <a:avLst/>
          </a:prstGeom>
          <a:noFill/>
        </p:spPr>
        <p:txBody>
          <a:bodyPr wrap="square" anchor="t" lIns="73152" rIns="73152" tIns="36576" bIns="36576">
            <a:noAutofit/>
          </a:bodyPr>
          <a:lstStyle/>
          <a:p>
            <a:pPr algn="l">
              <a:spcBef>
                <a:spcPts val="0"/>
              </a:spcBef>
              <a:spcAft>
                <a:spcPts val="0"/>
              </a:spcAft>
            </a:pPr>
            <a:r>
              <a:rPr lang="tr-TR" sz="2000" b="1" i="0">
                <a:solidFill>
                  <a:srgbClr val="B85C12"/>
                </a:solidFill>
                <a:latin typeface="Calibri"/>
              </a:rPr>
              <a:t>Farklı görüş  </a:t>
            </a:r>
          </a:p>
        </p:txBody>
      </p:sp>
      <p:sp>
        <p:nvSpPr>
          <p:cNvPr id="27" name="TextBox 26"/>
          <p:cNvSpPr txBox="1"/>
          <p:nvPr/>
        </p:nvSpPr>
        <p:spPr>
          <a:xfrm>
            <a:off x="8641080" y="4041648"/>
            <a:ext cx="2910535" cy="566928"/>
          </a:xfrm>
          <a:prstGeom prst="rect">
            <a:avLst/>
          </a:prstGeom>
          <a:noFill/>
        </p:spPr>
        <p:txBody>
          <a:bodyPr wrap="square" anchor="t" lIns="73152" rIns="73152" tIns="36576" bIns="36576">
            <a:noAutofit/>
          </a:bodyPr>
          <a:lstStyle/>
          <a:p>
            <a:pPr algn="l">
              <a:spcBef>
                <a:spcPts val="0"/>
              </a:spcBef>
              <a:spcAft>
                <a:spcPts val="0"/>
              </a:spcAft>
            </a:pPr>
            <a:r>
              <a:rPr lang="tr-TR" sz="1700" b="0" i="1">
                <a:solidFill>
                  <a:srgbClr val="767676"/>
                </a:solidFill>
                <a:latin typeface="Calibri"/>
              </a:rPr>
              <a:t>Gerekçesiyle yazılır.</a:t>
            </a:r>
          </a:p>
        </p:txBody>
      </p:sp>
      <p:sp>
        <p:nvSpPr>
          <p:cNvPr id="28" name="Rounded Rectangle 27"/>
          <p:cNvSpPr/>
          <p:nvPr/>
        </p:nvSpPr>
        <p:spPr>
          <a:xfrm>
            <a:off x="6263640" y="5065776"/>
            <a:ext cx="5425135" cy="685800"/>
          </a:xfrm>
          <a:prstGeom prst="roundRect">
            <a:avLst>
              <a:gd name="adj" fmla="val 12000"/>
            </a:avLst>
          </a:prstGeom>
          <a:solidFill>
            <a:srgbClr val="FFFFFF"/>
          </a:solidFill>
          <a:ln w="19050">
            <a:solidFill>
              <a:srgbClr val="B85C12"/>
            </a:solidFill>
          </a:ln>
          <a:effectLst/>
        </p:spPr>
        <p:txBody>
          <a:bodyPr rtlCol="0" anchor="ctr"/>
          <a:lstStyle/>
          <a:p/>
        </p:txBody>
      </p:sp>
      <p:sp>
        <p:nvSpPr>
          <p:cNvPr id="29" name="TextBox 28"/>
          <p:cNvSpPr txBox="1"/>
          <p:nvPr/>
        </p:nvSpPr>
        <p:spPr>
          <a:xfrm>
            <a:off x="6400800" y="5111496"/>
            <a:ext cx="5150815" cy="566928"/>
          </a:xfrm>
          <a:prstGeom prst="rect">
            <a:avLst/>
          </a:prstGeom>
          <a:noFill/>
        </p:spPr>
        <p:txBody>
          <a:bodyPr wrap="square" anchor="t" lIns="73152" rIns="73152" tIns="36576" bIns="36576">
            <a:noAutofit/>
          </a:bodyPr>
          <a:lstStyle/>
          <a:p>
            <a:pPr algn="l">
              <a:spcBef>
                <a:spcPts val="0"/>
              </a:spcBef>
              <a:spcAft>
                <a:spcPts val="0"/>
              </a:spcAft>
            </a:pPr>
            <a:r>
              <a:rPr lang="tr-TR" sz="2000" b="1" i="0">
                <a:solidFill>
                  <a:srgbClr val="B85C12"/>
                </a:solidFill>
                <a:latin typeface="Calibri"/>
              </a:rPr>
              <a:t>4 · Sözcü  </a:t>
            </a:r>
          </a:p>
        </p:txBody>
      </p:sp>
      <p:sp>
        <p:nvSpPr>
          <p:cNvPr id="30" name="TextBox 29"/>
          <p:cNvSpPr txBox="1"/>
          <p:nvPr/>
        </p:nvSpPr>
        <p:spPr>
          <a:xfrm>
            <a:off x="8641080" y="5111496"/>
            <a:ext cx="2910535" cy="566928"/>
          </a:xfrm>
          <a:prstGeom prst="rect">
            <a:avLst/>
          </a:prstGeom>
          <a:noFill/>
        </p:spPr>
        <p:txBody>
          <a:bodyPr wrap="square" anchor="t" lIns="73152" rIns="73152" tIns="36576" bIns="36576">
            <a:noAutofit/>
          </a:bodyPr>
          <a:lstStyle/>
          <a:p>
            <a:pPr algn="l">
              <a:spcBef>
                <a:spcPts val="0"/>
              </a:spcBef>
              <a:spcAft>
                <a:spcPts val="0"/>
              </a:spcAft>
            </a:pPr>
            <a:r>
              <a:rPr lang="tr-TR" sz="1700" b="0" i="1">
                <a:solidFill>
                  <a:srgbClr val="767676"/>
                </a:solidFill>
                <a:latin typeface="Calibri"/>
              </a:rPr>
              <a:t>Adı:</a:t>
            </a:r>
          </a:p>
        </p:txBody>
      </p:sp>
      <p:sp>
        <p:nvSpPr>
          <p:cNvPr id="31" name="Rounded Rectangle 30"/>
          <p:cNvSpPr/>
          <p:nvPr/>
        </p:nvSpPr>
        <p:spPr>
          <a:xfrm>
            <a:off x="502920" y="5422392"/>
            <a:ext cx="5486400" cy="82296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1800" b="1" i="0">
                <a:solidFill>
                  <a:srgbClr val="262626"/>
                </a:solidFill>
                <a:latin typeface="Calibri"/>
              </a:rPr>
              <a:t>Kural: her fikir bir veriye dayanır (tablo ya da piramit).</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206 / 379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Sözcüler: kararımız ne?</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TARTIŞMA</a:t>
            </a:r>
          </a:p>
        </p:txBody>
      </p:sp>
      <p:sp>
        <p:nvSpPr>
          <p:cNvPr id="6" name="Rounded Rectangle 5"/>
          <p:cNvSpPr/>
          <p:nvPr/>
        </p:nvSpPr>
        <p:spPr>
          <a:xfrm>
            <a:off x="502920" y="1307592"/>
            <a:ext cx="2625013" cy="685800"/>
          </a:xfrm>
          <a:prstGeom prst="roundRect">
            <a:avLst>
              <a:gd name="adj" fmla="val 8000"/>
            </a:avLst>
          </a:prstGeom>
          <a:solidFill>
            <a:srgbClr val="B85C12"/>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FFFFFF"/>
                </a:solidFill>
                <a:latin typeface="Calibri"/>
              </a:rPr>
              <a:t>2. aşama</a:t>
            </a:r>
          </a:p>
        </p:txBody>
      </p:sp>
      <p:sp>
        <p:nvSpPr>
          <p:cNvPr id="7" name="Rounded Rectangle 6"/>
          <p:cNvSpPr/>
          <p:nvPr/>
        </p:nvSpPr>
        <p:spPr>
          <a:xfrm>
            <a:off x="502920" y="2084832"/>
            <a:ext cx="2625013" cy="1600200"/>
          </a:xfrm>
          <a:prstGeom prst="roundRect">
            <a:avLst>
              <a:gd name="adj" fmla="val 8000"/>
            </a:avLst>
          </a:prstGeom>
          <a:solidFill>
            <a:srgbClr val="FFFFFF"/>
          </a:solidFill>
          <a:ln w="19050">
            <a:solidFill>
              <a:srgbClr val="D9D9D9"/>
            </a:solidFill>
          </a:ln>
          <a:effectLst/>
        </p:spPr>
        <p:txBody>
          <a:bodyPr rtlCol="0" anchor="ctr"/>
          <a:lstStyle/>
          <a:p/>
        </p:txBody>
      </p:sp>
      <p:sp>
        <p:nvSpPr>
          <p:cNvPr id="8" name="TextBox 7"/>
          <p:cNvSpPr txBox="1"/>
          <p:nvPr/>
        </p:nvSpPr>
        <p:spPr>
          <a:xfrm>
            <a:off x="502920" y="2130552"/>
            <a:ext cx="2625013" cy="365760"/>
          </a:xfrm>
          <a:prstGeom prst="rect">
            <a:avLst/>
          </a:prstGeom>
          <a:noFill/>
        </p:spPr>
        <p:txBody>
          <a:bodyPr wrap="square" anchor="t" lIns="73152" rIns="73152" tIns="36576" bIns="36576">
            <a:noAutofit/>
          </a:bodyPr>
          <a:lstStyle/>
          <a:p>
            <a:pPr algn="ctr">
              <a:spcBef>
                <a:spcPts val="0"/>
              </a:spcBef>
              <a:spcAft>
                <a:spcPts val="0"/>
              </a:spcAft>
            </a:pPr>
            <a:r>
              <a:rPr lang="tr-TR" sz="1500" b="0" i="0">
                <a:solidFill>
                  <a:srgbClr val="767676"/>
                </a:solidFill>
                <a:latin typeface="Calibri"/>
              </a:rPr>
              <a:t>gruplar: …</a:t>
            </a:r>
          </a:p>
        </p:txBody>
      </p:sp>
      <p:sp>
        <p:nvSpPr>
          <p:cNvPr id="9" name="Rounded Rectangle 8"/>
          <p:cNvSpPr/>
          <p:nvPr/>
        </p:nvSpPr>
        <p:spPr>
          <a:xfrm>
            <a:off x="3356533" y="1307592"/>
            <a:ext cx="2625013" cy="685800"/>
          </a:xfrm>
          <a:prstGeom prst="roundRect">
            <a:avLst>
              <a:gd name="adj" fmla="val 8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FFFFFF"/>
                </a:solidFill>
                <a:latin typeface="Calibri"/>
              </a:rPr>
              <a:t>3. aşama</a:t>
            </a:r>
          </a:p>
        </p:txBody>
      </p:sp>
      <p:sp>
        <p:nvSpPr>
          <p:cNvPr id="10" name="Rounded Rectangle 9"/>
          <p:cNvSpPr/>
          <p:nvPr/>
        </p:nvSpPr>
        <p:spPr>
          <a:xfrm>
            <a:off x="3356533" y="2084832"/>
            <a:ext cx="2625013" cy="1600200"/>
          </a:xfrm>
          <a:prstGeom prst="roundRect">
            <a:avLst>
              <a:gd name="adj" fmla="val 8000"/>
            </a:avLst>
          </a:prstGeom>
          <a:solidFill>
            <a:srgbClr val="FFFFFF"/>
          </a:solidFill>
          <a:ln w="19050">
            <a:solidFill>
              <a:srgbClr val="D9D9D9"/>
            </a:solidFill>
          </a:ln>
          <a:effectLst/>
        </p:spPr>
        <p:txBody>
          <a:bodyPr rtlCol="0" anchor="ctr"/>
          <a:lstStyle/>
          <a:p/>
        </p:txBody>
      </p:sp>
      <p:sp>
        <p:nvSpPr>
          <p:cNvPr id="11" name="TextBox 10"/>
          <p:cNvSpPr txBox="1"/>
          <p:nvPr/>
        </p:nvSpPr>
        <p:spPr>
          <a:xfrm>
            <a:off x="3356533" y="2130552"/>
            <a:ext cx="2625013" cy="365760"/>
          </a:xfrm>
          <a:prstGeom prst="rect">
            <a:avLst/>
          </a:prstGeom>
          <a:noFill/>
        </p:spPr>
        <p:txBody>
          <a:bodyPr wrap="square" anchor="t" lIns="73152" rIns="73152" tIns="36576" bIns="36576">
            <a:noAutofit/>
          </a:bodyPr>
          <a:lstStyle/>
          <a:p>
            <a:pPr algn="ctr">
              <a:spcBef>
                <a:spcPts val="0"/>
              </a:spcBef>
              <a:spcAft>
                <a:spcPts val="0"/>
              </a:spcAft>
            </a:pPr>
            <a:r>
              <a:rPr lang="tr-TR" sz="1500" b="0" i="0">
                <a:solidFill>
                  <a:srgbClr val="767676"/>
                </a:solidFill>
                <a:latin typeface="Calibri"/>
              </a:rPr>
              <a:t>gruplar: …</a:t>
            </a:r>
          </a:p>
        </p:txBody>
      </p:sp>
      <p:sp>
        <p:nvSpPr>
          <p:cNvPr id="12" name="Rounded Rectangle 11"/>
          <p:cNvSpPr/>
          <p:nvPr/>
        </p:nvSpPr>
        <p:spPr>
          <a:xfrm>
            <a:off x="6210146" y="1307592"/>
            <a:ext cx="2625013" cy="685800"/>
          </a:xfrm>
          <a:prstGeom prst="roundRect">
            <a:avLst>
              <a:gd name="adj" fmla="val 8000"/>
            </a:avLst>
          </a:prstGeom>
          <a:solidFill>
            <a:srgbClr val="B85C12"/>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FFFFFF"/>
                </a:solidFill>
                <a:latin typeface="Calibri"/>
              </a:rPr>
              <a:t>4. aşama</a:t>
            </a:r>
          </a:p>
        </p:txBody>
      </p:sp>
      <p:sp>
        <p:nvSpPr>
          <p:cNvPr id="13" name="Rounded Rectangle 12"/>
          <p:cNvSpPr/>
          <p:nvPr/>
        </p:nvSpPr>
        <p:spPr>
          <a:xfrm>
            <a:off x="6210146" y="2084832"/>
            <a:ext cx="2625013" cy="1600200"/>
          </a:xfrm>
          <a:prstGeom prst="roundRect">
            <a:avLst>
              <a:gd name="adj" fmla="val 8000"/>
            </a:avLst>
          </a:prstGeom>
          <a:solidFill>
            <a:srgbClr val="FFFFFF"/>
          </a:solidFill>
          <a:ln w="19050">
            <a:solidFill>
              <a:srgbClr val="D9D9D9"/>
            </a:solidFill>
          </a:ln>
          <a:effectLst/>
        </p:spPr>
        <p:txBody>
          <a:bodyPr rtlCol="0" anchor="ctr"/>
          <a:lstStyle/>
          <a:p/>
        </p:txBody>
      </p:sp>
      <p:sp>
        <p:nvSpPr>
          <p:cNvPr id="14" name="TextBox 13"/>
          <p:cNvSpPr txBox="1"/>
          <p:nvPr/>
        </p:nvSpPr>
        <p:spPr>
          <a:xfrm>
            <a:off x="6210146" y="2130552"/>
            <a:ext cx="2625013" cy="365760"/>
          </a:xfrm>
          <a:prstGeom prst="rect">
            <a:avLst/>
          </a:prstGeom>
          <a:noFill/>
        </p:spPr>
        <p:txBody>
          <a:bodyPr wrap="square" anchor="t" lIns="73152" rIns="73152" tIns="36576" bIns="36576">
            <a:noAutofit/>
          </a:bodyPr>
          <a:lstStyle/>
          <a:p>
            <a:pPr algn="ctr">
              <a:spcBef>
                <a:spcPts val="0"/>
              </a:spcBef>
              <a:spcAft>
                <a:spcPts val="0"/>
              </a:spcAft>
            </a:pPr>
            <a:r>
              <a:rPr lang="tr-TR" sz="1500" b="0" i="0">
                <a:solidFill>
                  <a:srgbClr val="767676"/>
                </a:solidFill>
                <a:latin typeface="Calibri"/>
              </a:rPr>
              <a:t>gruplar: …</a:t>
            </a:r>
          </a:p>
        </p:txBody>
      </p:sp>
      <p:sp>
        <p:nvSpPr>
          <p:cNvPr id="15" name="Rounded Rectangle 14"/>
          <p:cNvSpPr/>
          <p:nvPr/>
        </p:nvSpPr>
        <p:spPr>
          <a:xfrm>
            <a:off x="9063759" y="1307592"/>
            <a:ext cx="2625013" cy="685800"/>
          </a:xfrm>
          <a:prstGeom prst="roundRect">
            <a:avLst>
              <a:gd name="adj" fmla="val 8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FFFFFF"/>
                </a:solidFill>
                <a:latin typeface="Calibri"/>
              </a:rPr>
              <a:t>5. aşama</a:t>
            </a:r>
          </a:p>
        </p:txBody>
      </p:sp>
      <p:sp>
        <p:nvSpPr>
          <p:cNvPr id="16" name="Rounded Rectangle 15"/>
          <p:cNvSpPr/>
          <p:nvPr/>
        </p:nvSpPr>
        <p:spPr>
          <a:xfrm>
            <a:off x="9063759" y="2084832"/>
            <a:ext cx="2625013" cy="1600200"/>
          </a:xfrm>
          <a:prstGeom prst="roundRect">
            <a:avLst>
              <a:gd name="adj" fmla="val 8000"/>
            </a:avLst>
          </a:prstGeom>
          <a:solidFill>
            <a:srgbClr val="FFFFFF"/>
          </a:solidFill>
          <a:ln w="19050">
            <a:solidFill>
              <a:srgbClr val="D9D9D9"/>
            </a:solidFill>
          </a:ln>
          <a:effectLst/>
        </p:spPr>
        <p:txBody>
          <a:bodyPr rtlCol="0" anchor="ctr"/>
          <a:lstStyle/>
          <a:p/>
        </p:txBody>
      </p:sp>
      <p:sp>
        <p:nvSpPr>
          <p:cNvPr id="17" name="TextBox 16"/>
          <p:cNvSpPr txBox="1"/>
          <p:nvPr/>
        </p:nvSpPr>
        <p:spPr>
          <a:xfrm>
            <a:off x="9063759" y="2130552"/>
            <a:ext cx="2625013" cy="365760"/>
          </a:xfrm>
          <a:prstGeom prst="rect">
            <a:avLst/>
          </a:prstGeom>
          <a:noFill/>
        </p:spPr>
        <p:txBody>
          <a:bodyPr wrap="square" anchor="t" lIns="73152" rIns="73152" tIns="36576" bIns="36576">
            <a:noAutofit/>
          </a:bodyPr>
          <a:lstStyle/>
          <a:p>
            <a:pPr algn="ctr">
              <a:spcBef>
                <a:spcPts val="0"/>
              </a:spcBef>
              <a:spcAft>
                <a:spcPts val="0"/>
              </a:spcAft>
            </a:pPr>
            <a:r>
              <a:rPr lang="tr-TR" sz="1500" b="0" i="0">
                <a:solidFill>
                  <a:srgbClr val="767676"/>
                </a:solidFill>
                <a:latin typeface="Calibri"/>
              </a:rPr>
              <a:t>gruplar: …</a:t>
            </a:r>
          </a:p>
        </p:txBody>
      </p:sp>
      <p:cxnSp>
        <p:nvCxnSpPr>
          <p:cNvPr id="18" name="Connector 17"/>
          <p:cNvCxnSpPr/>
          <p:nvPr/>
        </p:nvCxnSpPr>
        <p:spPr>
          <a:xfrm>
            <a:off x="502920" y="3913632"/>
            <a:ext cx="11185855" cy="0"/>
          </a:xfrm>
          <a:prstGeom prst="line">
            <a:avLst/>
          </a:prstGeom>
          <a:ln w="50800">
            <a:solidFill>
              <a:srgbClr val="B85C12"/>
            </a:solidFill>
            <a:tailEnd type="triangle" w="med" len="med"/>
          </a:ln>
        </p:spPr>
      </p:cxnSp>
      <p:sp>
        <p:nvSpPr>
          <p:cNvPr id="19" name="TextBox 18"/>
          <p:cNvSpPr txBox="1"/>
          <p:nvPr/>
        </p:nvSpPr>
        <p:spPr>
          <a:xfrm>
            <a:off x="502920" y="3959352"/>
            <a:ext cx="11185855" cy="365760"/>
          </a:xfrm>
          <a:prstGeom prst="rect">
            <a:avLst/>
          </a:prstGeom>
          <a:noFill/>
        </p:spPr>
        <p:txBody>
          <a:bodyPr wrap="square" anchor="t" lIns="73152" rIns="73152" tIns="36576" bIns="36576">
            <a:noAutofit/>
          </a:bodyPr>
          <a:lstStyle/>
          <a:p>
            <a:pPr algn="r">
              <a:spcBef>
                <a:spcPts val="0"/>
              </a:spcBef>
              <a:spcAft>
                <a:spcPts val="0"/>
              </a:spcAft>
            </a:pPr>
            <a:r>
              <a:rPr lang="tr-TR" sz="1500" b="0" i="1">
                <a:solidFill>
                  <a:srgbClr val="B85C12"/>
                </a:solidFill>
                <a:latin typeface="Calibri"/>
              </a:rPr>
              <a:t>demografik dönüşüm →</a:t>
            </a:r>
          </a:p>
        </p:txBody>
      </p:sp>
      <p:sp>
        <p:nvSpPr>
          <p:cNvPr id="20" name="Rounded Rectangle 19"/>
          <p:cNvSpPr/>
          <p:nvPr/>
        </p:nvSpPr>
        <p:spPr>
          <a:xfrm>
            <a:off x="502920" y="4416552"/>
            <a:ext cx="5492343" cy="1828800"/>
          </a:xfrm>
          <a:prstGeom prst="roundRect">
            <a:avLst>
              <a:gd name="adj" fmla="val 5000"/>
            </a:avLst>
          </a:prstGeom>
          <a:solidFill>
            <a:srgbClr val="F0F0F0"/>
          </a:solidFill>
          <a:ln>
            <a:noFill/>
          </a:ln>
          <a:effectLst/>
        </p:spPr>
        <p:txBody>
          <a:bodyPr rtlCol="0" anchor="ctr"/>
          <a:lstStyle/>
          <a:p/>
        </p:txBody>
      </p:sp>
      <p:sp>
        <p:nvSpPr>
          <p:cNvPr id="21" name="Rounded Rectangle 20"/>
          <p:cNvSpPr/>
          <p:nvPr/>
        </p:nvSpPr>
        <p:spPr>
          <a:xfrm>
            <a:off x="502920" y="4416552"/>
            <a:ext cx="5492343" cy="530352"/>
          </a:xfrm>
          <a:prstGeom prst="roundRect">
            <a:avLst>
              <a:gd name="adj" fmla="val 25000"/>
            </a:avLst>
          </a:prstGeom>
          <a:solidFill>
            <a:srgbClr val="B85C12"/>
          </a:solidFill>
          <a:ln>
            <a:noFill/>
          </a:ln>
          <a:effectLst/>
        </p:spPr>
        <p:txBody>
          <a:bodyPr rtlCol="0" anchor="ctr"/>
          <a:lstStyle/>
          <a:p/>
        </p:txBody>
      </p:sp>
      <p:sp>
        <p:nvSpPr>
          <p:cNvPr id="22" name="Rectangle 21"/>
          <p:cNvSpPr/>
          <p:nvPr/>
        </p:nvSpPr>
        <p:spPr>
          <a:xfrm>
            <a:off x="502920" y="4681728"/>
            <a:ext cx="5492343" cy="265176"/>
          </a:xfrm>
          <a:prstGeom prst="rect">
            <a:avLst/>
          </a:prstGeom>
          <a:solidFill>
            <a:srgbClr val="B85C12"/>
          </a:solidFill>
          <a:ln>
            <a:noFill/>
          </a:ln>
          <a:effectLst/>
        </p:spPr>
        <p:txBody>
          <a:bodyPr rtlCol="0" anchor="ctr"/>
          <a:lstStyle/>
          <a:p/>
        </p:txBody>
      </p:sp>
      <p:sp>
        <p:nvSpPr>
          <p:cNvPr id="23" name="TextBox 22"/>
          <p:cNvSpPr txBox="1"/>
          <p:nvPr/>
        </p:nvSpPr>
        <p:spPr>
          <a:xfrm>
            <a:off x="594360" y="441655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Hangi veri sizi ayırdı?</a:t>
            </a:r>
          </a:p>
        </p:txBody>
      </p:sp>
      <p:sp>
        <p:nvSpPr>
          <p:cNvPr id="24" name="TextBox 23"/>
          <p:cNvSpPr txBox="1"/>
          <p:nvPr/>
        </p:nvSpPr>
        <p:spPr>
          <a:xfrm>
            <a:off x="612648" y="5020056"/>
            <a:ext cx="5272887" cy="11521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İki grup farklı karar verdiyse veriye dönün.</a:t>
            </a:r>
          </a:p>
        </p:txBody>
      </p:sp>
      <p:sp>
        <p:nvSpPr>
          <p:cNvPr id="25" name="Rounded Rectangle 24"/>
          <p:cNvSpPr/>
          <p:nvPr/>
        </p:nvSpPr>
        <p:spPr>
          <a:xfrm>
            <a:off x="6196431" y="4416552"/>
            <a:ext cx="5492343" cy="1828800"/>
          </a:xfrm>
          <a:prstGeom prst="roundRect">
            <a:avLst>
              <a:gd name="adj" fmla="val 5000"/>
            </a:avLst>
          </a:prstGeom>
          <a:solidFill>
            <a:srgbClr val="F0F0F0"/>
          </a:solidFill>
          <a:ln>
            <a:noFill/>
          </a:ln>
          <a:effectLst/>
        </p:spPr>
        <p:txBody>
          <a:bodyPr rtlCol="0" anchor="ctr"/>
          <a:lstStyle/>
          <a:p/>
        </p:txBody>
      </p:sp>
      <p:sp>
        <p:nvSpPr>
          <p:cNvPr id="26" name="Rounded Rectangle 25"/>
          <p:cNvSpPr/>
          <p:nvPr/>
        </p:nvSpPr>
        <p:spPr>
          <a:xfrm>
            <a:off x="6196431" y="4416552"/>
            <a:ext cx="5492343" cy="530352"/>
          </a:xfrm>
          <a:prstGeom prst="roundRect">
            <a:avLst>
              <a:gd name="adj" fmla="val 25000"/>
            </a:avLst>
          </a:prstGeom>
          <a:solidFill>
            <a:srgbClr val="4F4F4F"/>
          </a:solidFill>
          <a:ln>
            <a:noFill/>
          </a:ln>
          <a:effectLst/>
        </p:spPr>
        <p:txBody>
          <a:bodyPr rtlCol="0" anchor="ctr"/>
          <a:lstStyle/>
          <a:p/>
        </p:txBody>
      </p:sp>
      <p:sp>
        <p:nvSpPr>
          <p:cNvPr id="27" name="Rectangle 26"/>
          <p:cNvSpPr/>
          <p:nvPr/>
        </p:nvSpPr>
        <p:spPr>
          <a:xfrm>
            <a:off x="6196431" y="4681728"/>
            <a:ext cx="5492343" cy="265176"/>
          </a:xfrm>
          <a:prstGeom prst="rect">
            <a:avLst/>
          </a:prstGeom>
          <a:solidFill>
            <a:srgbClr val="4F4F4F"/>
          </a:solidFill>
          <a:ln>
            <a:noFill/>
          </a:ln>
          <a:effectLst/>
        </p:spPr>
        <p:txBody>
          <a:bodyPr rtlCol="0" anchor="ctr"/>
          <a:lstStyle/>
          <a:p/>
        </p:txBody>
      </p:sp>
      <p:sp>
        <p:nvSpPr>
          <p:cNvPr id="28" name="TextBox 27"/>
          <p:cNvSpPr txBox="1"/>
          <p:nvPr/>
        </p:nvSpPr>
        <p:spPr>
          <a:xfrm>
            <a:off x="6287871" y="441655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Defterine yaz</a:t>
            </a:r>
          </a:p>
        </p:txBody>
      </p:sp>
      <p:sp>
        <p:nvSpPr>
          <p:cNvPr id="29" name="TextBox 28"/>
          <p:cNvSpPr txBox="1"/>
          <p:nvPr/>
        </p:nvSpPr>
        <p:spPr>
          <a:xfrm>
            <a:off x="6306159" y="5020056"/>
            <a:ext cx="5272887" cy="11521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Bir benzerlik ve bir farklılık cümlesi</a:t>
            </a:r>
          </a:p>
        </p:txBody>
      </p:sp>
      <p:sp>
        <p:nvSpPr>
          <p:cNvPr id="30" name="TextBox 2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207 / 379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Philips 66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graphicFrame>
        <p:nvGraphicFramePr>
          <p:cNvPr id="6" name="Table 5"/>
          <p:cNvGraphicFramePr>
            <a:graphicFrameLocks noGrp="1"/>
          </p:cNvGraphicFramePr>
          <p:nvPr/>
        </p:nvGraphicFramePr>
        <p:xfrm>
          <a:off x="502920" y="1216152"/>
          <a:ext cx="6309360" cy="2478024"/>
        </p:xfrm>
        <a:graphic>
          <a:graphicData uri="http://schemas.openxmlformats.org/drawingml/2006/table">
            <a:tbl>
              <a:tblPr firstRow="1" bandRow="1">
                <a:tableStyleId>{5C22544A-7EE6-4342-B048-85BDC9FD1C3A}</a:tableStyleId>
              </a:tblPr>
              <a:tblGrid>
                <a:gridCol w="1783080"/>
                <a:gridCol w="1051560"/>
                <a:gridCol w="1051560"/>
                <a:gridCol w="1188720"/>
                <a:gridCol w="1234440"/>
              </a:tblGrid>
              <a:tr h="777240">
                <a:tc>
                  <a:txBody>
                    <a:bodyPr wrap="square"/>
                    <a:lstStyle/>
                    <a:p>
                      <a:pPr algn="ctr">
                        <a:spcBef>
                          <a:spcPts val="0"/>
                        </a:spcBef>
                        <a:spcAft>
                          <a:spcPts val="0"/>
                        </a:spcAft>
                      </a:pPr>
                      <a:r>
                        <a:rPr lang="tr-TR" sz="1600" b="1" i="0">
                          <a:solidFill>
                            <a:srgbClr val="FFFFFF"/>
                          </a:solidFill>
                          <a:latin typeface="Calibri"/>
                        </a:rPr>
                        <a:t>Ülke</a:t>
                      </a:r>
                    </a:p>
                  </a:txBody>
                  <a:tcPr marL="54864" marR="54864" marT="18288" marB="18288" anchor="ctr">
                    <a:solidFill>
                      <a:srgbClr val="B85C12"/>
                    </a:solidFill>
                  </a:tcPr>
                </a:tc>
                <a:tc>
                  <a:txBody>
                    <a:bodyPr wrap="square"/>
                    <a:lstStyle/>
                    <a:p>
                      <a:pPr algn="ctr">
                        <a:spcBef>
                          <a:spcPts val="0"/>
                        </a:spcBef>
                        <a:spcAft>
                          <a:spcPts val="0"/>
                        </a:spcAft>
                      </a:pPr>
                      <a:r>
                        <a:rPr lang="tr-TR" sz="1600" b="1" i="0">
                          <a:solidFill>
                            <a:srgbClr val="FFFFFF"/>
                          </a:solidFill>
                          <a:latin typeface="Calibri"/>
                        </a:rPr>
                        <a:t>Doğum (‰)</a:t>
                      </a:r>
                    </a:p>
                  </a:txBody>
                  <a:tcPr marL="54864" marR="54864" marT="18288" marB="18288" anchor="ctr">
                    <a:solidFill>
                      <a:srgbClr val="B85C12"/>
                    </a:solidFill>
                  </a:tcPr>
                </a:tc>
                <a:tc>
                  <a:txBody>
                    <a:bodyPr wrap="square"/>
                    <a:lstStyle/>
                    <a:p>
                      <a:pPr algn="ctr">
                        <a:spcBef>
                          <a:spcPts val="0"/>
                        </a:spcBef>
                        <a:spcAft>
                          <a:spcPts val="0"/>
                        </a:spcAft>
                      </a:pPr>
                      <a:r>
                        <a:rPr lang="tr-TR" sz="1600" b="1" i="0">
                          <a:solidFill>
                            <a:srgbClr val="FFFFFF"/>
                          </a:solidFill>
                          <a:latin typeface="Calibri"/>
                        </a:rPr>
                        <a:t>Ölüm (‰)</a:t>
                      </a:r>
                    </a:p>
                  </a:txBody>
                  <a:tcPr marL="54864" marR="54864" marT="18288" marB="18288" anchor="ctr">
                    <a:solidFill>
                      <a:srgbClr val="B85C12"/>
                    </a:solidFill>
                  </a:tcPr>
                </a:tc>
                <a:tc>
                  <a:txBody>
                    <a:bodyPr wrap="square"/>
                    <a:lstStyle/>
                    <a:p>
                      <a:pPr algn="ctr">
                        <a:spcBef>
                          <a:spcPts val="0"/>
                        </a:spcBef>
                        <a:spcAft>
                          <a:spcPts val="0"/>
                        </a:spcAft>
                      </a:pPr>
                      <a:r>
                        <a:rPr lang="tr-TR" sz="1600" b="1" i="0">
                          <a:solidFill>
                            <a:srgbClr val="FFFFFF"/>
                          </a:solidFill>
                          <a:latin typeface="Calibri"/>
                        </a:rPr>
                        <a:t>Doğal artış (‰)</a:t>
                      </a:r>
                    </a:p>
                  </a:txBody>
                  <a:tcPr marL="54864" marR="54864" marT="18288" marB="18288" anchor="ctr">
                    <a:solidFill>
                      <a:srgbClr val="B85C12"/>
                    </a:solidFill>
                  </a:tcPr>
                </a:tc>
                <a:tc>
                  <a:txBody>
                    <a:bodyPr wrap="square"/>
                    <a:lstStyle/>
                    <a:p>
                      <a:pPr algn="ctr">
                        <a:spcBef>
                          <a:spcPts val="0"/>
                        </a:spcBef>
                        <a:spcAft>
                          <a:spcPts val="0"/>
                        </a:spcAft>
                      </a:pPr>
                      <a:r>
                        <a:rPr lang="tr-TR" sz="1600" b="1" i="0">
                          <a:solidFill>
                            <a:srgbClr val="FFFFFF"/>
                          </a:solidFill>
                          <a:latin typeface="Calibri"/>
                        </a:rPr>
                        <a:t>Doğurganlık</a:t>
                      </a:r>
                    </a:p>
                  </a:txBody>
                  <a:tcPr marL="54864" marR="54864" marT="18288" marB="18288" anchor="ctr">
                    <a:solidFill>
                      <a:srgbClr val="B85C12"/>
                    </a:solidFill>
                  </a:tcPr>
                </a:tc>
              </a:tr>
              <a:tr h="566928">
                <a:tc>
                  <a:txBody>
                    <a:bodyPr wrap="square"/>
                    <a:lstStyle/>
                    <a:p>
                      <a:pPr algn="l">
                        <a:spcBef>
                          <a:spcPts val="0"/>
                        </a:spcBef>
                        <a:spcAft>
                          <a:spcPts val="0"/>
                        </a:spcAft>
                      </a:pPr>
                      <a:r>
                        <a:rPr lang="tr-TR" sz="2100" b="0" i="0">
                          <a:solidFill>
                            <a:srgbClr val="262626"/>
                          </a:solidFill>
                          <a:latin typeface="Calibri"/>
                        </a:rPr>
                        <a:t>Meksika</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14,3</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6,5</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7,8</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1,79</a:t>
                      </a:r>
                    </a:p>
                  </a:txBody>
                  <a:tcPr marL="54864" marR="54864" marT="18288" marB="18288" anchor="ctr">
                    <a:solidFill>
                      <a:srgbClr val="FFFFFF"/>
                    </a:solidFill>
                  </a:tcPr>
                </a:tc>
              </a:tr>
              <a:tr h="566928">
                <a:tc>
                  <a:txBody>
                    <a:bodyPr wrap="square"/>
                    <a:lstStyle/>
                    <a:p>
                      <a:pPr algn="l">
                        <a:spcBef>
                          <a:spcPts val="0"/>
                        </a:spcBef>
                        <a:spcAft>
                          <a:spcPts val="0"/>
                        </a:spcAft>
                      </a:pPr>
                      <a:r>
                        <a:rPr lang="tr-TR" sz="2100" b="1" i="0">
                          <a:solidFill>
                            <a:srgbClr val="262626"/>
                          </a:solidFill>
                          <a:latin typeface="Calibri"/>
                        </a:rPr>
                        <a:t>Türkiye</a:t>
                      </a:r>
                    </a:p>
                  </a:txBody>
                  <a:tcPr marL="54864" marR="54864" marT="18288" marB="18288" anchor="ctr">
                    <a:solidFill>
                      <a:srgbClr val="FFF3D1"/>
                    </a:solidFill>
                  </a:tcPr>
                </a:tc>
                <a:tc>
                  <a:txBody>
                    <a:bodyPr wrap="square"/>
                    <a:lstStyle/>
                    <a:p>
                      <a:pPr algn="ctr">
                        <a:spcBef>
                          <a:spcPts val="0"/>
                        </a:spcBef>
                        <a:spcAft>
                          <a:spcPts val="0"/>
                        </a:spcAft>
                      </a:pPr>
                      <a:r>
                        <a:rPr lang="tr-TR" sz="2100" b="1" i="0">
                          <a:solidFill>
                            <a:srgbClr val="262626"/>
                          </a:solidFill>
                          <a:latin typeface="Calibri"/>
                        </a:rPr>
                        <a:t>10,6</a:t>
                      </a:r>
                    </a:p>
                  </a:txBody>
                  <a:tcPr marL="54864" marR="54864" marT="18288" marB="18288" anchor="ctr">
                    <a:solidFill>
                      <a:srgbClr val="FFF3D1"/>
                    </a:solidFill>
                  </a:tcPr>
                </a:tc>
                <a:tc>
                  <a:txBody>
                    <a:bodyPr wrap="square"/>
                    <a:lstStyle/>
                    <a:p>
                      <a:pPr algn="ctr">
                        <a:spcBef>
                          <a:spcPts val="0"/>
                        </a:spcBef>
                        <a:spcAft>
                          <a:spcPts val="0"/>
                        </a:spcAft>
                      </a:pPr>
                      <a:r>
                        <a:rPr lang="tr-TR" sz="2100" b="1" i="0">
                          <a:solidFill>
                            <a:srgbClr val="262626"/>
                          </a:solidFill>
                          <a:latin typeface="Calibri"/>
                        </a:rPr>
                        <a:t>6</a:t>
                      </a:r>
                    </a:p>
                  </a:txBody>
                  <a:tcPr marL="54864" marR="54864" marT="18288" marB="18288" anchor="ctr">
                    <a:solidFill>
                      <a:srgbClr val="FFF3D1"/>
                    </a:solidFill>
                  </a:tcPr>
                </a:tc>
                <a:tc>
                  <a:txBody>
                    <a:bodyPr wrap="square"/>
                    <a:lstStyle/>
                    <a:p>
                      <a:pPr algn="ctr">
                        <a:spcBef>
                          <a:spcPts val="0"/>
                        </a:spcBef>
                        <a:spcAft>
                          <a:spcPts val="0"/>
                        </a:spcAft>
                      </a:pPr>
                      <a:r>
                        <a:rPr lang="tr-TR" sz="2100" b="1" i="0">
                          <a:solidFill>
                            <a:srgbClr val="262626"/>
                          </a:solidFill>
                          <a:latin typeface="Calibri"/>
                        </a:rPr>
                        <a:t>4,6</a:t>
                      </a:r>
                    </a:p>
                  </a:txBody>
                  <a:tcPr marL="54864" marR="54864" marT="18288" marB="18288" anchor="ctr">
                    <a:solidFill>
                      <a:srgbClr val="FFF3D1"/>
                    </a:solidFill>
                  </a:tcPr>
                </a:tc>
                <a:tc>
                  <a:txBody>
                    <a:bodyPr wrap="square"/>
                    <a:lstStyle/>
                    <a:p>
                      <a:pPr algn="ctr">
                        <a:spcBef>
                          <a:spcPts val="0"/>
                        </a:spcBef>
                        <a:spcAft>
                          <a:spcPts val="0"/>
                        </a:spcAft>
                      </a:pPr>
                      <a:r>
                        <a:rPr lang="tr-TR" sz="2100" b="1" i="0">
                          <a:solidFill>
                            <a:srgbClr val="262626"/>
                          </a:solidFill>
                          <a:latin typeface="Calibri"/>
                        </a:rPr>
                        <a:t>1,62</a:t>
                      </a:r>
                    </a:p>
                  </a:txBody>
                  <a:tcPr marL="54864" marR="54864" marT="18288" marB="18288" anchor="ctr">
                    <a:solidFill>
                      <a:srgbClr val="FFF3D1"/>
                    </a:solidFill>
                  </a:tcPr>
                </a:tc>
              </a:tr>
              <a:tr h="566928">
                <a:tc>
                  <a:txBody>
                    <a:bodyPr wrap="square"/>
                    <a:lstStyle/>
                    <a:p>
                      <a:pPr algn="l">
                        <a:spcBef>
                          <a:spcPts val="0"/>
                        </a:spcBef>
                        <a:spcAft>
                          <a:spcPts val="0"/>
                        </a:spcAft>
                      </a:pPr>
                      <a:r>
                        <a:rPr lang="tr-TR" sz="2100" b="0" i="0">
                          <a:solidFill>
                            <a:srgbClr val="262626"/>
                          </a:solidFill>
                          <a:latin typeface="Calibri"/>
                        </a:rPr>
                        <a:t>Kanada</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10,0</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8,2</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1,8</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1,58</a:t>
                      </a:r>
                    </a:p>
                  </a:txBody>
                  <a:tcPr marL="54864" marR="54864" marT="18288" marB="18288" anchor="ctr">
                    <a:solidFill>
                      <a:srgbClr val="FFFFFF"/>
                    </a:solidFill>
                  </a:tcPr>
                </a:tc>
              </a:tr>
            </a:tbl>
          </a:graphicData>
        </a:graphic>
      </p:graphicFrame>
      <p:sp>
        <p:nvSpPr>
          <p:cNvPr id="7" name="TextBox 6"/>
          <p:cNvSpPr txBox="1"/>
          <p:nvPr/>
        </p:nvSpPr>
        <p:spPr>
          <a:xfrm>
            <a:off x="502920" y="3730752"/>
            <a:ext cx="6309360" cy="566928"/>
          </a:xfrm>
          <a:prstGeom prst="rect">
            <a:avLst/>
          </a:prstGeom>
          <a:noFill/>
        </p:spPr>
        <p:txBody>
          <a:bodyPr wrap="square" anchor="t" lIns="73152" rIns="73152" tIns="36576" bIns="36576">
            <a:noAutofit/>
          </a:bodyPr>
          <a:lstStyle/>
          <a:p>
            <a:pPr algn="l">
              <a:spcBef>
                <a:spcPts val="0"/>
              </a:spcBef>
              <a:spcAft>
                <a:spcPts val="0"/>
              </a:spcAft>
            </a:pPr>
            <a:r>
              <a:rPr lang="tr-TR" sz="1400" b="0" i="1">
                <a:solidFill>
                  <a:srgbClr val="767676"/>
                </a:solidFill>
                <a:latin typeface="Calibri"/>
              </a:rPr>
              <a:t>Doğal artış = doğum − ölüm (hesap). Türkiye: ‰10,6 − ‰6 = ‰4,6. Kaynak: s. 156 ve s. 164.</a:t>
            </a:r>
          </a:p>
        </p:txBody>
      </p:sp>
      <p:sp>
        <p:nvSpPr>
          <p:cNvPr id="8" name="Rounded Rectangle 7"/>
          <p:cNvSpPr/>
          <p:nvPr/>
        </p:nvSpPr>
        <p:spPr>
          <a:xfrm>
            <a:off x="502920" y="4416552"/>
            <a:ext cx="6309360" cy="182880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300"/>
              </a:spcAft>
            </a:pPr>
            <a:r>
              <a:rPr lang="tr-TR" sz="1900" b="1" i="0">
                <a:solidFill>
                  <a:srgbClr val="B85C12"/>
                </a:solidFill>
                <a:latin typeface="Calibri"/>
              </a:rPr>
              <a:t>Ölçüt</a:t>
            </a:r>
          </a:p>
          <a:p>
            <a:pPr algn="l" marL="236189" indent="-236189">
              <a:spcBef>
                <a:spcPts val="0"/>
              </a:spcBef>
              <a:spcAft>
                <a:spcPts val="300"/>
              </a:spcAft>
            </a:pPr>
            <a:r>
              <a:rPr lang="tr-TR" sz="1900" b="1" i="0">
                <a:solidFill>
                  <a:srgbClr val="B85C12"/>
                </a:solidFill>
                <a:latin typeface="Calibri"/>
              </a:rPr>
              <a:t>•  </a:t>
            </a:r>
            <a:r>
              <a:rPr lang="tr-TR" sz="1900" b="0" i="0">
                <a:solidFill>
                  <a:srgbClr val="262626"/>
                </a:solidFill>
                <a:latin typeface="Calibri"/>
              </a:rPr>
              <a:t>En az iki veri</a:t>
            </a:r>
          </a:p>
          <a:p>
            <a:pPr algn="l" marL="236189" indent="-236189">
              <a:spcBef>
                <a:spcPts val="0"/>
              </a:spcBef>
              <a:spcAft>
                <a:spcPts val="300"/>
              </a:spcAft>
            </a:pPr>
            <a:r>
              <a:rPr lang="tr-TR" sz="1900" b="1" i="0">
                <a:solidFill>
                  <a:srgbClr val="B85C12"/>
                </a:solidFill>
                <a:latin typeface="Calibri"/>
              </a:rPr>
              <a:t>•  </a:t>
            </a:r>
            <a:r>
              <a:rPr lang="tr-TR" sz="1900" b="0" i="0">
                <a:solidFill>
                  <a:srgbClr val="262626"/>
                </a:solidFill>
                <a:latin typeface="Calibri"/>
              </a:rPr>
              <a:t>Bir benzerlik ve bir farklılık</a:t>
            </a:r>
          </a:p>
          <a:p>
            <a:pPr algn="l" marL="236189" indent="-236189">
              <a:spcBef>
                <a:spcPts val="0"/>
              </a:spcBef>
              <a:spcAft>
                <a:spcPts val="0"/>
              </a:spcAft>
            </a:pPr>
            <a:r>
              <a:rPr lang="tr-TR" sz="1900" b="1" i="0">
                <a:solidFill>
                  <a:srgbClr val="B85C12"/>
                </a:solidFill>
                <a:latin typeface="Calibri"/>
              </a:rPr>
              <a:t>•  </a:t>
            </a:r>
            <a:r>
              <a:rPr lang="tr-TR" sz="1900" b="0" i="0">
                <a:solidFill>
                  <a:srgbClr val="262626"/>
                </a:solidFill>
                <a:latin typeface="Calibri"/>
              </a:rPr>
              <a:t>Farklı görüş karar kartında</a:t>
            </a:r>
          </a:p>
        </p:txBody>
      </p:sp>
      <p:sp>
        <p:nvSpPr>
          <p:cNvPr id="9" name="Rounded Rectangle 8"/>
          <p:cNvSpPr/>
          <p:nvPr/>
        </p:nvSpPr>
        <p:spPr>
          <a:xfrm>
            <a:off x="7040880" y="1216152"/>
            <a:ext cx="4647895" cy="502920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7040880" y="1216152"/>
            <a:ext cx="109728" cy="5029200"/>
          </a:xfrm>
          <a:prstGeom prst="rect">
            <a:avLst/>
          </a:prstGeom>
          <a:solidFill>
            <a:srgbClr val="2E7D32"/>
          </a:solidFill>
          <a:ln>
            <a:noFill/>
          </a:ln>
          <a:effectLst/>
        </p:spPr>
        <p:txBody>
          <a:bodyPr rtlCol="0" anchor="ctr"/>
          <a:lstStyle/>
          <a:p/>
        </p:txBody>
      </p:sp>
      <p:sp>
        <p:nvSpPr>
          <p:cNvPr id="11" name="TextBox 10"/>
          <p:cNvSpPr txBox="1"/>
          <p:nvPr/>
        </p:nvSpPr>
        <p:spPr>
          <a:xfrm>
            <a:off x="7269480" y="1271016"/>
            <a:ext cx="4327855" cy="491947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Grubun tek fikri (örnek)</a:t>
            </a:r>
          </a:p>
          <a:p>
            <a:pPr algn="l" marL="248620" indent="-248620">
              <a:spcBef>
                <a:spcPts val="0"/>
              </a:spcBef>
              <a:spcAft>
                <a:spcPts val="500"/>
              </a:spcAft>
            </a:pPr>
            <a:r>
              <a:rPr lang="tr-TR" sz="2000" b="1" i="0">
                <a:solidFill>
                  <a:srgbClr val="2C6696"/>
                </a:solidFill>
                <a:latin typeface="Calibri"/>
              </a:rPr>
              <a:t>•  </a:t>
            </a:r>
            <a:r>
              <a:rPr lang="tr-TR" sz="2000" b="0" i="0">
                <a:solidFill>
                  <a:srgbClr val="262626"/>
                </a:solidFill>
                <a:latin typeface="Calibri"/>
              </a:rPr>
              <a:t>Türkiye doğum oranında ve doğurganlıkta Kanada'ya, ölüm oranında Meksika'ya benziyor.</a:t>
            </a:r>
          </a:p>
          <a:p>
            <a:pPr algn="l" marL="248620" indent="-248620">
              <a:spcBef>
                <a:spcPts val="0"/>
              </a:spcBef>
              <a:spcAft>
                <a:spcPts val="500"/>
              </a:spcAft>
            </a:pPr>
            <a:r>
              <a:rPr lang="tr-TR" sz="2000" b="1" i="0">
                <a:solidFill>
                  <a:srgbClr val="2C6696"/>
                </a:solidFill>
                <a:latin typeface="Calibri"/>
              </a:rPr>
              <a:t>•  </a:t>
            </a:r>
            <a:r>
              <a:rPr lang="tr-TR" sz="2000" b="1" i="0">
                <a:solidFill>
                  <a:srgbClr val="262626"/>
                </a:solidFill>
                <a:latin typeface="Calibri"/>
              </a:rPr>
              <a:t>Doğal artışı ikisinin arasında → 3. aşamanın sonundan 4. aşamaya geçiyor.</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Farklılık: Japonya'nın aksine doğumlar ölümlerden fazla; Etiyopya'nın aksine doğurganlık düşük.</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156, 164</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208 / 379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Türkiye'de (TÜİK, 2025) kaba doğum hızı ‰10,6, kaba ölüm hızı ‰6'dır. Buna göre doğal nüfus artış hızı kaçtır?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‰16,6</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‰4,6</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‰10,6</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‰6</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‰1,62</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 164</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209 / 379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Türkiye'de (TÜİK, 2025) kaba doğum hızı ‰10,6, kaba ölüm hızı ‰6'dır. Buna göre doğal nüfus artış hızı kaçtır?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‰16,6</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‰4,6</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‰10,6</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‰6</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‰1,62</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Doğal nüfus artışı doğum ve ölüm oranı farkıdır (s. 155): ‰10,6 − ‰6 = ‰4,6. Değerler s. 164'ten.</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 164</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210 / 379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20</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Kanada'da (2023) nüfus artış hızının (%0,71) doğal nüfus artış hızından (%0,18) yüksek olması neyi gösterir?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Doğum oranının ölüm oranından düşük olduğunu</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Ülkenin göç verdiğini</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Ülkenin 1. aşamada olduğunu</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Ülkenin göç aldığını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Ortalama ömrün kısaldığını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155-156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211 / 379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20</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Kanada'da (2023) nüfus artış hızının (%0,71) doğal nüfus artış hızından (%0,18) yüksek olması neyi gösterir?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Doğum oranının ölüm oranından düşük olduğunu</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Ülkenin göç verdiğini</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Ülkenin 1. aşamada olduğunu</a:t>
            </a:r>
          </a:p>
        </p:txBody>
      </p:sp>
      <p:sp>
        <p:nvSpPr>
          <p:cNvPr id="16" name="Rounded Rectangle 15"/>
          <p:cNvSpPr/>
          <p:nvPr/>
        </p:nvSpPr>
        <p:spPr>
          <a:xfrm>
            <a:off x="502920" y="420806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7" name="Oval 16"/>
          <p:cNvSpPr/>
          <p:nvPr/>
        </p:nvSpPr>
        <p:spPr>
          <a:xfrm>
            <a:off x="594360" y="416417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Ülkenin göç aldığını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Ortalama ömrün kısaldığını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Doğal artış yalnız doğum ve ölümden doğar; nüfus artış hızı göçü de içerir. Aradaki 0,53 puanlık fark Kanada'nın göç aldığını gösterir.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155-156</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212 / 379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700" b="1" i="0">
                <a:solidFill>
                  <a:srgbClr val="FFFFFF"/>
                </a:solidFill>
                <a:latin typeface="Calibri"/>
              </a:rPr>
              <a:t>Performans görevi: Yaşadığımız Yerin Nüfus Dinamikleri</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PERFORMANS</a:t>
            </a:r>
          </a:p>
        </p:txBody>
      </p:sp>
      <p:sp>
        <p:nvSpPr>
          <p:cNvPr id="6" name="Rounded Rectangle 5"/>
          <p:cNvSpPr/>
          <p:nvPr/>
        </p:nvSpPr>
        <p:spPr>
          <a:xfrm>
            <a:off x="502920" y="1216152"/>
            <a:ext cx="11185855" cy="5486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800" b="0" i="1">
                <a:solidFill>
                  <a:srgbClr val="262626"/>
                </a:solidFill>
                <a:latin typeface="Calibri"/>
              </a:rPr>
              <a:t>Beceri: Coğrafi Sorgulama, Mekânsal Düşünme; Tablo, Grafik, Şekil ve/veya Diyagram</a:t>
            </a:r>
          </a:p>
        </p:txBody>
      </p:sp>
      <p:sp>
        <p:nvSpPr>
          <p:cNvPr id="7" name="Rounded Rectangle 6"/>
          <p:cNvSpPr/>
          <p:nvPr/>
        </p:nvSpPr>
        <p:spPr>
          <a:xfrm>
            <a:off x="502920" y="1901952"/>
            <a:ext cx="11185855" cy="914400"/>
          </a:xfrm>
          <a:prstGeom prst="roundRect">
            <a:avLst>
              <a:gd name="adj" fmla="val 8000"/>
            </a:avLst>
          </a:prstGeom>
          <a:solidFill>
            <a:srgbClr val="B85C12"/>
          </a:solidFill>
          <a:ln>
            <a:noFill/>
          </a:ln>
          <a:effectLst/>
        </p:spPr>
        <p:txBody>
          <a:bodyPr rtlCol="0" anchor="ctr" wrap="square" lIns="274320" rIns="274320" tIns="73152" bIns="73152">
            <a:noAutofit/>
          </a:bodyPr>
          <a:lstStyle/>
          <a:p>
            <a:pPr algn="ctr">
              <a:spcBef>
                <a:spcPts val="0"/>
              </a:spcBef>
              <a:spcAft>
                <a:spcPts val="0"/>
              </a:spcAft>
            </a:pPr>
            <a:r>
              <a:rPr lang="tr-TR" sz="2600" b="1" i="0">
                <a:solidFill>
                  <a:srgbClr val="FFFFFF"/>
                </a:solidFill>
                <a:latin typeface="Calibri"/>
              </a:rPr>
              <a:t>Yaşadığınız yerin nüfus özelliklerini gösteren bir poster hazırlayınız.</a:t>
            </a:r>
          </a:p>
        </p:txBody>
      </p:sp>
      <p:sp>
        <p:nvSpPr>
          <p:cNvPr id="8" name="Rounded Rectangle 7"/>
          <p:cNvSpPr/>
          <p:nvPr/>
        </p:nvSpPr>
        <p:spPr>
          <a:xfrm>
            <a:off x="502920" y="2999232"/>
            <a:ext cx="2645587" cy="1828800"/>
          </a:xfrm>
          <a:prstGeom prst="roundRect">
            <a:avLst>
              <a:gd name="adj" fmla="val 5000"/>
            </a:avLst>
          </a:prstGeom>
          <a:solidFill>
            <a:srgbClr val="F0F0F0"/>
          </a:solidFill>
          <a:ln>
            <a:noFill/>
          </a:ln>
          <a:effectLst/>
        </p:spPr>
        <p:txBody>
          <a:bodyPr rtlCol="0" anchor="ctr"/>
          <a:lstStyle/>
          <a:p/>
        </p:txBody>
      </p:sp>
      <p:sp>
        <p:nvSpPr>
          <p:cNvPr id="9" name="Rounded Rectangle 8"/>
          <p:cNvSpPr/>
          <p:nvPr/>
        </p:nvSpPr>
        <p:spPr>
          <a:xfrm>
            <a:off x="502920" y="2999232"/>
            <a:ext cx="2645587" cy="530352"/>
          </a:xfrm>
          <a:prstGeom prst="roundRect">
            <a:avLst>
              <a:gd name="adj" fmla="val 25000"/>
            </a:avLst>
          </a:prstGeom>
          <a:solidFill>
            <a:srgbClr val="B85C12"/>
          </a:solidFill>
          <a:ln>
            <a:noFill/>
          </a:ln>
          <a:effectLst/>
        </p:spPr>
        <p:txBody>
          <a:bodyPr rtlCol="0" anchor="ctr"/>
          <a:lstStyle/>
          <a:p/>
        </p:txBody>
      </p:sp>
      <p:sp>
        <p:nvSpPr>
          <p:cNvPr id="10" name="Rectangle 9"/>
          <p:cNvSpPr/>
          <p:nvPr/>
        </p:nvSpPr>
        <p:spPr>
          <a:xfrm>
            <a:off x="502920" y="3264408"/>
            <a:ext cx="2645587" cy="265176"/>
          </a:xfrm>
          <a:prstGeom prst="rect">
            <a:avLst/>
          </a:prstGeom>
          <a:solidFill>
            <a:srgbClr val="B85C12"/>
          </a:solidFill>
          <a:ln>
            <a:noFill/>
          </a:ln>
          <a:effectLst/>
        </p:spPr>
        <p:txBody>
          <a:bodyPr rtlCol="0" anchor="ctr"/>
          <a:lstStyle/>
          <a:p/>
        </p:txBody>
      </p:sp>
      <p:sp>
        <p:nvSpPr>
          <p:cNvPr id="11" name="TextBox 10"/>
          <p:cNvSpPr txBox="1"/>
          <p:nvPr/>
        </p:nvSpPr>
        <p:spPr>
          <a:xfrm>
            <a:off x="594360" y="299923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24. hafta · bugün</a:t>
            </a:r>
          </a:p>
        </p:txBody>
      </p:sp>
      <p:sp>
        <p:nvSpPr>
          <p:cNvPr id="12" name="TextBox 11"/>
          <p:cNvSpPr txBox="1"/>
          <p:nvPr/>
        </p:nvSpPr>
        <p:spPr>
          <a:xfrm>
            <a:off x="612648" y="3602736"/>
            <a:ext cx="2426131" cy="115214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Görev ve iş bölümü</a:t>
            </a:r>
          </a:p>
        </p:txBody>
      </p:sp>
      <p:sp>
        <p:nvSpPr>
          <p:cNvPr id="13" name="Rounded Rectangle 12"/>
          <p:cNvSpPr/>
          <p:nvPr/>
        </p:nvSpPr>
        <p:spPr>
          <a:xfrm>
            <a:off x="3349675" y="2999232"/>
            <a:ext cx="2645587" cy="182880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3349675" y="2999232"/>
            <a:ext cx="2645587" cy="530352"/>
          </a:xfrm>
          <a:prstGeom prst="roundRect">
            <a:avLst>
              <a:gd name="adj" fmla="val 25000"/>
            </a:avLst>
          </a:prstGeom>
          <a:solidFill>
            <a:srgbClr val="4F4F4F"/>
          </a:solidFill>
          <a:ln>
            <a:noFill/>
          </a:ln>
          <a:effectLst/>
        </p:spPr>
        <p:txBody>
          <a:bodyPr rtlCol="0" anchor="ctr"/>
          <a:lstStyle/>
          <a:p/>
        </p:txBody>
      </p:sp>
      <p:sp>
        <p:nvSpPr>
          <p:cNvPr id="15" name="Rectangle 14"/>
          <p:cNvSpPr/>
          <p:nvPr/>
        </p:nvSpPr>
        <p:spPr>
          <a:xfrm>
            <a:off x="3349675" y="3264408"/>
            <a:ext cx="2645587" cy="265176"/>
          </a:xfrm>
          <a:prstGeom prst="rect">
            <a:avLst/>
          </a:prstGeom>
          <a:solidFill>
            <a:srgbClr val="4F4F4F"/>
          </a:solidFill>
          <a:ln>
            <a:noFill/>
          </a:ln>
          <a:effectLst/>
        </p:spPr>
        <p:txBody>
          <a:bodyPr rtlCol="0" anchor="ctr"/>
          <a:lstStyle/>
          <a:p/>
        </p:txBody>
      </p:sp>
      <p:sp>
        <p:nvSpPr>
          <p:cNvPr id="16" name="TextBox 15"/>
          <p:cNvSpPr txBox="1"/>
          <p:nvPr/>
        </p:nvSpPr>
        <p:spPr>
          <a:xfrm>
            <a:off x="3441115" y="299923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25. hafta</a:t>
            </a:r>
          </a:p>
        </p:txBody>
      </p:sp>
      <p:sp>
        <p:nvSpPr>
          <p:cNvPr id="17" name="TextBox 16"/>
          <p:cNvSpPr txBox="1"/>
          <p:nvPr/>
        </p:nvSpPr>
        <p:spPr>
          <a:xfrm>
            <a:off x="3459403" y="3602736"/>
            <a:ext cx="2426131" cy="115214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Süreç kontrolü: iş bölümü, TÜİK tablo listesi</a:t>
            </a:r>
          </a:p>
        </p:txBody>
      </p:sp>
      <p:sp>
        <p:nvSpPr>
          <p:cNvPr id="18" name="Rounded Rectangle 17"/>
          <p:cNvSpPr/>
          <p:nvPr/>
        </p:nvSpPr>
        <p:spPr>
          <a:xfrm>
            <a:off x="6196430" y="2999232"/>
            <a:ext cx="2645587" cy="1828800"/>
          </a:xfrm>
          <a:prstGeom prst="roundRect">
            <a:avLst>
              <a:gd name="adj" fmla="val 5000"/>
            </a:avLst>
          </a:prstGeom>
          <a:solidFill>
            <a:srgbClr val="F0F0F0"/>
          </a:solidFill>
          <a:ln>
            <a:noFill/>
          </a:ln>
          <a:effectLst/>
        </p:spPr>
        <p:txBody>
          <a:bodyPr rtlCol="0" anchor="ctr"/>
          <a:lstStyle/>
          <a:p/>
        </p:txBody>
      </p:sp>
      <p:sp>
        <p:nvSpPr>
          <p:cNvPr id="19" name="Rounded Rectangle 18"/>
          <p:cNvSpPr/>
          <p:nvPr/>
        </p:nvSpPr>
        <p:spPr>
          <a:xfrm>
            <a:off x="6196430" y="2999232"/>
            <a:ext cx="2645587" cy="530352"/>
          </a:xfrm>
          <a:prstGeom prst="roundRect">
            <a:avLst>
              <a:gd name="adj" fmla="val 25000"/>
            </a:avLst>
          </a:prstGeom>
          <a:solidFill>
            <a:srgbClr val="B85C12"/>
          </a:solidFill>
          <a:ln>
            <a:noFill/>
          </a:ln>
          <a:effectLst/>
        </p:spPr>
        <p:txBody>
          <a:bodyPr rtlCol="0" anchor="ctr"/>
          <a:lstStyle/>
          <a:p/>
        </p:txBody>
      </p:sp>
      <p:sp>
        <p:nvSpPr>
          <p:cNvPr id="20" name="Rectangle 19"/>
          <p:cNvSpPr/>
          <p:nvPr/>
        </p:nvSpPr>
        <p:spPr>
          <a:xfrm>
            <a:off x="6196430" y="3264408"/>
            <a:ext cx="2645587" cy="265176"/>
          </a:xfrm>
          <a:prstGeom prst="rect">
            <a:avLst/>
          </a:prstGeom>
          <a:solidFill>
            <a:srgbClr val="B85C12"/>
          </a:solidFill>
          <a:ln>
            <a:noFill/>
          </a:ln>
          <a:effectLst/>
        </p:spPr>
        <p:txBody>
          <a:bodyPr rtlCol="0" anchor="ctr"/>
          <a:lstStyle/>
          <a:p/>
        </p:txBody>
      </p:sp>
      <p:sp>
        <p:nvSpPr>
          <p:cNvPr id="21" name="TextBox 20"/>
          <p:cNvSpPr txBox="1"/>
          <p:nvPr/>
        </p:nvSpPr>
        <p:spPr>
          <a:xfrm>
            <a:off x="6287870" y="299923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26. hafta</a:t>
            </a:r>
          </a:p>
        </p:txBody>
      </p:sp>
      <p:sp>
        <p:nvSpPr>
          <p:cNvPr id="22" name="TextBox 21"/>
          <p:cNvSpPr txBox="1"/>
          <p:nvPr/>
        </p:nvSpPr>
        <p:spPr>
          <a:xfrm>
            <a:off x="6306158" y="3602736"/>
            <a:ext cx="2426131" cy="115214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Okul laboratuvarı: TÜİK verileri</a:t>
            </a:r>
          </a:p>
        </p:txBody>
      </p:sp>
      <p:sp>
        <p:nvSpPr>
          <p:cNvPr id="23" name="Rounded Rectangle 22"/>
          <p:cNvSpPr/>
          <p:nvPr/>
        </p:nvSpPr>
        <p:spPr>
          <a:xfrm>
            <a:off x="9043185" y="2999232"/>
            <a:ext cx="2645587" cy="1828800"/>
          </a:xfrm>
          <a:prstGeom prst="roundRect">
            <a:avLst>
              <a:gd name="adj" fmla="val 5000"/>
            </a:avLst>
          </a:prstGeom>
          <a:solidFill>
            <a:srgbClr val="F0F0F0"/>
          </a:solidFill>
          <a:ln>
            <a:noFill/>
          </a:ln>
          <a:effectLst/>
        </p:spPr>
        <p:txBody>
          <a:bodyPr rtlCol="0" anchor="ctr"/>
          <a:lstStyle/>
          <a:p/>
        </p:txBody>
      </p:sp>
      <p:sp>
        <p:nvSpPr>
          <p:cNvPr id="24" name="Rounded Rectangle 23"/>
          <p:cNvSpPr/>
          <p:nvPr/>
        </p:nvSpPr>
        <p:spPr>
          <a:xfrm>
            <a:off x="9043185" y="2999232"/>
            <a:ext cx="2645587" cy="530352"/>
          </a:xfrm>
          <a:prstGeom prst="roundRect">
            <a:avLst>
              <a:gd name="adj" fmla="val 25000"/>
            </a:avLst>
          </a:prstGeom>
          <a:solidFill>
            <a:srgbClr val="4F4F4F"/>
          </a:solidFill>
          <a:ln>
            <a:noFill/>
          </a:ln>
          <a:effectLst/>
        </p:spPr>
        <p:txBody>
          <a:bodyPr rtlCol="0" anchor="ctr"/>
          <a:lstStyle/>
          <a:p/>
        </p:txBody>
      </p:sp>
      <p:sp>
        <p:nvSpPr>
          <p:cNvPr id="25" name="Rectangle 24"/>
          <p:cNvSpPr/>
          <p:nvPr/>
        </p:nvSpPr>
        <p:spPr>
          <a:xfrm>
            <a:off x="9043185" y="3264408"/>
            <a:ext cx="2645587" cy="265176"/>
          </a:xfrm>
          <a:prstGeom prst="rect">
            <a:avLst/>
          </a:prstGeom>
          <a:solidFill>
            <a:srgbClr val="4F4F4F"/>
          </a:solidFill>
          <a:ln>
            <a:noFill/>
          </a:ln>
          <a:effectLst/>
        </p:spPr>
        <p:txBody>
          <a:bodyPr rtlCol="0" anchor="ctr"/>
          <a:lstStyle/>
          <a:p/>
        </p:txBody>
      </p:sp>
      <p:sp>
        <p:nvSpPr>
          <p:cNvPr id="26" name="TextBox 25"/>
          <p:cNvSpPr txBox="1"/>
          <p:nvPr/>
        </p:nvSpPr>
        <p:spPr>
          <a:xfrm>
            <a:off x="9134625" y="299923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27. hafta</a:t>
            </a:r>
          </a:p>
        </p:txBody>
      </p:sp>
      <p:sp>
        <p:nvSpPr>
          <p:cNvPr id="27" name="TextBox 26"/>
          <p:cNvSpPr txBox="1"/>
          <p:nvPr/>
        </p:nvSpPr>
        <p:spPr>
          <a:xfrm>
            <a:off x="9152913" y="3602736"/>
            <a:ext cx="2426131" cy="115214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Teslim: poster + kısa rapor · 2 dk sunum</a:t>
            </a:r>
          </a:p>
        </p:txBody>
      </p:sp>
      <p:sp>
        <p:nvSpPr>
          <p:cNvPr id="28" name="Rounded Rectangle 27"/>
          <p:cNvSpPr/>
          <p:nvPr/>
        </p:nvSpPr>
        <p:spPr>
          <a:xfrm>
            <a:off x="502920" y="5010912"/>
            <a:ext cx="11185855" cy="11887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400"/>
              </a:spcAft>
            </a:pPr>
            <a:r>
              <a:rPr lang="tr-TR" sz="2200" b="1" i="0">
                <a:solidFill>
                  <a:srgbClr val="B85C12"/>
                </a:solidFill>
                <a:latin typeface="Calibri"/>
              </a:rPr>
              <a:t>8 grup (ünite grupları) · yaşadığımız il: İstanbul</a:t>
            </a:r>
          </a:p>
          <a:p>
            <a:pPr algn="l">
              <a:spcBef>
                <a:spcPts val="0"/>
              </a:spcBef>
              <a:spcAft>
                <a:spcPts val="0"/>
              </a:spcAft>
            </a:pPr>
            <a:r>
              <a:rPr lang="tr-TR" sz="1900" b="0" i="0">
                <a:solidFill>
                  <a:srgbClr val="262626"/>
                </a:solidFill>
                <a:latin typeface="Calibri"/>
              </a:rPr>
              <a:t>Yalnız TÜİK'in toplu istatistikleri · kişisel veri yok · telefon yok · malzeme okuldan</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165</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213 / 379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İşlem adımları (1-5)</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PERFORMANS</a:t>
            </a:r>
          </a:p>
        </p:txBody>
      </p:sp>
      <p:sp>
        <p:nvSpPr>
          <p:cNvPr id="6" name="Rounded Rectangle 5"/>
          <p:cNvSpPr/>
          <p:nvPr/>
        </p:nvSpPr>
        <p:spPr>
          <a:xfrm>
            <a:off x="502920" y="1216152"/>
            <a:ext cx="11185855" cy="566928"/>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800" b="0" i="1">
                <a:solidFill>
                  <a:srgbClr val="262626"/>
                </a:solidFill>
                <a:latin typeface="Calibri"/>
              </a:rPr>
              <a:t>Yönerge: Grup hâlinde yaptığınız araştırmalardan yararlanarak aşağıdaki işlem adımlarını uygulayınız.</a:t>
            </a:r>
          </a:p>
        </p:txBody>
      </p:sp>
      <p:sp>
        <p:nvSpPr>
          <p:cNvPr id="7" name="Rounded Rectangle 6"/>
          <p:cNvSpPr/>
          <p:nvPr/>
        </p:nvSpPr>
        <p:spPr>
          <a:xfrm>
            <a:off x="502920" y="1901952"/>
            <a:ext cx="11185855" cy="775411"/>
          </a:xfrm>
          <a:prstGeom prst="roundRect">
            <a:avLst>
              <a:gd name="adj" fmla="val 8000"/>
            </a:avLst>
          </a:prstGeom>
          <a:solidFill>
            <a:srgbClr val="F0F0F0"/>
          </a:solidFill>
          <a:ln>
            <a:noFill/>
          </a:ln>
          <a:effectLst/>
        </p:spPr>
        <p:txBody>
          <a:bodyPr rtlCol="0" anchor="ctr"/>
          <a:lstStyle/>
          <a:p/>
        </p:txBody>
      </p:sp>
      <p:sp>
        <p:nvSpPr>
          <p:cNvPr id="8" name="Rounded Rectangle 7"/>
          <p:cNvSpPr/>
          <p:nvPr/>
        </p:nvSpPr>
        <p:spPr>
          <a:xfrm>
            <a:off x="502920" y="1901952"/>
            <a:ext cx="1600200" cy="775411"/>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Adım</a:t>
            </a:r>
          </a:p>
        </p:txBody>
      </p:sp>
      <p:sp>
        <p:nvSpPr>
          <p:cNvPr id="9" name="TextBox 8"/>
          <p:cNvSpPr txBox="1"/>
          <p:nvPr/>
        </p:nvSpPr>
        <p:spPr>
          <a:xfrm>
            <a:off x="2240280" y="1901952"/>
            <a:ext cx="9357055" cy="775411"/>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İlin nüfuslanma sürecine (yıllara göre nüfus değişimi ve nüfus artış oranı) ilişkin grafik oluşturunuz.</a:t>
            </a:r>
          </a:p>
        </p:txBody>
      </p:sp>
      <p:sp>
        <p:nvSpPr>
          <p:cNvPr id="10" name="Rounded Rectangle 9"/>
          <p:cNvSpPr/>
          <p:nvPr/>
        </p:nvSpPr>
        <p:spPr>
          <a:xfrm>
            <a:off x="502920" y="2805379"/>
            <a:ext cx="11185855" cy="775411"/>
          </a:xfrm>
          <a:prstGeom prst="roundRect">
            <a:avLst>
              <a:gd name="adj" fmla="val 8000"/>
            </a:avLst>
          </a:prstGeom>
          <a:solidFill>
            <a:srgbClr val="F0F0F0"/>
          </a:solidFill>
          <a:ln>
            <a:noFill/>
          </a:ln>
          <a:effectLst/>
        </p:spPr>
        <p:txBody>
          <a:bodyPr rtlCol="0" anchor="ctr"/>
          <a:lstStyle/>
          <a:p/>
        </p:txBody>
      </p:sp>
      <p:sp>
        <p:nvSpPr>
          <p:cNvPr id="11" name="Rounded Rectangle 10"/>
          <p:cNvSpPr/>
          <p:nvPr/>
        </p:nvSpPr>
        <p:spPr>
          <a:xfrm>
            <a:off x="502920" y="2805379"/>
            <a:ext cx="1600200" cy="775411"/>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Adım</a:t>
            </a:r>
          </a:p>
        </p:txBody>
      </p:sp>
      <p:sp>
        <p:nvSpPr>
          <p:cNvPr id="12" name="TextBox 11"/>
          <p:cNvSpPr txBox="1"/>
          <p:nvPr/>
        </p:nvSpPr>
        <p:spPr>
          <a:xfrm>
            <a:off x="2240280" y="2805379"/>
            <a:ext cx="9357055" cy="775411"/>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İldeki nüfusun dağılışını (sık ve seyrek nüfuslu alanlar) gösteren harita çiziniz.</a:t>
            </a:r>
          </a:p>
        </p:txBody>
      </p:sp>
      <p:sp>
        <p:nvSpPr>
          <p:cNvPr id="13" name="Rounded Rectangle 12"/>
          <p:cNvSpPr/>
          <p:nvPr/>
        </p:nvSpPr>
        <p:spPr>
          <a:xfrm>
            <a:off x="502920" y="3708806"/>
            <a:ext cx="11185855" cy="775411"/>
          </a:xfrm>
          <a:prstGeom prst="roundRect">
            <a:avLst>
              <a:gd name="adj" fmla="val 8000"/>
            </a:avLst>
          </a:prstGeom>
          <a:solidFill>
            <a:srgbClr val="F0F0F0"/>
          </a:solidFill>
          <a:ln>
            <a:noFill/>
          </a:ln>
          <a:effectLst/>
        </p:spPr>
        <p:txBody>
          <a:bodyPr rtlCol="0" anchor="ctr"/>
          <a:lstStyle/>
          <a:p/>
        </p:txBody>
      </p:sp>
      <p:sp>
        <p:nvSpPr>
          <p:cNvPr id="14" name="Rounded Rectangle 13"/>
          <p:cNvSpPr/>
          <p:nvPr/>
        </p:nvSpPr>
        <p:spPr>
          <a:xfrm>
            <a:off x="502920" y="3708806"/>
            <a:ext cx="1600200" cy="775411"/>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Adım</a:t>
            </a:r>
          </a:p>
        </p:txBody>
      </p:sp>
      <p:sp>
        <p:nvSpPr>
          <p:cNvPr id="15" name="TextBox 14"/>
          <p:cNvSpPr txBox="1"/>
          <p:nvPr/>
        </p:nvSpPr>
        <p:spPr>
          <a:xfrm>
            <a:off x="2240280" y="3708806"/>
            <a:ext cx="9357055" cy="775411"/>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İlin nüfus yapısına (cinsiyet özellikleri, kırsal ve kentsel nüfus oranı, eğitim düzeyi, çalışan nüfusun ekonomik faaliyetlere göre dağılımı vb.) yer veriniz.</a:t>
            </a:r>
          </a:p>
        </p:txBody>
      </p:sp>
      <p:sp>
        <p:nvSpPr>
          <p:cNvPr id="16" name="Rounded Rectangle 15"/>
          <p:cNvSpPr/>
          <p:nvPr/>
        </p:nvSpPr>
        <p:spPr>
          <a:xfrm>
            <a:off x="502920" y="4612233"/>
            <a:ext cx="11185855" cy="775411"/>
          </a:xfrm>
          <a:prstGeom prst="roundRect">
            <a:avLst>
              <a:gd name="adj" fmla="val 8000"/>
            </a:avLst>
          </a:prstGeom>
          <a:solidFill>
            <a:srgbClr val="F0F0F0"/>
          </a:solidFill>
          <a:ln>
            <a:noFill/>
          </a:ln>
          <a:effectLst/>
        </p:spPr>
        <p:txBody>
          <a:bodyPr rtlCol="0" anchor="ctr"/>
          <a:lstStyle/>
          <a:p/>
        </p:txBody>
      </p:sp>
      <p:sp>
        <p:nvSpPr>
          <p:cNvPr id="17" name="Rounded Rectangle 16"/>
          <p:cNvSpPr/>
          <p:nvPr/>
        </p:nvSpPr>
        <p:spPr>
          <a:xfrm>
            <a:off x="502920" y="4612233"/>
            <a:ext cx="1600200" cy="775411"/>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4. Adım</a:t>
            </a:r>
          </a:p>
        </p:txBody>
      </p:sp>
      <p:sp>
        <p:nvSpPr>
          <p:cNvPr id="18" name="TextBox 17"/>
          <p:cNvSpPr txBox="1"/>
          <p:nvPr/>
        </p:nvSpPr>
        <p:spPr>
          <a:xfrm>
            <a:off x="2240280" y="4612233"/>
            <a:ext cx="9357055" cy="775411"/>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Doğum oranı, ölüm oranı ve doğal nüfus artışına ilişkin tablo hazırlayınız.</a:t>
            </a:r>
          </a:p>
        </p:txBody>
      </p:sp>
      <p:sp>
        <p:nvSpPr>
          <p:cNvPr id="19" name="Rounded Rectangle 18"/>
          <p:cNvSpPr/>
          <p:nvPr/>
        </p:nvSpPr>
        <p:spPr>
          <a:xfrm>
            <a:off x="502920" y="5515660"/>
            <a:ext cx="11185855" cy="775411"/>
          </a:xfrm>
          <a:prstGeom prst="roundRect">
            <a:avLst>
              <a:gd name="adj" fmla="val 8000"/>
            </a:avLst>
          </a:prstGeom>
          <a:solidFill>
            <a:srgbClr val="F0F0F0"/>
          </a:solidFill>
          <a:ln>
            <a:noFill/>
          </a:ln>
          <a:effectLst/>
        </p:spPr>
        <p:txBody>
          <a:bodyPr rtlCol="0" anchor="ctr"/>
          <a:lstStyle/>
          <a:p/>
        </p:txBody>
      </p:sp>
      <p:sp>
        <p:nvSpPr>
          <p:cNvPr id="20" name="Rounded Rectangle 19"/>
          <p:cNvSpPr/>
          <p:nvPr/>
        </p:nvSpPr>
        <p:spPr>
          <a:xfrm>
            <a:off x="502920" y="5515660"/>
            <a:ext cx="1600200" cy="775411"/>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5. Adım</a:t>
            </a:r>
          </a:p>
        </p:txBody>
      </p:sp>
      <p:sp>
        <p:nvSpPr>
          <p:cNvPr id="21" name="TextBox 20"/>
          <p:cNvSpPr txBox="1"/>
          <p:nvPr/>
        </p:nvSpPr>
        <p:spPr>
          <a:xfrm>
            <a:off x="2240280" y="5515660"/>
            <a:ext cx="9357055" cy="775411"/>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İldeki nüfus hareketlerini (ilin aldığı ve verdiği göçlerdeki nüfus miktarı) gösteren bir tablo hazırlayınız.</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165</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214 / 379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İşlem adımları (6-9)</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PERFORMANS</a:t>
            </a:r>
          </a:p>
        </p:txBody>
      </p:sp>
      <p:sp>
        <p:nvSpPr>
          <p:cNvPr id="6" name="Rounded Rectangle 5"/>
          <p:cNvSpPr/>
          <p:nvPr/>
        </p:nvSpPr>
        <p:spPr>
          <a:xfrm>
            <a:off x="502920" y="1216152"/>
            <a:ext cx="11185855" cy="921258"/>
          </a:xfrm>
          <a:prstGeom prst="roundRect">
            <a:avLst>
              <a:gd name="adj" fmla="val 8000"/>
            </a:avLst>
          </a:prstGeom>
          <a:solidFill>
            <a:srgbClr val="F0F0F0"/>
          </a:solidFill>
          <a:ln>
            <a:noFill/>
          </a:ln>
          <a:effectLst/>
        </p:spPr>
        <p:txBody>
          <a:bodyPr rtlCol="0" anchor="ctr"/>
          <a:lstStyle/>
          <a:p/>
        </p:txBody>
      </p:sp>
      <p:sp>
        <p:nvSpPr>
          <p:cNvPr id="7" name="Rounded Rectangle 6"/>
          <p:cNvSpPr/>
          <p:nvPr/>
        </p:nvSpPr>
        <p:spPr>
          <a:xfrm>
            <a:off x="502920" y="1216152"/>
            <a:ext cx="1600200" cy="921258"/>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6. Adım</a:t>
            </a:r>
          </a:p>
        </p:txBody>
      </p:sp>
      <p:sp>
        <p:nvSpPr>
          <p:cNvPr id="8" name="TextBox 7"/>
          <p:cNvSpPr txBox="1"/>
          <p:nvPr/>
        </p:nvSpPr>
        <p:spPr>
          <a:xfrm>
            <a:off x="2240280" y="1216152"/>
            <a:ext cx="9357055" cy="92125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İlin nüfus piramidini çiziniz.</a:t>
            </a:r>
          </a:p>
        </p:txBody>
      </p:sp>
      <p:sp>
        <p:nvSpPr>
          <p:cNvPr id="9" name="Rounded Rectangle 8"/>
          <p:cNvSpPr/>
          <p:nvPr/>
        </p:nvSpPr>
        <p:spPr>
          <a:xfrm>
            <a:off x="502920" y="2265426"/>
            <a:ext cx="11185855" cy="921258"/>
          </a:xfrm>
          <a:prstGeom prst="roundRect">
            <a:avLst>
              <a:gd name="adj" fmla="val 8000"/>
            </a:avLst>
          </a:prstGeom>
          <a:solidFill>
            <a:srgbClr val="F0F0F0"/>
          </a:solidFill>
          <a:ln>
            <a:noFill/>
          </a:ln>
          <a:effectLst/>
        </p:spPr>
        <p:txBody>
          <a:bodyPr rtlCol="0" anchor="ctr"/>
          <a:lstStyle/>
          <a:p/>
        </p:txBody>
      </p:sp>
      <p:sp>
        <p:nvSpPr>
          <p:cNvPr id="10" name="Rounded Rectangle 9"/>
          <p:cNvSpPr/>
          <p:nvPr/>
        </p:nvSpPr>
        <p:spPr>
          <a:xfrm>
            <a:off x="502920" y="2265426"/>
            <a:ext cx="1600200" cy="921258"/>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7. Adım</a:t>
            </a:r>
          </a:p>
        </p:txBody>
      </p:sp>
      <p:sp>
        <p:nvSpPr>
          <p:cNvPr id="11" name="TextBox 10"/>
          <p:cNvSpPr txBox="1"/>
          <p:nvPr/>
        </p:nvSpPr>
        <p:spPr>
          <a:xfrm>
            <a:off x="2240280" y="2265426"/>
            <a:ext cx="9357055" cy="92125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İlin nüfus özelliklerinin ortaya çıkardığı fırsatları belirleyiniz ve bu fırsatlardan yararlanmak için yapılması gerekenleri açıklayınız.</a:t>
            </a:r>
          </a:p>
        </p:txBody>
      </p:sp>
      <p:sp>
        <p:nvSpPr>
          <p:cNvPr id="12" name="Rounded Rectangle 11"/>
          <p:cNvSpPr/>
          <p:nvPr/>
        </p:nvSpPr>
        <p:spPr>
          <a:xfrm>
            <a:off x="502920" y="3314700"/>
            <a:ext cx="11185855" cy="921258"/>
          </a:xfrm>
          <a:prstGeom prst="roundRect">
            <a:avLst>
              <a:gd name="adj" fmla="val 8000"/>
            </a:avLst>
          </a:prstGeom>
          <a:solidFill>
            <a:srgbClr val="F0F0F0"/>
          </a:solidFill>
          <a:ln>
            <a:noFill/>
          </a:ln>
          <a:effectLst/>
        </p:spPr>
        <p:txBody>
          <a:bodyPr rtlCol="0" anchor="ctr"/>
          <a:lstStyle/>
          <a:p/>
        </p:txBody>
      </p:sp>
      <p:sp>
        <p:nvSpPr>
          <p:cNvPr id="13" name="Rounded Rectangle 12"/>
          <p:cNvSpPr/>
          <p:nvPr/>
        </p:nvSpPr>
        <p:spPr>
          <a:xfrm>
            <a:off x="502920" y="3314700"/>
            <a:ext cx="1600200" cy="921258"/>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8. Adım</a:t>
            </a:r>
          </a:p>
        </p:txBody>
      </p:sp>
      <p:sp>
        <p:nvSpPr>
          <p:cNvPr id="14" name="TextBox 13"/>
          <p:cNvSpPr txBox="1"/>
          <p:nvPr/>
        </p:nvSpPr>
        <p:spPr>
          <a:xfrm>
            <a:off x="2240280" y="3314700"/>
            <a:ext cx="9357055" cy="92125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İlin nüfus özelliklerinin ortaya çıkardığı sorunları belirleyiniz ve bu sorunların çözülmesi için öneriler sununuz.</a:t>
            </a:r>
          </a:p>
        </p:txBody>
      </p:sp>
      <p:sp>
        <p:nvSpPr>
          <p:cNvPr id="15" name="Rounded Rectangle 14"/>
          <p:cNvSpPr/>
          <p:nvPr/>
        </p:nvSpPr>
        <p:spPr>
          <a:xfrm>
            <a:off x="502920" y="4363974"/>
            <a:ext cx="11185855" cy="921258"/>
          </a:xfrm>
          <a:prstGeom prst="roundRect">
            <a:avLst>
              <a:gd name="adj" fmla="val 8000"/>
            </a:avLst>
          </a:prstGeom>
          <a:solidFill>
            <a:srgbClr val="F0F0F0"/>
          </a:solidFill>
          <a:ln>
            <a:noFill/>
          </a:ln>
          <a:effectLst/>
        </p:spPr>
        <p:txBody>
          <a:bodyPr rtlCol="0" anchor="ctr"/>
          <a:lstStyle/>
          <a:p/>
        </p:txBody>
      </p:sp>
      <p:sp>
        <p:nvSpPr>
          <p:cNvPr id="16" name="Rounded Rectangle 15"/>
          <p:cNvSpPr/>
          <p:nvPr/>
        </p:nvSpPr>
        <p:spPr>
          <a:xfrm>
            <a:off x="502920" y="4363974"/>
            <a:ext cx="1600200" cy="921258"/>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9. Adım</a:t>
            </a:r>
          </a:p>
        </p:txBody>
      </p:sp>
      <p:sp>
        <p:nvSpPr>
          <p:cNvPr id="17" name="TextBox 16"/>
          <p:cNvSpPr txBox="1"/>
          <p:nvPr/>
        </p:nvSpPr>
        <p:spPr>
          <a:xfrm>
            <a:off x="2240280" y="4363974"/>
            <a:ext cx="9357055" cy="92125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İlin demografik özelliklerini gösteren poster hazırlayınız.</a:t>
            </a:r>
          </a:p>
        </p:txBody>
      </p:sp>
      <p:sp>
        <p:nvSpPr>
          <p:cNvPr id="18" name="Rounded Rectangle 17"/>
          <p:cNvSpPr/>
          <p:nvPr/>
        </p:nvSpPr>
        <p:spPr>
          <a:xfrm>
            <a:off x="502920" y="5422392"/>
            <a:ext cx="11185855" cy="841248"/>
          </a:xfrm>
          <a:prstGeom prst="roundRect">
            <a:avLst>
              <a:gd name="adj" fmla="val 8000"/>
            </a:avLst>
          </a:prstGeom>
          <a:solidFill>
            <a:srgbClr val="F0F0F0"/>
          </a:solidFill>
          <a:ln w="19050">
            <a:solidFill>
              <a:srgbClr val="B85C12"/>
            </a:solidFill>
          </a:ln>
          <a:effectLst/>
        </p:spPr>
        <p:txBody>
          <a:bodyPr rtlCol="0" anchor="ctr" wrap="square" lIns="128016" rIns="128016" tIns="73152" bIns="73152">
            <a:noAutofit/>
          </a:bodyPr>
          <a:lstStyle/>
          <a:p>
            <a:pPr algn="ctr">
              <a:spcBef>
                <a:spcPts val="0"/>
              </a:spcBef>
              <a:spcAft>
                <a:spcPts val="0"/>
              </a:spcAft>
            </a:pPr>
            <a:r>
              <a:rPr lang="tr-TR" sz="2000" b="1" i="0">
                <a:solidFill>
                  <a:srgbClr val="262626"/>
                </a:solidFill>
                <a:latin typeface="Calibri"/>
              </a:rPr>
              <a:t>+ Kısa rapor (1 sayfa): fırsatlar, sorunlar ve alınabilecek önlemler</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165</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215 / 379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Verileri nereden alacağız? TÜİK</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PERFORMANS</a:t>
            </a:r>
          </a:p>
        </p:txBody>
      </p:sp>
      <p:sp>
        <p:nvSpPr>
          <p:cNvPr id="6" name="Rounded Rectangle 5"/>
          <p:cNvSpPr/>
          <p:nvPr/>
        </p:nvSpPr>
        <p:spPr>
          <a:xfrm>
            <a:off x="502920" y="1216152"/>
            <a:ext cx="11185855" cy="160020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600200"/>
          </a:xfrm>
          <a:prstGeom prst="rect">
            <a:avLst/>
          </a:prstGeom>
          <a:solidFill>
            <a:srgbClr val="B85C12"/>
          </a:solidFill>
          <a:ln>
            <a:noFill/>
          </a:ln>
          <a:effectLst/>
        </p:spPr>
        <p:txBody>
          <a:bodyPr rtlCol="0" anchor="ctr"/>
          <a:lstStyle/>
          <a:p/>
        </p:txBody>
      </p:sp>
      <p:sp>
        <p:nvSpPr>
          <p:cNvPr id="8" name="TextBox 7"/>
          <p:cNvSpPr txBox="1"/>
          <p:nvPr/>
        </p:nvSpPr>
        <p:spPr>
          <a:xfrm>
            <a:off x="777240" y="1216152"/>
            <a:ext cx="10774375" cy="160020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Türkiye İstatistik Kurumu (TÜİK), T.C. Hazine ve Maliye Bakanlığıyla ilişkili bir araştırma kurumudur. TÜİK’in görevi ekonomi, demografi, çevre, bilim, teknoloji gibi alanlarda ülkemize ait resmî istatistik verileri toplamak, değerlendirmek ve analiz ederek yayımlamaktır.</a:t>
            </a:r>
          </a:p>
        </p:txBody>
      </p:sp>
      <p:sp>
        <p:nvSpPr>
          <p:cNvPr id="9" name="Rounded Rectangle 8"/>
          <p:cNvSpPr/>
          <p:nvPr/>
        </p:nvSpPr>
        <p:spPr>
          <a:xfrm>
            <a:off x="502920" y="2953512"/>
            <a:ext cx="3594506" cy="169164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502920" y="2953512"/>
            <a:ext cx="3594506" cy="530352"/>
          </a:xfrm>
          <a:prstGeom prst="roundRect">
            <a:avLst>
              <a:gd name="adj" fmla="val 25000"/>
            </a:avLst>
          </a:prstGeom>
          <a:solidFill>
            <a:srgbClr val="B85C12"/>
          </a:solidFill>
          <a:ln>
            <a:noFill/>
          </a:ln>
          <a:effectLst/>
        </p:spPr>
        <p:txBody>
          <a:bodyPr rtlCol="0" anchor="ctr"/>
          <a:lstStyle/>
          <a:p/>
        </p:txBody>
      </p:sp>
      <p:sp>
        <p:nvSpPr>
          <p:cNvPr id="11" name="Rectangle 10"/>
          <p:cNvSpPr/>
          <p:nvPr/>
        </p:nvSpPr>
        <p:spPr>
          <a:xfrm>
            <a:off x="502920" y="3218688"/>
            <a:ext cx="3594506" cy="265176"/>
          </a:xfrm>
          <a:prstGeom prst="rect">
            <a:avLst/>
          </a:prstGeom>
          <a:solidFill>
            <a:srgbClr val="B85C12"/>
          </a:solidFill>
          <a:ln>
            <a:noFill/>
          </a:ln>
          <a:effectLst/>
        </p:spPr>
        <p:txBody>
          <a:bodyPr rtlCol="0" anchor="ctr"/>
          <a:lstStyle/>
          <a:p/>
        </p:txBody>
      </p:sp>
      <p:sp>
        <p:nvSpPr>
          <p:cNvPr id="12" name="TextBox 11"/>
          <p:cNvSpPr txBox="1"/>
          <p:nvPr/>
        </p:nvSpPr>
        <p:spPr>
          <a:xfrm>
            <a:off x="594360" y="295351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Coğrafi İstatistik Portali</a:t>
            </a:r>
          </a:p>
        </p:txBody>
      </p:sp>
      <p:sp>
        <p:nvSpPr>
          <p:cNvPr id="13" name="TextBox 12"/>
          <p:cNvSpPr txBox="1"/>
          <p:nvPr/>
        </p:nvSpPr>
        <p:spPr>
          <a:xfrm>
            <a:off x="612648" y="3557016"/>
            <a:ext cx="3375050" cy="101498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İstatistik verilerin mekânsal dağılışının gösterildiği haritalara yer verilmektedir.</a:t>
            </a:r>
          </a:p>
        </p:txBody>
      </p:sp>
      <p:sp>
        <p:nvSpPr>
          <p:cNvPr id="14" name="Rounded Rectangle 13"/>
          <p:cNvSpPr/>
          <p:nvPr/>
        </p:nvSpPr>
        <p:spPr>
          <a:xfrm>
            <a:off x="4298594" y="2953512"/>
            <a:ext cx="3594506" cy="169164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4298594" y="2953512"/>
            <a:ext cx="3594506" cy="530352"/>
          </a:xfrm>
          <a:prstGeom prst="roundRect">
            <a:avLst>
              <a:gd name="adj" fmla="val 25000"/>
            </a:avLst>
          </a:prstGeom>
          <a:solidFill>
            <a:srgbClr val="4F4F4F"/>
          </a:solidFill>
          <a:ln>
            <a:noFill/>
          </a:ln>
          <a:effectLst/>
        </p:spPr>
        <p:txBody>
          <a:bodyPr rtlCol="0" anchor="ctr"/>
          <a:lstStyle/>
          <a:p/>
        </p:txBody>
      </p:sp>
      <p:sp>
        <p:nvSpPr>
          <p:cNvPr id="16" name="Rectangle 15"/>
          <p:cNvSpPr/>
          <p:nvPr/>
        </p:nvSpPr>
        <p:spPr>
          <a:xfrm>
            <a:off x="4298594" y="3218688"/>
            <a:ext cx="3594506" cy="265176"/>
          </a:xfrm>
          <a:prstGeom prst="rect">
            <a:avLst/>
          </a:prstGeom>
          <a:solidFill>
            <a:srgbClr val="4F4F4F"/>
          </a:solidFill>
          <a:ln>
            <a:noFill/>
          </a:ln>
          <a:effectLst/>
        </p:spPr>
        <p:txBody>
          <a:bodyPr rtlCol="0" anchor="ctr"/>
          <a:lstStyle/>
          <a:p/>
        </p:txBody>
      </p:sp>
      <p:sp>
        <p:nvSpPr>
          <p:cNvPr id="17" name="TextBox 16"/>
          <p:cNvSpPr txBox="1"/>
          <p:nvPr/>
        </p:nvSpPr>
        <p:spPr>
          <a:xfrm>
            <a:off x="4390034" y="295351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İstatistik Veri Portali</a:t>
            </a:r>
          </a:p>
        </p:txBody>
      </p:sp>
      <p:sp>
        <p:nvSpPr>
          <p:cNvPr id="18" name="TextBox 17"/>
          <p:cNvSpPr txBox="1"/>
          <p:nvPr/>
        </p:nvSpPr>
        <p:spPr>
          <a:xfrm>
            <a:off x="4408322" y="3557016"/>
            <a:ext cx="3375050" cy="101498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Farklı yıllara ait istatistiklerin raporlarına yer verilmektedir.</a:t>
            </a:r>
          </a:p>
        </p:txBody>
      </p:sp>
      <p:sp>
        <p:nvSpPr>
          <p:cNvPr id="19" name="Rounded Rectangle 18"/>
          <p:cNvSpPr/>
          <p:nvPr/>
        </p:nvSpPr>
        <p:spPr>
          <a:xfrm>
            <a:off x="8094268" y="2953512"/>
            <a:ext cx="3594506" cy="1691640"/>
          </a:xfrm>
          <a:prstGeom prst="roundRect">
            <a:avLst>
              <a:gd name="adj" fmla="val 5000"/>
            </a:avLst>
          </a:prstGeom>
          <a:solidFill>
            <a:srgbClr val="F0F0F0"/>
          </a:solidFill>
          <a:ln>
            <a:noFill/>
          </a:ln>
          <a:effectLst/>
        </p:spPr>
        <p:txBody>
          <a:bodyPr rtlCol="0" anchor="ctr"/>
          <a:lstStyle/>
          <a:p/>
        </p:txBody>
      </p:sp>
      <p:sp>
        <p:nvSpPr>
          <p:cNvPr id="20" name="Rounded Rectangle 19"/>
          <p:cNvSpPr/>
          <p:nvPr/>
        </p:nvSpPr>
        <p:spPr>
          <a:xfrm>
            <a:off x="8094268" y="2953512"/>
            <a:ext cx="3594506" cy="530352"/>
          </a:xfrm>
          <a:prstGeom prst="roundRect">
            <a:avLst>
              <a:gd name="adj" fmla="val 25000"/>
            </a:avLst>
          </a:prstGeom>
          <a:solidFill>
            <a:srgbClr val="B85C12"/>
          </a:solidFill>
          <a:ln>
            <a:noFill/>
          </a:ln>
          <a:effectLst/>
        </p:spPr>
        <p:txBody>
          <a:bodyPr rtlCol="0" anchor="ctr"/>
          <a:lstStyle/>
          <a:p/>
        </p:txBody>
      </p:sp>
      <p:sp>
        <p:nvSpPr>
          <p:cNvPr id="21" name="Rectangle 20"/>
          <p:cNvSpPr/>
          <p:nvPr/>
        </p:nvSpPr>
        <p:spPr>
          <a:xfrm>
            <a:off x="8094268" y="3218688"/>
            <a:ext cx="3594506" cy="265176"/>
          </a:xfrm>
          <a:prstGeom prst="rect">
            <a:avLst/>
          </a:prstGeom>
          <a:solidFill>
            <a:srgbClr val="B85C12"/>
          </a:solidFill>
          <a:ln>
            <a:noFill/>
          </a:ln>
          <a:effectLst/>
        </p:spPr>
        <p:txBody>
          <a:bodyPr rtlCol="0" anchor="ctr"/>
          <a:lstStyle/>
          <a:p/>
        </p:txBody>
      </p:sp>
      <p:sp>
        <p:nvSpPr>
          <p:cNvPr id="22" name="TextBox 21"/>
          <p:cNvSpPr txBox="1"/>
          <p:nvPr/>
        </p:nvSpPr>
        <p:spPr>
          <a:xfrm>
            <a:off x="8185708" y="295351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Nüfus İstatistikleri Portali</a:t>
            </a:r>
          </a:p>
        </p:txBody>
      </p:sp>
      <p:sp>
        <p:nvSpPr>
          <p:cNvPr id="23" name="TextBox 22"/>
          <p:cNvSpPr txBox="1"/>
          <p:nvPr/>
        </p:nvSpPr>
        <p:spPr>
          <a:xfrm>
            <a:off x="8203996" y="3557016"/>
            <a:ext cx="3375050" cy="101498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İstatistikler; harita, tablo ve grafik seçenekleriyle kullanıcılara sunulmaktadır.</a:t>
            </a:r>
          </a:p>
        </p:txBody>
      </p:sp>
      <p:sp>
        <p:nvSpPr>
          <p:cNvPr id="24" name="Rounded Rectangle 23"/>
          <p:cNvSpPr/>
          <p:nvPr/>
        </p:nvSpPr>
        <p:spPr>
          <a:xfrm>
            <a:off x="502920" y="4828032"/>
            <a:ext cx="11185855" cy="137160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400"/>
              </a:spcAft>
            </a:pPr>
            <a:r>
              <a:rPr lang="tr-TR" sz="2200" b="1" i="0">
                <a:solidFill>
                  <a:srgbClr val="B85C12"/>
                </a:solidFill>
                <a:latin typeface="Calibri"/>
              </a:rPr>
              <a:t>26. hafta: okul bilgisayar laboratuvarında TÜİK portalleri</a:t>
            </a:r>
          </a:p>
          <a:p>
            <a:pPr algn="l">
              <a:spcBef>
                <a:spcPts val="0"/>
              </a:spcBef>
              <a:spcAft>
                <a:spcPts val="0"/>
              </a:spcAft>
            </a:pPr>
            <a:r>
              <a:rPr lang="tr-TR" sz="1900" b="0" i="0">
                <a:solidFill>
                  <a:srgbClr val="262626"/>
                </a:solidFill>
                <a:latin typeface="Calibri"/>
              </a:rPr>
              <a:t>Telefon yok · kişisel veri yok (anket yapılmaz) · yalnız TÜİK'in toplu sayıları</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165</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216 / 379</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Nasıl değerlendirilecek?</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PERFORMANS</a:t>
            </a:r>
          </a:p>
        </p:txBody>
      </p:sp>
      <p:sp>
        <p:nvSpPr>
          <p:cNvPr id="6" name="Rounded Rectangle 5"/>
          <p:cNvSpPr/>
          <p:nvPr/>
        </p:nvSpPr>
        <p:spPr>
          <a:xfrm>
            <a:off x="502920" y="1216152"/>
            <a:ext cx="11185855" cy="160020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600200"/>
          </a:xfrm>
          <a:prstGeom prst="rect">
            <a:avLst/>
          </a:prstGeom>
          <a:solidFill>
            <a:srgbClr val="B85C12"/>
          </a:solidFill>
          <a:ln>
            <a:noFill/>
          </a:ln>
          <a:effectLst/>
        </p:spPr>
        <p:txBody>
          <a:bodyPr rtlCol="0" anchor="ctr"/>
          <a:lstStyle/>
          <a:p/>
        </p:txBody>
      </p:sp>
      <p:sp>
        <p:nvSpPr>
          <p:cNvPr id="8" name="TextBox 7"/>
          <p:cNvSpPr txBox="1"/>
          <p:nvPr/>
        </p:nvSpPr>
        <p:spPr>
          <a:xfrm>
            <a:off x="777240" y="1216152"/>
            <a:ext cx="10774375" cy="160020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Performans görevi; hazırlık yapma, bilgi toplama, bilgileri çözümleme, içerik, görsel materyal kullanımı, rapor yazma, sunu yapma, dil ve anlatım ölçütlerine göre karekodda verilen “Analitik Dereceli Puanlama Anahtarı” ile değerlendirilecektir.</a:t>
            </a:r>
          </a:p>
        </p:txBody>
      </p:sp>
      <p:sp>
        <p:nvSpPr>
          <p:cNvPr id="9" name="Rounded Rectangle 8"/>
          <p:cNvSpPr/>
          <p:nvPr/>
        </p:nvSpPr>
        <p:spPr>
          <a:xfrm>
            <a:off x="502920" y="2953512"/>
            <a:ext cx="2693593" cy="603504"/>
          </a:xfrm>
          <a:prstGeom prst="roundRect">
            <a:avLst>
              <a:gd name="adj" fmla="val 40000"/>
            </a:avLst>
          </a:prstGeom>
          <a:solidFill>
            <a:srgbClr val="FFF3D1"/>
          </a:solidFill>
          <a:ln>
            <a:noFill/>
          </a:ln>
          <a:effectLst/>
        </p:spPr>
        <p:txBody>
          <a:bodyPr rtlCol="0" anchor="ctr" wrap="square" lIns="54864" rIns="54864" tIns="73152" bIns="73152">
            <a:noAutofit/>
          </a:bodyPr>
          <a:lstStyle/>
          <a:p>
            <a:pPr algn="ctr">
              <a:spcBef>
                <a:spcPts val="0"/>
              </a:spcBef>
              <a:spcAft>
                <a:spcPts val="0"/>
              </a:spcAft>
            </a:pPr>
            <a:r>
              <a:rPr lang="tr-TR" sz="1900" b="1" i="0">
                <a:solidFill>
                  <a:srgbClr val="262626"/>
                </a:solidFill>
                <a:latin typeface="Calibri"/>
              </a:rPr>
              <a:t>Hazırlık yapma</a:t>
            </a:r>
          </a:p>
        </p:txBody>
      </p:sp>
      <p:sp>
        <p:nvSpPr>
          <p:cNvPr id="10" name="Rounded Rectangle 9"/>
          <p:cNvSpPr/>
          <p:nvPr/>
        </p:nvSpPr>
        <p:spPr>
          <a:xfrm>
            <a:off x="3333673" y="2953512"/>
            <a:ext cx="2693593" cy="603504"/>
          </a:xfrm>
          <a:prstGeom prst="roundRect">
            <a:avLst>
              <a:gd name="adj" fmla="val 40000"/>
            </a:avLst>
          </a:prstGeom>
          <a:solidFill>
            <a:srgbClr val="FFF3D1"/>
          </a:solidFill>
          <a:ln>
            <a:noFill/>
          </a:ln>
          <a:effectLst/>
        </p:spPr>
        <p:txBody>
          <a:bodyPr rtlCol="0" anchor="ctr" wrap="square" lIns="54864" rIns="54864" tIns="73152" bIns="73152">
            <a:noAutofit/>
          </a:bodyPr>
          <a:lstStyle/>
          <a:p>
            <a:pPr algn="ctr">
              <a:spcBef>
                <a:spcPts val="0"/>
              </a:spcBef>
              <a:spcAft>
                <a:spcPts val="0"/>
              </a:spcAft>
            </a:pPr>
            <a:r>
              <a:rPr lang="tr-TR" sz="1900" b="1" i="0">
                <a:solidFill>
                  <a:srgbClr val="262626"/>
                </a:solidFill>
                <a:latin typeface="Calibri"/>
              </a:rPr>
              <a:t>Bilgi toplama</a:t>
            </a:r>
          </a:p>
        </p:txBody>
      </p:sp>
      <p:sp>
        <p:nvSpPr>
          <p:cNvPr id="11" name="Rounded Rectangle 10"/>
          <p:cNvSpPr/>
          <p:nvPr/>
        </p:nvSpPr>
        <p:spPr>
          <a:xfrm>
            <a:off x="6164426" y="2953512"/>
            <a:ext cx="2693593" cy="603504"/>
          </a:xfrm>
          <a:prstGeom prst="roundRect">
            <a:avLst>
              <a:gd name="adj" fmla="val 40000"/>
            </a:avLst>
          </a:prstGeom>
          <a:solidFill>
            <a:srgbClr val="FFF3D1"/>
          </a:solidFill>
          <a:ln>
            <a:noFill/>
          </a:ln>
          <a:effectLst/>
        </p:spPr>
        <p:txBody>
          <a:bodyPr rtlCol="0" anchor="ctr" wrap="square" lIns="54864" rIns="54864" tIns="73152" bIns="73152">
            <a:noAutofit/>
          </a:bodyPr>
          <a:lstStyle/>
          <a:p>
            <a:pPr algn="ctr">
              <a:spcBef>
                <a:spcPts val="0"/>
              </a:spcBef>
              <a:spcAft>
                <a:spcPts val="0"/>
              </a:spcAft>
            </a:pPr>
            <a:r>
              <a:rPr lang="tr-TR" sz="1900" b="1" i="0">
                <a:solidFill>
                  <a:srgbClr val="262626"/>
                </a:solidFill>
                <a:latin typeface="Calibri"/>
              </a:rPr>
              <a:t>Bilgileri çözümleme</a:t>
            </a:r>
          </a:p>
        </p:txBody>
      </p:sp>
      <p:sp>
        <p:nvSpPr>
          <p:cNvPr id="12" name="Rounded Rectangle 11"/>
          <p:cNvSpPr/>
          <p:nvPr/>
        </p:nvSpPr>
        <p:spPr>
          <a:xfrm>
            <a:off x="8995179" y="2953512"/>
            <a:ext cx="2693593" cy="603504"/>
          </a:xfrm>
          <a:prstGeom prst="roundRect">
            <a:avLst>
              <a:gd name="adj" fmla="val 40000"/>
            </a:avLst>
          </a:prstGeom>
          <a:solidFill>
            <a:srgbClr val="FFF3D1"/>
          </a:solidFill>
          <a:ln>
            <a:noFill/>
          </a:ln>
          <a:effectLst/>
        </p:spPr>
        <p:txBody>
          <a:bodyPr rtlCol="0" anchor="ctr" wrap="square" lIns="54864" rIns="54864" tIns="73152" bIns="73152">
            <a:noAutofit/>
          </a:bodyPr>
          <a:lstStyle/>
          <a:p>
            <a:pPr algn="ctr">
              <a:spcBef>
                <a:spcPts val="0"/>
              </a:spcBef>
              <a:spcAft>
                <a:spcPts val="0"/>
              </a:spcAft>
            </a:pPr>
            <a:r>
              <a:rPr lang="tr-TR" sz="1900" b="1" i="0">
                <a:solidFill>
                  <a:srgbClr val="262626"/>
                </a:solidFill>
                <a:latin typeface="Calibri"/>
              </a:rPr>
              <a:t>İçerik</a:t>
            </a:r>
          </a:p>
        </p:txBody>
      </p:sp>
      <p:sp>
        <p:nvSpPr>
          <p:cNvPr id="13" name="Rounded Rectangle 12"/>
          <p:cNvSpPr/>
          <p:nvPr/>
        </p:nvSpPr>
        <p:spPr>
          <a:xfrm>
            <a:off x="502920" y="3666744"/>
            <a:ext cx="2693593" cy="603504"/>
          </a:xfrm>
          <a:prstGeom prst="roundRect">
            <a:avLst>
              <a:gd name="adj" fmla="val 40000"/>
            </a:avLst>
          </a:prstGeom>
          <a:solidFill>
            <a:srgbClr val="FFF3D1"/>
          </a:solidFill>
          <a:ln>
            <a:noFill/>
          </a:ln>
          <a:effectLst/>
        </p:spPr>
        <p:txBody>
          <a:bodyPr rtlCol="0" anchor="ctr" wrap="square" lIns="54864" rIns="54864" tIns="73152" bIns="73152">
            <a:noAutofit/>
          </a:bodyPr>
          <a:lstStyle/>
          <a:p>
            <a:pPr algn="ctr">
              <a:spcBef>
                <a:spcPts val="0"/>
              </a:spcBef>
              <a:spcAft>
                <a:spcPts val="0"/>
              </a:spcAft>
            </a:pPr>
            <a:r>
              <a:rPr lang="tr-TR" sz="1750" b="1" i="0">
                <a:solidFill>
                  <a:srgbClr val="262626"/>
                </a:solidFill>
                <a:latin typeface="Calibri"/>
              </a:rPr>
              <a:t>Görsel materyal kullanımı</a:t>
            </a:r>
          </a:p>
        </p:txBody>
      </p:sp>
      <p:sp>
        <p:nvSpPr>
          <p:cNvPr id="14" name="Rounded Rectangle 13"/>
          <p:cNvSpPr/>
          <p:nvPr/>
        </p:nvSpPr>
        <p:spPr>
          <a:xfrm>
            <a:off x="3333673" y="3666744"/>
            <a:ext cx="2693593" cy="603504"/>
          </a:xfrm>
          <a:prstGeom prst="roundRect">
            <a:avLst>
              <a:gd name="adj" fmla="val 40000"/>
            </a:avLst>
          </a:prstGeom>
          <a:solidFill>
            <a:srgbClr val="FFF3D1"/>
          </a:solidFill>
          <a:ln>
            <a:noFill/>
          </a:ln>
          <a:effectLst/>
        </p:spPr>
        <p:txBody>
          <a:bodyPr rtlCol="0" anchor="ctr" wrap="square" lIns="54864" rIns="54864" tIns="73152" bIns="73152">
            <a:noAutofit/>
          </a:bodyPr>
          <a:lstStyle/>
          <a:p>
            <a:pPr algn="ctr">
              <a:spcBef>
                <a:spcPts val="0"/>
              </a:spcBef>
              <a:spcAft>
                <a:spcPts val="0"/>
              </a:spcAft>
            </a:pPr>
            <a:r>
              <a:rPr lang="tr-TR" sz="1900" b="1" i="0">
                <a:solidFill>
                  <a:srgbClr val="262626"/>
                </a:solidFill>
                <a:latin typeface="Calibri"/>
              </a:rPr>
              <a:t>Rapor yazma</a:t>
            </a:r>
          </a:p>
        </p:txBody>
      </p:sp>
      <p:sp>
        <p:nvSpPr>
          <p:cNvPr id="15" name="Rounded Rectangle 14"/>
          <p:cNvSpPr/>
          <p:nvPr/>
        </p:nvSpPr>
        <p:spPr>
          <a:xfrm>
            <a:off x="6164426" y="3666744"/>
            <a:ext cx="2693593" cy="603504"/>
          </a:xfrm>
          <a:prstGeom prst="roundRect">
            <a:avLst>
              <a:gd name="adj" fmla="val 40000"/>
            </a:avLst>
          </a:prstGeom>
          <a:solidFill>
            <a:srgbClr val="FFF3D1"/>
          </a:solidFill>
          <a:ln>
            <a:noFill/>
          </a:ln>
          <a:effectLst/>
        </p:spPr>
        <p:txBody>
          <a:bodyPr rtlCol="0" anchor="ctr" wrap="square" lIns="54864" rIns="54864" tIns="73152" bIns="73152">
            <a:noAutofit/>
          </a:bodyPr>
          <a:lstStyle/>
          <a:p>
            <a:pPr algn="ctr">
              <a:spcBef>
                <a:spcPts val="0"/>
              </a:spcBef>
              <a:spcAft>
                <a:spcPts val="0"/>
              </a:spcAft>
            </a:pPr>
            <a:r>
              <a:rPr lang="tr-TR" sz="1900" b="1" i="0">
                <a:solidFill>
                  <a:srgbClr val="262626"/>
                </a:solidFill>
                <a:latin typeface="Calibri"/>
              </a:rPr>
              <a:t>Sunu yapma</a:t>
            </a:r>
          </a:p>
        </p:txBody>
      </p:sp>
      <p:sp>
        <p:nvSpPr>
          <p:cNvPr id="16" name="Rounded Rectangle 15"/>
          <p:cNvSpPr/>
          <p:nvPr/>
        </p:nvSpPr>
        <p:spPr>
          <a:xfrm>
            <a:off x="8995179" y="3666744"/>
            <a:ext cx="2693593" cy="603504"/>
          </a:xfrm>
          <a:prstGeom prst="roundRect">
            <a:avLst>
              <a:gd name="adj" fmla="val 40000"/>
            </a:avLst>
          </a:prstGeom>
          <a:solidFill>
            <a:srgbClr val="FFF3D1"/>
          </a:solidFill>
          <a:ln>
            <a:noFill/>
          </a:ln>
          <a:effectLst/>
        </p:spPr>
        <p:txBody>
          <a:bodyPr rtlCol="0" anchor="ctr" wrap="square" lIns="54864" rIns="54864" tIns="73152" bIns="73152">
            <a:noAutofit/>
          </a:bodyPr>
          <a:lstStyle/>
          <a:p>
            <a:pPr algn="ctr">
              <a:spcBef>
                <a:spcPts val="0"/>
              </a:spcBef>
              <a:spcAft>
                <a:spcPts val="0"/>
              </a:spcAft>
            </a:pPr>
            <a:r>
              <a:rPr lang="tr-TR" sz="1900" b="1" i="0">
                <a:solidFill>
                  <a:srgbClr val="262626"/>
                </a:solidFill>
                <a:latin typeface="Calibri"/>
              </a:rPr>
              <a:t>Dil ve anlatım</a:t>
            </a:r>
          </a:p>
        </p:txBody>
      </p:sp>
      <p:sp>
        <p:nvSpPr>
          <p:cNvPr id="17" name="Rounded Rectangle 16"/>
          <p:cNvSpPr/>
          <p:nvPr/>
        </p:nvSpPr>
        <p:spPr>
          <a:xfrm>
            <a:off x="502920" y="4462272"/>
            <a:ext cx="5492343" cy="178308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502920" y="4462272"/>
            <a:ext cx="5492343" cy="530352"/>
          </a:xfrm>
          <a:prstGeom prst="roundRect">
            <a:avLst>
              <a:gd name="adj" fmla="val 25000"/>
            </a:avLst>
          </a:prstGeom>
          <a:solidFill>
            <a:srgbClr val="4F4F4F"/>
          </a:solidFill>
          <a:ln>
            <a:noFill/>
          </a:ln>
          <a:effectLst/>
        </p:spPr>
        <p:txBody>
          <a:bodyPr rtlCol="0" anchor="ctr"/>
          <a:lstStyle/>
          <a:p/>
        </p:txBody>
      </p:sp>
      <p:sp>
        <p:nvSpPr>
          <p:cNvPr id="19" name="Rectangle 18"/>
          <p:cNvSpPr/>
          <p:nvPr/>
        </p:nvSpPr>
        <p:spPr>
          <a:xfrm>
            <a:off x="502920" y="4727448"/>
            <a:ext cx="5492343" cy="265176"/>
          </a:xfrm>
          <a:prstGeom prst="rect">
            <a:avLst/>
          </a:prstGeom>
          <a:solidFill>
            <a:srgbClr val="4F4F4F"/>
          </a:solidFill>
          <a:ln>
            <a:noFill/>
          </a:ln>
          <a:effectLst/>
        </p:spPr>
        <p:txBody>
          <a:bodyPr rtlCol="0" anchor="ctr"/>
          <a:lstStyle/>
          <a:p/>
        </p:txBody>
      </p:sp>
      <p:sp>
        <p:nvSpPr>
          <p:cNvPr id="20" name="TextBox 19"/>
          <p:cNvSpPr txBox="1"/>
          <p:nvPr/>
        </p:nvSpPr>
        <p:spPr>
          <a:xfrm>
            <a:off x="594360" y="446227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Grup Değerlendirme Formu</a:t>
            </a:r>
          </a:p>
        </p:txBody>
      </p:sp>
      <p:sp>
        <p:nvSpPr>
          <p:cNvPr id="21" name="TextBox 20"/>
          <p:cNvSpPr txBox="1"/>
          <p:nvPr/>
        </p:nvSpPr>
        <p:spPr>
          <a:xfrm>
            <a:off x="612648" y="5065776"/>
            <a:ext cx="5272887" cy="110642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Ayrıca “Grup Değerlendirme Formu” ile çalışma grubunuzu değerlendiriniz.</a:t>
            </a:r>
          </a:p>
        </p:txBody>
      </p:sp>
      <p:sp>
        <p:nvSpPr>
          <p:cNvPr id="22" name="Rounded Rectangle 21"/>
          <p:cNvSpPr/>
          <p:nvPr/>
        </p:nvSpPr>
        <p:spPr>
          <a:xfrm>
            <a:off x="6196431" y="4462272"/>
            <a:ext cx="5492343" cy="1783080"/>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6196431" y="4462272"/>
            <a:ext cx="5492343" cy="530352"/>
          </a:xfrm>
          <a:prstGeom prst="roundRect">
            <a:avLst>
              <a:gd name="adj" fmla="val 25000"/>
            </a:avLst>
          </a:prstGeom>
          <a:solidFill>
            <a:srgbClr val="B85C12"/>
          </a:solidFill>
          <a:ln>
            <a:noFill/>
          </a:ln>
          <a:effectLst/>
        </p:spPr>
        <p:txBody>
          <a:bodyPr rtlCol="0" anchor="ctr"/>
          <a:lstStyle/>
          <a:p/>
        </p:txBody>
      </p:sp>
      <p:sp>
        <p:nvSpPr>
          <p:cNvPr id="24" name="Rectangle 23"/>
          <p:cNvSpPr/>
          <p:nvPr/>
        </p:nvSpPr>
        <p:spPr>
          <a:xfrm>
            <a:off x="6196431" y="4727448"/>
            <a:ext cx="5492343" cy="265176"/>
          </a:xfrm>
          <a:prstGeom prst="rect">
            <a:avLst/>
          </a:prstGeom>
          <a:solidFill>
            <a:srgbClr val="B85C12"/>
          </a:solidFill>
          <a:ln>
            <a:noFill/>
          </a:ln>
          <a:effectLst/>
        </p:spPr>
        <p:txBody>
          <a:bodyPr rtlCol="0" anchor="ctr"/>
          <a:lstStyle/>
          <a:p/>
        </p:txBody>
      </p:sp>
      <p:sp>
        <p:nvSpPr>
          <p:cNvPr id="25" name="TextBox 24"/>
          <p:cNvSpPr txBox="1"/>
          <p:nvPr/>
        </p:nvSpPr>
        <p:spPr>
          <a:xfrm>
            <a:off x="6287871" y="446227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Puanlama (örnek zümre kararı)</a:t>
            </a:r>
          </a:p>
        </p:txBody>
      </p:sp>
      <p:sp>
        <p:nvSpPr>
          <p:cNvPr id="26" name="TextBox 25"/>
          <p:cNvSpPr txBox="1"/>
          <p:nvPr/>
        </p:nvSpPr>
        <p:spPr>
          <a:xfrm>
            <a:off x="6306159" y="5065776"/>
            <a:ext cx="5272887" cy="110642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Süreç %40 · ürün %50 · paylaşım ve yansıtma %10</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165</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217 / 379</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Örnek ürün: poster iskeleti</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ÜRÜN</a:t>
            </a:r>
          </a:p>
        </p:txBody>
      </p:sp>
      <p:sp>
        <p:nvSpPr>
          <p:cNvPr id="6" name="Rounded Rectangle 5"/>
          <p:cNvSpPr/>
          <p:nvPr/>
        </p:nvSpPr>
        <p:spPr>
          <a:xfrm>
            <a:off x="502920" y="1216152"/>
            <a:ext cx="3637178" cy="13563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3637178" cy="420624"/>
          </a:xfrm>
          <a:prstGeom prst="roundRect">
            <a:avLst>
              <a:gd name="adj" fmla="val 25000"/>
            </a:avLst>
          </a:prstGeom>
          <a:solidFill>
            <a:srgbClr val="B85C12"/>
          </a:solidFill>
          <a:ln>
            <a:noFill/>
          </a:ln>
          <a:effectLst/>
        </p:spPr>
        <p:txBody>
          <a:bodyPr rtlCol="0" anchor="ctr"/>
          <a:lstStyle/>
          <a:p/>
        </p:txBody>
      </p:sp>
      <p:sp>
        <p:nvSpPr>
          <p:cNvPr id="8" name="Rectangle 7"/>
          <p:cNvSpPr/>
          <p:nvPr/>
        </p:nvSpPr>
        <p:spPr>
          <a:xfrm>
            <a:off x="502920" y="1426464"/>
            <a:ext cx="3637178" cy="210312"/>
          </a:xfrm>
          <a:prstGeom prst="rect">
            <a:avLst/>
          </a:prstGeom>
          <a:solidFill>
            <a:srgbClr val="B85C12"/>
          </a:solidFill>
          <a:ln>
            <a:noFill/>
          </a:ln>
          <a:effectLst/>
        </p:spPr>
        <p:txBody>
          <a:bodyPr rtlCol="0" anchor="ctr"/>
          <a:lstStyle/>
          <a:p/>
        </p:txBody>
      </p:sp>
      <p:sp>
        <p:nvSpPr>
          <p:cNvPr id="9" name="TextBox 8"/>
          <p:cNvSpPr txBox="1"/>
          <p:nvPr/>
        </p:nvSpPr>
        <p:spPr>
          <a:xfrm>
            <a:off x="594360" y="1216152"/>
            <a:ext cx="3454298" cy="420624"/>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1 · Nüfuslanma grafiği</a:t>
            </a:r>
          </a:p>
        </p:txBody>
      </p:sp>
      <p:sp>
        <p:nvSpPr>
          <p:cNvPr id="10" name="TextBox 9"/>
          <p:cNvSpPr txBox="1"/>
          <p:nvPr/>
        </p:nvSpPr>
        <p:spPr>
          <a:xfrm>
            <a:off x="612648" y="1709928"/>
            <a:ext cx="3417722" cy="789432"/>
          </a:xfrm>
          <a:prstGeom prst="rect">
            <a:avLst/>
          </a:prstGeom>
          <a:noFill/>
        </p:spPr>
        <p:txBody>
          <a:bodyPr wrap="square" anchor="t" lIns="73152" rIns="73152" tIns="36576" bIns="36576">
            <a:noAutofit/>
          </a:bodyPr>
          <a:lstStyle/>
          <a:p>
            <a:pPr algn="l">
              <a:spcBef>
                <a:spcPts val="0"/>
              </a:spcBef>
              <a:spcAft>
                <a:spcPts val="600"/>
              </a:spcAft>
            </a:pPr>
            <a:r>
              <a:rPr lang="tr-TR" sz="2000" b="0" i="0">
                <a:solidFill>
                  <a:srgbClr val="262626"/>
                </a:solidFill>
                <a:latin typeface="Calibri"/>
              </a:rPr>
              <a:t>yıllara göre nüfus ve artış oranı</a:t>
            </a:r>
          </a:p>
          <a:p>
            <a:pPr algn="l">
              <a:spcBef>
                <a:spcPts val="0"/>
              </a:spcBef>
              <a:spcAft>
                <a:spcPts val="0"/>
              </a:spcAft>
            </a:pPr>
            <a:r>
              <a:rPr lang="tr-TR" sz="2000" b="0" i="0">
                <a:solidFill>
                  <a:srgbClr val="262626"/>
                </a:solidFill>
                <a:latin typeface="Calibri"/>
              </a:rPr>
              <a:t>……</a:t>
            </a:r>
          </a:p>
        </p:txBody>
      </p:sp>
      <p:sp>
        <p:nvSpPr>
          <p:cNvPr id="11" name="Rounded Rectangle 10"/>
          <p:cNvSpPr/>
          <p:nvPr/>
        </p:nvSpPr>
        <p:spPr>
          <a:xfrm>
            <a:off x="4277258" y="1216152"/>
            <a:ext cx="3637178" cy="13563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77258" y="1216152"/>
            <a:ext cx="3637178" cy="420624"/>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4277258" y="1426464"/>
            <a:ext cx="3637178" cy="210312"/>
          </a:xfrm>
          <a:prstGeom prst="rect">
            <a:avLst/>
          </a:prstGeom>
          <a:solidFill>
            <a:srgbClr val="4F4F4F"/>
          </a:solidFill>
          <a:ln>
            <a:noFill/>
          </a:ln>
          <a:effectLst/>
        </p:spPr>
        <p:txBody>
          <a:bodyPr rtlCol="0" anchor="ctr"/>
          <a:lstStyle/>
          <a:p/>
        </p:txBody>
      </p:sp>
      <p:sp>
        <p:nvSpPr>
          <p:cNvPr id="14" name="TextBox 13"/>
          <p:cNvSpPr txBox="1"/>
          <p:nvPr/>
        </p:nvSpPr>
        <p:spPr>
          <a:xfrm>
            <a:off x="4368698" y="1216152"/>
            <a:ext cx="3454298" cy="420624"/>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2 · Dağılış haritası</a:t>
            </a:r>
          </a:p>
        </p:txBody>
      </p:sp>
      <p:sp>
        <p:nvSpPr>
          <p:cNvPr id="15" name="TextBox 14"/>
          <p:cNvSpPr txBox="1"/>
          <p:nvPr/>
        </p:nvSpPr>
        <p:spPr>
          <a:xfrm>
            <a:off x="4386986" y="1709928"/>
            <a:ext cx="3417722" cy="789432"/>
          </a:xfrm>
          <a:prstGeom prst="rect">
            <a:avLst/>
          </a:prstGeom>
          <a:noFill/>
        </p:spPr>
        <p:txBody>
          <a:bodyPr wrap="square" anchor="t" lIns="73152" rIns="73152" tIns="36576" bIns="36576">
            <a:noAutofit/>
          </a:bodyPr>
          <a:lstStyle/>
          <a:p>
            <a:pPr algn="l">
              <a:spcBef>
                <a:spcPts val="0"/>
              </a:spcBef>
              <a:spcAft>
                <a:spcPts val="555"/>
              </a:spcAft>
            </a:pPr>
            <a:r>
              <a:rPr lang="tr-TR" sz="1850" b="0" i="0">
                <a:solidFill>
                  <a:srgbClr val="262626"/>
                </a:solidFill>
                <a:latin typeface="Calibri"/>
              </a:rPr>
              <a:t>ilçelere göre sık ve seyrek alanlar</a:t>
            </a:r>
          </a:p>
          <a:p>
            <a:pPr algn="l">
              <a:spcBef>
                <a:spcPts val="0"/>
              </a:spcBef>
              <a:spcAft>
                <a:spcPts val="0"/>
              </a:spcAft>
            </a:pPr>
            <a:r>
              <a:rPr lang="tr-TR" sz="1850" b="0" i="0">
                <a:solidFill>
                  <a:srgbClr val="262626"/>
                </a:solidFill>
                <a:latin typeface="Calibri"/>
              </a:rPr>
              <a:t>……</a:t>
            </a:r>
          </a:p>
        </p:txBody>
      </p:sp>
      <p:sp>
        <p:nvSpPr>
          <p:cNvPr id="16" name="Rounded Rectangle 15"/>
          <p:cNvSpPr/>
          <p:nvPr/>
        </p:nvSpPr>
        <p:spPr>
          <a:xfrm>
            <a:off x="8051596" y="1216152"/>
            <a:ext cx="3637178" cy="13563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51596" y="1216152"/>
            <a:ext cx="3637178" cy="420624"/>
          </a:xfrm>
          <a:prstGeom prst="roundRect">
            <a:avLst>
              <a:gd name="adj" fmla="val 25000"/>
            </a:avLst>
          </a:prstGeom>
          <a:solidFill>
            <a:srgbClr val="B85C12"/>
          </a:solidFill>
          <a:ln>
            <a:noFill/>
          </a:ln>
          <a:effectLst/>
        </p:spPr>
        <p:txBody>
          <a:bodyPr rtlCol="0" anchor="ctr"/>
          <a:lstStyle/>
          <a:p/>
        </p:txBody>
      </p:sp>
      <p:sp>
        <p:nvSpPr>
          <p:cNvPr id="18" name="Rectangle 17"/>
          <p:cNvSpPr/>
          <p:nvPr/>
        </p:nvSpPr>
        <p:spPr>
          <a:xfrm>
            <a:off x="8051596" y="1426464"/>
            <a:ext cx="3637178" cy="210312"/>
          </a:xfrm>
          <a:prstGeom prst="rect">
            <a:avLst/>
          </a:prstGeom>
          <a:solidFill>
            <a:srgbClr val="B85C12"/>
          </a:solidFill>
          <a:ln>
            <a:noFill/>
          </a:ln>
          <a:effectLst/>
        </p:spPr>
        <p:txBody>
          <a:bodyPr rtlCol="0" anchor="ctr"/>
          <a:lstStyle/>
          <a:p/>
        </p:txBody>
      </p:sp>
      <p:sp>
        <p:nvSpPr>
          <p:cNvPr id="19" name="TextBox 18"/>
          <p:cNvSpPr txBox="1"/>
          <p:nvPr/>
        </p:nvSpPr>
        <p:spPr>
          <a:xfrm>
            <a:off x="8143036" y="1216152"/>
            <a:ext cx="3454298" cy="420624"/>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3 · Nüfus yapısı</a:t>
            </a:r>
          </a:p>
        </p:txBody>
      </p:sp>
      <p:sp>
        <p:nvSpPr>
          <p:cNvPr id="20" name="TextBox 19"/>
          <p:cNvSpPr txBox="1"/>
          <p:nvPr/>
        </p:nvSpPr>
        <p:spPr>
          <a:xfrm>
            <a:off x="8161324" y="1709928"/>
            <a:ext cx="3417722" cy="789432"/>
          </a:xfrm>
          <a:prstGeom prst="rect">
            <a:avLst/>
          </a:prstGeom>
          <a:noFill/>
        </p:spPr>
        <p:txBody>
          <a:bodyPr wrap="square" anchor="t" lIns="73152" rIns="73152" tIns="36576" bIns="36576">
            <a:noAutofit/>
          </a:bodyPr>
          <a:lstStyle/>
          <a:p>
            <a:pPr algn="l">
              <a:spcBef>
                <a:spcPts val="0"/>
              </a:spcBef>
              <a:spcAft>
                <a:spcPts val="555"/>
              </a:spcAft>
            </a:pPr>
            <a:r>
              <a:rPr lang="tr-TR" sz="1850" b="0" i="0">
                <a:solidFill>
                  <a:srgbClr val="262626"/>
                </a:solidFill>
                <a:latin typeface="Calibri"/>
              </a:rPr>
              <a:t>cinsiyet, kır-kent, eğitim, iş kolları</a:t>
            </a:r>
          </a:p>
          <a:p>
            <a:pPr algn="l">
              <a:spcBef>
                <a:spcPts val="0"/>
              </a:spcBef>
              <a:spcAft>
                <a:spcPts val="0"/>
              </a:spcAft>
            </a:pPr>
            <a:r>
              <a:rPr lang="tr-TR" sz="1850" b="0" i="0">
                <a:solidFill>
                  <a:srgbClr val="262626"/>
                </a:solidFill>
                <a:latin typeface="Calibri"/>
              </a:rPr>
              <a:t>……</a:t>
            </a:r>
          </a:p>
        </p:txBody>
      </p:sp>
      <p:sp>
        <p:nvSpPr>
          <p:cNvPr id="21" name="Rounded Rectangle 20"/>
          <p:cNvSpPr/>
          <p:nvPr/>
        </p:nvSpPr>
        <p:spPr>
          <a:xfrm>
            <a:off x="502920" y="2709672"/>
            <a:ext cx="3637178" cy="13563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502920" y="2709672"/>
            <a:ext cx="3637178" cy="420624"/>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502920" y="2919984"/>
            <a:ext cx="3637178" cy="210312"/>
          </a:xfrm>
          <a:prstGeom prst="rect">
            <a:avLst/>
          </a:prstGeom>
          <a:solidFill>
            <a:srgbClr val="4F4F4F"/>
          </a:solidFill>
          <a:ln>
            <a:noFill/>
          </a:ln>
          <a:effectLst/>
        </p:spPr>
        <p:txBody>
          <a:bodyPr rtlCol="0" anchor="ctr"/>
          <a:lstStyle/>
          <a:p/>
        </p:txBody>
      </p:sp>
      <p:sp>
        <p:nvSpPr>
          <p:cNvPr id="24" name="TextBox 23"/>
          <p:cNvSpPr txBox="1"/>
          <p:nvPr/>
        </p:nvSpPr>
        <p:spPr>
          <a:xfrm>
            <a:off x="594360" y="2709672"/>
            <a:ext cx="3454298" cy="420624"/>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4 · Doğum-ölüm tablosu</a:t>
            </a:r>
          </a:p>
        </p:txBody>
      </p:sp>
      <p:sp>
        <p:nvSpPr>
          <p:cNvPr id="25" name="TextBox 24"/>
          <p:cNvSpPr txBox="1"/>
          <p:nvPr/>
        </p:nvSpPr>
        <p:spPr>
          <a:xfrm>
            <a:off x="612648" y="3203448"/>
            <a:ext cx="3417722" cy="789432"/>
          </a:xfrm>
          <a:prstGeom prst="rect">
            <a:avLst/>
          </a:prstGeom>
          <a:noFill/>
        </p:spPr>
        <p:txBody>
          <a:bodyPr wrap="square" anchor="t" lIns="73152" rIns="73152" tIns="36576" bIns="36576">
            <a:noAutofit/>
          </a:bodyPr>
          <a:lstStyle/>
          <a:p>
            <a:pPr algn="l">
              <a:spcBef>
                <a:spcPts val="0"/>
              </a:spcBef>
              <a:spcAft>
                <a:spcPts val="555"/>
              </a:spcAft>
            </a:pPr>
            <a:r>
              <a:rPr lang="tr-TR" sz="1850" b="0" i="0">
                <a:solidFill>
                  <a:srgbClr val="262626"/>
                </a:solidFill>
                <a:latin typeface="Calibri"/>
              </a:rPr>
              <a:t>doğum, ölüm, doğal artış (hesap)</a:t>
            </a:r>
          </a:p>
          <a:p>
            <a:pPr algn="l">
              <a:spcBef>
                <a:spcPts val="0"/>
              </a:spcBef>
              <a:spcAft>
                <a:spcPts val="0"/>
              </a:spcAft>
            </a:pPr>
            <a:r>
              <a:rPr lang="tr-TR" sz="1850" b="0" i="0">
                <a:solidFill>
                  <a:srgbClr val="262626"/>
                </a:solidFill>
                <a:latin typeface="Calibri"/>
              </a:rPr>
              <a:t>……</a:t>
            </a:r>
          </a:p>
        </p:txBody>
      </p:sp>
      <p:sp>
        <p:nvSpPr>
          <p:cNvPr id="26" name="Rounded Rectangle 25"/>
          <p:cNvSpPr/>
          <p:nvPr/>
        </p:nvSpPr>
        <p:spPr>
          <a:xfrm>
            <a:off x="4277258" y="2709672"/>
            <a:ext cx="3637178" cy="135636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4277258" y="2709672"/>
            <a:ext cx="3637178" cy="420624"/>
          </a:xfrm>
          <a:prstGeom prst="roundRect">
            <a:avLst>
              <a:gd name="adj" fmla="val 25000"/>
            </a:avLst>
          </a:prstGeom>
          <a:solidFill>
            <a:srgbClr val="B85C12"/>
          </a:solidFill>
          <a:ln>
            <a:noFill/>
          </a:ln>
          <a:effectLst/>
        </p:spPr>
        <p:txBody>
          <a:bodyPr rtlCol="0" anchor="ctr"/>
          <a:lstStyle/>
          <a:p/>
        </p:txBody>
      </p:sp>
      <p:sp>
        <p:nvSpPr>
          <p:cNvPr id="28" name="Rectangle 27"/>
          <p:cNvSpPr/>
          <p:nvPr/>
        </p:nvSpPr>
        <p:spPr>
          <a:xfrm>
            <a:off x="4277258" y="2919984"/>
            <a:ext cx="3637178" cy="210312"/>
          </a:xfrm>
          <a:prstGeom prst="rect">
            <a:avLst/>
          </a:prstGeom>
          <a:solidFill>
            <a:srgbClr val="B85C12"/>
          </a:solidFill>
          <a:ln>
            <a:noFill/>
          </a:ln>
          <a:effectLst/>
        </p:spPr>
        <p:txBody>
          <a:bodyPr rtlCol="0" anchor="ctr"/>
          <a:lstStyle/>
          <a:p/>
        </p:txBody>
      </p:sp>
      <p:sp>
        <p:nvSpPr>
          <p:cNvPr id="29" name="TextBox 28"/>
          <p:cNvSpPr txBox="1"/>
          <p:nvPr/>
        </p:nvSpPr>
        <p:spPr>
          <a:xfrm>
            <a:off x="4368698" y="2709672"/>
            <a:ext cx="3454298" cy="420624"/>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5 · Göç tablosu</a:t>
            </a:r>
          </a:p>
        </p:txBody>
      </p:sp>
      <p:sp>
        <p:nvSpPr>
          <p:cNvPr id="30" name="TextBox 29"/>
          <p:cNvSpPr txBox="1"/>
          <p:nvPr/>
        </p:nvSpPr>
        <p:spPr>
          <a:xfrm>
            <a:off x="4386986" y="3203448"/>
            <a:ext cx="3417722" cy="789432"/>
          </a:xfrm>
          <a:prstGeom prst="rect">
            <a:avLst/>
          </a:prstGeom>
          <a:noFill/>
        </p:spPr>
        <p:txBody>
          <a:bodyPr wrap="square" anchor="t" lIns="73152" rIns="73152" tIns="36576" bIns="36576">
            <a:noAutofit/>
          </a:bodyPr>
          <a:lstStyle/>
          <a:p>
            <a:pPr algn="l">
              <a:spcBef>
                <a:spcPts val="0"/>
              </a:spcBef>
              <a:spcAft>
                <a:spcPts val="600"/>
              </a:spcAft>
            </a:pPr>
            <a:r>
              <a:rPr lang="tr-TR" sz="2000" b="0" i="0">
                <a:solidFill>
                  <a:srgbClr val="262626"/>
                </a:solidFill>
                <a:latin typeface="Calibri"/>
              </a:rPr>
              <a:t>aldığı ve verdiği göç, net göç</a:t>
            </a:r>
          </a:p>
          <a:p>
            <a:pPr algn="l">
              <a:spcBef>
                <a:spcPts val="0"/>
              </a:spcBef>
              <a:spcAft>
                <a:spcPts val="0"/>
              </a:spcAft>
            </a:pPr>
            <a:r>
              <a:rPr lang="tr-TR" sz="2000" b="0" i="0">
                <a:solidFill>
                  <a:srgbClr val="262626"/>
                </a:solidFill>
                <a:latin typeface="Calibri"/>
              </a:rPr>
              <a:t>……</a:t>
            </a:r>
          </a:p>
        </p:txBody>
      </p:sp>
      <p:sp>
        <p:nvSpPr>
          <p:cNvPr id="31" name="Rounded Rectangle 30"/>
          <p:cNvSpPr/>
          <p:nvPr/>
        </p:nvSpPr>
        <p:spPr>
          <a:xfrm>
            <a:off x="8051596" y="2709672"/>
            <a:ext cx="3637178" cy="1356360"/>
          </a:xfrm>
          <a:prstGeom prst="roundRect">
            <a:avLst>
              <a:gd name="adj" fmla="val 5000"/>
            </a:avLst>
          </a:prstGeom>
          <a:solidFill>
            <a:srgbClr val="F0F0F0"/>
          </a:solidFill>
          <a:ln>
            <a:noFill/>
          </a:ln>
          <a:effectLst/>
        </p:spPr>
        <p:txBody>
          <a:bodyPr rtlCol="0" anchor="ctr"/>
          <a:lstStyle/>
          <a:p/>
        </p:txBody>
      </p:sp>
      <p:sp>
        <p:nvSpPr>
          <p:cNvPr id="32" name="Rounded Rectangle 31"/>
          <p:cNvSpPr/>
          <p:nvPr/>
        </p:nvSpPr>
        <p:spPr>
          <a:xfrm>
            <a:off x="8051596" y="2709672"/>
            <a:ext cx="3637178" cy="420624"/>
          </a:xfrm>
          <a:prstGeom prst="roundRect">
            <a:avLst>
              <a:gd name="adj" fmla="val 25000"/>
            </a:avLst>
          </a:prstGeom>
          <a:solidFill>
            <a:srgbClr val="4F4F4F"/>
          </a:solidFill>
          <a:ln>
            <a:noFill/>
          </a:ln>
          <a:effectLst/>
        </p:spPr>
        <p:txBody>
          <a:bodyPr rtlCol="0" anchor="ctr"/>
          <a:lstStyle/>
          <a:p/>
        </p:txBody>
      </p:sp>
      <p:sp>
        <p:nvSpPr>
          <p:cNvPr id="33" name="Rectangle 32"/>
          <p:cNvSpPr/>
          <p:nvPr/>
        </p:nvSpPr>
        <p:spPr>
          <a:xfrm>
            <a:off x="8051596" y="2919984"/>
            <a:ext cx="3637178" cy="210312"/>
          </a:xfrm>
          <a:prstGeom prst="rect">
            <a:avLst/>
          </a:prstGeom>
          <a:solidFill>
            <a:srgbClr val="4F4F4F"/>
          </a:solidFill>
          <a:ln>
            <a:noFill/>
          </a:ln>
          <a:effectLst/>
        </p:spPr>
        <p:txBody>
          <a:bodyPr rtlCol="0" anchor="ctr"/>
          <a:lstStyle/>
          <a:p/>
        </p:txBody>
      </p:sp>
      <p:sp>
        <p:nvSpPr>
          <p:cNvPr id="34" name="TextBox 33"/>
          <p:cNvSpPr txBox="1"/>
          <p:nvPr/>
        </p:nvSpPr>
        <p:spPr>
          <a:xfrm>
            <a:off x="8143036" y="2709672"/>
            <a:ext cx="3454298" cy="420624"/>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6 · Nüfus piramidi</a:t>
            </a:r>
          </a:p>
        </p:txBody>
      </p:sp>
      <p:sp>
        <p:nvSpPr>
          <p:cNvPr id="35" name="TextBox 34"/>
          <p:cNvSpPr txBox="1"/>
          <p:nvPr/>
        </p:nvSpPr>
        <p:spPr>
          <a:xfrm>
            <a:off x="8161324" y="3203448"/>
            <a:ext cx="3417722" cy="789432"/>
          </a:xfrm>
          <a:prstGeom prst="rect">
            <a:avLst/>
          </a:prstGeom>
          <a:noFill/>
        </p:spPr>
        <p:txBody>
          <a:bodyPr wrap="square" anchor="t" lIns="73152" rIns="73152" tIns="36576" bIns="36576">
            <a:noAutofit/>
          </a:bodyPr>
          <a:lstStyle/>
          <a:p>
            <a:pPr algn="l">
              <a:spcBef>
                <a:spcPts val="0"/>
              </a:spcBef>
              <a:spcAft>
                <a:spcPts val="600"/>
              </a:spcAft>
            </a:pPr>
            <a:r>
              <a:rPr lang="tr-TR" sz="2000" b="0" i="0">
                <a:solidFill>
                  <a:srgbClr val="262626"/>
                </a:solidFill>
                <a:latin typeface="Calibri"/>
              </a:rPr>
              <a:t>yaş grupları, erkek-kadın, yıl</a:t>
            </a:r>
          </a:p>
          <a:p>
            <a:pPr algn="l">
              <a:spcBef>
                <a:spcPts val="0"/>
              </a:spcBef>
              <a:spcAft>
                <a:spcPts val="0"/>
              </a:spcAft>
            </a:pPr>
            <a:r>
              <a:rPr lang="tr-TR" sz="2000" b="0" i="0">
                <a:solidFill>
                  <a:srgbClr val="262626"/>
                </a:solidFill>
                <a:latin typeface="Calibri"/>
              </a:rPr>
              <a:t>……</a:t>
            </a:r>
          </a:p>
        </p:txBody>
      </p:sp>
      <p:sp>
        <p:nvSpPr>
          <p:cNvPr id="36" name="Rounded Rectangle 35"/>
          <p:cNvSpPr/>
          <p:nvPr/>
        </p:nvSpPr>
        <p:spPr>
          <a:xfrm>
            <a:off x="502920" y="4203192"/>
            <a:ext cx="3637178" cy="1356360"/>
          </a:xfrm>
          <a:prstGeom prst="roundRect">
            <a:avLst>
              <a:gd name="adj" fmla="val 5000"/>
            </a:avLst>
          </a:prstGeom>
          <a:solidFill>
            <a:srgbClr val="F0F0F0"/>
          </a:solidFill>
          <a:ln>
            <a:noFill/>
          </a:ln>
          <a:effectLst/>
        </p:spPr>
        <p:txBody>
          <a:bodyPr rtlCol="0" anchor="ctr"/>
          <a:lstStyle/>
          <a:p/>
        </p:txBody>
      </p:sp>
      <p:sp>
        <p:nvSpPr>
          <p:cNvPr id="37" name="Rounded Rectangle 36"/>
          <p:cNvSpPr/>
          <p:nvPr/>
        </p:nvSpPr>
        <p:spPr>
          <a:xfrm>
            <a:off x="502920" y="4203192"/>
            <a:ext cx="3637178" cy="420624"/>
          </a:xfrm>
          <a:prstGeom prst="roundRect">
            <a:avLst>
              <a:gd name="adj" fmla="val 25000"/>
            </a:avLst>
          </a:prstGeom>
          <a:solidFill>
            <a:srgbClr val="B85C12"/>
          </a:solidFill>
          <a:ln>
            <a:noFill/>
          </a:ln>
          <a:effectLst/>
        </p:spPr>
        <p:txBody>
          <a:bodyPr rtlCol="0" anchor="ctr"/>
          <a:lstStyle/>
          <a:p/>
        </p:txBody>
      </p:sp>
      <p:sp>
        <p:nvSpPr>
          <p:cNvPr id="38" name="Rectangle 37"/>
          <p:cNvSpPr/>
          <p:nvPr/>
        </p:nvSpPr>
        <p:spPr>
          <a:xfrm>
            <a:off x="502920" y="4413504"/>
            <a:ext cx="3637178" cy="210312"/>
          </a:xfrm>
          <a:prstGeom prst="rect">
            <a:avLst/>
          </a:prstGeom>
          <a:solidFill>
            <a:srgbClr val="B85C12"/>
          </a:solidFill>
          <a:ln>
            <a:noFill/>
          </a:ln>
          <a:effectLst/>
        </p:spPr>
        <p:txBody>
          <a:bodyPr rtlCol="0" anchor="ctr"/>
          <a:lstStyle/>
          <a:p/>
        </p:txBody>
      </p:sp>
      <p:sp>
        <p:nvSpPr>
          <p:cNvPr id="39" name="TextBox 38"/>
          <p:cNvSpPr txBox="1"/>
          <p:nvPr/>
        </p:nvSpPr>
        <p:spPr>
          <a:xfrm>
            <a:off x="594360" y="4203192"/>
            <a:ext cx="3454298" cy="420624"/>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7 · Fırsatlar</a:t>
            </a:r>
          </a:p>
        </p:txBody>
      </p:sp>
      <p:sp>
        <p:nvSpPr>
          <p:cNvPr id="40" name="TextBox 39"/>
          <p:cNvSpPr txBox="1"/>
          <p:nvPr/>
        </p:nvSpPr>
        <p:spPr>
          <a:xfrm>
            <a:off x="612648" y="4696968"/>
            <a:ext cx="3417722" cy="789432"/>
          </a:xfrm>
          <a:prstGeom prst="rect">
            <a:avLst/>
          </a:prstGeom>
          <a:noFill/>
        </p:spPr>
        <p:txBody>
          <a:bodyPr wrap="square" anchor="t" lIns="73152" rIns="73152" tIns="36576" bIns="36576">
            <a:noAutofit/>
          </a:bodyPr>
          <a:lstStyle/>
          <a:p>
            <a:pPr algn="l">
              <a:spcBef>
                <a:spcPts val="0"/>
              </a:spcBef>
              <a:spcAft>
                <a:spcPts val="600"/>
              </a:spcAft>
            </a:pPr>
            <a:r>
              <a:rPr lang="tr-TR" sz="2000" b="0" i="0">
                <a:solidFill>
                  <a:srgbClr val="262626"/>
                </a:solidFill>
                <a:latin typeface="Calibri"/>
              </a:rPr>
              <a:t>+ yapılması gerekenler</a:t>
            </a:r>
          </a:p>
          <a:p>
            <a:pPr algn="l">
              <a:spcBef>
                <a:spcPts val="0"/>
              </a:spcBef>
              <a:spcAft>
                <a:spcPts val="0"/>
              </a:spcAft>
            </a:pPr>
            <a:r>
              <a:rPr lang="tr-TR" sz="2000" b="0" i="0">
                <a:solidFill>
                  <a:srgbClr val="262626"/>
                </a:solidFill>
                <a:latin typeface="Calibri"/>
              </a:rPr>
              <a:t>……</a:t>
            </a:r>
          </a:p>
        </p:txBody>
      </p:sp>
      <p:sp>
        <p:nvSpPr>
          <p:cNvPr id="41" name="Rounded Rectangle 40"/>
          <p:cNvSpPr/>
          <p:nvPr/>
        </p:nvSpPr>
        <p:spPr>
          <a:xfrm>
            <a:off x="4277258" y="4203192"/>
            <a:ext cx="3637178" cy="1356360"/>
          </a:xfrm>
          <a:prstGeom prst="roundRect">
            <a:avLst>
              <a:gd name="adj" fmla="val 5000"/>
            </a:avLst>
          </a:prstGeom>
          <a:solidFill>
            <a:srgbClr val="F0F0F0"/>
          </a:solidFill>
          <a:ln>
            <a:noFill/>
          </a:ln>
          <a:effectLst/>
        </p:spPr>
        <p:txBody>
          <a:bodyPr rtlCol="0" anchor="ctr"/>
          <a:lstStyle/>
          <a:p/>
        </p:txBody>
      </p:sp>
      <p:sp>
        <p:nvSpPr>
          <p:cNvPr id="42" name="Rounded Rectangle 41"/>
          <p:cNvSpPr/>
          <p:nvPr/>
        </p:nvSpPr>
        <p:spPr>
          <a:xfrm>
            <a:off x="4277258" y="4203192"/>
            <a:ext cx="3637178" cy="420624"/>
          </a:xfrm>
          <a:prstGeom prst="roundRect">
            <a:avLst>
              <a:gd name="adj" fmla="val 25000"/>
            </a:avLst>
          </a:prstGeom>
          <a:solidFill>
            <a:srgbClr val="4F4F4F"/>
          </a:solidFill>
          <a:ln>
            <a:noFill/>
          </a:ln>
          <a:effectLst/>
        </p:spPr>
        <p:txBody>
          <a:bodyPr rtlCol="0" anchor="ctr"/>
          <a:lstStyle/>
          <a:p/>
        </p:txBody>
      </p:sp>
      <p:sp>
        <p:nvSpPr>
          <p:cNvPr id="43" name="Rectangle 42"/>
          <p:cNvSpPr/>
          <p:nvPr/>
        </p:nvSpPr>
        <p:spPr>
          <a:xfrm>
            <a:off x="4277258" y="4413504"/>
            <a:ext cx="3637178" cy="210312"/>
          </a:xfrm>
          <a:prstGeom prst="rect">
            <a:avLst/>
          </a:prstGeom>
          <a:solidFill>
            <a:srgbClr val="4F4F4F"/>
          </a:solidFill>
          <a:ln>
            <a:noFill/>
          </a:ln>
          <a:effectLst/>
        </p:spPr>
        <p:txBody>
          <a:bodyPr rtlCol="0" anchor="ctr"/>
          <a:lstStyle/>
          <a:p/>
        </p:txBody>
      </p:sp>
      <p:sp>
        <p:nvSpPr>
          <p:cNvPr id="44" name="TextBox 43"/>
          <p:cNvSpPr txBox="1"/>
          <p:nvPr/>
        </p:nvSpPr>
        <p:spPr>
          <a:xfrm>
            <a:off x="4368698" y="4203192"/>
            <a:ext cx="3454298" cy="420624"/>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8 · Sorunlar</a:t>
            </a:r>
          </a:p>
        </p:txBody>
      </p:sp>
      <p:sp>
        <p:nvSpPr>
          <p:cNvPr id="45" name="TextBox 44"/>
          <p:cNvSpPr txBox="1"/>
          <p:nvPr/>
        </p:nvSpPr>
        <p:spPr>
          <a:xfrm>
            <a:off x="4386986" y="4696968"/>
            <a:ext cx="3417722" cy="789432"/>
          </a:xfrm>
          <a:prstGeom prst="rect">
            <a:avLst/>
          </a:prstGeom>
          <a:noFill/>
        </p:spPr>
        <p:txBody>
          <a:bodyPr wrap="square" anchor="t" lIns="73152" rIns="73152" tIns="36576" bIns="36576">
            <a:noAutofit/>
          </a:bodyPr>
          <a:lstStyle/>
          <a:p>
            <a:pPr algn="l">
              <a:spcBef>
                <a:spcPts val="0"/>
              </a:spcBef>
              <a:spcAft>
                <a:spcPts val="600"/>
              </a:spcAft>
            </a:pPr>
            <a:r>
              <a:rPr lang="tr-TR" sz="2000" b="0" i="0">
                <a:solidFill>
                  <a:srgbClr val="262626"/>
                </a:solidFill>
                <a:latin typeface="Calibri"/>
              </a:rPr>
              <a:t>+ çözüm önerileri</a:t>
            </a:r>
          </a:p>
          <a:p>
            <a:pPr algn="l">
              <a:spcBef>
                <a:spcPts val="0"/>
              </a:spcBef>
              <a:spcAft>
                <a:spcPts val="0"/>
              </a:spcAft>
            </a:pPr>
            <a:r>
              <a:rPr lang="tr-TR" sz="2000" b="0" i="0">
                <a:solidFill>
                  <a:srgbClr val="262626"/>
                </a:solidFill>
                <a:latin typeface="Calibri"/>
              </a:rPr>
              <a:t>……</a:t>
            </a:r>
          </a:p>
        </p:txBody>
      </p:sp>
      <p:sp>
        <p:nvSpPr>
          <p:cNvPr id="46" name="Rounded Rectangle 45"/>
          <p:cNvSpPr/>
          <p:nvPr/>
        </p:nvSpPr>
        <p:spPr>
          <a:xfrm>
            <a:off x="8051596" y="4203192"/>
            <a:ext cx="3637178" cy="1356360"/>
          </a:xfrm>
          <a:prstGeom prst="roundRect">
            <a:avLst>
              <a:gd name="adj" fmla="val 5000"/>
            </a:avLst>
          </a:prstGeom>
          <a:solidFill>
            <a:srgbClr val="F0F0F0"/>
          </a:solidFill>
          <a:ln>
            <a:noFill/>
          </a:ln>
          <a:effectLst/>
        </p:spPr>
        <p:txBody>
          <a:bodyPr rtlCol="0" anchor="ctr"/>
          <a:lstStyle/>
          <a:p/>
        </p:txBody>
      </p:sp>
      <p:sp>
        <p:nvSpPr>
          <p:cNvPr id="47" name="Rounded Rectangle 46"/>
          <p:cNvSpPr/>
          <p:nvPr/>
        </p:nvSpPr>
        <p:spPr>
          <a:xfrm>
            <a:off x="8051596" y="4203192"/>
            <a:ext cx="3637178" cy="420624"/>
          </a:xfrm>
          <a:prstGeom prst="roundRect">
            <a:avLst>
              <a:gd name="adj" fmla="val 25000"/>
            </a:avLst>
          </a:prstGeom>
          <a:solidFill>
            <a:srgbClr val="B85C12"/>
          </a:solidFill>
          <a:ln>
            <a:noFill/>
          </a:ln>
          <a:effectLst/>
        </p:spPr>
        <p:txBody>
          <a:bodyPr rtlCol="0" anchor="ctr"/>
          <a:lstStyle/>
          <a:p/>
        </p:txBody>
      </p:sp>
      <p:sp>
        <p:nvSpPr>
          <p:cNvPr id="48" name="Rectangle 47"/>
          <p:cNvSpPr/>
          <p:nvPr/>
        </p:nvSpPr>
        <p:spPr>
          <a:xfrm>
            <a:off x="8051596" y="4413504"/>
            <a:ext cx="3637178" cy="210312"/>
          </a:xfrm>
          <a:prstGeom prst="rect">
            <a:avLst/>
          </a:prstGeom>
          <a:solidFill>
            <a:srgbClr val="B85C12"/>
          </a:solidFill>
          <a:ln>
            <a:noFill/>
          </a:ln>
          <a:effectLst/>
        </p:spPr>
        <p:txBody>
          <a:bodyPr rtlCol="0" anchor="ctr"/>
          <a:lstStyle/>
          <a:p/>
        </p:txBody>
      </p:sp>
      <p:sp>
        <p:nvSpPr>
          <p:cNvPr id="49" name="TextBox 48"/>
          <p:cNvSpPr txBox="1"/>
          <p:nvPr/>
        </p:nvSpPr>
        <p:spPr>
          <a:xfrm>
            <a:off x="8143036" y="4203192"/>
            <a:ext cx="3454298" cy="420624"/>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9 · Poster düzeni</a:t>
            </a:r>
          </a:p>
        </p:txBody>
      </p:sp>
      <p:sp>
        <p:nvSpPr>
          <p:cNvPr id="50" name="TextBox 49"/>
          <p:cNvSpPr txBox="1"/>
          <p:nvPr/>
        </p:nvSpPr>
        <p:spPr>
          <a:xfrm>
            <a:off x="8161324" y="4696968"/>
            <a:ext cx="3417722" cy="789432"/>
          </a:xfrm>
          <a:prstGeom prst="rect">
            <a:avLst/>
          </a:prstGeom>
          <a:noFill/>
        </p:spPr>
        <p:txBody>
          <a:bodyPr wrap="square" anchor="t" lIns="73152" rIns="73152" tIns="36576" bIns="36576">
            <a:noAutofit/>
          </a:bodyPr>
          <a:lstStyle/>
          <a:p>
            <a:pPr algn="l">
              <a:spcBef>
                <a:spcPts val="0"/>
              </a:spcBef>
              <a:spcAft>
                <a:spcPts val="569"/>
              </a:spcAft>
            </a:pPr>
            <a:r>
              <a:rPr lang="tr-TR" sz="1900" b="0" i="0">
                <a:solidFill>
                  <a:srgbClr val="262626"/>
                </a:solidFill>
                <a:latin typeface="Calibri"/>
              </a:rPr>
              <a:t>başlık · lejant · kaynak: TÜİK (yıl)</a:t>
            </a:r>
          </a:p>
          <a:p>
            <a:pPr algn="l">
              <a:spcBef>
                <a:spcPts val="0"/>
              </a:spcBef>
              <a:spcAft>
                <a:spcPts val="0"/>
              </a:spcAft>
            </a:pPr>
            <a:r>
              <a:rPr lang="tr-TR" sz="1900" b="0" i="0">
                <a:solidFill>
                  <a:srgbClr val="262626"/>
                </a:solidFill>
                <a:latin typeface="Calibri"/>
              </a:rPr>
              <a:t>……</a:t>
            </a:r>
          </a:p>
        </p:txBody>
      </p:sp>
      <p:sp>
        <p:nvSpPr>
          <p:cNvPr id="51" name="Rounded Rectangle 50"/>
          <p:cNvSpPr/>
          <p:nvPr/>
        </p:nvSpPr>
        <p:spPr>
          <a:xfrm>
            <a:off x="502920" y="5669280"/>
            <a:ext cx="11185855" cy="603504"/>
          </a:xfrm>
          <a:prstGeom prst="roundRect">
            <a:avLst>
              <a:gd name="adj" fmla="val 8000"/>
            </a:avLst>
          </a:prstGeom>
          <a:solidFill>
            <a:srgbClr val="E3F1E4"/>
          </a:solidFill>
          <a:ln w="12700">
            <a:solidFill>
              <a:srgbClr val="2E7D32"/>
            </a:solidFill>
          </a:ln>
          <a:effectLst/>
        </p:spPr>
        <p:txBody>
          <a:bodyPr rtlCol="0" anchor="ctr" wrap="square" lIns="128016" rIns="128016" tIns="73152" bIns="73152">
            <a:noAutofit/>
          </a:bodyPr>
          <a:lstStyle/>
          <a:p>
            <a:pPr algn="ctr">
              <a:spcBef>
                <a:spcPts val="0"/>
              </a:spcBef>
              <a:spcAft>
                <a:spcPts val="0"/>
              </a:spcAft>
            </a:pPr>
            <a:r>
              <a:rPr lang="tr-TR" sz="1800" b="1" i="0">
                <a:solidFill>
                  <a:srgbClr val="262626"/>
                </a:solidFill>
                <a:latin typeface="Calibri"/>
              </a:rPr>
              <a:t>Başlık örneği: “İstanbul'un Nüfus Dinamikleri” · ekinde kısa rapor · sayılar laboratuvarda</a:t>
            </a:r>
          </a:p>
        </p:txBody>
      </p:sp>
      <p:sp>
        <p:nvSpPr>
          <p:cNvPr id="52" name="TextBox 5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53" name="Rounded Rectangle 5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165</a:t>
            </a:r>
          </a:p>
        </p:txBody>
      </p:sp>
      <p:sp>
        <p:nvSpPr>
          <p:cNvPr id="54" name="TextBox 5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218 / 379</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24.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Önce öğrenme günlüğüne: modelde en iyi anladığın ve karıştırdığın aşama. Sonra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Kitabındaki Azerbaycan (2023) piramidine bak (s. 154): taban geniş mi, daralmaya mı başlamış? Bu, doğum oranı ve genç nüfus payı için ne söyler?</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Demografik dönüşüm modelinin 2. aşamasında nüfus artış hızı neden yüksektir?</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Demografik dönüşüm modelinde göçün etkisi dikkate alınır mı? Model hangi ülkelerin nüfuslanma sürecini yansıtır?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154-155</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219 / 379</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24.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B85C12"/>
                </a:solidFill>
                <a:latin typeface="Calibri"/>
              </a:rPr>
              <a:t>•  </a:t>
            </a:r>
            <a:r>
              <a:rPr lang="tr-TR" sz="2600" b="0" i="0">
                <a:solidFill>
                  <a:srgbClr val="262626"/>
                </a:solidFill>
                <a:latin typeface="Calibri"/>
              </a:rPr>
              <a:t>COG9-CK-U4 Bölüm 3'ten 10-11. sorular.</a:t>
            </a:r>
          </a:p>
          <a:p>
            <a:pPr algn="l" marL="323206" indent="-323206">
              <a:spcBef>
                <a:spcPts val="0"/>
              </a:spcBef>
              <a:spcAft>
                <a:spcPts val="1200"/>
              </a:spcAft>
            </a:pPr>
            <a:r>
              <a:rPr lang="tr-TR" sz="2600" b="1" i="0">
                <a:solidFill>
                  <a:srgbClr val="B85C12"/>
                </a:solidFill>
                <a:latin typeface="Calibri"/>
              </a:rPr>
              <a:t>•  </a:t>
            </a:r>
            <a:r>
              <a:rPr lang="tr-TR" sz="2600" b="0" i="0">
                <a:solidFill>
                  <a:srgbClr val="262626"/>
                </a:solidFill>
                <a:latin typeface="Calibri"/>
              </a:rPr>
              <a:t>Kitap s. 157 (Türkiye'nin 1950, 1980, 2000 ve 2025 piramitleri; doğum oranı, ölüm oranı ve nüfus artış hızı grafiği) ön incelenir: her piramit için taban genişliği bir kelimeyle deftere yazılır.</a:t>
            </a:r>
          </a:p>
          <a:p>
            <a:pPr algn="l" marL="323206" indent="-323206">
              <a:spcBef>
                <a:spcPts val="0"/>
              </a:spcBef>
              <a:spcAft>
                <a:spcPts val="0"/>
              </a:spcAft>
            </a:pPr>
            <a:r>
              <a:rPr lang="tr-TR" sz="2600" b="1" i="0">
                <a:solidFill>
                  <a:srgbClr val="B85C12"/>
                </a:solidFill>
                <a:latin typeface="Calibri"/>
              </a:rPr>
              <a:t>•  </a:t>
            </a:r>
            <a:r>
              <a:rPr lang="tr-TR" sz="2600" b="0" i="0">
                <a:solidFill>
                  <a:srgbClr val="262626"/>
                </a:solidFill>
                <a:latin typeface="Calibri"/>
              </a:rPr>
              <a:t>Performans görevi: grup iş bölümü tamamlanır, TÜİK'ten hangi tabloların isteneceği listelenir (veriye 26. hafta okul laboratuvarında ulaşılacak; evde telefon ya da bilgisayar gerekmez).</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157</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220 / 379</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GNL-COG9-SN-U4 — 24. hafta · Demografik Dönüşüm I: Model ve Nüfus Piramitleri (slayt 176-220)</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