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40.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76" r:id="rId228"/>
    <p:sldId id="477" r:id="rId229"/>
    <p:sldId id="478" r:id="rId230"/>
    <p:sldId id="479" r:id="rId231"/>
    <p:sldId id="480" r:id="rId232"/>
    <p:sldId id="481" r:id="rId233"/>
    <p:sldId id="482" r:id="rId234"/>
    <p:sldId id="483" r:id="rId235"/>
    <p:sldId id="484" r:id="rId236"/>
    <p:sldId id="485" r:id="rId237"/>
    <p:sldId id="486" r:id="rId238"/>
    <p:sldId id="487" r:id="rId239"/>
    <p:sldId id="488" r:id="rId240"/>
    <p:sldId id="489" r:id="rId241"/>
    <p:sldId id="490" r:id="rId242"/>
    <p:sldId id="491" r:id="rId243"/>
    <p:sldId id="492" r:id="rId244"/>
    <p:sldId id="493" r:id="rId245"/>
    <p:sldId id="494" r:id="rId246"/>
    <p:sldId id="495" r:id="rId247"/>
    <p:sldId id="496" r:id="rId248"/>
    <p:sldId id="497" r:id="rId249"/>
    <p:sldId id="498" r:id="rId250"/>
    <p:sldId id="499" r:id="rId251"/>
    <p:sldId id="500" r:id="rId252"/>
    <p:sldId id="501" r:id="rId253"/>
    <p:sldId id="502" r:id="rId254"/>
    <p:sldId id="503" r:id="rId255"/>
    <p:sldId id="504" r:id="rId256"/>
    <p:sldId id="505" r:id="rId257"/>
    <p:sldId id="506" r:id="rId258"/>
    <p:sldId id="507" r:id="rId259"/>
    <p:sldId id="508" r:id="rId260"/>
    <p:sldId id="509" r:id="rId261"/>
    <p:sldId id="510" r:id="rId262"/>
    <p:sldId id="511" r:id="rId263"/>
    <p:sldId id="512" r:id="rId264"/>
    <p:sldId id="513" r:id="rId265"/>
    <p:sldId id="514" r:id="rId266"/>
    <p:sldId id="515" r:id="rId47"/>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7" Type="http://schemas.openxmlformats.org/officeDocument/2006/relationships/slide" Target="slides/slide40.xml"/><Relationship Id="rId228" Type="http://schemas.openxmlformats.org/officeDocument/2006/relationships/slide" Target="slides/slide1.xml"/><Relationship Id="rId229" Type="http://schemas.openxmlformats.org/officeDocument/2006/relationships/slide" Target="slides/slide2.xml"/><Relationship Id="rId230" Type="http://schemas.openxmlformats.org/officeDocument/2006/relationships/slide" Target="slides/slide3.xml"/><Relationship Id="rId231" Type="http://schemas.openxmlformats.org/officeDocument/2006/relationships/slide" Target="slides/slide4.xml"/><Relationship Id="rId232" Type="http://schemas.openxmlformats.org/officeDocument/2006/relationships/slide" Target="slides/slide5.xml"/><Relationship Id="rId233" Type="http://schemas.openxmlformats.org/officeDocument/2006/relationships/slide" Target="slides/slide6.xml"/><Relationship Id="rId234" Type="http://schemas.openxmlformats.org/officeDocument/2006/relationships/slide" Target="slides/slide7.xml"/><Relationship Id="rId235" Type="http://schemas.openxmlformats.org/officeDocument/2006/relationships/slide" Target="slides/slide8.xml"/><Relationship Id="rId236" Type="http://schemas.openxmlformats.org/officeDocument/2006/relationships/slide" Target="slides/slide9.xml"/><Relationship Id="rId237" Type="http://schemas.openxmlformats.org/officeDocument/2006/relationships/slide" Target="slides/slide10.xml"/><Relationship Id="rId238" Type="http://schemas.openxmlformats.org/officeDocument/2006/relationships/slide" Target="slides/slide11.xml"/><Relationship Id="rId239" Type="http://schemas.openxmlformats.org/officeDocument/2006/relationships/slide" Target="slides/slide12.xml"/><Relationship Id="rId240" Type="http://schemas.openxmlformats.org/officeDocument/2006/relationships/slide" Target="slides/slide13.xml"/><Relationship Id="rId241" Type="http://schemas.openxmlformats.org/officeDocument/2006/relationships/slide" Target="slides/slide14.xml"/><Relationship Id="rId242" Type="http://schemas.openxmlformats.org/officeDocument/2006/relationships/slide" Target="slides/slide15.xml"/><Relationship Id="rId243" Type="http://schemas.openxmlformats.org/officeDocument/2006/relationships/slide" Target="slides/slide16.xml"/><Relationship Id="rId244" Type="http://schemas.openxmlformats.org/officeDocument/2006/relationships/slide" Target="slides/slide17.xml"/><Relationship Id="rId245" Type="http://schemas.openxmlformats.org/officeDocument/2006/relationships/slide" Target="slides/slide18.xml"/><Relationship Id="rId246" Type="http://schemas.openxmlformats.org/officeDocument/2006/relationships/slide" Target="slides/slide19.xml"/><Relationship Id="rId247" Type="http://schemas.openxmlformats.org/officeDocument/2006/relationships/slide" Target="slides/slide20.xml"/><Relationship Id="rId248" Type="http://schemas.openxmlformats.org/officeDocument/2006/relationships/slide" Target="slides/slide21.xml"/><Relationship Id="rId249" Type="http://schemas.openxmlformats.org/officeDocument/2006/relationships/slide" Target="slides/slide22.xml"/><Relationship Id="rId250" Type="http://schemas.openxmlformats.org/officeDocument/2006/relationships/slide" Target="slides/slide23.xml"/><Relationship Id="rId251" Type="http://schemas.openxmlformats.org/officeDocument/2006/relationships/slide" Target="slides/slide24.xml"/><Relationship Id="rId252" Type="http://schemas.openxmlformats.org/officeDocument/2006/relationships/slide" Target="slides/slide25.xml"/><Relationship Id="rId253" Type="http://schemas.openxmlformats.org/officeDocument/2006/relationships/slide" Target="slides/slide26.xml"/><Relationship Id="rId254" Type="http://schemas.openxmlformats.org/officeDocument/2006/relationships/slide" Target="slides/slide27.xml"/><Relationship Id="rId255" Type="http://schemas.openxmlformats.org/officeDocument/2006/relationships/slide" Target="slides/slide28.xml"/><Relationship Id="rId256" Type="http://schemas.openxmlformats.org/officeDocument/2006/relationships/slide" Target="slides/slide29.xml"/><Relationship Id="rId257" Type="http://schemas.openxmlformats.org/officeDocument/2006/relationships/slide" Target="slides/slide30.xml"/><Relationship Id="rId258" Type="http://schemas.openxmlformats.org/officeDocument/2006/relationships/slide" Target="slides/slide31.xml"/><Relationship Id="rId259" Type="http://schemas.openxmlformats.org/officeDocument/2006/relationships/slide" Target="slides/slide32.xml"/><Relationship Id="rId260" Type="http://schemas.openxmlformats.org/officeDocument/2006/relationships/slide" Target="slides/slide33.xml"/><Relationship Id="rId261" Type="http://schemas.openxmlformats.org/officeDocument/2006/relationships/slide" Target="slides/slide34.xml"/><Relationship Id="rId262" Type="http://schemas.openxmlformats.org/officeDocument/2006/relationships/slide" Target="slides/slide35.xml"/><Relationship Id="rId263" Type="http://schemas.openxmlformats.org/officeDocument/2006/relationships/slide" Target="slides/slide36.xml"/><Relationship Id="rId264" Type="http://schemas.openxmlformats.org/officeDocument/2006/relationships/slide" Target="slides/slide37.xml"/><Relationship Id="rId265" Type="http://schemas.openxmlformats.org/officeDocument/2006/relationships/slide" Target="slides/slide38.xml"/><Relationship Id="rId266"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2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iki süreç bileşenini tanıtmak: piramitleri aşamalarla ilişkilendirip sonuç çıkarma (c) ve sonuçları karşılaştırma (ç).</a:t>
            </a:r>
          </a:p>
          <a:p/>
          <a:p>
            <a:r>
              <a:t>SÜRE: 80 dakikalık akış (ders planı, 25. hafta): giriş 5 · piramit türleri 10 · türkiye'nin demografik dönüşüm süreci 13 · etkinlik s. 157, 2-3. sorular 12 · geçiş 2 (E) · çalışma yaprağı 16 · 2025 ve 2060 8 · paylaşım, Kütüphaneler Haftası okuma bağı 6 · toparlama, öğrenme günlüğü, çıkış kartı, P1 hatırlatması 8. 40. dakika s. 157'nin 2-3. sorularının sonundadır. Giriş 5 dk (çıkış kartı dönütü 2 · P1 süreç kontrolü 2).</a:t>
            </a:r>
          </a:p>
          <a:p/>
          <a:p>
            <a:r>
              <a:t>NASIL: 'Geçen hafta piramit okumayı ve demografik dönüşüm modelini öğrendik. Bugün piramit türlerini görecek, Türkiye'nin 1935'ten bugüne dönüşümünü ve gelecekteki nüfusunu inceleyeceğiz.' Bu hafta 2. dönem 1. yazılı sınav dönemi başlar (Bakanlık penceresi 29 Mart-9 Nisan 2027); sınav dersle çakışırsa ders planındaki uyarlama uygulanır.</a:t>
            </a:r>
          </a:p>
          <a:p/>
          <a:p>
            <a:r>
              <a:t>KAYNAK: Program (2026) COĞ.9.4.3 c-ç; ders planı 25. hafta; kitap s. 144, 154-157, 164 (2026-2027 baskısı).</a:t>
            </a:r>
          </a:p>
        </p:txBody>
      </p:sp>
      <p:sp>
        <p:nvSpPr>
          <p:cNvPr id="4" name="Slide Number Placeholder 3"/>
          <p:cNvSpPr>
            <a:spLocks noGrp="1"/>
          </p:cNvSpPr>
          <p:nvPr>
            <p:ph type="sldNum" idx="5" sz="quarter"/>
          </p:nvPr>
        </p:nvSpPr>
        <p:spPr/>
      </p:sp>
    </p:spTree>
  </p:cSld>
  <p:clrMapOvr>
    <a:masterClrMapping/>
  </p:clrMapOvr>
</p:notes>
</file>

<file path=ppt/notesSlides/notesSlide2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2. istasyon (s. 157 etkinliği) dersin ilk yarısını doldurur; çalışma yaprağı ünitenin 8 grubuyla yapılır (6'lı düzen bitti).</a:t>
            </a:r>
          </a:p>
          <a:p/>
          <a:p>
            <a:r>
              <a:t>KAYNAK: Ders planı, 25. hafta akışı (dokuz aşama).</a:t>
            </a:r>
          </a:p>
        </p:txBody>
      </p:sp>
      <p:sp>
        <p:nvSpPr>
          <p:cNvPr id="4" name="Slide Number Placeholder 3"/>
          <p:cNvSpPr>
            <a:spLocks noGrp="1"/>
          </p:cNvSpPr>
          <p:nvPr>
            <p:ph type="sldNum" idx="5" sz="quarter"/>
          </p:nvPr>
        </p:nvSpPr>
        <p:spPr/>
      </p:sp>
    </p:spTree>
  </p:cSld>
  <p:clrMapOvr>
    <a:masterClrMapping/>
  </p:clrMapOvr>
</p:notes>
</file>

<file path=ppt/notesSlides/notesSlide2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24. hafta çıkış kartının piramit sorusunun örnek cevabı ve ortak hatalar (zümrenin öncelikli çıktısı: nüfus piramidi yorumu).</a:t>
            </a:r>
          </a:p>
          <a:p/>
          <a:p>
            <a:r>
              <a:t>NASIL: Kartları taradığınızda gördüğünüz üç ortak hatayı isimsiz okuyun (ör. yalnız tabana bakıp tepeyi unutmak; eksen birimini — bin/milyon — gözden kaçırmak; 'taban geniş' ile 'taban daralıyor'u karıştırmak). Çerçeveler: kırmızı 0-4, turuncu 10-14 yaş grubu.</a:t>
            </a:r>
          </a:p>
          <a:p/>
          <a:p>
            <a:r>
              <a:t>BEKLENEN CEVAP: Taban daralmaya başlamış: 0-4 yaş grubu 10-14 yaş grubundan belirgin dar (grafikten okunur) → doğum oranı düşmeye başlamış; çocuk ve genç nüfus hâlâ kalabalık, 65 ve üstü az → 3. aşamaya benzer.</a:t>
            </a:r>
          </a:p>
          <a:p/>
          <a:p>
            <a:r>
              <a:t>KAYNAK: Kitap s. 154 (Azerbaycan 2023 piramidi; çubuk genişlikleri çizimden karşılaştırılmıştır). Ders planı 24. hafta çıkış kartı.</a:t>
            </a:r>
          </a:p>
        </p:txBody>
      </p:sp>
      <p:sp>
        <p:nvSpPr>
          <p:cNvPr id="4" name="Slide Number Placeholder 3"/>
          <p:cNvSpPr>
            <a:spLocks noGrp="1"/>
          </p:cNvSpPr>
          <p:nvPr>
            <p:ph type="sldNum" idx="5" sz="quarter"/>
          </p:nvPr>
        </p:nvSpPr>
        <p:spPr/>
      </p:sp>
    </p:spTree>
  </p:cSld>
  <p:clrMapOvr>
    <a:masterClrMapping/>
  </p:clrMapOvr>
</p:notes>
</file>

<file path=ppt/notesSlides/notesSlide2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görevinin ilk süreç kontrolü (P1 süreç kanıtı %40'ın ikinci kaydı; SDB1.2 öz düzenleme).</a:t>
            </a:r>
          </a:p>
          <a:p/>
          <a:p>
            <a:r>
              <a:t>NASIL: Kontrol kartları ünitenin 8 grubuna dağıtılır; 2 dakikada dört satır işaretlenir. Eksiği olan grup not alır; kartlar toplanır. Laboratuvar saati dersin sonunda duyurulacak.</a:t>
            </a:r>
          </a:p>
          <a:p/>
          <a:p>
            <a:r>
              <a:t>KAYNAK: Ders planı 24-25. hafta (P1 takvimi); kitap s. 165 (9 adım).</a:t>
            </a:r>
          </a:p>
        </p:txBody>
      </p:sp>
      <p:sp>
        <p:nvSpPr>
          <p:cNvPr id="4" name="Slide Number Placeholder 3"/>
          <p:cNvSpPr>
            <a:spLocks noGrp="1"/>
          </p:cNvSpPr>
          <p:nvPr>
            <p:ph type="sldNum" idx="5" sz="quarter"/>
          </p:nvPr>
        </p:nvSpPr>
        <p:spPr/>
      </p:sp>
    </p:spTree>
  </p:cSld>
  <p:clrMapOvr>
    <a:masterClrMapping/>
  </p:clrMapOvr>
</p:notes>
</file>

<file path=ppt/notesSlides/notesSlide2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Piramidin şeklinden nüfus yapısına ve demografik dönüşüm aşamasına giden yolu dört şematik türle göstermek (süreç bileşeni c).</a:t>
            </a:r>
          </a:p>
          <a:p/>
          <a:p>
            <a:r>
              <a:t>SÜRE: Piramit türleri: 10 dk (türler 2 · eşleştirme 3 · cevap 1 · ölçek 2 · yoklama 1,5).</a:t>
            </a:r>
          </a:p>
          <a:p/>
          <a:p>
            <a:r>
              <a:t>NASIL: Çizimler ŞEMATİKTİR: sayı ve gerçek veri içermez, yalnız şekli gösterir. Her türde önce tabanı, sonra tepeyi okuyun; altındaki aşama etiketinin neden o olduğunu sorun. A türü 1. aşamada da görülür, ama kitap 'Günümüzde 1. aşamada olan ülke yoktur.' der (s. 155).</a:t>
            </a:r>
          </a:p>
          <a:p/>
          <a:p>
            <a:r>
              <a:t>KAYNAK: Kitap s. 154: 'Gelişmekte olan ülkelerde piramit tabanı geniş … Nüfus artış hızının az olduğu ülkelerde piramit tabanı dardır.' Tür adları kitapta yoktur (bilimsel; genel kabul); aşama eşleştirmesi s. 155 tanımlarına dayanır.</a:t>
            </a:r>
          </a:p>
          <a:p/>
          <a:p>
            <a:r>
              <a:t>NOT: Öğrenciler dört türü defterine birer küçük çizimle yapar.</a:t>
            </a:r>
          </a:p>
        </p:txBody>
      </p:sp>
      <p:sp>
        <p:nvSpPr>
          <p:cNvPr id="4" name="Slide Number Placeholder 3"/>
          <p:cNvSpPr>
            <a:spLocks noGrp="1"/>
          </p:cNvSpPr>
          <p:nvPr>
            <p:ph type="sldNum" idx="5" sz="quarter"/>
          </p:nvPr>
        </p:nvSpPr>
        <p:spPr/>
      </p:sp>
    </p:spTree>
  </p:cSld>
  <p:clrMapOvr>
    <a:masterClrMapping/>
  </p:clrMapOvr>
</p:notes>
</file>

<file path=ppt/notesSlides/notesSlide2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Kitaptaki altı piramidi şematik türlerle eşleştirmek.</a:t>
            </a:r>
          </a:p>
          <a:p/>
          <a:p>
            <a:r>
              <a:t>NASIL: İkililer 2 dakikada her numaraya bir harf yazar. İpucu: önce 0-4 yaş grubunu en uzun çubukla karşılaştırın.</a:t>
            </a:r>
          </a:p>
          <a:p/>
          <a:p>
            <a:r>
              <a:t>BEKLENEN CEVAP: 1 I. Ülke → A · 2 II. Ülke → D · 3 Etiyopya → A · 4 Meksika → B · 5 Kanada → C · 6 Japonya → D.</a:t>
            </a:r>
          </a:p>
          <a:p/>
          <a:p>
            <a:r>
              <a:t>KAYNAK: Kitap s. 154 ve s. 156 piramitleri (kitaptan kırpıldı); türler şematiktir. Eşleştirme çubuk genişliklerine dayanır (ör. Meksika'da 0-4 yaş grubu 15-24'ten dar; Japonya'da 50-54 yaş grubu tabanın yaklaşık iki katı — çizimden ölçülmüştür).</a:t>
            </a:r>
          </a:p>
        </p:txBody>
      </p:sp>
      <p:sp>
        <p:nvSpPr>
          <p:cNvPr id="4" name="Slide Number Placeholder 3"/>
          <p:cNvSpPr>
            <a:spLocks noGrp="1"/>
          </p:cNvSpPr>
          <p:nvPr>
            <p:ph type="sldNum" idx="5" sz="quarter"/>
          </p:nvPr>
        </p:nvSpPr>
        <p:spPr/>
      </p:sp>
    </p:spTree>
  </p:cSld>
  <p:clrMapOvr>
    <a:masterClrMapping/>
  </p:clrMapOvr>
</p:notes>
</file>

<file path=ppt/notesSlides/notesSlide2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Eşleştirmenin cevabı ve gerekçesi.</a:t>
            </a:r>
          </a:p>
          <a:p/>
          <a:p>
            <a:r>
              <a:t>NASIL: Her eşleştirmede gerekçeyi sorun: 'Taban en uzun çubuk mu? Tepe geniş mi?' Meksika ile Kanada'yı karıştıran olursa tabanla gövdeyi karşılaştırın: Meksika'da gövde tepeye doğru düzenli daralır; Kanada'da çubuklar 70 yaşa kadar birbirine yakın uzunluktadır (dikdörtgene yakın).</a:t>
            </a:r>
          </a:p>
          <a:p/>
          <a:p>
            <a:r>
              <a:t>BEKLENEN CEVAP: 1 I. Ülke → A · 2 II. Ülke → D · 3 Etiyopya → A · 4 Meksika → B · 5 Kanada → C · 6 Japonya → D.</a:t>
            </a:r>
          </a:p>
          <a:p/>
          <a:p>
            <a:r>
              <a:t>KAYNAK: Kitap s. 154 ve s. 156 piramitleri (kitaptan kırpıldı); türler şematiktir. Eşleştirme çubuk genişliklerine dayanır (ör. Meksika'da 0-4 yaş grubu 15-24'ten dar; Japonya'da 50-54 yaş grubu tabanın yaklaşık iki katı — çizimden ölçülmüştür).</a:t>
            </a:r>
          </a:p>
        </p:txBody>
      </p:sp>
      <p:sp>
        <p:nvSpPr>
          <p:cNvPr id="4" name="Slide Number Placeholder 3"/>
          <p:cNvSpPr>
            <a:spLocks noGrp="1"/>
          </p:cNvSpPr>
          <p:nvPr>
            <p:ph type="sldNum" idx="5" sz="quarter"/>
          </p:nvPr>
        </p:nvSpPr>
        <p:spPr/>
      </p:sp>
    </p:spTree>
  </p:cSld>
  <p:clrMapOvr>
    <a:masterClrMapping/>
  </p:clrMapOvr>
</p:notes>
</file>

<file path=ppt/notesSlides/notesSlide2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Piramitlerin büyüklüğünü karşılaştırırken eksen biriminin ve ölçeğinin önemini göstermek.</a:t>
            </a:r>
          </a:p>
          <a:p/>
          <a:p>
            <a:r>
              <a:t>NASIL: İki piramidin yatay eksen uçlarını gösterin (çerçeveler): Kanada 2 milyon, Etiyopya 7,5 milyon. Sorun: 'Hangisinin 0-4 yaş grubu daha kalabalık?' Çubuk uzunluğuna değil eksen değerine bakılır.</a:t>
            </a:r>
          </a:p>
          <a:p/>
          <a:p>
            <a:r>
              <a:t>BEKLENEN CEVAP: Etiyopya: 0-4 yaş grubunda her cinsiyette 7,5 milyondan fazla; Kanada: yaklaşık 1 milyon (grafikten okunur). Çubuklar ekranda benzer uzunlukta görünse de Etiyopya'nınki birkaç kat kalabalıktır.</a:t>
            </a:r>
          </a:p>
          <a:p/>
          <a:p>
            <a:r>
              <a:t>KAYNAK: Kitap s. 154 ('Ülke nüfusu miktar veya oran olarak verilir.'), s. 156 piramitleri.</a:t>
            </a:r>
          </a:p>
        </p:txBody>
      </p:sp>
      <p:sp>
        <p:nvSpPr>
          <p:cNvPr id="4" name="Slide Number Placeholder 3"/>
          <p:cNvSpPr>
            <a:spLocks noGrp="1"/>
          </p:cNvSpPr>
          <p:nvPr>
            <p:ph type="sldNum" idx="5" sz="quarter"/>
          </p:nvPr>
        </p:nvSpPr>
        <p:spPr/>
      </p:sp>
    </p:spTree>
  </p:cSld>
  <p:clrMapOvr>
    <a:masterClrMapping/>
  </p:clrMapOvr>
</p:notes>
</file>

<file path=ppt/notesSlides/notesSlide2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B) Nüfusun yaşlandığını</a:t>
            </a:r>
          </a:p>
          <a:p/>
          <a:p>
            <a:r>
              <a:t>KAYNAK: Kitap s. 154 (açıklama kutuları).</a:t>
            </a:r>
          </a:p>
        </p:txBody>
      </p:sp>
      <p:sp>
        <p:nvSpPr>
          <p:cNvPr id="4" name="Slide Number Placeholder 3"/>
          <p:cNvSpPr>
            <a:spLocks noGrp="1"/>
          </p:cNvSpPr>
          <p:nvPr>
            <p:ph type="sldNum" idx="5" sz="quarter"/>
          </p:nvPr>
        </p:nvSpPr>
        <p:spPr/>
      </p:sp>
    </p:spTree>
  </p:cSld>
  <p:clrMapOvr>
    <a:masterClrMapping/>
  </p:clrMapOvr>
</p:notes>
</file>

<file path=ppt/notesSlides/notesSlide2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B) Nüfusun yaşlandığını — 65 yaş ve üstü, yaşlı nüfustur. Nüfus artış hızının az olduğu ülkelerde piramit tabanı dardır. Taban daralıp tepe genişlerse yaşlı nüfus oranı artar.</a:t>
            </a:r>
          </a:p>
          <a:p/>
          <a:p>
            <a:r>
              <a:t>KAYNAK: Kitap s. 154 (açıklama kutuları).</a:t>
            </a:r>
          </a:p>
        </p:txBody>
      </p:sp>
      <p:sp>
        <p:nvSpPr>
          <p:cNvPr id="4" name="Slide Number Placeholder 3"/>
          <p:cNvSpPr>
            <a:spLocks noGrp="1"/>
          </p:cNvSpPr>
          <p:nvPr>
            <p:ph type="sldNum" idx="5" sz="quarter"/>
          </p:nvPr>
        </p:nvSpPr>
        <p:spPr/>
      </p:sp>
    </p:spTree>
  </p:cSld>
  <p:clrMapOvr>
    <a:masterClrMapping/>
  </p:clrMapOvr>
</p:notes>
</file>

<file path=ppt/notesSlides/notesSlide2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künyesini, yönergesini ve dört sorusunu tanıtmak; soruların ders içindeki sırasını göstermek.</a:t>
            </a:r>
          </a:p>
          <a:p/>
          <a:p>
            <a:r>
              <a:t>SÜRE: Türkiye'nin dönüşümü: 13 dk (etkinlik 1 · dört piramit 2 · grafik okuma 3 · 1. soru ve çizim 4 · örnek cevap 2 · yoklama 1).</a:t>
            </a:r>
          </a:p>
          <a:p/>
          <a:p>
            <a:r>
              <a:t>NASIL: Künyeyi okutun. Soruların planı sağdaki etiketlerde: 1. soru şimdi tüm sınıfla, 2-3. sorular ikili, 4. soru 2060 piramidinden sonra (dersin ikinci yarısında). Öğrenciler kitabı s. 157'de açık tutar.</a:t>
            </a:r>
          </a:p>
          <a:p/>
          <a:p>
            <a:r>
              <a:t>KAYNAK: Kitap s. 157 ETKİNLİK (künye, yönerge, sorular ve değerlendirme birebir; yeni baskı).</a:t>
            </a:r>
          </a:p>
        </p:txBody>
      </p:sp>
      <p:sp>
        <p:nvSpPr>
          <p:cNvPr id="4" name="Slide Number Placeholder 3"/>
          <p:cNvSpPr>
            <a:spLocks noGrp="1"/>
          </p:cNvSpPr>
          <p:nvPr>
            <p:ph type="sldNum" idx="5" sz="quarter"/>
          </p:nvPr>
        </p:nvSpPr>
        <p:spPr/>
      </p:sp>
    </p:spTree>
  </p:cSld>
  <p:clrMapOvr>
    <a:masterClrMapping/>
  </p:clrMapOvr>
</p:notes>
</file>

<file path=ppt/notesSlides/notesSlide2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dört piramidindeki değişimi taban, gövde ve tepe sözcükleriyle okumak.</a:t>
            </a:r>
          </a:p>
          <a:p/>
          <a:p>
            <a:r>
              <a:t>NASIL: Soldan sağa okuyun: 'Taban ne oldu? Tepe ne oldu?' DİKKAT: 1950 piramidinin yatay ekseni 2 milyonda biter, diğerlerininki 4 milyonda — 1950 çubukları aynı uzunlukta görünse de yarısı kadar nüfusu gösterir. Ayrıntılı karşılaştırma çalışma yaprağında.</a:t>
            </a:r>
          </a:p>
          <a:p/>
          <a:p>
            <a:r>
              <a:t>BEKLENEN CEVAP: 1950: geniş taban, dar tepe (üçgen) · 1980: taban hâlâ en geniş, gövde kalınlaşıyor · 2000: taban daralmaya başlamış (0-4 yaş grubu 15-19'dan dar), gövde şişkin · 2025: dar taban, gövde dikdörtgene yakın, tepe genişlemiş. İsteyen öğrenciye: 1950 piramidinde 30-34 yaş grubunun (yaklaşık 1915-1920 doğumlular) yanındakilerden dar olması, savaş yıllarında doğumların azalmasının izi olarak yorumlanabilir (bilimsel; kitapta yok).</a:t>
            </a:r>
          </a:p>
          <a:p/>
          <a:p>
            <a:r>
              <a:t>KAYNAK: Kitap s. 157 piramitleri (TÜİK, 2025; kitaptan kırpıldı). Çubuk karşılaştırmaları çizimden ölçülmüştür.</a:t>
            </a:r>
          </a:p>
        </p:txBody>
      </p:sp>
      <p:sp>
        <p:nvSpPr>
          <p:cNvPr id="4" name="Slide Number Placeholder 3"/>
          <p:cNvSpPr>
            <a:spLocks noGrp="1"/>
          </p:cNvSpPr>
          <p:nvPr>
            <p:ph type="sldNum" idx="5" sz="quarter"/>
          </p:nvPr>
        </p:nvSpPr>
        <p:spPr/>
      </p:sp>
    </p:spTree>
  </p:cSld>
  <p:clrMapOvr>
    <a:masterClrMapping/>
  </p:clrMapOvr>
</p:notes>
</file>

<file path=ppt/notesSlides/notesSlide2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 157 grafiğinin bileşenlerini ve eğilimlerini okumak (program: grafiklerdeki renklendirme, veri ve zaman aralıklarının dağılımı ilişkilendirilir).</a:t>
            </a:r>
          </a:p>
          <a:p/>
          <a:p>
            <a:r>
              <a:t>NASIL: Üç çizgiyi renkleriyle tanıtın. Yıl ekseninde aralıkların eşit OLMADIĞINI gösterin (1990'dan sonra 2000, 2007, 2015, 2020, 2024). Üç soruyu sözlü sorun; sayı söyletmeyin, yön söyletin: 'artıyor, azalıyor, en yüksek, en düşük'.</a:t>
            </a:r>
          </a:p>
          <a:p/>
          <a:p>
            <a:r>
              <a:t>BEKLENEN CEVAP: Doğum oranı: 1950'lerin ortasında en yüksek, sonra genel olarak düşer; 1985-1990 dolayında hızlı bir düşüş daha görülür; 2024'te en düşük. Ölüm oranı: 1940'ların başında en yüksek, sonra hızla düşer, 2000'lerden sonra düşük ve sabite yakın. Nüfus artış hızı: 1940-1945'te düşük, 1950-1960 dolayında en yüksek, sonra dalgalanarak azalır; 2024'te grafiğin en düşük değeri. Hepsi grafikten okunur, değer verilmez.</a:t>
            </a:r>
          </a:p>
          <a:p/>
          <a:p>
            <a:r>
              <a:t>KAYNAK: Kitap s. 157 grafiği (kitaptan kırpıldı; TÜİK, 2025).</a:t>
            </a:r>
          </a:p>
          <a:p/>
          <a:p>
            <a:r>
              <a:t>NOT: Grafiğin dikey ekseni 'Doğum ve Ölüm Oranı (‰)' yazılı ama 1-5 numaralıdır; Türkiye'nin oranları binde onlarcadır (s. 164: 2025'te kaba doğum hızı ‰10,6). Ölçek ya da birim tutarsızdır (eski baskıda aynı grafik 0-50 ‰ ölçekliydi; kitap hatası olası). Bu yüzden eksenden SAYI OKUNMAZ, öğrencilere de okutulmaz; yalnız eğilim (artış, azalış, eğrilerin birbirine göre konumu) ve yaklaşık dönemler kullanılır.</a:t>
            </a:r>
          </a:p>
        </p:txBody>
      </p:sp>
      <p:sp>
        <p:nvSpPr>
          <p:cNvPr id="4" name="Slide Number Placeholder 3"/>
          <p:cNvSpPr>
            <a:spLocks noGrp="1"/>
          </p:cNvSpPr>
          <p:nvPr>
            <p:ph type="sldNum" idx="5" sz="quarter"/>
          </p:nvPr>
        </p:nvSpPr>
        <p:spPr/>
      </p:sp>
    </p:spTree>
  </p:cSld>
  <p:clrMapOvr>
    <a:masterClrMapping/>
  </p:clrMapOvr>
</p:notes>
</file>

<file path=ppt/notesSlides/notesSlide2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demografik dönüşüm aşamalarını grafik üzerinde belirlemek (süreç bileşeni c).</a:t>
            </a:r>
          </a:p>
          <a:p/>
          <a:p>
            <a:r>
              <a:t>NASIL: Öğrenciler grafiği defterine kabaca çizer, aşama sınırlarını dikey çizgilerle gösterir. En fazla üç öğrenci tahtadaki (etkileşimli tahta) grafiğe çizer; her sınırda 'hangi oran ne yapmaya başladı?' diye gerekçe istenir. Sağdaki ölçütler s. 155'in tanımlarıdır.</a:t>
            </a:r>
          </a:p>
          <a:p/>
          <a:p>
            <a:r>
              <a:t>BEKLENEN CEVAP: Örnek cevap bir sonraki slaytta.</a:t>
            </a:r>
          </a:p>
          <a:p/>
          <a:p>
            <a:r>
              <a:t>KAYNAK: Kitap s. 157 (1. soru birebir), s. 155 (aşama tanımları).</a:t>
            </a:r>
          </a:p>
          <a:p/>
          <a:p>
            <a:r>
              <a:t>NOT: Grafiğin dikey ekseni 'Doğum ve Ölüm Oranı (‰)' yazılı ama 1-5 numaralıdır; Türkiye'nin oranları binde onlarcadır (s. 164: 2025'te kaba doğum hızı ‰10,6). Ölçek ya da birim tutarsızdır (eski baskıda aynı grafik 0-50 ‰ ölçekliydi; kitap hatası olası). Bu yüzden eksenden SAYI OKUNMAZ, öğrencilere de okutulmaz; yalnız eğilim (artış, azalış, eğrilerin birbirine göre konumu) ve yaklaşık dönemler kullanılır.</a:t>
            </a:r>
          </a:p>
        </p:txBody>
      </p:sp>
      <p:sp>
        <p:nvSpPr>
          <p:cNvPr id="4" name="Slide Number Placeholder 3"/>
          <p:cNvSpPr>
            <a:spLocks noGrp="1"/>
          </p:cNvSpPr>
          <p:nvPr>
            <p:ph type="sldNum" idx="5" sz="quarter"/>
          </p:nvPr>
        </p:nvSpPr>
        <p:spPr/>
      </p:sp>
    </p:spTree>
  </p:cSld>
  <p:clrMapOvr>
    <a:masterClrMapping/>
  </p:clrMapOvr>
</p:notes>
</file>

<file path=ppt/notesSlides/notesSlide2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demografik dönüşüm aşamalarını grafik üzerinde yaklaşık dönemlerle göstermek.</a:t>
            </a:r>
          </a:p>
          <a:p/>
          <a:p>
            <a:r>
              <a:t>NASIL: Bantları tek tek okuyun; her bantta hangi eğrinin ne yaptığını gösterin. Sınırlar YAKLAŞIK ve grafikten okunur; kitap Türkiye'nin aşama dönemlerini vermez. Gerekçeli farklı sınırlar (ör. 2. aşamayı 1965'e kadar uzatmak) kabul edilir. 1935-1945 bandı: savaş yıllarında (İkinci Dünya Savaşı) artış hızının düşmesi ve ölüm oranının yükselmesi (bilimsel; kitapta yok). Günümüz: kitap gelişmekte olan ülkelerde 2 veya 3. aşamanın görüldüğünü söyler (s. 155); Türkiye'nin 2025 göstergeleri (s. 164: toplam doğurganlık hızı 1,62, kaba doğum hızı ‰10,6) 3. aşamanın sonuna ve 4. aşamaya geçişe işaret eder.</a:t>
            </a:r>
          </a:p>
          <a:p/>
          <a:p>
            <a:r>
              <a:t>BEKLENEN CEVAP: ≈1945'e kadar: Doğum ve ölüm oranı yüksek, artış hızı düşük → 1. aşamanın özellikleri · ≈1945-1960: Ölüm oranı hızla düşer, doğum yüksek kalır → artış en yüksek · ≈1960-2015: Doğum oranı düşer, ölüm düşük kalır → artış yavaşlar · 2015'ten günümüze: Doğum en düşük düzeyde, artış hızı çok düşük → 4. aşamaya geçiş</a:t>
            </a:r>
          </a:p>
          <a:p/>
          <a:p>
            <a:r>
              <a:t>KAYNAK: Kitap s. 157 grafiği (dönem sınırları yıl etiketlerinin konumuna göre çizildi; bantlar ve numaralar sunuma ait), s. 155 aşama tanımları.</a:t>
            </a:r>
          </a:p>
          <a:p/>
          <a:p>
            <a:r>
              <a:t>NOT: Grafiğin dikey ekseni 'Doğum ve Ölüm Oranı (‰)' yazılı ama 1-5 numaralıdır; Türkiye'nin oranları binde onlarcadır (s. 164: 2025'te kaba doğum hızı ‰10,6). Ölçek ya da birim tutarsızdır (eski baskıda aynı grafik 0-50 ‰ ölçekliydi; kitap hatası olası). Bu yüzden eksenden SAYI OKUNMAZ, öğrencilere de okutulmaz; yalnız eğilim (artış, azalış, eğrilerin birbirine göre konumu) ve yaklaşık dönemler kullanılır.</a:t>
            </a:r>
          </a:p>
        </p:txBody>
      </p:sp>
      <p:sp>
        <p:nvSpPr>
          <p:cNvPr id="4" name="Slide Number Placeholder 3"/>
          <p:cNvSpPr>
            <a:spLocks noGrp="1"/>
          </p:cNvSpPr>
          <p:nvPr>
            <p:ph type="sldNum" idx="5" sz="quarter"/>
          </p:nvPr>
        </p:nvSpPr>
        <p:spPr/>
      </p:sp>
    </p:spTree>
  </p:cSld>
  <p:clrMapOvr>
    <a:masterClrMapping/>
  </p:clrMapOvr>
</p:notes>
</file>

<file path=ppt/notesSlides/notesSlide2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C) Ölüm oranı düşerken doğum oranının yüksek kalması</a:t>
            </a:r>
          </a:p>
          <a:p/>
          <a:p>
            <a:r>
              <a:t>KAYNAK: Kitap s. 157 grafiği (eğilim), s. 155 (2. aşama tanımı).</a:t>
            </a:r>
          </a:p>
        </p:txBody>
      </p:sp>
      <p:sp>
        <p:nvSpPr>
          <p:cNvPr id="4" name="Slide Number Placeholder 3"/>
          <p:cNvSpPr>
            <a:spLocks noGrp="1"/>
          </p:cNvSpPr>
          <p:nvPr>
            <p:ph type="sldNum" idx="5" sz="quarter"/>
          </p:nvPr>
        </p:nvSpPr>
        <p:spPr/>
      </p:sp>
    </p:spTree>
  </p:cSld>
  <p:clrMapOvr>
    <a:masterClrMapping/>
  </p:clrMapOvr>
</p:notes>
</file>

<file path=ppt/notesSlides/notesSlide2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C) Ölüm oranı düşerken doğum oranının yüksek kalması — Grafikte bu yıllarda ölüm oranı hızla düşer, doğum oranı yüksek kalır: 2. aşamanın özelliği (s. 155).</a:t>
            </a:r>
          </a:p>
          <a:p/>
          <a:p>
            <a:r>
              <a:t>KAYNAK: Kitap s. 157 grafiği (eğilim), s. 155 (2. aşama tanımı).</a:t>
            </a:r>
          </a:p>
        </p:txBody>
      </p:sp>
      <p:sp>
        <p:nvSpPr>
          <p:cNvPr id="4" name="Slide Number Placeholder 3"/>
          <p:cNvSpPr>
            <a:spLocks noGrp="1"/>
          </p:cNvSpPr>
          <p:nvPr>
            <p:ph type="sldNum" idx="5" sz="quarter"/>
          </p:nvPr>
        </p:nvSpPr>
        <p:spPr/>
      </p:sp>
    </p:spTree>
  </p:cSld>
  <p:clrMapOvr>
    <a:masterClrMapping/>
  </p:clrMapOvr>
</p:notes>
</file>

<file path=ppt/notesSlides/notesSlide2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Değişimin nedenlerini açıklamak ve 1935 ile 2023'ü karşılaştırarak gelişmişlik sonucu çıkarmak (süreç bileşenleri c-ç).</a:t>
            </a:r>
          </a:p>
          <a:p/>
          <a:p>
            <a:r>
              <a:t>SÜRE: 2-3. sorular: 12 dk (ikili yazma 7 · 4'lü birleştirme 3 · örnek cevaplar ve yoklama 2).</a:t>
            </a:r>
          </a:p>
          <a:p/>
          <a:p>
            <a:r>
              <a:t>NASIL: İkililer iki soruyu deftere yazar; sonra sıra arkadaşı çiftleri 4'lü olup cevabı tekleştirir. İpucu: 2. soruda s. 155'teki aşama açıklamalarından yararlanın (neden ölümler azaldı, neden doğumlar azaldı?). 3. soruda 1935'i grafiğin başından, 2023'ü sonundan okuyun (grafik 2024'e kadar uzanır).</a:t>
            </a:r>
          </a:p>
          <a:p/>
          <a:p>
            <a:r>
              <a:t>BEKLENEN CEVAP: Örnek cevaplar sonraki iki slaytta.</a:t>
            </a:r>
          </a:p>
          <a:p/>
          <a:p>
            <a:r>
              <a:t>KAYNAK: Kitap s. 157 (2. ve 3.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2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demografik dönüşümündeki değişimlerin nedenlerini kitabın aşama açıklamalarıyla vermek.</a:t>
            </a:r>
          </a:p>
          <a:p/>
          <a:p>
            <a:r>
              <a:t>NASIL: İki 4'lü grubun cevabını dinleyin, sonra slaytı açın. Nüfus politikalarının ayrıntısı (hangi dönemde hangi politika) 27. haftada s. 163-164 ile işlenecek; kitap bu konuda tarih ya da yasa adı vermez, dönem uydurulmaz.</a:t>
            </a:r>
          </a:p>
          <a:p/>
          <a:p>
            <a:r>
              <a:t>BEKLENEN CEVAP: Ölüm oranının düşmesi: beslenme koşullarındaki iyileşme, sağlık hizmetlerinin gelişmesi, bebek ölüm oranlarının düşmesi. Doğum oranının düşmesi: kentleşme, eğitim, kadınların çalışma hayatına girmesi. Genel: sanayileşme, kentleşme, sağlık hizmetlerinin iyileşmesi gibi toplumsal değişimler; uygulanan nüfus politikaları.</a:t>
            </a:r>
          </a:p>
          <a:p/>
          <a:p>
            <a:r>
              <a:t>KAYNAK: Kitap s. 155 (2. ve 3. aşama açıklamaları, model metni — birebir), s. 157 (soru).</a:t>
            </a:r>
          </a:p>
        </p:txBody>
      </p:sp>
      <p:sp>
        <p:nvSpPr>
          <p:cNvPr id="4" name="Slide Number Placeholder 3"/>
          <p:cNvSpPr>
            <a:spLocks noGrp="1"/>
          </p:cNvSpPr>
          <p:nvPr>
            <p:ph type="sldNum" idx="5" sz="quarter"/>
          </p:nvPr>
        </p:nvSpPr>
        <p:spPr/>
      </p:sp>
    </p:spTree>
  </p:cSld>
  <p:clrMapOvr>
    <a:masterClrMapping/>
  </p:clrMapOvr>
</p:notes>
</file>

<file path=ppt/notesSlides/notesSlide2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1935 ile 2023'ün nüfus özelliklerini karşılaştırarak gelişmişlik sonucu çıkarmak.</a:t>
            </a:r>
          </a:p>
          <a:p/>
          <a:p>
            <a:r>
              <a:t>NASIL: Grafiğin başı ile sonunu karşılaştırın; piramitlerden 1950 (1935'e en yakın) ile 2025'i kullanın. Sonuç cümlesini birkaç öğrenciye kendi sözleriyle söyletin.</a:t>
            </a:r>
          </a:p>
          <a:p/>
          <a:p>
            <a:r>
              <a:t>BEKLENEN CEVAP: 1935'te doğum ve ölüm oranları yüksek; 2023'te ikisi de çok daha düşük, nüfus artış hızı azalmış. Piramit geniş tabanlıdan dar tabanlıya dönmüş. Sonuç: sağlık, beslenme, eğitim ve kentleşmedeki ilerlemeyle Türkiye'nin sosyal ve ekonomik gelişmişlik seviyesi yükselmiştir; nüfus özellikleri gelişmiş ülkelerinkine yaklaşmaktadır.</a:t>
            </a:r>
          </a:p>
          <a:p/>
          <a:p>
            <a:r>
              <a:t>KAYNAK: Kitap s. 157 (grafik ve piramitler — eğilim; değer okunmadı), s. 154 (gelişmişlik ve piramit tabanı), s. 155 (aşama açıklamaları).</a:t>
            </a:r>
          </a:p>
          <a:p/>
          <a:p>
            <a:r>
              <a:t>NOT: Soru 2023'ü sorar; grafik 2024'e kadar uzanır (2023 grafiğin son bölümündedir). Grafiğin dikey ekseni 'Doğum ve Ölüm Oranı (‰)' yazılı ama 1-5 numaralıdır; Türkiye'nin oranları binde onlarcadır (s. 164: 2025'te kaba doğum hızı ‰10,6). Ölçek ya da birim tutarsızdır (eski baskıda aynı grafik 0-50 ‰ ölçekliydi; kitap hatası olası). Bu yüzden eksenden SAYI OKUNMAZ, öğrencilere de okutulmaz; yalnız eğilim (artış, azalış, eğrilerin birbirine göre konumu) ve yaklaşık dönemler kullanılır.</a:t>
            </a:r>
          </a:p>
        </p:txBody>
      </p:sp>
      <p:sp>
        <p:nvSpPr>
          <p:cNvPr id="4" name="Slide Number Placeholder 3"/>
          <p:cNvSpPr>
            <a:spLocks noGrp="1"/>
          </p:cNvSpPr>
          <p:nvPr>
            <p:ph type="sldNum" idx="5" sz="quarter"/>
          </p:nvPr>
        </p:nvSpPr>
        <p:spPr/>
      </p:sp>
    </p:spTree>
  </p:cSld>
  <p:clrMapOvr>
    <a:masterClrMapping/>
  </p:clrMapOvr>
</p:notes>
</file>

<file path=ppt/notesSlides/notesSlide2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D) Kentleşme, eğitim, kadınların çalışma hayatına girmesi</a:t>
            </a:r>
          </a:p>
          <a:p/>
          <a:p>
            <a:r>
              <a:t>KAYNAK: Kitap s. 155 (3. aşama açıklaması).</a:t>
            </a:r>
          </a:p>
        </p:txBody>
      </p:sp>
      <p:sp>
        <p:nvSpPr>
          <p:cNvPr id="4" name="Slide Number Placeholder 3"/>
          <p:cNvSpPr>
            <a:spLocks noGrp="1"/>
          </p:cNvSpPr>
          <p:nvPr>
            <p:ph type="sldNum" idx="5" sz="quarter"/>
          </p:nvPr>
        </p:nvSpPr>
        <p:spPr/>
      </p:sp>
    </p:spTree>
  </p:cSld>
  <p:clrMapOvr>
    <a:masterClrMapping/>
  </p:clrMapOvr>
</p:notes>
</file>

<file path=ppt/notesSlides/notesSlide2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D) Kentleşme, eğitim, kadınların çalışma hayatına girmesi — Doğum oranlarının azalması üzerinde kentleşme, eğitim ve kadınların çalışma hayatına girmesi etkilidir.</a:t>
            </a:r>
          </a:p>
          <a:p/>
          <a:p>
            <a:r>
              <a:t>KAYNAK: Kitap s. 155 (3. aşama açıklaması).</a:t>
            </a:r>
          </a:p>
        </p:txBody>
      </p:sp>
      <p:sp>
        <p:nvSpPr>
          <p:cNvPr id="4" name="Slide Number Placeholder 3"/>
          <p:cNvSpPr>
            <a:spLocks noGrp="1"/>
          </p:cNvSpPr>
          <p:nvPr>
            <p:ph type="sldNum" idx="5" sz="quarter"/>
          </p:nvPr>
        </p:nvSpPr>
        <p:spPr/>
      </p:sp>
    </p:spTree>
  </p:cSld>
  <p:clrMapOvr>
    <a:masterClrMapping/>
  </p:clrMapOvr>
</p:notes>
</file>

<file path=ppt/notesSlides/notesSlide2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rolleri ve kuralları hatırlatmak.</a:t>
            </a:r>
          </a:p>
          <a:p/>
          <a:p>
            <a:r>
              <a:t>SÜRE: Geçiş: 2 dk (40. dakikadan sonra; ayağa kalkma molası).</a:t>
            </a:r>
          </a:p>
          <a:p/>
          <a:p>
            <a:r>
              <a:t>NASIL: Ayağa kalkma molası; sıralar 4'lü adalara çevrilir, malzeme sorumluları grup zarflarını alır. Roller her hafta döner; 4 kişilik grupta ilk dört rol, 5 kişilikte editör de vardır. Bu hafta ünitenin 8'li grup düzenine dönülür; 24. haftanın 6'lı listesi kaldırılır. Çalışma yaprağı önce bireysel doldurulur.</a:t>
            </a:r>
          </a:p>
          <a:p/>
          <a:p>
            <a:r>
              <a:t>KAYNAK: Ders planı (34 kişilik sınıf için grup düzeni: 6 × 4 + 2 × 5;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2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dört piramidini kitaptaki ülke piramitleriyle karşılaştırarak aşama ve gerekçe yazmak (program: piramitler hazırlanan çalışma yaprağıyla incelenir; süreç bileşeni ç).</a:t>
            </a:r>
          </a:p>
          <a:p/>
          <a:p>
            <a:r>
              <a:t>SÜRE: Çalışma yaprağı: 16 dk (bireysel 6 · grupta karşılaştırma 4 · örnek cevap 1 · çalışma kâğıdı 12-13. sorular 5).</a:t>
            </a:r>
          </a:p>
          <a:p/>
          <a:p>
            <a:r>
              <a:t>NASIL: Yaprak her öğrenciye kâğıt olarak verilir (bu slayt düzenini gösterir). Önce bireysel sessiz 6 dakika, sonra grup içinde '30 cm sesi' ile karşılaştırma. Karşılaştırma piramitleri bir sonraki slaytta (kitapta s. 154, 156). Dolaşırken: 'Gerekçen iki veriye dayanıyor mu?' Erken biten gruba: 'Azerbaycan (2023) Türkiye'nin hangi yılının piramidine benziyor?'</a:t>
            </a:r>
          </a:p>
          <a:p/>
          <a:p>
            <a:r>
              <a:t>KAYNAK: Program (2026) COĞ.9.4.3: 'Ülkelerin nüfus piramitleri, hazırlanan çalışma yaprağı ile incelenerek demografik dönüşüm sürecine ilişkin öğrenmeler izlenebilir.' Ders planı 25. hafta.</a:t>
            </a:r>
          </a:p>
          <a:p/>
          <a:p>
            <a:r>
              <a:t>NOT: Zenginleştirme cevabı: Azerbaycan (2023) tabanı daralmaya başlamış, gövdesi şişkin → Türkiye 2000'e benzer (program zenginleştirme: Azerbaycan, KKTC gibi ülkelerin dönüşümü).</a:t>
            </a:r>
          </a:p>
        </p:txBody>
      </p:sp>
      <p:sp>
        <p:nvSpPr>
          <p:cNvPr id="4" name="Slide Number Placeholder 3"/>
          <p:cNvSpPr>
            <a:spLocks noGrp="1"/>
          </p:cNvSpPr>
          <p:nvPr>
            <p:ph type="sldNum" idx="5" sz="quarter"/>
          </p:nvPr>
        </p:nvSpPr>
        <p:spPr/>
      </p:sp>
    </p:spTree>
  </p:cSld>
  <p:clrMapOvr>
    <a:masterClrMapping/>
  </p:clrMapOvr>
</p:notes>
</file>

<file path=ppt/notesSlides/notesSlide2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Çalışma yaprağı süresince yansıtılacak karşılaştırma panosu.</a:t>
            </a:r>
          </a:p>
          <a:p/>
          <a:p>
            <a:r>
              <a:t>NASIL: Bu slayt çalışma boyunca açık kalır. Üst sıra Türkiye (s. 157), alt sıra karşılaştırma piramitleri (s. 154, 156). Eksen ölçekleri farklıdır: şekil karşılaştırılır.</a:t>
            </a:r>
          </a:p>
          <a:p/>
          <a:p>
            <a:r>
              <a:t>KAYNAK: Kitap s. 154, 156, 157 piramitleri (kitaptan kırpıldı).</a:t>
            </a:r>
          </a:p>
        </p:txBody>
      </p:sp>
      <p:sp>
        <p:nvSpPr>
          <p:cNvPr id="4" name="Slide Number Placeholder 3"/>
          <p:cNvSpPr>
            <a:spLocks noGrp="1"/>
          </p:cNvSpPr>
          <p:nvPr>
            <p:ph type="sldNum" idx="5" sz="quarter"/>
          </p:nvPr>
        </p:nvSpPr>
        <p:spPr/>
      </p:sp>
    </p:spTree>
  </p:cSld>
  <p:clrMapOvr>
    <a:masterClrMapping/>
  </p:clrMapOvr>
</p:notes>
</file>

<file path=ppt/notesSlides/notesSlide2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Çalışma yaprağının örnek cevabı (P2 beceri görevi; kontrol listesi: dört piramit için aşama + iki veriye dayalı gerekçe).</a:t>
            </a:r>
          </a:p>
          <a:p/>
          <a:p>
            <a:r>
              <a:t>NASIL: İki grubun en tartışmalı satırını dinleyin, sonra slaytı açın. 1980 satırına dikkat: piramidin şekli hâlâ üçgendir, ama grafikte doğum oranı 1960'tan beri düşmektedir — piramit geçmişteki doğumların izini taşıdığı için şekil, oranlardan sonra değişir. Bu yüzden 1980 için '2. aşama' diyen öğrencinin gerekçesi piramide dayanıyorsa kabul edilir.</a:t>
            </a:r>
          </a:p>
          <a:p/>
          <a:p>
            <a:r>
              <a:t>BEKLENEN CEVAP: 1950: Geniş taban, dar tepe (üçgen); Etiyopya (2023); 2; Taban en geniş, yaşlı çok az; grafikte ölüm oranı hızla düşüyor, doğum yüksek | 1980: Taban hâlâ geniş; alt çubuklar arası fark azalmış; Etiyopya ile Meksika arası; 3'ün başı; Şekil hâlâ üçgen; ama grafikte doğum oranı 1960'tan beri düşüyor | 2000: Taban daralmaya başlamış; gövde şişkin; Meksika (2023); 3; 0-4 yaş grubu 15-19'dan dar; doğum oranı düşüyor, ölüm düşük | 2025: Dar taban; gövde dikdörtgene yakın; tepe genişliyor; Kanada'ya yaklaşıyor; 3'ün sonu → 4; 0-4 belirgin dar; grafikte doğum en düşük düzeyde, artış hızı çok düşük</a:t>
            </a:r>
          </a:p>
          <a:p/>
          <a:p>
            <a:r>
              <a:t>KAYNAK: Kitap s. 157 (piramitler ve grafik — eğilim), s. 154 ve s. 156 piramitleri, s. 155 aşama tanımları. Çubuk karşılaştırmaları çizimden ölçülmüştür (ör. 2000'de 0-4 yaş grubu 15-19'dan dar).</a:t>
            </a:r>
          </a:p>
        </p:txBody>
      </p:sp>
      <p:sp>
        <p:nvSpPr>
          <p:cNvPr id="4" name="Slide Number Placeholder 3"/>
          <p:cNvSpPr>
            <a:spLocks noGrp="1"/>
          </p:cNvSpPr>
          <p:nvPr>
            <p:ph type="sldNum" idx="5" sz="quarter"/>
          </p:nvPr>
        </p:nvSpPr>
        <p:spPr/>
      </p:sp>
    </p:spTree>
  </p:cSld>
  <p:clrMapOvr>
    <a:masterClrMapping/>
  </p:clrMapOvr>
</p:notes>
</file>

<file path=ppt/notesSlides/notesSlide2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Çalışma kâğıdının sınıf içi bölümünü yaptırmak (COG9-CK-U4 Bölüm 3: Demografik Dönüşüm ve Nüfus Piramitleri).</a:t>
            </a:r>
          </a:p>
          <a:p/>
          <a:p>
            <a:r>
              <a:t>NASIL: Öğrenciler çalışma kâğıdının 12 ve 13. sorularını bireysel cevaplar (5 dk); sonra grupta kontrol eder. 10-11. sorular geçen haftanın ev çalışmasıydı. Cevaplar çalışma kâğıdının cevap anahtarındadır; dersin sonunda ya da 26. haftanın girişinde kontrol edilir.</a:t>
            </a:r>
          </a:p>
          <a:p/>
          <a:p>
            <a:r>
              <a:t>BEKLENEN CEVAP: COG9-CK-U4 cevap anahtarı (Bölüm 3, 12-13).</a:t>
            </a:r>
          </a:p>
          <a:p/>
          <a:p>
            <a:r>
              <a:t>KAYNAK: Ders planı 25. hafta (6. aşama); çalışma kâğıdı COG9-CK-U4.</a:t>
            </a:r>
          </a:p>
        </p:txBody>
      </p:sp>
      <p:sp>
        <p:nvSpPr>
          <p:cNvPr id="4" name="Slide Number Placeholder 3"/>
          <p:cNvSpPr>
            <a:spLocks noGrp="1"/>
          </p:cNvSpPr>
          <p:nvPr>
            <p:ph type="sldNum" idx="5" sz="quarter"/>
          </p:nvPr>
        </p:nvSpPr>
        <p:spPr/>
      </p:sp>
    </p:spTree>
  </p:cSld>
  <p:clrMapOvr>
    <a:masterClrMapping/>
  </p:clrMapOvr>
</p:notes>
</file>

<file path=ppt/notesSlides/notesSlide2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Çalışma kâğıdının 12 ve 13. sorularının cevaplarını grup kontrolünden sonra göstermek.</a:t>
            </a:r>
          </a:p>
          <a:p/>
          <a:p>
            <a:r>
              <a:t>NASIL: Önce gruplar kendi cevaplarını söylesin; sonra slaytı açın. Türkiye'nin aşamasında 3 ya da 4 diyen, veriyle gerekçelendiren cevap doğrudur; aşamalar kitapta ülke ülke verilmez.</a:t>
            </a:r>
          </a:p>
          <a:p/>
          <a:p>
            <a:r>
              <a:t>BEKLENEN CEVAP: 12: 1950 tabanı geniş, tepesi dar · 2025 tabanı daralmış, gövde geniş, tepe genişliyor · kentleşme, eğitim, kadınların çalışma hayatına girmesi · 3. aşamanın sonu – 4. aşamaya geçiş (doğal artış ‰10,6 − ‰6 = ‰4,6; doğurganlık 1,62). 13: üçgen Etiyopya (2) · tabanı daralmaya başlamış Meksika (3) · tabanı dar, orta yaşlar geniş Kanada (4) · tabanı en dar Japonya (5).</a:t>
            </a:r>
          </a:p>
          <a:p/>
          <a:p>
            <a:r>
              <a:t>KAYNAK: Kitap s. 155 (aşama tanımları), s. 156 (dört ülkenin tablosu ve piramitleri), s. 157 (Türkiye piramitleri), s. 164 (TÜİK 2025 göstergeleri); COG9-CK-U4 cevap anahtarı.</a:t>
            </a:r>
          </a:p>
        </p:txBody>
      </p:sp>
      <p:sp>
        <p:nvSpPr>
          <p:cNvPr id="4" name="Slide Number Placeholder 3"/>
          <p:cNvSpPr>
            <a:spLocks noGrp="1"/>
          </p:cNvSpPr>
          <p:nvPr>
            <p:ph type="sldNum" idx="5" sz="quarter"/>
          </p:nvPr>
        </p:nvSpPr>
        <p:spPr/>
      </p:sp>
    </p:spTree>
  </p:cSld>
  <p:clrMapOvr>
    <a:masterClrMapping/>
  </p:clrMapOvr>
</p:notes>
</file>

<file path=ppt/notesSlides/notesSlide2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2025 ve 2060 (tahminî) piramitlerini karşılaştırmak (yalnız piramit karşılaştırması; s. 164'ün soruları 27. haftada).</a:t>
            </a:r>
          </a:p>
          <a:p/>
          <a:p>
            <a:r>
              <a:t>SÜRE: 2025-2060 ve 4. soru: 8 dk (karşılaştırma 3 · 4. soru 3,5 · yoklama 1,5).</a:t>
            </a:r>
          </a:p>
          <a:p/>
          <a:p>
            <a:r>
              <a:t>NASIL: Öğrenciler üç maddeyi deftere yazar: taban, en kalabalık yaş grupları, tepe. İki piramidin ekseni aynıdır (4 milyon). 2060 TAHMİNÎDİR: bugünkü eğilimler sürerse beklenen yapı.</a:t>
            </a:r>
          </a:p>
          <a:p/>
          <a:p>
            <a:r>
              <a:t>BEKLENEN CEVAP: Taban daralıyor (0-4 yaş grubu 2060'ta daha dar) → doğumlar azalıyor · en kalabalık yaş grupları yukarı kayıyor (2025'te gövde 5-49 yaşta, 2060'ta en geniş kısım 50-59 yaş) → nüfus yaşlanıyor · tepe genişliyor (65 ve üstü çok daha kalabalık) → yaşlı nüfus oranı artıyor; piramit 'tabanı tepesinden dar' türüne dönüşüyor (5. aşama özelliği). Karşılaştırmalar grafikten okunur.</a:t>
            </a:r>
          </a:p>
          <a:p/>
          <a:p>
            <a:r>
              <a:t>KAYNAK: Kitap s. 164 (2025 ve 2060 tahminî piramitleri; kitaptan kırpıldı). Çubuk karşılaştırmaları çizimden ölçülmüştür.</a:t>
            </a:r>
          </a:p>
        </p:txBody>
      </p:sp>
      <p:sp>
        <p:nvSpPr>
          <p:cNvPr id="4" name="Slide Number Placeholder 3"/>
          <p:cNvSpPr>
            <a:spLocks noGrp="1"/>
          </p:cNvSpPr>
          <p:nvPr>
            <p:ph type="sldNum" idx="5" sz="quarter"/>
          </p:nvPr>
        </p:nvSpPr>
        <p:spPr/>
      </p:sp>
    </p:spTree>
  </p:cSld>
  <p:clrMapOvr>
    <a:masterClrMapping/>
  </p:clrMapOvr>
</p:notes>
</file>

<file path=ppt/notesSlides/notesSlide2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Karşılaştırmanın örnek cevabı.</a:t>
            </a:r>
          </a:p>
          <a:p/>
          <a:p>
            <a:r>
              <a:t>NASIL: Çerçeveler: kırmızı taban (0-4), gri tepe (65 ve üstü), turuncu en geniş kısım (2060'ta 50-59 yaş). 'Ortanca yaş' (s. 164'te 2025 için 34,9) bu değişimle yükselir — kavram 27. haftada.</a:t>
            </a:r>
          </a:p>
          <a:p/>
          <a:p>
            <a:r>
              <a:t>BEKLENEN CEVAP: Taban daralıyor (0-4 yaş grubu 2060'ta daha dar) → doğumlar azalıyor · en kalabalık yaş grupları yukarı kayıyor (2025'te gövde 5-49 yaşta, 2060'ta en geniş kısım 50-59 yaş) → nüfus yaşlanıyor · tepe genişliyor (65 ve üstü çok daha kalabalık) → yaşlı nüfus oranı artıyor; piramit 'tabanı tepesinden dar' türüne dönüşüyor (5. aşama özelliği). Karşılaştırmalar grafikten okunur.</a:t>
            </a:r>
          </a:p>
          <a:p/>
          <a:p>
            <a:r>
              <a:t>KAYNAK: Kitap s. 164 (2025 ve 2060 tahminî piramitleri; kitaptan kırpıldı). Çubuk karşılaştırmaları çizimden ölçülmüştür.</a:t>
            </a:r>
          </a:p>
        </p:txBody>
      </p:sp>
      <p:sp>
        <p:nvSpPr>
          <p:cNvPr id="4" name="Slide Number Placeholder 3"/>
          <p:cNvSpPr>
            <a:spLocks noGrp="1"/>
          </p:cNvSpPr>
          <p:nvPr>
            <p:ph type="sldNum" idx="5" sz="quarter"/>
          </p:nvPr>
        </p:nvSpPr>
        <p:spPr/>
      </p:sp>
    </p:spTree>
  </p:cSld>
  <p:clrMapOvr>
    <a:masterClrMapping/>
  </p:clrMapOvr>
</p:notes>
</file>

<file path=ppt/notesSlides/notesSlide2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4. sorusunu kitabın kendi projeksiyon grafiğiyle cevaplamak (süreç bileşeni c).</a:t>
            </a:r>
          </a:p>
          <a:p/>
          <a:p>
            <a:r>
              <a:t>NASIL: Grafik kitabın s. 144'ündedir (21. haftada görülmüştü): mavi gerçekleşen nüfus (1927-2024), yeşil temel, kırmızı yüksek, siyah düşük senaryo (TÜİK). Kesikli çizgi 2075'tir. Sorun: 'Üç senaryoda 2075'e doğru nüfus artışı ne oluyor? Bu, demografik dönüşümde hangi aşamaya işaret eder?'</a:t>
            </a:r>
          </a:p>
          <a:p/>
          <a:p>
            <a:r>
              <a:t>BEKLENEN CEVAP: Nüfus artışı yavaşlar: temel senaryoda nüfus 2060'lardan sonra neredeyse sabitlenir (artış hızı sıfıra yaklaşır → 4. aşamanın sonu); düşük senaryoda 2050-2060'tan sonra azalır (nüfusta azalma → 5. aşama özelliği); yüksek senaryoda artış yavaşlayarak sürer. Doğum oranları düşmeye devam ederse yaşlı nüfus oranı artar, Türkiye 4. aşamadan 5. aşamaya doğru ilerleyebilir; s. 164'teki 2060 tahminî piramidi de bu yönü gösterir.</a:t>
            </a:r>
          </a:p>
          <a:p/>
          <a:p>
            <a:r>
              <a:t>KAYNAK: Kitap s. 157 (4. soru birebir), s. 144 ('Türkiye’nin 1927-2023 yılları arası nüfus miktarı ve 2024-2080 yılları arası nüfus projeksiyonları, TÜİK' grafiği, kitaptan kırpıldı; 2075 çizgisi sunuma ait), s. 155 (aşama tanımları), s. 164 (2060 piramidi).</a:t>
            </a:r>
          </a:p>
          <a:p/>
          <a:p>
            <a:r>
              <a:t>NOT: Yeni baskıda 4. soru değişti (eski baskıdaki Türkiye-Japonya-Etiyopya karşılaştırması yok). Sayfada projeksiyon verisi olmadığından kitabın s. 144 projeksiyonu kullanıldı.</a:t>
            </a:r>
          </a:p>
        </p:txBody>
      </p:sp>
      <p:sp>
        <p:nvSpPr>
          <p:cNvPr id="4" name="Slide Number Placeholder 3"/>
          <p:cNvSpPr>
            <a:spLocks noGrp="1"/>
          </p:cNvSpPr>
          <p:nvPr>
            <p:ph type="sldNum" idx="5" sz="quarter"/>
          </p:nvPr>
        </p:nvSpPr>
        <p:spPr/>
      </p:sp>
    </p:spTree>
  </p:cSld>
  <p:clrMapOvr>
    <a:masterClrMapping/>
  </p:clrMapOvr>
</p:notes>
</file>

<file path=ppt/notesSlides/notesSlide2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4. sorunun örnek cevabı.</a:t>
            </a:r>
          </a:p>
          <a:p/>
          <a:p>
            <a:r>
              <a:t>NASIL: Senaryo, 'bugünkü eğilimler şöyle sürerse' demektir; kesin gelecek değildir. Örnek cevapta aşama ifadesi 'olabilir' diye kurulur. İsteyen öğrenciye: grafikten okunan yaklaşık değerler — 2075 dolayında temel senaryo yaklaşık 109, yüksek yaklaşık 122, düşük yaklaşık 97 milyon (grafikten okunur; sunuma yazılmadı).</a:t>
            </a:r>
          </a:p>
          <a:p/>
          <a:p>
            <a:r>
              <a:t>BEKLENEN CEVAP: Nüfus artışı yavaşlar: temel senaryoda nüfus 2060'lardan sonra neredeyse sabitlenir (artış hızı sıfıra yaklaşır → 4. aşamanın sonu); düşük senaryoda 2050-2060'tan sonra azalır (nüfusta azalma → 5. aşama özelliği); yüksek senaryoda artış yavaşlayarak sürer. Doğum oranları düşmeye devam ederse yaşlı nüfus oranı artar, Türkiye 4. aşamadan 5. aşamaya doğru ilerleyebilir; s. 164'teki 2060 tahminî piramidi de bu yönü gösterir.</a:t>
            </a:r>
          </a:p>
          <a:p/>
          <a:p>
            <a:r>
              <a:t>KAYNAK: Kitap s. 157 (4. soru birebir), s. 144 ('Türkiye’nin 1927-2023 yılları arası nüfus miktarı ve 2024-2080 yılları arası nüfus projeksiyonları, TÜİK' grafiği, kitaptan kırpıldı; 2075 çizgisi sunuma ait), s. 155 (aşama tanımları), s. 164 (2060 piramidi).</a:t>
            </a:r>
          </a:p>
          <a:p/>
          <a:p>
            <a:r>
              <a:t>NOT: Yeni baskıda 4. soru değişti (eski baskıdaki Türkiye-Japonya-Etiyopya karşılaştırması yok). Sayfada projeksiyon verisi olmadığından kitabın s. 144 projeksiyonu kullanıldı.</a:t>
            </a:r>
          </a:p>
        </p:txBody>
      </p:sp>
      <p:sp>
        <p:nvSpPr>
          <p:cNvPr id="4" name="Slide Number Placeholder 3"/>
          <p:cNvSpPr>
            <a:spLocks noGrp="1"/>
          </p:cNvSpPr>
          <p:nvPr>
            <p:ph type="sldNum" idx="5" sz="quarter"/>
          </p:nvPr>
        </p:nvSpPr>
        <p:spPr/>
      </p:sp>
    </p:spTree>
  </p:cSld>
  <p:clrMapOvr>
    <a:masterClrMapping/>
  </p:clrMapOvr>
</p:notes>
</file>

<file path=ppt/notesSlides/notesSlide2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A) Tabanı tepesinden dardır; yaşlı nüfus oranı artmıştır</a:t>
            </a:r>
          </a:p>
          <a:p/>
          <a:p>
            <a:r>
              <a:t>KAYNAK: Kitap s. 164 (2060 tahminî piramidi), s. 155.</a:t>
            </a:r>
          </a:p>
        </p:txBody>
      </p:sp>
      <p:sp>
        <p:nvSpPr>
          <p:cNvPr id="4" name="Slide Number Placeholder 3"/>
          <p:cNvSpPr>
            <a:spLocks noGrp="1"/>
          </p:cNvSpPr>
          <p:nvPr>
            <p:ph type="sldNum" idx="5" sz="quarter"/>
          </p:nvPr>
        </p:nvSpPr>
        <p:spPr/>
      </p:sp>
    </p:spTree>
  </p:cSld>
  <p:clrMapOvr>
    <a:masterClrMapping/>
  </p:clrMapOvr>
</p:notes>
</file>

<file path=ppt/notesSlides/notesSlide2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A) Tabanı tepesinden dardır; yaşlı nüfus oranı artmıştır — 2060 piramidinde 0-4 yaş grubu en dar gruplardandır, 50-79 yaş grupları geniştir (grafikten okunur): nüfus yaşlanır (s. 155, 5. aşama).</a:t>
            </a:r>
          </a:p>
          <a:p/>
          <a:p>
            <a:r>
              <a:t>KAYNAK: Kitap s. 164 (2060 tahminî piramidi), s. 155.</a:t>
            </a:r>
          </a:p>
        </p:txBody>
      </p:sp>
      <p:sp>
        <p:nvSpPr>
          <p:cNvPr id="4" name="Slide Number Placeholder 3"/>
          <p:cNvSpPr>
            <a:spLocks noGrp="1"/>
          </p:cNvSpPr>
          <p:nvPr>
            <p:ph type="sldNum" idx="5" sz="quarter"/>
          </p:nvPr>
        </p:nvSpPr>
        <p:spPr/>
      </p:sp>
    </p:spTree>
  </p:cSld>
  <p:clrMapOvr>
    <a:masterClrMapping/>
  </p:clrMapOvr>
</p:notes>
</file>

<file path=ppt/notesSlides/notesSlide2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Çalışma yaprağındaki farklı gerekçeleri paylaşmak (D4.2, SDB2.1).</a:t>
            </a:r>
          </a:p>
          <a:p/>
          <a:p>
            <a:r>
              <a:t>SÜRE: Paylaşım ve okuma bağı: 6 dk (iki sözcü 2 · zenginleştirme paylaşımları en çok 2 · Kütüphaneler Haftası 2).</a:t>
            </a:r>
          </a:p>
          <a:p/>
          <a:p>
            <a:r>
              <a:t>NASIL: İki grubun sözcüsü 1'er dakika en çok tartıştıkları piramidi anlatır. 21. ve 23. haftalarda zenginleştirme görevi alan öğrenci varsa (Türk devletleri ve KKTC'nin nüfus özellikleri; beyin göçü) 2'şer dakika paylaşım; toplam 4 dakikayı aşmaz.</a:t>
            </a:r>
          </a:p>
          <a:p/>
          <a:p>
            <a:r>
              <a:t>KAYNAK: Ders planı 25. hafta; program (2026) zenginleştirme: 'Türkiye ile kültürel açıdan köklü bağlara sahip ülkelerin (KKTC, Azerbaycan vb.) demografik dönüşümleri ve nüfus piramitleri'. Alttaki kutudaki özet sunuma aittir (bilimsel; kitapta yok): tepedeki yaş grupları geçmişte doğanlardır, ne kadar kalabalık oldukları yaşam süresine bağlıdır.</a:t>
            </a:r>
          </a:p>
        </p:txBody>
      </p:sp>
      <p:sp>
        <p:nvSpPr>
          <p:cNvPr id="4" name="Slide Number Placeholder 3"/>
          <p:cNvSpPr>
            <a:spLocks noGrp="1"/>
          </p:cNvSpPr>
          <p:nvPr>
            <p:ph type="sldNum" idx="5" sz="quarter"/>
          </p:nvPr>
        </p:nvSpPr>
        <p:spPr/>
      </p:sp>
    </p:spTree>
  </p:cSld>
  <p:clrMapOvr>
    <a:masterClrMapping/>
  </p:clrMapOvr>
</p:notes>
</file>

<file path=ppt/notesSlides/notesSlide2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Kütüphaneler Haftası ile okuma bağı kurmak (P2: okuryazarlık ve kitap okuma).</a:t>
            </a:r>
          </a:p>
          <a:p/>
          <a:p>
            <a:r>
              <a:t>NASIL: Okul kütüphanesinin hazırladığı nüfus ve göç temalı kitapları ve TÜİK bülteni örneklerini (öğretmen çıktısı) tanıtın; öğrenci birini seçip not eder. Kitap adı sunuma yazılmadı: okul kütüphanesindeki eserlere göre seçilir. Satın alma istenmez.</a:t>
            </a:r>
          </a:p>
          <a:p/>
          <a:p>
            <a:r>
              <a:t>KAYNAK: Ders planı 25. hafta (Kütüphaneler Haftası: mart ayının son pazartesisiyle başlayan hafta); zümre kararı P2 'okuryazarlık ve kitap okuma' kalemi.</a:t>
            </a:r>
          </a:p>
        </p:txBody>
      </p:sp>
      <p:sp>
        <p:nvSpPr>
          <p:cNvPr id="4" name="Slide Number Placeholder 3"/>
          <p:cNvSpPr>
            <a:spLocks noGrp="1"/>
          </p:cNvSpPr>
          <p:nvPr>
            <p:ph type="sldNum" idx="5" sz="quarter"/>
          </p:nvPr>
        </p:nvSpPr>
        <p:spPr/>
      </p:sp>
    </p:spTree>
  </p:cSld>
  <p:clrMapOvr>
    <a:masterClrMapping/>
  </p:clrMapOvr>
</p:notes>
</file>

<file path=ppt/notesSlides/notesSlide2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görevinin veri toplama saatini duyurmak; kitabın 'Gelecek Derse Hazırlık' adımlarını laboratuvara bağlamak.</a:t>
            </a:r>
          </a:p>
          <a:p/>
          <a:p>
            <a:r>
              <a:t>SÜRE: Toparlama: 8 dk (P1 duyurusu 2 · öğrenme günlüğü 1 · çıkış kartı 3 · ev 2).</a:t>
            </a:r>
          </a:p>
          <a:p/>
          <a:p>
            <a:r>
              <a:t>NASIL: Laboratuvar gün ve saatini (……) tahtaya yazın. Gruplar TÜİK tablo listesini ve iş bölümü şablonunu getirir. İnternete erişemeyen grup öğretmen çıktısını kullanır. Telefon kullanılmaz; kişisel veri toplanmaz.</a:t>
            </a:r>
          </a:p>
          <a:p/>
          <a:p>
            <a:r>
              <a:t>KAYNAK: Kitap s. 165 'Gelecek Derse Hazırlık' (adımlar birebir); ders planı 25-26. hafta (P1 takvimi).</a:t>
            </a:r>
          </a:p>
        </p:txBody>
      </p:sp>
      <p:sp>
        <p:nvSpPr>
          <p:cNvPr id="4" name="Slide Number Placeholder 3"/>
          <p:cNvSpPr>
            <a:spLocks noGrp="1"/>
          </p:cNvSpPr>
          <p:nvPr>
            <p:ph type="sldNum" idx="5" sz="quarter"/>
          </p:nvPr>
        </p:nvSpPr>
        <p:spPr/>
      </p:sp>
    </p:spTree>
  </p:cSld>
  <p:clrMapOvr>
    <a:masterClrMapping/>
  </p:clrMapOvr>
</p:notes>
</file>

<file path=ppt/notesSlides/notesSlide2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 1. ve 3. soru zümrenin öncelikli çıktısıdır (zümrenin öncelikli çıktısı: nüfus piramidi yorumu).</a:t>
            </a:r>
          </a:p>
          <a:p/>
          <a:p>
            <a:r>
              <a:t>NASIL: 3 dakika; kartlar toplanır ve +/~/− ile taranır (P2 gözlem). 26. haftanın girişinde ortak hatalar isimsiz paylaşılır.</a:t>
            </a:r>
          </a:p>
          <a:p/>
          <a:p>
            <a:r>
              <a:t>BEKLENEN CEVAP: 1) 1950 geniş taban, dar tepe (yüksek doğum, kısa ömür); 2025 dar taban, şişkin gövde, genişleyen tepe (düşük doğum, yaşlanma). · 2) doğum oranındaki düşüş (ölüm oranı zaten düşük düzeydedir). · 3) tabanın daralması ve yaşlı nüfus payının artması (yaşlanan nüfus; tabanı tepesinden dar piramit — 5. aşama özelliği).</a:t>
            </a:r>
          </a:p>
          <a:p/>
          <a:p>
            <a:r>
              <a:t>KAYNAK: Ders planı 25. hafta ölçme bölümü; kitap s. 157 (piramitler, grafik — eğilim), s. 164.</a:t>
            </a:r>
          </a:p>
        </p:txBody>
      </p:sp>
      <p:sp>
        <p:nvSpPr>
          <p:cNvPr id="4" name="Slide Number Placeholder 3"/>
          <p:cNvSpPr>
            <a:spLocks noGrp="1"/>
          </p:cNvSpPr>
          <p:nvPr>
            <p:ph type="sldNum" idx="5" sz="quarter"/>
          </p:nvPr>
        </p:nvSpPr>
        <p:spPr/>
      </p:sp>
    </p:spTree>
  </p:cSld>
  <p:clrMapOvr>
    <a:masterClrMapping/>
  </p:clrMapOvr>
</p:notes>
</file>

<file path=ppt/notesSlides/notesSlide2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26. haftanın hazırlığını duyurmak.</a:t>
            </a:r>
          </a:p>
          <a:p/>
          <a:p>
            <a:r>
              <a:t>NASIL: Tahtaya da yazın. Telefon ya da bilgisayar gerekmez. s. 158'deki karikatür 26. haftanın girişidir (4.1.4 Nüfus Politikaları): bir cümlelik ilk cevap yeterli.</a:t>
            </a:r>
          </a:p>
          <a:p/>
          <a:p>
            <a:r>
              <a:t>KAYNAK: Ders planı 25. hafta ev çalışması; kitap s. 158 'Konuya Başlarken'; çalışma kâğıdı COG9-CK-U4 Bölüm 3.</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3.xml"/><Relationship Id="rId3" Type="http://schemas.openxmlformats.org/officeDocument/2006/relationships/image" Target="../media/image1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6.xml"/><Relationship Id="rId3" Type="http://schemas.openxmlformats.org/officeDocument/2006/relationships/image" Target="../media/image18.jpg"/><Relationship Id="rId4" Type="http://schemas.openxmlformats.org/officeDocument/2006/relationships/image" Target="../media/image19.jpg"/><Relationship Id="rId5" Type="http://schemas.openxmlformats.org/officeDocument/2006/relationships/image" Target="../media/image23.jpg"/><Relationship Id="rId6" Type="http://schemas.openxmlformats.org/officeDocument/2006/relationships/image" Target="../media/image21.jpg"/><Relationship Id="rId7" Type="http://schemas.openxmlformats.org/officeDocument/2006/relationships/image" Target="../media/image24.jpg"/><Relationship Id="rId8" Type="http://schemas.openxmlformats.org/officeDocument/2006/relationships/image" Target="../media/image2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7.xml"/><Relationship Id="rId3" Type="http://schemas.openxmlformats.org/officeDocument/2006/relationships/image" Target="../media/image18.jpg"/><Relationship Id="rId4" Type="http://schemas.openxmlformats.org/officeDocument/2006/relationships/image" Target="../media/image19.jpg"/><Relationship Id="rId5" Type="http://schemas.openxmlformats.org/officeDocument/2006/relationships/image" Target="../media/image23.jpg"/><Relationship Id="rId6" Type="http://schemas.openxmlformats.org/officeDocument/2006/relationships/image" Target="../media/image21.jpg"/><Relationship Id="rId7" Type="http://schemas.openxmlformats.org/officeDocument/2006/relationships/image" Target="../media/image24.jpg"/><Relationship Id="rId8"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8.xml"/><Relationship Id="rId3" Type="http://schemas.openxmlformats.org/officeDocument/2006/relationships/image" Target="../media/image24.jpg"/><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2.xml"/><Relationship Id="rId3" Type="http://schemas.openxmlformats.org/officeDocument/2006/relationships/image" Target="../media/image25.jpg"/><Relationship Id="rId4" Type="http://schemas.openxmlformats.org/officeDocument/2006/relationships/image" Target="../media/image26.jpg"/><Relationship Id="rId5" Type="http://schemas.openxmlformats.org/officeDocument/2006/relationships/image" Target="../media/image27.jpg"/><Relationship Id="rId6" Type="http://schemas.openxmlformats.org/officeDocument/2006/relationships/image" Target="../media/image2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3.xml"/><Relationship Id="rId3" Type="http://schemas.openxmlformats.org/officeDocument/2006/relationships/image" Target="../media/image2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4.xml"/><Relationship Id="rId3" Type="http://schemas.openxmlformats.org/officeDocument/2006/relationships/image" Target="../media/image2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5.xml"/><Relationship Id="rId3" Type="http://schemas.openxmlformats.org/officeDocument/2006/relationships/image" Target="../media/image2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5.xml"/><Relationship Id="rId3" Type="http://schemas.openxmlformats.org/officeDocument/2006/relationships/image" Target="../media/image25.jpg"/><Relationship Id="rId4" Type="http://schemas.openxmlformats.org/officeDocument/2006/relationships/image" Target="../media/image26.jpg"/><Relationship Id="rId5" Type="http://schemas.openxmlformats.org/officeDocument/2006/relationships/image" Target="../media/image27.jpg"/><Relationship Id="rId6" Type="http://schemas.openxmlformats.org/officeDocument/2006/relationships/image" Target="../media/image28.jpg"/><Relationship Id="rId7" Type="http://schemas.openxmlformats.org/officeDocument/2006/relationships/image" Target="../media/image23.jpg"/><Relationship Id="rId8" Type="http://schemas.openxmlformats.org/officeDocument/2006/relationships/image" Target="../media/image21.jpg"/><Relationship Id="rId9" Type="http://schemas.openxmlformats.org/officeDocument/2006/relationships/image" Target="../media/image17.jpg"/><Relationship Id="rId10" Type="http://schemas.openxmlformats.org/officeDocument/2006/relationships/image" Target="../media/image24.jpg"/><Relationship Id="rId11" Type="http://schemas.openxmlformats.org/officeDocument/2006/relationships/image" Target="../media/image2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9.xml"/><Relationship Id="rId3" Type="http://schemas.openxmlformats.org/officeDocument/2006/relationships/image" Target="../media/image30.jpg"/><Relationship Id="rId4" Type="http://schemas.openxmlformats.org/officeDocument/2006/relationships/image" Target="../media/image3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0.xml"/><Relationship Id="rId3" Type="http://schemas.openxmlformats.org/officeDocument/2006/relationships/image" Target="../media/image30.jpg"/><Relationship Id="rId4" Type="http://schemas.openxmlformats.org/officeDocument/2006/relationships/image" Target="../media/image3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1.xml"/><Relationship Id="rId3" Type="http://schemas.openxmlformats.org/officeDocument/2006/relationships/image" Target="../media/image3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2.xml"/><Relationship Id="rId3" Type="http://schemas.openxmlformats.org/officeDocument/2006/relationships/image" Target="../media/image3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B85C12"/>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25.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25</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150" b="1" i="0">
                <a:solidFill>
                  <a:srgbClr val="FFFFFF"/>
                </a:solidFill>
                <a:latin typeface="Calibri"/>
              </a:rPr>
              <a:t>Demografik Dönüşüm II: Türkiye'nin Dönüşüm Süreci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29 Mart-2 Nisan 2027 · 2 ders saati · Kitap s. 144, 154-157, 164</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COĞ.9.4.3</a:t>
            </a:r>
          </a:p>
        </p:txBody>
      </p:sp>
      <p:sp>
        <p:nvSpPr>
          <p:cNvPr id="10" name="TextBox 9"/>
          <p:cNvSpPr txBox="1"/>
          <p:nvPr/>
        </p:nvSpPr>
        <p:spPr>
          <a:xfrm>
            <a:off x="3063240" y="2532888"/>
            <a:ext cx="8412480" cy="87325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Türkiye ve farklı ülkelerin nüfus piramitlerinden yararlanarak demografik dönüşüm sürecini yorumlayabilme</a:t>
            </a:r>
          </a:p>
        </p:txBody>
      </p:sp>
      <p:sp>
        <p:nvSpPr>
          <p:cNvPr id="11" name="TextBox 10"/>
          <p:cNvSpPr txBox="1"/>
          <p:nvPr/>
        </p:nvSpPr>
        <p:spPr>
          <a:xfrm>
            <a:off x="3063240" y="351586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881628"/>
            <a:ext cx="8412480" cy="2043684"/>
          </a:xfrm>
          <a:prstGeom prst="rect">
            <a:avLst/>
          </a:prstGeom>
          <a:noFill/>
        </p:spPr>
        <p:txBody>
          <a:bodyPr wrap="square" anchor="t" lIns="73152" rIns="73152" tIns="36576" bIns="36576">
            <a:noAutofit/>
          </a:bodyPr>
          <a:lstStyle/>
          <a:p>
            <a:pPr algn="l" marL="309283" indent="-309283">
              <a:spcBef>
                <a:spcPts val="0"/>
              </a:spcBef>
              <a:spcAft>
                <a:spcPts val="500"/>
              </a:spcAft>
            </a:pPr>
            <a:r>
              <a:rPr lang="tr-TR" sz="2000" b="1" i="0">
                <a:solidFill>
                  <a:srgbClr val="FCC021"/>
                </a:solidFill>
                <a:latin typeface="Calibri"/>
              </a:rPr>
              <a:t>c)  </a:t>
            </a:r>
            <a:r>
              <a:rPr lang="tr-TR" sz="2000" b="0" i="0">
                <a:solidFill>
                  <a:srgbClr val="FFFFFF"/>
                </a:solidFill>
                <a:latin typeface="Calibri"/>
              </a:rPr>
              <a:t>Türkiye ve farklı ülkelerin nüfus piramitlerini demografik dönüşüm modelinin aşamaları ile ilişkilendirerek buradan sonuç çıkarır.</a:t>
            </a:r>
          </a:p>
          <a:p>
            <a:pPr algn="l" marL="309283" indent="-309283">
              <a:spcBef>
                <a:spcPts val="0"/>
              </a:spcBef>
              <a:spcAft>
                <a:spcPts val="0"/>
              </a:spcAft>
            </a:pPr>
            <a:r>
              <a:rPr lang="tr-TR" sz="2000" b="1" i="0">
                <a:solidFill>
                  <a:srgbClr val="FCC021"/>
                </a:solidFill>
                <a:latin typeface="Calibri"/>
              </a:rPr>
              <a:t>ç)  </a:t>
            </a:r>
            <a:r>
              <a:rPr lang="tr-TR" sz="2000" b="0" i="0">
                <a:solidFill>
                  <a:srgbClr val="FFFFFF"/>
                </a:solidFill>
                <a:latin typeface="Calibri"/>
              </a:rPr>
              <a:t>Türkiye ve farklı ülkelerin nüfus piramitleri ile demografik dönüşüm modelinin aşamalarını ilişkilendirerek elde ettiği sonuçları karşılaştırır.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4. Ünite: Beşerî Sistemler ve Süreçler</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221 / 379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25.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Piramit türleri</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şematik türler ve kitaptaki örnekler</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Türkiye'nin dönüşümü</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s. 157: piramitler ve grafik</a:t>
            </a:r>
          </a:p>
        </p:txBody>
      </p:sp>
      <p:sp>
        <p:nvSpPr>
          <p:cNvPr id="13" name="Oval 12"/>
          <p:cNvSpPr/>
          <p:nvPr/>
        </p:nvSpPr>
        <p:spPr>
          <a:xfrm>
            <a:off x="5711798"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Çalışma yaprağı</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Türkiye'nin dünü, hangi ülkenin bugünü?</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2025 → 2060</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Türkiye nereye gidiyor?</a:t>
            </a:r>
          </a:p>
        </p:txBody>
      </p:sp>
      <p:sp>
        <p:nvSpPr>
          <p:cNvPr id="19" name="Oval 18"/>
          <p:cNvSpPr/>
          <p:nvPr/>
        </p:nvSpPr>
        <p:spPr>
          <a:xfrm>
            <a:off x="10266606"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Kapanış</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okuma, P1, çıkış kartı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222 / 379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kartından: Azerbaycan piramidi</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4_azerbaycan_s154.jpg"/>
          <p:cNvPicPr>
            <a:picLocks noChangeAspect="1"/>
          </p:cNvPicPr>
          <p:nvPr/>
        </p:nvPicPr>
        <p:blipFill>
          <a:blip r:embed="rId3"/>
          <a:stretch>
            <a:fillRect/>
          </a:stretch>
        </p:blipFill>
        <p:spPr>
          <a:xfrm>
            <a:off x="502920" y="1444752"/>
            <a:ext cx="6035040" cy="3747615"/>
          </a:xfrm>
          <a:prstGeom prst="rect">
            <a:avLst/>
          </a:prstGeom>
          <a:ln w="9525">
            <a:solidFill>
              <a:srgbClr val="D9D9D9"/>
            </a:solidFill>
          </a:ln>
        </p:spPr>
      </p:pic>
      <p:sp>
        <p:nvSpPr>
          <p:cNvPr id="7" name="Rounded Rectangle 6"/>
          <p:cNvSpPr/>
          <p:nvPr/>
        </p:nvSpPr>
        <p:spPr>
          <a:xfrm>
            <a:off x="2213211" y="4523461"/>
            <a:ext cx="2832329" cy="183023"/>
          </a:xfrm>
          <a:prstGeom prst="roundRect">
            <a:avLst>
              <a:gd name="adj" fmla="val 30000"/>
            </a:avLst>
          </a:prstGeom>
          <a:noFill/>
          <a:ln w="31750">
            <a:solidFill>
              <a:srgbClr val="D3373A"/>
            </a:solidFill>
          </a:ln>
          <a:effectLst/>
        </p:spPr>
        <p:txBody>
          <a:bodyPr rtlCol="0" anchor="ctr"/>
          <a:lstStyle/>
          <a:p/>
        </p:txBody>
      </p:sp>
      <p:sp>
        <p:nvSpPr>
          <p:cNvPr id="8" name="Rounded Rectangle 7"/>
          <p:cNvSpPr/>
          <p:nvPr/>
        </p:nvSpPr>
        <p:spPr>
          <a:xfrm>
            <a:off x="5091260" y="4505173"/>
            <a:ext cx="548640" cy="237744"/>
          </a:xfrm>
          <a:prstGeom prst="roundRect">
            <a:avLst>
              <a:gd name="adj" fmla="val 30000"/>
            </a:avLst>
          </a:prstGeom>
          <a:solidFill>
            <a:srgbClr val="D3373A"/>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0-4</a:t>
            </a:r>
          </a:p>
        </p:txBody>
      </p:sp>
      <p:sp>
        <p:nvSpPr>
          <p:cNvPr id="9" name="Rounded Rectangle 8"/>
          <p:cNvSpPr/>
          <p:nvPr/>
        </p:nvSpPr>
        <p:spPr>
          <a:xfrm>
            <a:off x="1439767" y="4266357"/>
            <a:ext cx="4248494" cy="183023"/>
          </a:xfrm>
          <a:prstGeom prst="roundRect">
            <a:avLst>
              <a:gd name="adj" fmla="val 30000"/>
            </a:avLst>
          </a:prstGeom>
          <a:noFill/>
          <a:ln w="31750">
            <a:solidFill>
              <a:srgbClr val="B85C12"/>
            </a:solidFill>
          </a:ln>
          <a:effectLst/>
        </p:spPr>
        <p:txBody>
          <a:bodyPr rtlCol="0" anchor="ctr"/>
          <a:lstStyle/>
          <a:p/>
        </p:txBody>
      </p:sp>
      <p:sp>
        <p:nvSpPr>
          <p:cNvPr id="10" name="Rounded Rectangle 9"/>
          <p:cNvSpPr/>
          <p:nvPr/>
        </p:nvSpPr>
        <p:spPr>
          <a:xfrm>
            <a:off x="5733981" y="4229781"/>
            <a:ext cx="640080" cy="237744"/>
          </a:xfrm>
          <a:prstGeom prst="roundRect">
            <a:avLst>
              <a:gd name="adj" fmla="val 30000"/>
            </a:avLst>
          </a:prstGeom>
          <a:solidFill>
            <a:srgbClr val="B85C12"/>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10-14</a:t>
            </a:r>
          </a:p>
        </p:txBody>
      </p:sp>
      <p:sp>
        <p:nvSpPr>
          <p:cNvPr id="11" name="TextBox 10"/>
          <p:cNvSpPr txBox="1"/>
          <p:nvPr/>
        </p:nvSpPr>
        <p:spPr>
          <a:xfrm>
            <a:off x="502920" y="5238087"/>
            <a:ext cx="603504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Azerbaycan (2023) · kitap s. 154</a:t>
            </a:r>
          </a:p>
        </p:txBody>
      </p:sp>
      <p:sp>
        <p:nvSpPr>
          <p:cNvPr id="12" name="Rounded Rectangle 11"/>
          <p:cNvSpPr/>
          <p:nvPr/>
        </p:nvSpPr>
        <p:spPr>
          <a:xfrm>
            <a:off x="6812280" y="1216152"/>
            <a:ext cx="4876495" cy="269748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6812280" y="1216152"/>
            <a:ext cx="109728" cy="2697480"/>
          </a:xfrm>
          <a:prstGeom prst="rect">
            <a:avLst/>
          </a:prstGeom>
          <a:solidFill>
            <a:srgbClr val="2E7D32"/>
          </a:solidFill>
          <a:ln>
            <a:noFill/>
          </a:ln>
          <a:effectLst/>
        </p:spPr>
        <p:txBody>
          <a:bodyPr rtlCol="0" anchor="ctr"/>
          <a:lstStyle/>
          <a:p/>
        </p:txBody>
      </p:sp>
      <p:sp>
        <p:nvSpPr>
          <p:cNvPr id="14" name="TextBox 13"/>
          <p:cNvSpPr txBox="1"/>
          <p:nvPr/>
        </p:nvSpPr>
        <p:spPr>
          <a:xfrm>
            <a:off x="7040880" y="1271016"/>
            <a:ext cx="4556455" cy="258775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1. sorunun örnek cevabı</a:t>
            </a:r>
          </a:p>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Taban daralmaya başlamış: 0-4 yaş grubu 10-14'ten dar → doğum oranı düşmeye başlamış.</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Çocuk ve genç nüfus hâlâ kalabalık, yaşlı nüfus az → 3. aşamaya benzer.</a:t>
            </a:r>
          </a:p>
        </p:txBody>
      </p:sp>
      <p:sp>
        <p:nvSpPr>
          <p:cNvPr id="15" name="Rounded Rectangle 14"/>
          <p:cNvSpPr/>
          <p:nvPr/>
        </p:nvSpPr>
        <p:spPr>
          <a:xfrm>
            <a:off x="6812280" y="4050792"/>
            <a:ext cx="4876495" cy="219456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400"/>
              </a:spcAft>
            </a:pPr>
            <a:r>
              <a:rPr lang="tr-TR" sz="2000" b="1" i="0">
                <a:solidFill>
                  <a:srgbClr val="B85C12"/>
                </a:solidFill>
                <a:latin typeface="Calibri"/>
              </a:rPr>
              <a:t>Piramit okurken üç kontrol</a:t>
            </a:r>
          </a:p>
          <a:p>
            <a:pPr algn="l" marL="320770" indent="-320770">
              <a:spcBef>
                <a:spcPts val="0"/>
              </a:spcBef>
              <a:spcAft>
                <a:spcPts val="400"/>
              </a:spcAft>
            </a:pPr>
            <a:r>
              <a:rPr lang="tr-TR" sz="2000" b="1" i="0">
                <a:solidFill>
                  <a:srgbClr val="B85C12"/>
                </a:solidFill>
                <a:latin typeface="Calibri"/>
              </a:rPr>
              <a:t>1.  </a:t>
            </a:r>
            <a:r>
              <a:rPr lang="tr-TR" sz="2000" b="0" i="0">
                <a:solidFill>
                  <a:srgbClr val="262626"/>
                </a:solidFill>
                <a:latin typeface="Calibri"/>
              </a:rPr>
              <a:t>Tabana bak</a:t>
            </a:r>
          </a:p>
          <a:p>
            <a:pPr algn="l" marL="320770" indent="-320770">
              <a:spcBef>
                <a:spcPts val="0"/>
              </a:spcBef>
              <a:spcAft>
                <a:spcPts val="400"/>
              </a:spcAft>
            </a:pPr>
            <a:r>
              <a:rPr lang="tr-TR" sz="2000" b="1" i="0">
                <a:solidFill>
                  <a:srgbClr val="B85C12"/>
                </a:solidFill>
                <a:latin typeface="Calibri"/>
              </a:rPr>
              <a:t>2.  </a:t>
            </a:r>
            <a:r>
              <a:rPr lang="tr-TR" sz="2000" b="0" i="0">
                <a:solidFill>
                  <a:srgbClr val="262626"/>
                </a:solidFill>
                <a:latin typeface="Calibri"/>
              </a:rPr>
              <a:t>Tepeye bak (65 ve üstü)</a:t>
            </a:r>
          </a:p>
          <a:p>
            <a:pPr algn="l" marL="320770" indent="-320770">
              <a:spcBef>
                <a:spcPts val="0"/>
              </a:spcBef>
              <a:spcAft>
                <a:spcPts val="0"/>
              </a:spcAft>
            </a:pPr>
            <a:r>
              <a:rPr lang="tr-TR" sz="2000" b="1" i="0">
                <a:solidFill>
                  <a:srgbClr val="B85C12"/>
                </a:solidFill>
                <a:latin typeface="Calibri"/>
              </a:rPr>
              <a:t>3.  </a:t>
            </a:r>
            <a:r>
              <a:rPr lang="tr-TR" sz="2000" b="0" i="0">
                <a:solidFill>
                  <a:srgbClr val="262626"/>
                </a:solidFill>
                <a:latin typeface="Calibri"/>
              </a:rPr>
              <a:t>Eksenin birimine bak (bin mi, milyon mu?)</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223 / 379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Performans görevi: süreç kontrolü 1</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P1 · 2 dk</a:t>
            </a:r>
          </a:p>
        </p:txBody>
      </p:sp>
      <p:sp>
        <p:nvSpPr>
          <p:cNvPr id="6" name="Rounded Rectangle 5"/>
          <p:cNvSpPr/>
          <p:nvPr/>
        </p:nvSpPr>
        <p:spPr>
          <a:xfrm>
            <a:off x="502920" y="1216152"/>
            <a:ext cx="9997135" cy="1175004"/>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575054"/>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8" name="TextBox 7"/>
          <p:cNvSpPr txBox="1"/>
          <p:nvPr/>
        </p:nvSpPr>
        <p:spPr>
          <a:xfrm>
            <a:off x="1188720" y="1216152"/>
            <a:ext cx="9238183" cy="1175004"/>
          </a:xfrm>
          <a:prstGeom prst="rect">
            <a:avLst/>
          </a:prstGeom>
          <a:noFill/>
        </p:spPr>
        <p:txBody>
          <a:bodyPr wrap="square" anchor="ctr" lIns="73152" rIns="73152" tIns="36576" bIns="36576">
            <a:noAutofit/>
          </a:bodyPr>
          <a:lstStyle/>
          <a:p>
            <a:pPr algn="l">
              <a:spcBef>
                <a:spcPts val="0"/>
              </a:spcBef>
              <a:spcAft>
                <a:spcPts val="200"/>
              </a:spcAft>
            </a:pPr>
            <a:r>
              <a:rPr lang="tr-TR" sz="2200" b="1" i="0">
                <a:solidFill>
                  <a:srgbClr val="B85C12"/>
                </a:solidFill>
                <a:latin typeface="Calibri"/>
              </a:rPr>
              <a:t>İş bölümü</a:t>
            </a:r>
          </a:p>
          <a:p>
            <a:pPr algn="l">
              <a:spcBef>
                <a:spcPts val="0"/>
              </a:spcBef>
              <a:spcAft>
                <a:spcPts val="0"/>
              </a:spcAft>
            </a:pPr>
            <a:r>
              <a:rPr lang="tr-TR" sz="1900" b="0" i="0">
                <a:solidFill>
                  <a:srgbClr val="262626"/>
                </a:solidFill>
                <a:latin typeface="Calibri"/>
              </a:rPr>
              <a:t>9 adımın her birinin sorumlusu yazıldı mı?</a:t>
            </a:r>
          </a:p>
        </p:txBody>
      </p:sp>
      <p:sp>
        <p:nvSpPr>
          <p:cNvPr id="9" name="Rounded Rectangle 8"/>
          <p:cNvSpPr/>
          <p:nvPr/>
        </p:nvSpPr>
        <p:spPr>
          <a:xfrm>
            <a:off x="10728655" y="1483614"/>
            <a:ext cx="640080" cy="640080"/>
          </a:xfrm>
          <a:prstGeom prst="roundRect">
            <a:avLst>
              <a:gd name="adj" fmla="val 15000"/>
            </a:avLst>
          </a:prstGeom>
          <a:solidFill>
            <a:srgbClr val="FFFFFF"/>
          </a:solidFill>
          <a:ln w="25400">
            <a:solidFill>
              <a:srgbClr val="B85C12"/>
            </a:solidFill>
          </a:ln>
          <a:effectLst/>
        </p:spPr>
        <p:txBody>
          <a:bodyPr rtlCol="0" anchor="ctr"/>
          <a:lstStyle/>
          <a:p/>
        </p:txBody>
      </p:sp>
      <p:sp>
        <p:nvSpPr>
          <p:cNvPr id="10" name="Rounded Rectangle 9"/>
          <p:cNvSpPr/>
          <p:nvPr/>
        </p:nvSpPr>
        <p:spPr>
          <a:xfrm>
            <a:off x="502920" y="2500884"/>
            <a:ext cx="9997135" cy="1175004"/>
          </a:xfrm>
          <a:prstGeom prst="roundRect">
            <a:avLst>
              <a:gd name="adj" fmla="val 12000"/>
            </a:avLst>
          </a:prstGeom>
          <a:solidFill>
            <a:srgbClr val="F0F0F0"/>
          </a:solidFill>
          <a:ln>
            <a:noFill/>
          </a:ln>
          <a:effectLst/>
        </p:spPr>
        <p:txBody>
          <a:bodyPr rtlCol="0" anchor="ctr"/>
          <a:lstStyle/>
          <a:p/>
        </p:txBody>
      </p:sp>
      <p:sp>
        <p:nvSpPr>
          <p:cNvPr id="11" name="Oval 10"/>
          <p:cNvSpPr/>
          <p:nvPr/>
        </p:nvSpPr>
        <p:spPr>
          <a:xfrm>
            <a:off x="612648" y="2859786"/>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2" name="TextBox 11"/>
          <p:cNvSpPr txBox="1"/>
          <p:nvPr/>
        </p:nvSpPr>
        <p:spPr>
          <a:xfrm>
            <a:off x="1188720" y="2500884"/>
            <a:ext cx="9238183" cy="1175004"/>
          </a:xfrm>
          <a:prstGeom prst="rect">
            <a:avLst/>
          </a:prstGeom>
          <a:noFill/>
        </p:spPr>
        <p:txBody>
          <a:bodyPr wrap="square" anchor="ctr" lIns="73152" rIns="73152" tIns="36576" bIns="36576">
            <a:noAutofit/>
          </a:bodyPr>
          <a:lstStyle/>
          <a:p>
            <a:pPr algn="l">
              <a:spcBef>
                <a:spcPts val="0"/>
              </a:spcBef>
              <a:spcAft>
                <a:spcPts val="200"/>
              </a:spcAft>
            </a:pPr>
            <a:r>
              <a:rPr lang="tr-TR" sz="2200" b="1" i="0">
                <a:solidFill>
                  <a:srgbClr val="B85C12"/>
                </a:solidFill>
                <a:latin typeface="Calibri"/>
              </a:rPr>
              <a:t>TÜİK tablo listesi</a:t>
            </a:r>
          </a:p>
          <a:p>
            <a:pPr algn="l">
              <a:spcBef>
                <a:spcPts val="0"/>
              </a:spcBef>
              <a:spcAft>
                <a:spcPts val="0"/>
              </a:spcAft>
            </a:pPr>
            <a:r>
              <a:rPr lang="tr-TR" sz="1900" b="0" i="0">
                <a:solidFill>
                  <a:srgbClr val="262626"/>
                </a:solidFill>
                <a:latin typeface="Calibri"/>
              </a:rPr>
              <a:t>1-6. adımlar için hangi tablolar isteniyor?</a:t>
            </a:r>
          </a:p>
        </p:txBody>
      </p:sp>
      <p:sp>
        <p:nvSpPr>
          <p:cNvPr id="13" name="Rounded Rectangle 12"/>
          <p:cNvSpPr/>
          <p:nvPr/>
        </p:nvSpPr>
        <p:spPr>
          <a:xfrm>
            <a:off x="10728655" y="2768346"/>
            <a:ext cx="640080" cy="640080"/>
          </a:xfrm>
          <a:prstGeom prst="roundRect">
            <a:avLst>
              <a:gd name="adj" fmla="val 15000"/>
            </a:avLst>
          </a:prstGeom>
          <a:solidFill>
            <a:srgbClr val="FFFFFF"/>
          </a:solidFill>
          <a:ln w="25400">
            <a:solidFill>
              <a:srgbClr val="B85C12"/>
            </a:solidFill>
          </a:ln>
          <a:effectLst/>
        </p:spPr>
        <p:txBody>
          <a:bodyPr rtlCol="0" anchor="ctr"/>
          <a:lstStyle/>
          <a:p/>
        </p:txBody>
      </p:sp>
      <p:sp>
        <p:nvSpPr>
          <p:cNvPr id="14" name="Rounded Rectangle 13"/>
          <p:cNvSpPr/>
          <p:nvPr/>
        </p:nvSpPr>
        <p:spPr>
          <a:xfrm>
            <a:off x="502920" y="3785616"/>
            <a:ext cx="9997135" cy="1175004"/>
          </a:xfrm>
          <a:prstGeom prst="roundRect">
            <a:avLst>
              <a:gd name="adj" fmla="val 12000"/>
            </a:avLst>
          </a:prstGeom>
          <a:solidFill>
            <a:srgbClr val="F0F0F0"/>
          </a:solidFill>
          <a:ln>
            <a:noFill/>
          </a:ln>
          <a:effectLst/>
        </p:spPr>
        <p:txBody>
          <a:bodyPr rtlCol="0" anchor="ctr"/>
          <a:lstStyle/>
          <a:p/>
        </p:txBody>
      </p:sp>
      <p:sp>
        <p:nvSpPr>
          <p:cNvPr id="15" name="Oval 14"/>
          <p:cNvSpPr/>
          <p:nvPr/>
        </p:nvSpPr>
        <p:spPr>
          <a:xfrm>
            <a:off x="612648" y="4144518"/>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6" name="TextBox 15"/>
          <p:cNvSpPr txBox="1"/>
          <p:nvPr/>
        </p:nvSpPr>
        <p:spPr>
          <a:xfrm>
            <a:off x="1188720" y="3785616"/>
            <a:ext cx="9238183" cy="1175004"/>
          </a:xfrm>
          <a:prstGeom prst="rect">
            <a:avLst/>
          </a:prstGeom>
          <a:noFill/>
        </p:spPr>
        <p:txBody>
          <a:bodyPr wrap="square" anchor="ctr" lIns="73152" rIns="73152" tIns="36576" bIns="36576">
            <a:noAutofit/>
          </a:bodyPr>
          <a:lstStyle/>
          <a:p>
            <a:pPr algn="l">
              <a:spcBef>
                <a:spcPts val="0"/>
              </a:spcBef>
              <a:spcAft>
                <a:spcPts val="200"/>
              </a:spcAft>
            </a:pPr>
            <a:r>
              <a:rPr lang="tr-TR" sz="2200" b="1" i="0">
                <a:solidFill>
                  <a:srgbClr val="B85C12"/>
                </a:solidFill>
                <a:latin typeface="Calibri"/>
              </a:rPr>
              <a:t>Malzeme</a:t>
            </a:r>
          </a:p>
          <a:p>
            <a:pPr algn="l">
              <a:spcBef>
                <a:spcPts val="0"/>
              </a:spcBef>
              <a:spcAft>
                <a:spcPts val="0"/>
              </a:spcAft>
            </a:pPr>
            <a:r>
              <a:rPr lang="tr-TR" sz="1900" b="0" i="0">
                <a:solidFill>
                  <a:srgbClr val="262626"/>
                </a:solidFill>
                <a:latin typeface="Calibri"/>
              </a:rPr>
              <a:t>poster kâğıdı ve kalemler okuldan</a:t>
            </a:r>
          </a:p>
        </p:txBody>
      </p:sp>
      <p:sp>
        <p:nvSpPr>
          <p:cNvPr id="17" name="Rounded Rectangle 16"/>
          <p:cNvSpPr/>
          <p:nvPr/>
        </p:nvSpPr>
        <p:spPr>
          <a:xfrm>
            <a:off x="10728655" y="4053078"/>
            <a:ext cx="640080" cy="640080"/>
          </a:xfrm>
          <a:prstGeom prst="roundRect">
            <a:avLst>
              <a:gd name="adj" fmla="val 15000"/>
            </a:avLst>
          </a:prstGeom>
          <a:solidFill>
            <a:srgbClr val="FFFFFF"/>
          </a:solidFill>
          <a:ln w="25400">
            <a:solidFill>
              <a:srgbClr val="B85C12"/>
            </a:solidFill>
          </a:ln>
          <a:effectLst/>
        </p:spPr>
        <p:txBody>
          <a:bodyPr rtlCol="0" anchor="ctr"/>
          <a:lstStyle/>
          <a:p/>
        </p:txBody>
      </p:sp>
      <p:sp>
        <p:nvSpPr>
          <p:cNvPr id="18" name="Rounded Rectangle 17"/>
          <p:cNvSpPr/>
          <p:nvPr/>
        </p:nvSpPr>
        <p:spPr>
          <a:xfrm>
            <a:off x="502920" y="5070348"/>
            <a:ext cx="9997135" cy="1175004"/>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612648" y="542925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20" name="TextBox 19"/>
          <p:cNvSpPr txBox="1"/>
          <p:nvPr/>
        </p:nvSpPr>
        <p:spPr>
          <a:xfrm>
            <a:off x="1188720" y="5070348"/>
            <a:ext cx="9238183" cy="1175004"/>
          </a:xfrm>
          <a:prstGeom prst="rect">
            <a:avLst/>
          </a:prstGeom>
          <a:noFill/>
        </p:spPr>
        <p:txBody>
          <a:bodyPr wrap="square" anchor="ctr" lIns="73152" rIns="73152" tIns="36576" bIns="36576">
            <a:noAutofit/>
          </a:bodyPr>
          <a:lstStyle/>
          <a:p>
            <a:pPr algn="l">
              <a:spcBef>
                <a:spcPts val="0"/>
              </a:spcBef>
              <a:spcAft>
                <a:spcPts val="200"/>
              </a:spcAft>
            </a:pPr>
            <a:r>
              <a:rPr lang="tr-TR" sz="2200" b="1" i="0">
                <a:solidFill>
                  <a:srgbClr val="B85C12"/>
                </a:solidFill>
                <a:latin typeface="Calibri"/>
              </a:rPr>
              <a:t>Eksiklerimiz</a:t>
            </a:r>
          </a:p>
          <a:p>
            <a:pPr algn="l">
              <a:spcBef>
                <a:spcPts val="0"/>
              </a:spcBef>
              <a:spcAft>
                <a:spcPts val="0"/>
              </a:spcAft>
            </a:pPr>
            <a:r>
              <a:rPr lang="tr-TR" sz="1900" b="0" i="0">
                <a:solidFill>
                  <a:srgbClr val="262626"/>
                </a:solidFill>
                <a:latin typeface="Calibri"/>
              </a:rPr>
              <a:t>………………………………</a:t>
            </a:r>
          </a:p>
        </p:txBody>
      </p:sp>
      <p:sp>
        <p:nvSpPr>
          <p:cNvPr id="21" name="Rounded Rectangle 20"/>
          <p:cNvSpPr/>
          <p:nvPr/>
        </p:nvSpPr>
        <p:spPr>
          <a:xfrm>
            <a:off x="10728655" y="5337810"/>
            <a:ext cx="640080" cy="640080"/>
          </a:xfrm>
          <a:prstGeom prst="roundRect">
            <a:avLst>
              <a:gd name="adj" fmla="val 15000"/>
            </a:avLst>
          </a:prstGeom>
          <a:solidFill>
            <a:srgbClr val="FFFFFF"/>
          </a:solidFill>
          <a:ln w="25400">
            <a:solidFill>
              <a:srgbClr val="B85C12"/>
            </a:solidFill>
          </a:ln>
          <a:effectLst/>
        </p:spPr>
        <p:txBody>
          <a:bodyPr rtlCol="0" anchor="ctr"/>
          <a:lstStyle/>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224 / 379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Nüfus piramidi türleri (şematik)</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PİRAMİT TÜRLERİ</a:t>
            </a:r>
          </a:p>
        </p:txBody>
      </p:sp>
      <p:sp>
        <p:nvSpPr>
          <p:cNvPr id="6" name="Rounded Rectangle 5"/>
          <p:cNvSpPr/>
          <p:nvPr/>
        </p:nvSpPr>
        <p:spPr>
          <a:xfrm>
            <a:off x="502920" y="1216152"/>
            <a:ext cx="2645587" cy="4709160"/>
          </a:xfrm>
          <a:prstGeom prst="roundRect">
            <a:avLst>
              <a:gd name="adj" fmla="val 6000"/>
            </a:avLst>
          </a:prstGeom>
          <a:solidFill>
            <a:srgbClr val="F0F0F0"/>
          </a:solidFill>
          <a:ln>
            <a:noFill/>
          </a:ln>
          <a:effectLst/>
        </p:spPr>
        <p:txBody>
          <a:bodyPr rtlCol="0" anchor="ctr"/>
          <a:lstStyle/>
          <a:p/>
        </p:txBody>
      </p:sp>
      <p:sp>
        <p:nvSpPr>
          <p:cNvPr id="7" name="Oval 6"/>
          <p:cNvSpPr/>
          <p:nvPr/>
        </p:nvSpPr>
        <p:spPr>
          <a:xfrm>
            <a:off x="612648" y="132588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8" name="Rectangle 7"/>
          <p:cNvSpPr/>
          <p:nvPr/>
        </p:nvSpPr>
        <p:spPr>
          <a:xfrm>
            <a:off x="822960" y="3332325"/>
            <a:ext cx="1002753" cy="107624"/>
          </a:xfrm>
          <a:prstGeom prst="rect">
            <a:avLst/>
          </a:prstGeom>
          <a:solidFill>
            <a:srgbClr val="6F92CE"/>
          </a:solidFill>
          <a:ln>
            <a:noFill/>
          </a:ln>
          <a:effectLst/>
        </p:spPr>
        <p:txBody>
          <a:bodyPr rtlCol="0" anchor="ctr"/>
          <a:lstStyle/>
          <a:p/>
        </p:txBody>
      </p:sp>
      <p:sp>
        <p:nvSpPr>
          <p:cNvPr id="9" name="Rectangle 8"/>
          <p:cNvSpPr/>
          <p:nvPr/>
        </p:nvSpPr>
        <p:spPr>
          <a:xfrm>
            <a:off x="1825713" y="3332325"/>
            <a:ext cx="1002753" cy="107624"/>
          </a:xfrm>
          <a:prstGeom prst="rect">
            <a:avLst/>
          </a:prstGeom>
          <a:solidFill>
            <a:srgbClr val="F08C7E"/>
          </a:solidFill>
          <a:ln>
            <a:noFill/>
          </a:ln>
          <a:effectLst/>
        </p:spPr>
        <p:txBody>
          <a:bodyPr rtlCol="0" anchor="ctr"/>
          <a:lstStyle/>
          <a:p/>
        </p:txBody>
      </p:sp>
      <p:sp>
        <p:nvSpPr>
          <p:cNvPr id="10" name="Rectangle 9"/>
          <p:cNvSpPr/>
          <p:nvPr/>
        </p:nvSpPr>
        <p:spPr>
          <a:xfrm>
            <a:off x="923235" y="3210024"/>
            <a:ext cx="902478" cy="107624"/>
          </a:xfrm>
          <a:prstGeom prst="rect">
            <a:avLst/>
          </a:prstGeom>
          <a:solidFill>
            <a:srgbClr val="6F92CE"/>
          </a:solidFill>
          <a:ln>
            <a:noFill/>
          </a:ln>
          <a:effectLst/>
        </p:spPr>
        <p:txBody>
          <a:bodyPr rtlCol="0" anchor="ctr"/>
          <a:lstStyle/>
          <a:p/>
        </p:txBody>
      </p:sp>
      <p:sp>
        <p:nvSpPr>
          <p:cNvPr id="11" name="Rectangle 10"/>
          <p:cNvSpPr/>
          <p:nvPr/>
        </p:nvSpPr>
        <p:spPr>
          <a:xfrm>
            <a:off x="1825713" y="3210024"/>
            <a:ext cx="902478" cy="107624"/>
          </a:xfrm>
          <a:prstGeom prst="rect">
            <a:avLst/>
          </a:prstGeom>
          <a:solidFill>
            <a:srgbClr val="F08C7E"/>
          </a:solidFill>
          <a:ln>
            <a:noFill/>
          </a:ln>
          <a:effectLst/>
        </p:spPr>
        <p:txBody>
          <a:bodyPr rtlCol="0" anchor="ctr"/>
          <a:lstStyle/>
          <a:p/>
        </p:txBody>
      </p:sp>
      <p:sp>
        <p:nvSpPr>
          <p:cNvPr id="12" name="Rectangle 11"/>
          <p:cNvSpPr/>
          <p:nvPr/>
        </p:nvSpPr>
        <p:spPr>
          <a:xfrm>
            <a:off x="1013483" y="3087723"/>
            <a:ext cx="812230" cy="107624"/>
          </a:xfrm>
          <a:prstGeom prst="rect">
            <a:avLst/>
          </a:prstGeom>
          <a:solidFill>
            <a:srgbClr val="6F92CE"/>
          </a:solidFill>
          <a:ln>
            <a:noFill/>
          </a:ln>
          <a:effectLst/>
        </p:spPr>
        <p:txBody>
          <a:bodyPr rtlCol="0" anchor="ctr"/>
          <a:lstStyle/>
          <a:p/>
        </p:txBody>
      </p:sp>
      <p:sp>
        <p:nvSpPr>
          <p:cNvPr id="13" name="Rectangle 12"/>
          <p:cNvSpPr/>
          <p:nvPr/>
        </p:nvSpPr>
        <p:spPr>
          <a:xfrm>
            <a:off x="1825713" y="3087723"/>
            <a:ext cx="812230" cy="107624"/>
          </a:xfrm>
          <a:prstGeom prst="rect">
            <a:avLst/>
          </a:prstGeom>
          <a:solidFill>
            <a:srgbClr val="F08C7E"/>
          </a:solidFill>
          <a:ln>
            <a:noFill/>
          </a:ln>
          <a:effectLst/>
        </p:spPr>
        <p:txBody>
          <a:bodyPr rtlCol="0" anchor="ctr"/>
          <a:lstStyle/>
          <a:p/>
        </p:txBody>
      </p:sp>
      <p:sp>
        <p:nvSpPr>
          <p:cNvPr id="14" name="Rectangle 13"/>
          <p:cNvSpPr/>
          <p:nvPr/>
        </p:nvSpPr>
        <p:spPr>
          <a:xfrm>
            <a:off x="1103730" y="2965422"/>
            <a:ext cx="721982" cy="107624"/>
          </a:xfrm>
          <a:prstGeom prst="rect">
            <a:avLst/>
          </a:prstGeom>
          <a:solidFill>
            <a:srgbClr val="6F92CE"/>
          </a:solidFill>
          <a:ln>
            <a:noFill/>
          </a:ln>
          <a:effectLst/>
        </p:spPr>
        <p:txBody>
          <a:bodyPr rtlCol="0" anchor="ctr"/>
          <a:lstStyle/>
          <a:p/>
        </p:txBody>
      </p:sp>
      <p:sp>
        <p:nvSpPr>
          <p:cNvPr id="15" name="Rectangle 14"/>
          <p:cNvSpPr/>
          <p:nvPr/>
        </p:nvSpPr>
        <p:spPr>
          <a:xfrm>
            <a:off x="1825713" y="2965422"/>
            <a:ext cx="721982" cy="107624"/>
          </a:xfrm>
          <a:prstGeom prst="rect">
            <a:avLst/>
          </a:prstGeom>
          <a:solidFill>
            <a:srgbClr val="F08C7E"/>
          </a:solidFill>
          <a:ln>
            <a:noFill/>
          </a:ln>
          <a:effectLst/>
        </p:spPr>
        <p:txBody>
          <a:bodyPr rtlCol="0" anchor="ctr"/>
          <a:lstStyle/>
          <a:p/>
        </p:txBody>
      </p:sp>
      <p:sp>
        <p:nvSpPr>
          <p:cNvPr id="16" name="Rectangle 15"/>
          <p:cNvSpPr/>
          <p:nvPr/>
        </p:nvSpPr>
        <p:spPr>
          <a:xfrm>
            <a:off x="1193978" y="2843121"/>
            <a:ext cx="631734" cy="107624"/>
          </a:xfrm>
          <a:prstGeom prst="rect">
            <a:avLst/>
          </a:prstGeom>
          <a:solidFill>
            <a:srgbClr val="6F92CE"/>
          </a:solidFill>
          <a:ln>
            <a:noFill/>
          </a:ln>
          <a:effectLst/>
        </p:spPr>
        <p:txBody>
          <a:bodyPr rtlCol="0" anchor="ctr"/>
          <a:lstStyle/>
          <a:p/>
        </p:txBody>
      </p:sp>
      <p:sp>
        <p:nvSpPr>
          <p:cNvPr id="17" name="Rectangle 16"/>
          <p:cNvSpPr/>
          <p:nvPr/>
        </p:nvSpPr>
        <p:spPr>
          <a:xfrm>
            <a:off x="1825713" y="2843121"/>
            <a:ext cx="631734" cy="107624"/>
          </a:xfrm>
          <a:prstGeom prst="rect">
            <a:avLst/>
          </a:prstGeom>
          <a:solidFill>
            <a:srgbClr val="F08C7E"/>
          </a:solidFill>
          <a:ln>
            <a:noFill/>
          </a:ln>
          <a:effectLst/>
        </p:spPr>
        <p:txBody>
          <a:bodyPr rtlCol="0" anchor="ctr"/>
          <a:lstStyle/>
          <a:p/>
        </p:txBody>
      </p:sp>
      <p:sp>
        <p:nvSpPr>
          <p:cNvPr id="18" name="Rectangle 17"/>
          <p:cNvSpPr/>
          <p:nvPr/>
        </p:nvSpPr>
        <p:spPr>
          <a:xfrm>
            <a:off x="1274199" y="2720820"/>
            <a:ext cx="551514" cy="107624"/>
          </a:xfrm>
          <a:prstGeom prst="rect">
            <a:avLst/>
          </a:prstGeom>
          <a:solidFill>
            <a:srgbClr val="6F92CE"/>
          </a:solidFill>
          <a:ln>
            <a:noFill/>
          </a:ln>
          <a:effectLst/>
        </p:spPr>
        <p:txBody>
          <a:bodyPr rtlCol="0" anchor="ctr"/>
          <a:lstStyle/>
          <a:p/>
        </p:txBody>
      </p:sp>
      <p:sp>
        <p:nvSpPr>
          <p:cNvPr id="19" name="Rectangle 18"/>
          <p:cNvSpPr/>
          <p:nvPr/>
        </p:nvSpPr>
        <p:spPr>
          <a:xfrm>
            <a:off x="1825713" y="2720820"/>
            <a:ext cx="551514" cy="107624"/>
          </a:xfrm>
          <a:prstGeom prst="rect">
            <a:avLst/>
          </a:prstGeom>
          <a:solidFill>
            <a:srgbClr val="F08C7E"/>
          </a:solidFill>
          <a:ln>
            <a:noFill/>
          </a:ln>
          <a:effectLst/>
        </p:spPr>
        <p:txBody>
          <a:bodyPr rtlCol="0" anchor="ctr"/>
          <a:lstStyle/>
          <a:p/>
        </p:txBody>
      </p:sp>
      <p:sp>
        <p:nvSpPr>
          <p:cNvPr id="20" name="Rectangle 19"/>
          <p:cNvSpPr/>
          <p:nvPr/>
        </p:nvSpPr>
        <p:spPr>
          <a:xfrm>
            <a:off x="1354419" y="2598519"/>
            <a:ext cx="471294" cy="107624"/>
          </a:xfrm>
          <a:prstGeom prst="rect">
            <a:avLst/>
          </a:prstGeom>
          <a:solidFill>
            <a:srgbClr val="6F92CE"/>
          </a:solidFill>
          <a:ln>
            <a:noFill/>
          </a:ln>
          <a:effectLst/>
        </p:spPr>
        <p:txBody>
          <a:bodyPr rtlCol="0" anchor="ctr"/>
          <a:lstStyle/>
          <a:p/>
        </p:txBody>
      </p:sp>
      <p:sp>
        <p:nvSpPr>
          <p:cNvPr id="21" name="Rectangle 20"/>
          <p:cNvSpPr/>
          <p:nvPr/>
        </p:nvSpPr>
        <p:spPr>
          <a:xfrm>
            <a:off x="1825713" y="2598519"/>
            <a:ext cx="471294" cy="107624"/>
          </a:xfrm>
          <a:prstGeom prst="rect">
            <a:avLst/>
          </a:prstGeom>
          <a:solidFill>
            <a:srgbClr val="F08C7E"/>
          </a:solidFill>
          <a:ln>
            <a:noFill/>
          </a:ln>
          <a:effectLst/>
        </p:spPr>
        <p:txBody>
          <a:bodyPr rtlCol="0" anchor="ctr"/>
          <a:lstStyle/>
          <a:p/>
        </p:txBody>
      </p:sp>
      <p:sp>
        <p:nvSpPr>
          <p:cNvPr id="22" name="Rectangle 21"/>
          <p:cNvSpPr/>
          <p:nvPr/>
        </p:nvSpPr>
        <p:spPr>
          <a:xfrm>
            <a:off x="1424612" y="2476218"/>
            <a:ext cx="401101" cy="107624"/>
          </a:xfrm>
          <a:prstGeom prst="rect">
            <a:avLst/>
          </a:prstGeom>
          <a:solidFill>
            <a:srgbClr val="6F92CE"/>
          </a:solidFill>
          <a:ln>
            <a:noFill/>
          </a:ln>
          <a:effectLst/>
        </p:spPr>
        <p:txBody>
          <a:bodyPr rtlCol="0" anchor="ctr"/>
          <a:lstStyle/>
          <a:p/>
        </p:txBody>
      </p:sp>
      <p:sp>
        <p:nvSpPr>
          <p:cNvPr id="23" name="Rectangle 22"/>
          <p:cNvSpPr/>
          <p:nvPr/>
        </p:nvSpPr>
        <p:spPr>
          <a:xfrm>
            <a:off x="1825713" y="2476218"/>
            <a:ext cx="401101" cy="107624"/>
          </a:xfrm>
          <a:prstGeom prst="rect">
            <a:avLst/>
          </a:prstGeom>
          <a:solidFill>
            <a:srgbClr val="F08C7E"/>
          </a:solidFill>
          <a:ln>
            <a:noFill/>
          </a:ln>
          <a:effectLst/>
        </p:spPr>
        <p:txBody>
          <a:bodyPr rtlCol="0" anchor="ctr"/>
          <a:lstStyle/>
          <a:p/>
        </p:txBody>
      </p:sp>
      <p:sp>
        <p:nvSpPr>
          <p:cNvPr id="24" name="Rectangle 23"/>
          <p:cNvSpPr/>
          <p:nvPr/>
        </p:nvSpPr>
        <p:spPr>
          <a:xfrm>
            <a:off x="1494804" y="2353917"/>
            <a:ext cx="330908" cy="107624"/>
          </a:xfrm>
          <a:prstGeom prst="rect">
            <a:avLst/>
          </a:prstGeom>
          <a:solidFill>
            <a:srgbClr val="6F92CE"/>
          </a:solidFill>
          <a:ln>
            <a:noFill/>
          </a:ln>
          <a:effectLst/>
        </p:spPr>
        <p:txBody>
          <a:bodyPr rtlCol="0" anchor="ctr"/>
          <a:lstStyle/>
          <a:p/>
        </p:txBody>
      </p:sp>
      <p:sp>
        <p:nvSpPr>
          <p:cNvPr id="25" name="Rectangle 24"/>
          <p:cNvSpPr/>
          <p:nvPr/>
        </p:nvSpPr>
        <p:spPr>
          <a:xfrm>
            <a:off x="1825713" y="2353917"/>
            <a:ext cx="330908" cy="107624"/>
          </a:xfrm>
          <a:prstGeom prst="rect">
            <a:avLst/>
          </a:prstGeom>
          <a:solidFill>
            <a:srgbClr val="F08C7E"/>
          </a:solidFill>
          <a:ln>
            <a:noFill/>
          </a:ln>
          <a:effectLst/>
        </p:spPr>
        <p:txBody>
          <a:bodyPr rtlCol="0" anchor="ctr"/>
          <a:lstStyle/>
          <a:p/>
        </p:txBody>
      </p:sp>
      <p:sp>
        <p:nvSpPr>
          <p:cNvPr id="26" name="Rectangle 25"/>
          <p:cNvSpPr/>
          <p:nvPr/>
        </p:nvSpPr>
        <p:spPr>
          <a:xfrm>
            <a:off x="1554970" y="2231616"/>
            <a:ext cx="270743" cy="107624"/>
          </a:xfrm>
          <a:prstGeom prst="rect">
            <a:avLst/>
          </a:prstGeom>
          <a:solidFill>
            <a:srgbClr val="6F92CE"/>
          </a:solidFill>
          <a:ln>
            <a:noFill/>
          </a:ln>
          <a:effectLst/>
        </p:spPr>
        <p:txBody>
          <a:bodyPr rtlCol="0" anchor="ctr"/>
          <a:lstStyle/>
          <a:p/>
        </p:txBody>
      </p:sp>
      <p:sp>
        <p:nvSpPr>
          <p:cNvPr id="27" name="Rectangle 26"/>
          <p:cNvSpPr/>
          <p:nvPr/>
        </p:nvSpPr>
        <p:spPr>
          <a:xfrm>
            <a:off x="1825713" y="2231616"/>
            <a:ext cx="270743" cy="107624"/>
          </a:xfrm>
          <a:prstGeom prst="rect">
            <a:avLst/>
          </a:prstGeom>
          <a:solidFill>
            <a:srgbClr val="F08C7E"/>
          </a:solidFill>
          <a:ln>
            <a:noFill/>
          </a:ln>
          <a:effectLst/>
        </p:spPr>
        <p:txBody>
          <a:bodyPr rtlCol="0" anchor="ctr"/>
          <a:lstStyle/>
          <a:p/>
        </p:txBody>
      </p:sp>
      <p:sp>
        <p:nvSpPr>
          <p:cNvPr id="28" name="Rectangle 27"/>
          <p:cNvSpPr/>
          <p:nvPr/>
        </p:nvSpPr>
        <p:spPr>
          <a:xfrm>
            <a:off x="1615135" y="2109315"/>
            <a:ext cx="210578" cy="107624"/>
          </a:xfrm>
          <a:prstGeom prst="rect">
            <a:avLst/>
          </a:prstGeom>
          <a:solidFill>
            <a:srgbClr val="6F92CE"/>
          </a:solidFill>
          <a:ln>
            <a:noFill/>
          </a:ln>
          <a:effectLst/>
        </p:spPr>
        <p:txBody>
          <a:bodyPr rtlCol="0" anchor="ctr"/>
          <a:lstStyle/>
          <a:p/>
        </p:txBody>
      </p:sp>
      <p:sp>
        <p:nvSpPr>
          <p:cNvPr id="29" name="Rectangle 28"/>
          <p:cNvSpPr/>
          <p:nvPr/>
        </p:nvSpPr>
        <p:spPr>
          <a:xfrm>
            <a:off x="1825713" y="2109315"/>
            <a:ext cx="210578" cy="107624"/>
          </a:xfrm>
          <a:prstGeom prst="rect">
            <a:avLst/>
          </a:prstGeom>
          <a:solidFill>
            <a:srgbClr val="F08C7E"/>
          </a:solidFill>
          <a:ln>
            <a:noFill/>
          </a:ln>
          <a:effectLst/>
        </p:spPr>
        <p:txBody>
          <a:bodyPr rtlCol="0" anchor="ctr"/>
          <a:lstStyle/>
          <a:p/>
        </p:txBody>
      </p:sp>
      <p:sp>
        <p:nvSpPr>
          <p:cNvPr id="30" name="Rectangle 29"/>
          <p:cNvSpPr/>
          <p:nvPr/>
        </p:nvSpPr>
        <p:spPr>
          <a:xfrm>
            <a:off x="1665272" y="1987014"/>
            <a:ext cx="160440" cy="107624"/>
          </a:xfrm>
          <a:prstGeom prst="rect">
            <a:avLst/>
          </a:prstGeom>
          <a:solidFill>
            <a:srgbClr val="6F92CE"/>
          </a:solidFill>
          <a:ln>
            <a:noFill/>
          </a:ln>
          <a:effectLst/>
        </p:spPr>
        <p:txBody>
          <a:bodyPr rtlCol="0" anchor="ctr"/>
          <a:lstStyle/>
          <a:p/>
        </p:txBody>
      </p:sp>
      <p:sp>
        <p:nvSpPr>
          <p:cNvPr id="31" name="Rectangle 30"/>
          <p:cNvSpPr/>
          <p:nvPr/>
        </p:nvSpPr>
        <p:spPr>
          <a:xfrm>
            <a:off x="1825713" y="1987014"/>
            <a:ext cx="160440" cy="107624"/>
          </a:xfrm>
          <a:prstGeom prst="rect">
            <a:avLst/>
          </a:prstGeom>
          <a:solidFill>
            <a:srgbClr val="F08C7E"/>
          </a:solidFill>
          <a:ln>
            <a:noFill/>
          </a:ln>
          <a:effectLst/>
        </p:spPr>
        <p:txBody>
          <a:bodyPr rtlCol="0" anchor="ctr"/>
          <a:lstStyle/>
          <a:p/>
        </p:txBody>
      </p:sp>
      <p:sp>
        <p:nvSpPr>
          <p:cNvPr id="32" name="Rectangle 31"/>
          <p:cNvSpPr/>
          <p:nvPr/>
        </p:nvSpPr>
        <p:spPr>
          <a:xfrm>
            <a:off x="1705383" y="1864713"/>
            <a:ext cx="120330" cy="107624"/>
          </a:xfrm>
          <a:prstGeom prst="rect">
            <a:avLst/>
          </a:prstGeom>
          <a:solidFill>
            <a:srgbClr val="6F92CE"/>
          </a:solidFill>
          <a:ln>
            <a:noFill/>
          </a:ln>
          <a:effectLst/>
        </p:spPr>
        <p:txBody>
          <a:bodyPr rtlCol="0" anchor="ctr"/>
          <a:lstStyle/>
          <a:p/>
        </p:txBody>
      </p:sp>
      <p:sp>
        <p:nvSpPr>
          <p:cNvPr id="33" name="Rectangle 32"/>
          <p:cNvSpPr/>
          <p:nvPr/>
        </p:nvSpPr>
        <p:spPr>
          <a:xfrm>
            <a:off x="1825713" y="1864713"/>
            <a:ext cx="120330" cy="107624"/>
          </a:xfrm>
          <a:prstGeom prst="rect">
            <a:avLst/>
          </a:prstGeom>
          <a:solidFill>
            <a:srgbClr val="F08C7E"/>
          </a:solidFill>
          <a:ln>
            <a:noFill/>
          </a:ln>
          <a:effectLst/>
        </p:spPr>
        <p:txBody>
          <a:bodyPr rtlCol="0" anchor="ctr"/>
          <a:lstStyle/>
          <a:p/>
        </p:txBody>
      </p:sp>
      <p:sp>
        <p:nvSpPr>
          <p:cNvPr id="34" name="Rectangle 33"/>
          <p:cNvSpPr/>
          <p:nvPr/>
        </p:nvSpPr>
        <p:spPr>
          <a:xfrm>
            <a:off x="1745493" y="1742412"/>
            <a:ext cx="80220" cy="107624"/>
          </a:xfrm>
          <a:prstGeom prst="rect">
            <a:avLst/>
          </a:prstGeom>
          <a:solidFill>
            <a:srgbClr val="6F92CE"/>
          </a:solidFill>
          <a:ln>
            <a:noFill/>
          </a:ln>
          <a:effectLst/>
        </p:spPr>
        <p:txBody>
          <a:bodyPr rtlCol="0" anchor="ctr"/>
          <a:lstStyle/>
          <a:p/>
        </p:txBody>
      </p:sp>
      <p:sp>
        <p:nvSpPr>
          <p:cNvPr id="35" name="Rectangle 34"/>
          <p:cNvSpPr/>
          <p:nvPr/>
        </p:nvSpPr>
        <p:spPr>
          <a:xfrm>
            <a:off x="1825713" y="1742412"/>
            <a:ext cx="80220" cy="107624"/>
          </a:xfrm>
          <a:prstGeom prst="rect">
            <a:avLst/>
          </a:prstGeom>
          <a:solidFill>
            <a:srgbClr val="F08C7E"/>
          </a:solidFill>
          <a:ln>
            <a:noFill/>
          </a:ln>
          <a:effectLst/>
        </p:spPr>
        <p:txBody>
          <a:bodyPr rtlCol="0" anchor="ctr"/>
          <a:lstStyle/>
          <a:p/>
        </p:txBody>
      </p:sp>
      <p:sp>
        <p:nvSpPr>
          <p:cNvPr id="36" name="Rectangle 35"/>
          <p:cNvSpPr/>
          <p:nvPr/>
        </p:nvSpPr>
        <p:spPr>
          <a:xfrm>
            <a:off x="1775575" y="1620111"/>
            <a:ext cx="50137" cy="107624"/>
          </a:xfrm>
          <a:prstGeom prst="rect">
            <a:avLst/>
          </a:prstGeom>
          <a:solidFill>
            <a:srgbClr val="6F92CE"/>
          </a:solidFill>
          <a:ln>
            <a:noFill/>
          </a:ln>
          <a:effectLst/>
        </p:spPr>
        <p:txBody>
          <a:bodyPr rtlCol="0" anchor="ctr"/>
          <a:lstStyle/>
          <a:p/>
        </p:txBody>
      </p:sp>
      <p:sp>
        <p:nvSpPr>
          <p:cNvPr id="37" name="Rectangle 36"/>
          <p:cNvSpPr/>
          <p:nvPr/>
        </p:nvSpPr>
        <p:spPr>
          <a:xfrm>
            <a:off x="1825713" y="1620111"/>
            <a:ext cx="50137" cy="107624"/>
          </a:xfrm>
          <a:prstGeom prst="rect">
            <a:avLst/>
          </a:prstGeom>
          <a:solidFill>
            <a:srgbClr val="F08C7E"/>
          </a:solidFill>
          <a:ln>
            <a:noFill/>
          </a:ln>
          <a:effectLst/>
        </p:spPr>
        <p:txBody>
          <a:bodyPr rtlCol="0" anchor="ctr"/>
          <a:lstStyle/>
          <a:p/>
        </p:txBody>
      </p:sp>
      <p:sp>
        <p:nvSpPr>
          <p:cNvPr id="38" name="Rectangle 37"/>
          <p:cNvSpPr/>
          <p:nvPr/>
        </p:nvSpPr>
        <p:spPr>
          <a:xfrm>
            <a:off x="1795630" y="1497810"/>
            <a:ext cx="30082" cy="107624"/>
          </a:xfrm>
          <a:prstGeom prst="rect">
            <a:avLst/>
          </a:prstGeom>
          <a:solidFill>
            <a:srgbClr val="6F92CE"/>
          </a:solidFill>
          <a:ln>
            <a:noFill/>
          </a:ln>
          <a:effectLst/>
        </p:spPr>
        <p:txBody>
          <a:bodyPr rtlCol="0" anchor="ctr"/>
          <a:lstStyle/>
          <a:p/>
        </p:txBody>
      </p:sp>
      <p:sp>
        <p:nvSpPr>
          <p:cNvPr id="39" name="Rectangle 38"/>
          <p:cNvSpPr/>
          <p:nvPr/>
        </p:nvSpPr>
        <p:spPr>
          <a:xfrm>
            <a:off x="1825713" y="1497810"/>
            <a:ext cx="30082" cy="107624"/>
          </a:xfrm>
          <a:prstGeom prst="rect">
            <a:avLst/>
          </a:prstGeom>
          <a:solidFill>
            <a:srgbClr val="F08C7E"/>
          </a:solidFill>
          <a:ln>
            <a:noFill/>
          </a:ln>
          <a:effectLst/>
        </p:spPr>
        <p:txBody>
          <a:bodyPr rtlCol="0" anchor="ctr"/>
          <a:lstStyle/>
          <a:p/>
        </p:txBody>
      </p:sp>
      <p:cxnSp>
        <p:nvCxnSpPr>
          <p:cNvPr id="40" name="Connector 39"/>
          <p:cNvCxnSpPr/>
          <p:nvPr/>
        </p:nvCxnSpPr>
        <p:spPr>
          <a:xfrm>
            <a:off x="1825713" y="1490472"/>
            <a:ext cx="0" cy="1956816"/>
          </a:xfrm>
          <a:prstGeom prst="line">
            <a:avLst/>
          </a:prstGeom>
          <a:ln w="12700">
            <a:solidFill>
              <a:srgbClr val="4F4F4F"/>
            </a:solidFill>
          </a:ln>
        </p:spPr>
      </p:cxnSp>
      <p:sp>
        <p:nvSpPr>
          <p:cNvPr id="41" name="TextBox 40"/>
          <p:cNvSpPr txBox="1"/>
          <p:nvPr/>
        </p:nvSpPr>
        <p:spPr>
          <a:xfrm>
            <a:off x="777240" y="3447288"/>
            <a:ext cx="1048473" cy="329184"/>
          </a:xfrm>
          <a:prstGeom prst="rect">
            <a:avLst/>
          </a:prstGeom>
          <a:noFill/>
        </p:spPr>
        <p:txBody>
          <a:bodyPr wrap="square" anchor="t" lIns="73152" rIns="73152" tIns="36576" bIns="36576">
            <a:noAutofit/>
          </a:bodyPr>
          <a:lstStyle/>
          <a:p>
            <a:pPr algn="ctr">
              <a:spcBef>
                <a:spcPts val="0"/>
              </a:spcBef>
              <a:spcAft>
                <a:spcPts val="0"/>
              </a:spcAft>
            </a:pPr>
            <a:r>
              <a:rPr lang="tr-TR" sz="1300" b="1" i="0">
                <a:solidFill>
                  <a:srgbClr val="6F92CE"/>
                </a:solidFill>
                <a:latin typeface="Calibri"/>
              </a:rPr>
              <a:t>Erkek</a:t>
            </a:r>
          </a:p>
        </p:txBody>
      </p:sp>
      <p:sp>
        <p:nvSpPr>
          <p:cNvPr id="42" name="TextBox 41"/>
          <p:cNvSpPr txBox="1"/>
          <p:nvPr/>
        </p:nvSpPr>
        <p:spPr>
          <a:xfrm>
            <a:off x="1825713" y="3447288"/>
            <a:ext cx="1048473" cy="329184"/>
          </a:xfrm>
          <a:prstGeom prst="rect">
            <a:avLst/>
          </a:prstGeom>
          <a:noFill/>
        </p:spPr>
        <p:txBody>
          <a:bodyPr wrap="square" anchor="t" lIns="73152" rIns="73152" tIns="36576" bIns="36576">
            <a:noAutofit/>
          </a:bodyPr>
          <a:lstStyle/>
          <a:p>
            <a:pPr algn="ctr">
              <a:spcBef>
                <a:spcPts val="0"/>
              </a:spcBef>
              <a:spcAft>
                <a:spcPts val="0"/>
              </a:spcAft>
            </a:pPr>
            <a:r>
              <a:rPr lang="tr-TR" sz="1300" b="1" i="0">
                <a:solidFill>
                  <a:srgbClr val="F08C7E"/>
                </a:solidFill>
                <a:latin typeface="Calibri"/>
              </a:rPr>
              <a:t>Kadın</a:t>
            </a:r>
          </a:p>
        </p:txBody>
      </p:sp>
      <p:sp>
        <p:nvSpPr>
          <p:cNvPr id="43" name="TextBox 42"/>
          <p:cNvSpPr txBox="1"/>
          <p:nvPr/>
        </p:nvSpPr>
        <p:spPr>
          <a:xfrm>
            <a:off x="594360" y="3822192"/>
            <a:ext cx="2462707" cy="6858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B85C12"/>
                </a:solidFill>
                <a:latin typeface="Calibri"/>
              </a:rPr>
              <a:t>Geniş tabanlı (üçgen)</a:t>
            </a:r>
          </a:p>
        </p:txBody>
      </p:sp>
      <p:sp>
        <p:nvSpPr>
          <p:cNvPr id="44" name="TextBox 43"/>
          <p:cNvSpPr txBox="1"/>
          <p:nvPr/>
        </p:nvSpPr>
        <p:spPr>
          <a:xfrm>
            <a:off x="594360" y="4507992"/>
            <a:ext cx="2462707" cy="868680"/>
          </a:xfrm>
          <a:prstGeom prst="rect">
            <a:avLst/>
          </a:prstGeom>
          <a:noFill/>
        </p:spPr>
        <p:txBody>
          <a:bodyPr wrap="square" anchor="ctr" lIns="73152" rIns="73152" tIns="36576" bIns="36576">
            <a:noAutofit/>
          </a:bodyPr>
          <a:lstStyle/>
          <a:p>
            <a:pPr algn="ctr">
              <a:spcBef>
                <a:spcPts val="0"/>
              </a:spcBef>
              <a:spcAft>
                <a:spcPts val="0"/>
              </a:spcAft>
            </a:pPr>
            <a:r>
              <a:rPr lang="tr-TR" sz="1700" b="0" i="0">
                <a:solidFill>
                  <a:srgbClr val="262626"/>
                </a:solidFill>
                <a:latin typeface="Calibri"/>
              </a:rPr>
              <a:t>Doğum oranı yüksek; genç nüfus çok, yaşlı az</a:t>
            </a:r>
          </a:p>
        </p:txBody>
      </p:sp>
      <p:sp>
        <p:nvSpPr>
          <p:cNvPr id="45" name="Rounded Rectangle 44"/>
          <p:cNvSpPr/>
          <p:nvPr/>
        </p:nvSpPr>
        <p:spPr>
          <a:xfrm>
            <a:off x="822960" y="5422392"/>
            <a:ext cx="2005507" cy="411480"/>
          </a:xfrm>
          <a:prstGeom prst="roundRect">
            <a:avLst>
              <a:gd name="adj" fmla="val 50000"/>
            </a:avLst>
          </a:prstGeom>
          <a:solidFill>
            <a:srgbClr val="B85C12"/>
          </a:solidFill>
          <a:ln>
            <a:noFill/>
          </a:ln>
          <a:effectLst/>
        </p:spPr>
        <p:txBody>
          <a:bodyPr rtlCol="0" anchor="ctr" wrap="square" lIns="36576" rIns="36576" tIns="0" bIns="0">
            <a:noAutofit/>
          </a:bodyPr>
          <a:lstStyle/>
          <a:p>
            <a:pPr algn="ctr">
              <a:spcBef>
                <a:spcPts val="0"/>
              </a:spcBef>
              <a:spcAft>
                <a:spcPts val="0"/>
              </a:spcAft>
            </a:pPr>
            <a:r>
              <a:rPr lang="tr-TR" sz="1700" b="1" i="0">
                <a:solidFill>
                  <a:srgbClr val="FFFFFF"/>
                </a:solidFill>
                <a:latin typeface="Calibri"/>
              </a:rPr>
              <a:t>≈ 1-2. aşama</a:t>
            </a:r>
          </a:p>
        </p:txBody>
      </p:sp>
      <p:sp>
        <p:nvSpPr>
          <p:cNvPr id="46" name="Rounded Rectangle 45"/>
          <p:cNvSpPr/>
          <p:nvPr/>
        </p:nvSpPr>
        <p:spPr>
          <a:xfrm>
            <a:off x="3349675" y="1216152"/>
            <a:ext cx="2645587" cy="4709160"/>
          </a:xfrm>
          <a:prstGeom prst="roundRect">
            <a:avLst>
              <a:gd name="adj" fmla="val 6000"/>
            </a:avLst>
          </a:prstGeom>
          <a:solidFill>
            <a:srgbClr val="F0F0F0"/>
          </a:solidFill>
          <a:ln>
            <a:noFill/>
          </a:ln>
          <a:effectLst/>
        </p:spPr>
        <p:txBody>
          <a:bodyPr rtlCol="0" anchor="ctr"/>
          <a:lstStyle/>
          <a:p/>
        </p:txBody>
      </p:sp>
      <p:sp>
        <p:nvSpPr>
          <p:cNvPr id="47" name="Oval 46"/>
          <p:cNvSpPr/>
          <p:nvPr/>
        </p:nvSpPr>
        <p:spPr>
          <a:xfrm>
            <a:off x="3459403" y="132588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48" name="Rectangle 47"/>
          <p:cNvSpPr/>
          <p:nvPr/>
        </p:nvSpPr>
        <p:spPr>
          <a:xfrm>
            <a:off x="3890320" y="3332325"/>
            <a:ext cx="782147" cy="107624"/>
          </a:xfrm>
          <a:prstGeom prst="rect">
            <a:avLst/>
          </a:prstGeom>
          <a:solidFill>
            <a:srgbClr val="6F92CE"/>
          </a:solidFill>
          <a:ln>
            <a:noFill/>
          </a:ln>
          <a:effectLst/>
        </p:spPr>
        <p:txBody>
          <a:bodyPr rtlCol="0" anchor="ctr"/>
          <a:lstStyle/>
          <a:p/>
        </p:txBody>
      </p:sp>
      <p:sp>
        <p:nvSpPr>
          <p:cNvPr id="49" name="Rectangle 48"/>
          <p:cNvSpPr/>
          <p:nvPr/>
        </p:nvSpPr>
        <p:spPr>
          <a:xfrm>
            <a:off x="4672468" y="3332325"/>
            <a:ext cx="782147" cy="107624"/>
          </a:xfrm>
          <a:prstGeom prst="rect">
            <a:avLst/>
          </a:prstGeom>
          <a:solidFill>
            <a:srgbClr val="F08C7E"/>
          </a:solidFill>
          <a:ln>
            <a:noFill/>
          </a:ln>
          <a:effectLst/>
        </p:spPr>
        <p:txBody>
          <a:bodyPr rtlCol="0" anchor="ctr"/>
          <a:lstStyle/>
          <a:p/>
        </p:txBody>
      </p:sp>
      <p:sp>
        <p:nvSpPr>
          <p:cNvPr id="50" name="Rectangle 49"/>
          <p:cNvSpPr/>
          <p:nvPr/>
        </p:nvSpPr>
        <p:spPr>
          <a:xfrm>
            <a:off x="3820128" y="3210024"/>
            <a:ext cx="852340" cy="107624"/>
          </a:xfrm>
          <a:prstGeom prst="rect">
            <a:avLst/>
          </a:prstGeom>
          <a:solidFill>
            <a:srgbClr val="6F92CE"/>
          </a:solidFill>
          <a:ln>
            <a:noFill/>
          </a:ln>
          <a:effectLst/>
        </p:spPr>
        <p:txBody>
          <a:bodyPr rtlCol="0" anchor="ctr"/>
          <a:lstStyle/>
          <a:p/>
        </p:txBody>
      </p:sp>
      <p:sp>
        <p:nvSpPr>
          <p:cNvPr id="51" name="Rectangle 50"/>
          <p:cNvSpPr/>
          <p:nvPr/>
        </p:nvSpPr>
        <p:spPr>
          <a:xfrm>
            <a:off x="4672468" y="3210024"/>
            <a:ext cx="852340" cy="107624"/>
          </a:xfrm>
          <a:prstGeom prst="rect">
            <a:avLst/>
          </a:prstGeom>
          <a:solidFill>
            <a:srgbClr val="F08C7E"/>
          </a:solidFill>
          <a:ln>
            <a:noFill/>
          </a:ln>
          <a:effectLst/>
        </p:spPr>
        <p:txBody>
          <a:bodyPr rtlCol="0" anchor="ctr"/>
          <a:lstStyle/>
          <a:p/>
        </p:txBody>
      </p:sp>
      <p:sp>
        <p:nvSpPr>
          <p:cNvPr id="52" name="Rectangle 51"/>
          <p:cNvSpPr/>
          <p:nvPr/>
        </p:nvSpPr>
        <p:spPr>
          <a:xfrm>
            <a:off x="3769990" y="3087723"/>
            <a:ext cx="902478" cy="107624"/>
          </a:xfrm>
          <a:prstGeom prst="rect">
            <a:avLst/>
          </a:prstGeom>
          <a:solidFill>
            <a:srgbClr val="6F92CE"/>
          </a:solidFill>
          <a:ln>
            <a:noFill/>
          </a:ln>
          <a:effectLst/>
        </p:spPr>
        <p:txBody>
          <a:bodyPr rtlCol="0" anchor="ctr"/>
          <a:lstStyle/>
          <a:p/>
        </p:txBody>
      </p:sp>
      <p:sp>
        <p:nvSpPr>
          <p:cNvPr id="53" name="Rectangle 52"/>
          <p:cNvSpPr/>
          <p:nvPr/>
        </p:nvSpPr>
        <p:spPr>
          <a:xfrm>
            <a:off x="4672468" y="3087723"/>
            <a:ext cx="902478" cy="107624"/>
          </a:xfrm>
          <a:prstGeom prst="rect">
            <a:avLst/>
          </a:prstGeom>
          <a:solidFill>
            <a:srgbClr val="F08C7E"/>
          </a:solidFill>
          <a:ln>
            <a:noFill/>
          </a:ln>
          <a:effectLst/>
        </p:spPr>
        <p:txBody>
          <a:bodyPr rtlCol="0" anchor="ctr"/>
          <a:lstStyle/>
          <a:p/>
        </p:txBody>
      </p:sp>
      <p:sp>
        <p:nvSpPr>
          <p:cNvPr id="54" name="Rectangle 53"/>
          <p:cNvSpPr/>
          <p:nvPr/>
        </p:nvSpPr>
        <p:spPr>
          <a:xfrm>
            <a:off x="3739907" y="2965422"/>
            <a:ext cx="932560" cy="107624"/>
          </a:xfrm>
          <a:prstGeom prst="rect">
            <a:avLst/>
          </a:prstGeom>
          <a:solidFill>
            <a:srgbClr val="6F92CE"/>
          </a:solidFill>
          <a:ln>
            <a:noFill/>
          </a:ln>
          <a:effectLst/>
        </p:spPr>
        <p:txBody>
          <a:bodyPr rtlCol="0" anchor="ctr"/>
          <a:lstStyle/>
          <a:p/>
        </p:txBody>
      </p:sp>
      <p:sp>
        <p:nvSpPr>
          <p:cNvPr id="55" name="Rectangle 54"/>
          <p:cNvSpPr/>
          <p:nvPr/>
        </p:nvSpPr>
        <p:spPr>
          <a:xfrm>
            <a:off x="4672468" y="2965422"/>
            <a:ext cx="932560" cy="107624"/>
          </a:xfrm>
          <a:prstGeom prst="rect">
            <a:avLst/>
          </a:prstGeom>
          <a:solidFill>
            <a:srgbClr val="F08C7E"/>
          </a:solidFill>
          <a:ln>
            <a:noFill/>
          </a:ln>
          <a:effectLst/>
        </p:spPr>
        <p:txBody>
          <a:bodyPr rtlCol="0" anchor="ctr"/>
          <a:lstStyle/>
          <a:p/>
        </p:txBody>
      </p:sp>
      <p:sp>
        <p:nvSpPr>
          <p:cNvPr id="56" name="Rectangle 55"/>
          <p:cNvSpPr/>
          <p:nvPr/>
        </p:nvSpPr>
        <p:spPr>
          <a:xfrm>
            <a:off x="3769990" y="2843121"/>
            <a:ext cx="902478" cy="107624"/>
          </a:xfrm>
          <a:prstGeom prst="rect">
            <a:avLst/>
          </a:prstGeom>
          <a:solidFill>
            <a:srgbClr val="6F92CE"/>
          </a:solidFill>
          <a:ln>
            <a:noFill/>
          </a:ln>
          <a:effectLst/>
        </p:spPr>
        <p:txBody>
          <a:bodyPr rtlCol="0" anchor="ctr"/>
          <a:lstStyle/>
          <a:p/>
        </p:txBody>
      </p:sp>
      <p:sp>
        <p:nvSpPr>
          <p:cNvPr id="57" name="Rectangle 56"/>
          <p:cNvSpPr/>
          <p:nvPr/>
        </p:nvSpPr>
        <p:spPr>
          <a:xfrm>
            <a:off x="4672468" y="2843121"/>
            <a:ext cx="902478" cy="107624"/>
          </a:xfrm>
          <a:prstGeom prst="rect">
            <a:avLst/>
          </a:prstGeom>
          <a:solidFill>
            <a:srgbClr val="F08C7E"/>
          </a:solidFill>
          <a:ln>
            <a:noFill/>
          </a:ln>
          <a:effectLst/>
        </p:spPr>
        <p:txBody>
          <a:bodyPr rtlCol="0" anchor="ctr"/>
          <a:lstStyle/>
          <a:p/>
        </p:txBody>
      </p:sp>
      <p:sp>
        <p:nvSpPr>
          <p:cNvPr id="58" name="Rectangle 57"/>
          <p:cNvSpPr/>
          <p:nvPr/>
        </p:nvSpPr>
        <p:spPr>
          <a:xfrm>
            <a:off x="3820128" y="2720820"/>
            <a:ext cx="852340" cy="107624"/>
          </a:xfrm>
          <a:prstGeom prst="rect">
            <a:avLst/>
          </a:prstGeom>
          <a:solidFill>
            <a:srgbClr val="6F92CE"/>
          </a:solidFill>
          <a:ln>
            <a:noFill/>
          </a:ln>
          <a:effectLst/>
        </p:spPr>
        <p:txBody>
          <a:bodyPr rtlCol="0" anchor="ctr"/>
          <a:lstStyle/>
          <a:p/>
        </p:txBody>
      </p:sp>
      <p:sp>
        <p:nvSpPr>
          <p:cNvPr id="59" name="Rectangle 58"/>
          <p:cNvSpPr/>
          <p:nvPr/>
        </p:nvSpPr>
        <p:spPr>
          <a:xfrm>
            <a:off x="4672468" y="2720820"/>
            <a:ext cx="852340" cy="107624"/>
          </a:xfrm>
          <a:prstGeom prst="rect">
            <a:avLst/>
          </a:prstGeom>
          <a:solidFill>
            <a:srgbClr val="F08C7E"/>
          </a:solidFill>
          <a:ln>
            <a:noFill/>
          </a:ln>
          <a:effectLst/>
        </p:spPr>
        <p:txBody>
          <a:bodyPr rtlCol="0" anchor="ctr"/>
          <a:lstStyle/>
          <a:p/>
        </p:txBody>
      </p:sp>
      <p:sp>
        <p:nvSpPr>
          <p:cNvPr id="60" name="Rectangle 59"/>
          <p:cNvSpPr/>
          <p:nvPr/>
        </p:nvSpPr>
        <p:spPr>
          <a:xfrm>
            <a:off x="3890320" y="2598519"/>
            <a:ext cx="782147" cy="107624"/>
          </a:xfrm>
          <a:prstGeom prst="rect">
            <a:avLst/>
          </a:prstGeom>
          <a:solidFill>
            <a:srgbClr val="6F92CE"/>
          </a:solidFill>
          <a:ln>
            <a:noFill/>
          </a:ln>
          <a:effectLst/>
        </p:spPr>
        <p:txBody>
          <a:bodyPr rtlCol="0" anchor="ctr"/>
          <a:lstStyle/>
          <a:p/>
        </p:txBody>
      </p:sp>
      <p:sp>
        <p:nvSpPr>
          <p:cNvPr id="61" name="Rectangle 60"/>
          <p:cNvSpPr/>
          <p:nvPr/>
        </p:nvSpPr>
        <p:spPr>
          <a:xfrm>
            <a:off x="4672468" y="2598519"/>
            <a:ext cx="782147" cy="107624"/>
          </a:xfrm>
          <a:prstGeom prst="rect">
            <a:avLst/>
          </a:prstGeom>
          <a:solidFill>
            <a:srgbClr val="F08C7E"/>
          </a:solidFill>
          <a:ln>
            <a:noFill/>
          </a:ln>
          <a:effectLst/>
        </p:spPr>
        <p:txBody>
          <a:bodyPr rtlCol="0" anchor="ctr"/>
          <a:lstStyle/>
          <a:p/>
        </p:txBody>
      </p:sp>
      <p:sp>
        <p:nvSpPr>
          <p:cNvPr id="62" name="Rectangle 61"/>
          <p:cNvSpPr/>
          <p:nvPr/>
        </p:nvSpPr>
        <p:spPr>
          <a:xfrm>
            <a:off x="3970541" y="2476218"/>
            <a:ext cx="701927" cy="107624"/>
          </a:xfrm>
          <a:prstGeom prst="rect">
            <a:avLst/>
          </a:prstGeom>
          <a:solidFill>
            <a:srgbClr val="6F92CE"/>
          </a:solidFill>
          <a:ln>
            <a:noFill/>
          </a:ln>
          <a:effectLst/>
        </p:spPr>
        <p:txBody>
          <a:bodyPr rtlCol="0" anchor="ctr"/>
          <a:lstStyle/>
          <a:p/>
        </p:txBody>
      </p:sp>
      <p:sp>
        <p:nvSpPr>
          <p:cNvPr id="63" name="Rectangle 62"/>
          <p:cNvSpPr/>
          <p:nvPr/>
        </p:nvSpPr>
        <p:spPr>
          <a:xfrm>
            <a:off x="4672468" y="2476218"/>
            <a:ext cx="701927" cy="107624"/>
          </a:xfrm>
          <a:prstGeom prst="rect">
            <a:avLst/>
          </a:prstGeom>
          <a:solidFill>
            <a:srgbClr val="F08C7E"/>
          </a:solidFill>
          <a:ln>
            <a:noFill/>
          </a:ln>
          <a:effectLst/>
        </p:spPr>
        <p:txBody>
          <a:bodyPr rtlCol="0" anchor="ctr"/>
          <a:lstStyle/>
          <a:p/>
        </p:txBody>
      </p:sp>
      <p:sp>
        <p:nvSpPr>
          <p:cNvPr id="64" name="Rectangle 63"/>
          <p:cNvSpPr/>
          <p:nvPr/>
        </p:nvSpPr>
        <p:spPr>
          <a:xfrm>
            <a:off x="4060788" y="2353917"/>
            <a:ext cx="611679" cy="107624"/>
          </a:xfrm>
          <a:prstGeom prst="rect">
            <a:avLst/>
          </a:prstGeom>
          <a:solidFill>
            <a:srgbClr val="6F92CE"/>
          </a:solidFill>
          <a:ln>
            <a:noFill/>
          </a:ln>
          <a:effectLst/>
        </p:spPr>
        <p:txBody>
          <a:bodyPr rtlCol="0" anchor="ctr"/>
          <a:lstStyle/>
          <a:p/>
        </p:txBody>
      </p:sp>
      <p:sp>
        <p:nvSpPr>
          <p:cNvPr id="65" name="Rectangle 64"/>
          <p:cNvSpPr/>
          <p:nvPr/>
        </p:nvSpPr>
        <p:spPr>
          <a:xfrm>
            <a:off x="4672468" y="2353917"/>
            <a:ext cx="611679" cy="107624"/>
          </a:xfrm>
          <a:prstGeom prst="rect">
            <a:avLst/>
          </a:prstGeom>
          <a:solidFill>
            <a:srgbClr val="F08C7E"/>
          </a:solidFill>
          <a:ln>
            <a:noFill/>
          </a:ln>
          <a:effectLst/>
        </p:spPr>
        <p:txBody>
          <a:bodyPr rtlCol="0" anchor="ctr"/>
          <a:lstStyle/>
          <a:p/>
        </p:txBody>
      </p:sp>
      <p:sp>
        <p:nvSpPr>
          <p:cNvPr id="66" name="Rectangle 65"/>
          <p:cNvSpPr/>
          <p:nvPr/>
        </p:nvSpPr>
        <p:spPr>
          <a:xfrm>
            <a:off x="4151036" y="2231616"/>
            <a:ext cx="521431" cy="107624"/>
          </a:xfrm>
          <a:prstGeom prst="rect">
            <a:avLst/>
          </a:prstGeom>
          <a:solidFill>
            <a:srgbClr val="6F92CE"/>
          </a:solidFill>
          <a:ln>
            <a:noFill/>
          </a:ln>
          <a:effectLst/>
        </p:spPr>
        <p:txBody>
          <a:bodyPr rtlCol="0" anchor="ctr"/>
          <a:lstStyle/>
          <a:p/>
        </p:txBody>
      </p:sp>
      <p:sp>
        <p:nvSpPr>
          <p:cNvPr id="67" name="Rectangle 66"/>
          <p:cNvSpPr/>
          <p:nvPr/>
        </p:nvSpPr>
        <p:spPr>
          <a:xfrm>
            <a:off x="4672468" y="2231616"/>
            <a:ext cx="521431" cy="107624"/>
          </a:xfrm>
          <a:prstGeom prst="rect">
            <a:avLst/>
          </a:prstGeom>
          <a:solidFill>
            <a:srgbClr val="F08C7E"/>
          </a:solidFill>
          <a:ln>
            <a:noFill/>
          </a:ln>
          <a:effectLst/>
        </p:spPr>
        <p:txBody>
          <a:bodyPr rtlCol="0" anchor="ctr"/>
          <a:lstStyle/>
          <a:p/>
        </p:txBody>
      </p:sp>
      <p:sp>
        <p:nvSpPr>
          <p:cNvPr id="68" name="Rectangle 67"/>
          <p:cNvSpPr/>
          <p:nvPr/>
        </p:nvSpPr>
        <p:spPr>
          <a:xfrm>
            <a:off x="4241284" y="2109315"/>
            <a:ext cx="431184" cy="107624"/>
          </a:xfrm>
          <a:prstGeom prst="rect">
            <a:avLst/>
          </a:prstGeom>
          <a:solidFill>
            <a:srgbClr val="6F92CE"/>
          </a:solidFill>
          <a:ln>
            <a:noFill/>
          </a:ln>
          <a:effectLst/>
        </p:spPr>
        <p:txBody>
          <a:bodyPr rtlCol="0" anchor="ctr"/>
          <a:lstStyle/>
          <a:p/>
        </p:txBody>
      </p:sp>
      <p:sp>
        <p:nvSpPr>
          <p:cNvPr id="69" name="Rectangle 68"/>
          <p:cNvSpPr/>
          <p:nvPr/>
        </p:nvSpPr>
        <p:spPr>
          <a:xfrm>
            <a:off x="4672468" y="2109315"/>
            <a:ext cx="431184" cy="107624"/>
          </a:xfrm>
          <a:prstGeom prst="rect">
            <a:avLst/>
          </a:prstGeom>
          <a:solidFill>
            <a:srgbClr val="F08C7E"/>
          </a:solidFill>
          <a:ln>
            <a:noFill/>
          </a:ln>
          <a:effectLst/>
        </p:spPr>
        <p:txBody>
          <a:bodyPr rtlCol="0" anchor="ctr"/>
          <a:lstStyle/>
          <a:p/>
        </p:txBody>
      </p:sp>
      <p:sp>
        <p:nvSpPr>
          <p:cNvPr id="70" name="Rectangle 69"/>
          <p:cNvSpPr/>
          <p:nvPr/>
        </p:nvSpPr>
        <p:spPr>
          <a:xfrm>
            <a:off x="4331532" y="1987014"/>
            <a:ext cx="340936" cy="107624"/>
          </a:xfrm>
          <a:prstGeom prst="rect">
            <a:avLst/>
          </a:prstGeom>
          <a:solidFill>
            <a:srgbClr val="6F92CE"/>
          </a:solidFill>
          <a:ln>
            <a:noFill/>
          </a:ln>
          <a:effectLst/>
        </p:spPr>
        <p:txBody>
          <a:bodyPr rtlCol="0" anchor="ctr"/>
          <a:lstStyle/>
          <a:p/>
        </p:txBody>
      </p:sp>
      <p:sp>
        <p:nvSpPr>
          <p:cNvPr id="71" name="Rectangle 70"/>
          <p:cNvSpPr/>
          <p:nvPr/>
        </p:nvSpPr>
        <p:spPr>
          <a:xfrm>
            <a:off x="4672468" y="1987014"/>
            <a:ext cx="340936" cy="107624"/>
          </a:xfrm>
          <a:prstGeom prst="rect">
            <a:avLst/>
          </a:prstGeom>
          <a:solidFill>
            <a:srgbClr val="F08C7E"/>
          </a:solidFill>
          <a:ln>
            <a:noFill/>
          </a:ln>
          <a:effectLst/>
        </p:spPr>
        <p:txBody>
          <a:bodyPr rtlCol="0" anchor="ctr"/>
          <a:lstStyle/>
          <a:p/>
        </p:txBody>
      </p:sp>
      <p:sp>
        <p:nvSpPr>
          <p:cNvPr id="72" name="Rectangle 71"/>
          <p:cNvSpPr/>
          <p:nvPr/>
        </p:nvSpPr>
        <p:spPr>
          <a:xfrm>
            <a:off x="4411752" y="1864713"/>
            <a:ext cx="260715" cy="107624"/>
          </a:xfrm>
          <a:prstGeom prst="rect">
            <a:avLst/>
          </a:prstGeom>
          <a:solidFill>
            <a:srgbClr val="6F92CE"/>
          </a:solidFill>
          <a:ln>
            <a:noFill/>
          </a:ln>
          <a:effectLst/>
        </p:spPr>
        <p:txBody>
          <a:bodyPr rtlCol="0" anchor="ctr"/>
          <a:lstStyle/>
          <a:p/>
        </p:txBody>
      </p:sp>
      <p:sp>
        <p:nvSpPr>
          <p:cNvPr id="73" name="Rectangle 72"/>
          <p:cNvSpPr/>
          <p:nvPr/>
        </p:nvSpPr>
        <p:spPr>
          <a:xfrm>
            <a:off x="4672468" y="1864713"/>
            <a:ext cx="260715" cy="107624"/>
          </a:xfrm>
          <a:prstGeom prst="rect">
            <a:avLst/>
          </a:prstGeom>
          <a:solidFill>
            <a:srgbClr val="F08C7E"/>
          </a:solidFill>
          <a:ln>
            <a:noFill/>
          </a:ln>
          <a:effectLst/>
        </p:spPr>
        <p:txBody>
          <a:bodyPr rtlCol="0" anchor="ctr"/>
          <a:lstStyle/>
          <a:p/>
        </p:txBody>
      </p:sp>
      <p:sp>
        <p:nvSpPr>
          <p:cNvPr id="74" name="Rectangle 73"/>
          <p:cNvSpPr/>
          <p:nvPr/>
        </p:nvSpPr>
        <p:spPr>
          <a:xfrm>
            <a:off x="4491972" y="1742412"/>
            <a:ext cx="180495" cy="107624"/>
          </a:xfrm>
          <a:prstGeom prst="rect">
            <a:avLst/>
          </a:prstGeom>
          <a:solidFill>
            <a:srgbClr val="6F92CE"/>
          </a:solidFill>
          <a:ln>
            <a:noFill/>
          </a:ln>
          <a:effectLst/>
        </p:spPr>
        <p:txBody>
          <a:bodyPr rtlCol="0" anchor="ctr"/>
          <a:lstStyle/>
          <a:p/>
        </p:txBody>
      </p:sp>
      <p:sp>
        <p:nvSpPr>
          <p:cNvPr id="75" name="Rectangle 74"/>
          <p:cNvSpPr/>
          <p:nvPr/>
        </p:nvSpPr>
        <p:spPr>
          <a:xfrm>
            <a:off x="4672468" y="1742412"/>
            <a:ext cx="180495" cy="107624"/>
          </a:xfrm>
          <a:prstGeom prst="rect">
            <a:avLst/>
          </a:prstGeom>
          <a:solidFill>
            <a:srgbClr val="F08C7E"/>
          </a:solidFill>
          <a:ln>
            <a:noFill/>
          </a:ln>
          <a:effectLst/>
        </p:spPr>
        <p:txBody>
          <a:bodyPr rtlCol="0" anchor="ctr"/>
          <a:lstStyle/>
          <a:p/>
        </p:txBody>
      </p:sp>
      <p:sp>
        <p:nvSpPr>
          <p:cNvPr id="76" name="Rectangle 75"/>
          <p:cNvSpPr/>
          <p:nvPr/>
        </p:nvSpPr>
        <p:spPr>
          <a:xfrm>
            <a:off x="4562165" y="1620111"/>
            <a:ext cx="110302" cy="107624"/>
          </a:xfrm>
          <a:prstGeom prst="rect">
            <a:avLst/>
          </a:prstGeom>
          <a:solidFill>
            <a:srgbClr val="6F92CE"/>
          </a:solidFill>
          <a:ln>
            <a:noFill/>
          </a:ln>
          <a:effectLst/>
        </p:spPr>
        <p:txBody>
          <a:bodyPr rtlCol="0" anchor="ctr"/>
          <a:lstStyle/>
          <a:p/>
        </p:txBody>
      </p:sp>
      <p:sp>
        <p:nvSpPr>
          <p:cNvPr id="77" name="Rectangle 76"/>
          <p:cNvSpPr/>
          <p:nvPr/>
        </p:nvSpPr>
        <p:spPr>
          <a:xfrm>
            <a:off x="4672468" y="1620111"/>
            <a:ext cx="110302" cy="107624"/>
          </a:xfrm>
          <a:prstGeom prst="rect">
            <a:avLst/>
          </a:prstGeom>
          <a:solidFill>
            <a:srgbClr val="F08C7E"/>
          </a:solidFill>
          <a:ln>
            <a:noFill/>
          </a:ln>
          <a:effectLst/>
        </p:spPr>
        <p:txBody>
          <a:bodyPr rtlCol="0" anchor="ctr"/>
          <a:lstStyle/>
          <a:p/>
        </p:txBody>
      </p:sp>
      <p:sp>
        <p:nvSpPr>
          <p:cNvPr id="78" name="Rectangle 77"/>
          <p:cNvSpPr/>
          <p:nvPr/>
        </p:nvSpPr>
        <p:spPr>
          <a:xfrm>
            <a:off x="4622330" y="1497810"/>
            <a:ext cx="50137" cy="107624"/>
          </a:xfrm>
          <a:prstGeom prst="rect">
            <a:avLst/>
          </a:prstGeom>
          <a:solidFill>
            <a:srgbClr val="6F92CE"/>
          </a:solidFill>
          <a:ln>
            <a:noFill/>
          </a:ln>
          <a:effectLst/>
        </p:spPr>
        <p:txBody>
          <a:bodyPr rtlCol="0" anchor="ctr"/>
          <a:lstStyle/>
          <a:p/>
        </p:txBody>
      </p:sp>
      <p:sp>
        <p:nvSpPr>
          <p:cNvPr id="79" name="Rectangle 78"/>
          <p:cNvSpPr/>
          <p:nvPr/>
        </p:nvSpPr>
        <p:spPr>
          <a:xfrm>
            <a:off x="4672468" y="1497810"/>
            <a:ext cx="50137" cy="107624"/>
          </a:xfrm>
          <a:prstGeom prst="rect">
            <a:avLst/>
          </a:prstGeom>
          <a:solidFill>
            <a:srgbClr val="F08C7E"/>
          </a:solidFill>
          <a:ln>
            <a:noFill/>
          </a:ln>
          <a:effectLst/>
        </p:spPr>
        <p:txBody>
          <a:bodyPr rtlCol="0" anchor="ctr"/>
          <a:lstStyle/>
          <a:p/>
        </p:txBody>
      </p:sp>
      <p:cxnSp>
        <p:nvCxnSpPr>
          <p:cNvPr id="80" name="Connector 79"/>
          <p:cNvCxnSpPr/>
          <p:nvPr/>
        </p:nvCxnSpPr>
        <p:spPr>
          <a:xfrm>
            <a:off x="4672468" y="1490472"/>
            <a:ext cx="0" cy="1956816"/>
          </a:xfrm>
          <a:prstGeom prst="line">
            <a:avLst/>
          </a:prstGeom>
          <a:ln w="12700">
            <a:solidFill>
              <a:srgbClr val="4F4F4F"/>
            </a:solidFill>
          </a:ln>
        </p:spPr>
      </p:cxnSp>
      <p:sp>
        <p:nvSpPr>
          <p:cNvPr id="81" name="TextBox 80"/>
          <p:cNvSpPr txBox="1"/>
          <p:nvPr/>
        </p:nvSpPr>
        <p:spPr>
          <a:xfrm>
            <a:off x="3623995" y="3447288"/>
            <a:ext cx="1048473" cy="329184"/>
          </a:xfrm>
          <a:prstGeom prst="rect">
            <a:avLst/>
          </a:prstGeom>
          <a:noFill/>
        </p:spPr>
        <p:txBody>
          <a:bodyPr wrap="square" anchor="t" lIns="73152" rIns="73152" tIns="36576" bIns="36576">
            <a:noAutofit/>
          </a:bodyPr>
          <a:lstStyle/>
          <a:p>
            <a:pPr algn="ctr">
              <a:spcBef>
                <a:spcPts val="0"/>
              </a:spcBef>
              <a:spcAft>
                <a:spcPts val="0"/>
              </a:spcAft>
            </a:pPr>
            <a:r>
              <a:rPr lang="tr-TR" sz="1300" b="1" i="0">
                <a:solidFill>
                  <a:srgbClr val="6F92CE"/>
                </a:solidFill>
                <a:latin typeface="Calibri"/>
              </a:rPr>
              <a:t>Erkek</a:t>
            </a:r>
          </a:p>
        </p:txBody>
      </p:sp>
      <p:sp>
        <p:nvSpPr>
          <p:cNvPr id="82" name="TextBox 81"/>
          <p:cNvSpPr txBox="1"/>
          <p:nvPr/>
        </p:nvSpPr>
        <p:spPr>
          <a:xfrm>
            <a:off x="4672468" y="3447288"/>
            <a:ext cx="1048473" cy="329184"/>
          </a:xfrm>
          <a:prstGeom prst="rect">
            <a:avLst/>
          </a:prstGeom>
          <a:noFill/>
        </p:spPr>
        <p:txBody>
          <a:bodyPr wrap="square" anchor="t" lIns="73152" rIns="73152" tIns="36576" bIns="36576">
            <a:noAutofit/>
          </a:bodyPr>
          <a:lstStyle/>
          <a:p>
            <a:pPr algn="ctr">
              <a:spcBef>
                <a:spcPts val="0"/>
              </a:spcBef>
              <a:spcAft>
                <a:spcPts val="0"/>
              </a:spcAft>
            </a:pPr>
            <a:r>
              <a:rPr lang="tr-TR" sz="1300" b="1" i="0">
                <a:solidFill>
                  <a:srgbClr val="F08C7E"/>
                </a:solidFill>
                <a:latin typeface="Calibri"/>
              </a:rPr>
              <a:t>Kadın</a:t>
            </a:r>
          </a:p>
        </p:txBody>
      </p:sp>
      <p:sp>
        <p:nvSpPr>
          <p:cNvPr id="83" name="TextBox 82"/>
          <p:cNvSpPr txBox="1"/>
          <p:nvPr/>
        </p:nvSpPr>
        <p:spPr>
          <a:xfrm>
            <a:off x="3441115" y="3822192"/>
            <a:ext cx="2462707" cy="6858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B85C12"/>
                </a:solidFill>
                <a:latin typeface="Calibri"/>
              </a:rPr>
              <a:t>Tabanı daralmaya başlamış</a:t>
            </a:r>
          </a:p>
        </p:txBody>
      </p:sp>
      <p:sp>
        <p:nvSpPr>
          <p:cNvPr id="84" name="TextBox 83"/>
          <p:cNvSpPr txBox="1"/>
          <p:nvPr/>
        </p:nvSpPr>
        <p:spPr>
          <a:xfrm>
            <a:off x="3441115" y="4507992"/>
            <a:ext cx="2462707" cy="868680"/>
          </a:xfrm>
          <a:prstGeom prst="rect">
            <a:avLst/>
          </a:prstGeom>
          <a:noFill/>
        </p:spPr>
        <p:txBody>
          <a:bodyPr wrap="square" anchor="ctr" lIns="73152" rIns="73152" tIns="36576" bIns="36576">
            <a:noAutofit/>
          </a:bodyPr>
          <a:lstStyle/>
          <a:p>
            <a:pPr algn="ctr">
              <a:spcBef>
                <a:spcPts val="0"/>
              </a:spcBef>
              <a:spcAft>
                <a:spcPts val="0"/>
              </a:spcAft>
            </a:pPr>
            <a:r>
              <a:rPr lang="tr-TR" sz="1700" b="0" i="0">
                <a:solidFill>
                  <a:srgbClr val="262626"/>
                </a:solidFill>
                <a:latin typeface="Calibri"/>
              </a:rPr>
              <a:t>Doğum oranı düşmeye başlamış; aktif nüfus artıyor</a:t>
            </a:r>
          </a:p>
        </p:txBody>
      </p:sp>
      <p:sp>
        <p:nvSpPr>
          <p:cNvPr id="85" name="Rounded Rectangle 84"/>
          <p:cNvSpPr/>
          <p:nvPr/>
        </p:nvSpPr>
        <p:spPr>
          <a:xfrm>
            <a:off x="3669715" y="5422392"/>
            <a:ext cx="2005507" cy="411480"/>
          </a:xfrm>
          <a:prstGeom prst="roundRect">
            <a:avLst>
              <a:gd name="adj" fmla="val 50000"/>
            </a:avLst>
          </a:prstGeom>
          <a:solidFill>
            <a:srgbClr val="B85C12"/>
          </a:solidFill>
          <a:ln>
            <a:noFill/>
          </a:ln>
          <a:effectLst/>
        </p:spPr>
        <p:txBody>
          <a:bodyPr rtlCol="0" anchor="ctr" wrap="square" lIns="36576" rIns="36576" tIns="0" bIns="0">
            <a:noAutofit/>
          </a:bodyPr>
          <a:lstStyle/>
          <a:p>
            <a:pPr algn="ctr">
              <a:spcBef>
                <a:spcPts val="0"/>
              </a:spcBef>
              <a:spcAft>
                <a:spcPts val="0"/>
              </a:spcAft>
            </a:pPr>
            <a:r>
              <a:rPr lang="tr-TR" sz="1700" b="1" i="0">
                <a:solidFill>
                  <a:srgbClr val="FFFFFF"/>
                </a:solidFill>
                <a:latin typeface="Calibri"/>
              </a:rPr>
              <a:t>≈ 3. aşama</a:t>
            </a:r>
          </a:p>
        </p:txBody>
      </p:sp>
      <p:sp>
        <p:nvSpPr>
          <p:cNvPr id="86" name="Rounded Rectangle 85"/>
          <p:cNvSpPr/>
          <p:nvPr/>
        </p:nvSpPr>
        <p:spPr>
          <a:xfrm>
            <a:off x="6196430" y="1216152"/>
            <a:ext cx="2645587" cy="4709160"/>
          </a:xfrm>
          <a:prstGeom prst="roundRect">
            <a:avLst>
              <a:gd name="adj" fmla="val 6000"/>
            </a:avLst>
          </a:prstGeom>
          <a:solidFill>
            <a:srgbClr val="F0F0F0"/>
          </a:solidFill>
          <a:ln>
            <a:noFill/>
          </a:ln>
          <a:effectLst/>
        </p:spPr>
        <p:txBody>
          <a:bodyPr rtlCol="0" anchor="ctr"/>
          <a:lstStyle/>
          <a:p/>
        </p:txBody>
      </p:sp>
      <p:sp>
        <p:nvSpPr>
          <p:cNvPr id="87" name="Oval 86"/>
          <p:cNvSpPr/>
          <p:nvPr/>
        </p:nvSpPr>
        <p:spPr>
          <a:xfrm>
            <a:off x="6306158" y="132588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88" name="Rectangle 87"/>
          <p:cNvSpPr/>
          <p:nvPr/>
        </p:nvSpPr>
        <p:spPr>
          <a:xfrm>
            <a:off x="6817296" y="3332325"/>
            <a:ext cx="701927" cy="107624"/>
          </a:xfrm>
          <a:prstGeom prst="rect">
            <a:avLst/>
          </a:prstGeom>
          <a:solidFill>
            <a:srgbClr val="6F92CE"/>
          </a:solidFill>
          <a:ln>
            <a:noFill/>
          </a:ln>
          <a:effectLst/>
        </p:spPr>
        <p:txBody>
          <a:bodyPr rtlCol="0" anchor="ctr"/>
          <a:lstStyle/>
          <a:p/>
        </p:txBody>
      </p:sp>
      <p:sp>
        <p:nvSpPr>
          <p:cNvPr id="89" name="Rectangle 88"/>
          <p:cNvSpPr/>
          <p:nvPr/>
        </p:nvSpPr>
        <p:spPr>
          <a:xfrm>
            <a:off x="7519223" y="3332325"/>
            <a:ext cx="701927" cy="107624"/>
          </a:xfrm>
          <a:prstGeom prst="rect">
            <a:avLst/>
          </a:prstGeom>
          <a:solidFill>
            <a:srgbClr val="F08C7E"/>
          </a:solidFill>
          <a:ln>
            <a:noFill/>
          </a:ln>
          <a:effectLst/>
        </p:spPr>
        <p:txBody>
          <a:bodyPr rtlCol="0" anchor="ctr"/>
          <a:lstStyle/>
          <a:p/>
        </p:txBody>
      </p:sp>
      <p:sp>
        <p:nvSpPr>
          <p:cNvPr id="90" name="Rectangle 89"/>
          <p:cNvSpPr/>
          <p:nvPr/>
        </p:nvSpPr>
        <p:spPr>
          <a:xfrm>
            <a:off x="6797240" y="3210024"/>
            <a:ext cx="721982" cy="107624"/>
          </a:xfrm>
          <a:prstGeom prst="rect">
            <a:avLst/>
          </a:prstGeom>
          <a:solidFill>
            <a:srgbClr val="6F92CE"/>
          </a:solidFill>
          <a:ln>
            <a:noFill/>
          </a:ln>
          <a:effectLst/>
        </p:spPr>
        <p:txBody>
          <a:bodyPr rtlCol="0" anchor="ctr"/>
          <a:lstStyle/>
          <a:p/>
        </p:txBody>
      </p:sp>
      <p:sp>
        <p:nvSpPr>
          <p:cNvPr id="91" name="Rectangle 90"/>
          <p:cNvSpPr/>
          <p:nvPr/>
        </p:nvSpPr>
        <p:spPr>
          <a:xfrm>
            <a:off x="7519223" y="3210024"/>
            <a:ext cx="721982" cy="107624"/>
          </a:xfrm>
          <a:prstGeom prst="rect">
            <a:avLst/>
          </a:prstGeom>
          <a:solidFill>
            <a:srgbClr val="F08C7E"/>
          </a:solidFill>
          <a:ln>
            <a:noFill/>
          </a:ln>
          <a:effectLst/>
        </p:spPr>
        <p:txBody>
          <a:bodyPr rtlCol="0" anchor="ctr"/>
          <a:lstStyle/>
          <a:p/>
        </p:txBody>
      </p:sp>
      <p:sp>
        <p:nvSpPr>
          <p:cNvPr id="92" name="Rectangle 91"/>
          <p:cNvSpPr/>
          <p:nvPr/>
        </p:nvSpPr>
        <p:spPr>
          <a:xfrm>
            <a:off x="6777185" y="3087723"/>
            <a:ext cx="742037" cy="107624"/>
          </a:xfrm>
          <a:prstGeom prst="rect">
            <a:avLst/>
          </a:prstGeom>
          <a:solidFill>
            <a:srgbClr val="6F92CE"/>
          </a:solidFill>
          <a:ln>
            <a:noFill/>
          </a:ln>
          <a:effectLst/>
        </p:spPr>
        <p:txBody>
          <a:bodyPr rtlCol="0" anchor="ctr"/>
          <a:lstStyle/>
          <a:p/>
        </p:txBody>
      </p:sp>
      <p:sp>
        <p:nvSpPr>
          <p:cNvPr id="93" name="Rectangle 92"/>
          <p:cNvSpPr/>
          <p:nvPr/>
        </p:nvSpPr>
        <p:spPr>
          <a:xfrm>
            <a:off x="7519223" y="3087723"/>
            <a:ext cx="742037" cy="107624"/>
          </a:xfrm>
          <a:prstGeom prst="rect">
            <a:avLst/>
          </a:prstGeom>
          <a:solidFill>
            <a:srgbClr val="F08C7E"/>
          </a:solidFill>
          <a:ln>
            <a:noFill/>
          </a:ln>
          <a:effectLst/>
        </p:spPr>
        <p:txBody>
          <a:bodyPr rtlCol="0" anchor="ctr"/>
          <a:lstStyle/>
          <a:p/>
        </p:txBody>
      </p:sp>
      <p:sp>
        <p:nvSpPr>
          <p:cNvPr id="94" name="Rectangle 93"/>
          <p:cNvSpPr/>
          <p:nvPr/>
        </p:nvSpPr>
        <p:spPr>
          <a:xfrm>
            <a:off x="6757130" y="2965422"/>
            <a:ext cx="762092" cy="107624"/>
          </a:xfrm>
          <a:prstGeom prst="rect">
            <a:avLst/>
          </a:prstGeom>
          <a:solidFill>
            <a:srgbClr val="6F92CE"/>
          </a:solidFill>
          <a:ln>
            <a:noFill/>
          </a:ln>
          <a:effectLst/>
        </p:spPr>
        <p:txBody>
          <a:bodyPr rtlCol="0" anchor="ctr"/>
          <a:lstStyle/>
          <a:p/>
        </p:txBody>
      </p:sp>
      <p:sp>
        <p:nvSpPr>
          <p:cNvPr id="95" name="Rectangle 94"/>
          <p:cNvSpPr/>
          <p:nvPr/>
        </p:nvSpPr>
        <p:spPr>
          <a:xfrm>
            <a:off x="7519223" y="2965422"/>
            <a:ext cx="762092" cy="107624"/>
          </a:xfrm>
          <a:prstGeom prst="rect">
            <a:avLst/>
          </a:prstGeom>
          <a:solidFill>
            <a:srgbClr val="F08C7E"/>
          </a:solidFill>
          <a:ln>
            <a:noFill/>
          </a:ln>
          <a:effectLst/>
        </p:spPr>
        <p:txBody>
          <a:bodyPr rtlCol="0" anchor="ctr"/>
          <a:lstStyle/>
          <a:p/>
        </p:txBody>
      </p:sp>
      <p:sp>
        <p:nvSpPr>
          <p:cNvPr id="96" name="Rectangle 95"/>
          <p:cNvSpPr/>
          <p:nvPr/>
        </p:nvSpPr>
        <p:spPr>
          <a:xfrm>
            <a:off x="6747103" y="2843121"/>
            <a:ext cx="772120" cy="107624"/>
          </a:xfrm>
          <a:prstGeom prst="rect">
            <a:avLst/>
          </a:prstGeom>
          <a:solidFill>
            <a:srgbClr val="6F92CE"/>
          </a:solidFill>
          <a:ln>
            <a:noFill/>
          </a:ln>
          <a:effectLst/>
        </p:spPr>
        <p:txBody>
          <a:bodyPr rtlCol="0" anchor="ctr"/>
          <a:lstStyle/>
          <a:p/>
        </p:txBody>
      </p:sp>
      <p:sp>
        <p:nvSpPr>
          <p:cNvPr id="97" name="Rectangle 96"/>
          <p:cNvSpPr/>
          <p:nvPr/>
        </p:nvSpPr>
        <p:spPr>
          <a:xfrm>
            <a:off x="7519223" y="2843121"/>
            <a:ext cx="772120" cy="107624"/>
          </a:xfrm>
          <a:prstGeom prst="rect">
            <a:avLst/>
          </a:prstGeom>
          <a:solidFill>
            <a:srgbClr val="F08C7E"/>
          </a:solidFill>
          <a:ln>
            <a:noFill/>
          </a:ln>
          <a:effectLst/>
        </p:spPr>
        <p:txBody>
          <a:bodyPr rtlCol="0" anchor="ctr"/>
          <a:lstStyle/>
          <a:p/>
        </p:txBody>
      </p:sp>
      <p:sp>
        <p:nvSpPr>
          <p:cNvPr id="98" name="Rectangle 97"/>
          <p:cNvSpPr/>
          <p:nvPr/>
        </p:nvSpPr>
        <p:spPr>
          <a:xfrm>
            <a:off x="6737075" y="2720820"/>
            <a:ext cx="782147" cy="107624"/>
          </a:xfrm>
          <a:prstGeom prst="rect">
            <a:avLst/>
          </a:prstGeom>
          <a:solidFill>
            <a:srgbClr val="6F92CE"/>
          </a:solidFill>
          <a:ln>
            <a:noFill/>
          </a:ln>
          <a:effectLst/>
        </p:spPr>
        <p:txBody>
          <a:bodyPr rtlCol="0" anchor="ctr"/>
          <a:lstStyle/>
          <a:p/>
        </p:txBody>
      </p:sp>
      <p:sp>
        <p:nvSpPr>
          <p:cNvPr id="99" name="Rectangle 98"/>
          <p:cNvSpPr/>
          <p:nvPr/>
        </p:nvSpPr>
        <p:spPr>
          <a:xfrm>
            <a:off x="7519223" y="2720820"/>
            <a:ext cx="782147" cy="107624"/>
          </a:xfrm>
          <a:prstGeom prst="rect">
            <a:avLst/>
          </a:prstGeom>
          <a:solidFill>
            <a:srgbClr val="F08C7E"/>
          </a:solidFill>
          <a:ln>
            <a:noFill/>
          </a:ln>
          <a:effectLst/>
        </p:spPr>
        <p:txBody>
          <a:bodyPr rtlCol="0" anchor="ctr"/>
          <a:lstStyle/>
          <a:p/>
        </p:txBody>
      </p:sp>
      <p:sp>
        <p:nvSpPr>
          <p:cNvPr id="100" name="Rectangle 99"/>
          <p:cNvSpPr/>
          <p:nvPr/>
        </p:nvSpPr>
        <p:spPr>
          <a:xfrm>
            <a:off x="6737075" y="2598519"/>
            <a:ext cx="782147" cy="107624"/>
          </a:xfrm>
          <a:prstGeom prst="rect">
            <a:avLst/>
          </a:prstGeom>
          <a:solidFill>
            <a:srgbClr val="6F92CE"/>
          </a:solidFill>
          <a:ln>
            <a:noFill/>
          </a:ln>
          <a:effectLst/>
        </p:spPr>
        <p:txBody>
          <a:bodyPr rtlCol="0" anchor="ctr"/>
          <a:lstStyle/>
          <a:p/>
        </p:txBody>
      </p:sp>
      <p:sp>
        <p:nvSpPr>
          <p:cNvPr id="101" name="Rectangle 100"/>
          <p:cNvSpPr/>
          <p:nvPr/>
        </p:nvSpPr>
        <p:spPr>
          <a:xfrm>
            <a:off x="7519223" y="2598519"/>
            <a:ext cx="782147" cy="107624"/>
          </a:xfrm>
          <a:prstGeom prst="rect">
            <a:avLst/>
          </a:prstGeom>
          <a:solidFill>
            <a:srgbClr val="F08C7E"/>
          </a:solidFill>
          <a:ln>
            <a:noFill/>
          </a:ln>
          <a:effectLst/>
        </p:spPr>
        <p:txBody>
          <a:bodyPr rtlCol="0" anchor="ctr"/>
          <a:lstStyle/>
          <a:p/>
        </p:txBody>
      </p:sp>
      <p:sp>
        <p:nvSpPr>
          <p:cNvPr id="102" name="Rectangle 101"/>
          <p:cNvSpPr/>
          <p:nvPr/>
        </p:nvSpPr>
        <p:spPr>
          <a:xfrm>
            <a:off x="6747103" y="2476218"/>
            <a:ext cx="772120" cy="107624"/>
          </a:xfrm>
          <a:prstGeom prst="rect">
            <a:avLst/>
          </a:prstGeom>
          <a:solidFill>
            <a:srgbClr val="6F92CE"/>
          </a:solidFill>
          <a:ln>
            <a:noFill/>
          </a:ln>
          <a:effectLst/>
        </p:spPr>
        <p:txBody>
          <a:bodyPr rtlCol="0" anchor="ctr"/>
          <a:lstStyle/>
          <a:p/>
        </p:txBody>
      </p:sp>
      <p:sp>
        <p:nvSpPr>
          <p:cNvPr id="103" name="Rectangle 102"/>
          <p:cNvSpPr/>
          <p:nvPr/>
        </p:nvSpPr>
        <p:spPr>
          <a:xfrm>
            <a:off x="7519223" y="2476218"/>
            <a:ext cx="772120" cy="107624"/>
          </a:xfrm>
          <a:prstGeom prst="rect">
            <a:avLst/>
          </a:prstGeom>
          <a:solidFill>
            <a:srgbClr val="F08C7E"/>
          </a:solidFill>
          <a:ln>
            <a:noFill/>
          </a:ln>
          <a:effectLst/>
        </p:spPr>
        <p:txBody>
          <a:bodyPr rtlCol="0" anchor="ctr"/>
          <a:lstStyle/>
          <a:p/>
        </p:txBody>
      </p:sp>
      <p:sp>
        <p:nvSpPr>
          <p:cNvPr id="104" name="Rectangle 103"/>
          <p:cNvSpPr/>
          <p:nvPr/>
        </p:nvSpPr>
        <p:spPr>
          <a:xfrm>
            <a:off x="6767158" y="2353917"/>
            <a:ext cx="752065" cy="107624"/>
          </a:xfrm>
          <a:prstGeom prst="rect">
            <a:avLst/>
          </a:prstGeom>
          <a:solidFill>
            <a:srgbClr val="6F92CE"/>
          </a:solidFill>
          <a:ln>
            <a:noFill/>
          </a:ln>
          <a:effectLst/>
        </p:spPr>
        <p:txBody>
          <a:bodyPr rtlCol="0" anchor="ctr"/>
          <a:lstStyle/>
          <a:p/>
        </p:txBody>
      </p:sp>
      <p:sp>
        <p:nvSpPr>
          <p:cNvPr id="105" name="Rectangle 104"/>
          <p:cNvSpPr/>
          <p:nvPr/>
        </p:nvSpPr>
        <p:spPr>
          <a:xfrm>
            <a:off x="7519223" y="2353917"/>
            <a:ext cx="752065" cy="107624"/>
          </a:xfrm>
          <a:prstGeom prst="rect">
            <a:avLst/>
          </a:prstGeom>
          <a:solidFill>
            <a:srgbClr val="F08C7E"/>
          </a:solidFill>
          <a:ln>
            <a:noFill/>
          </a:ln>
          <a:effectLst/>
        </p:spPr>
        <p:txBody>
          <a:bodyPr rtlCol="0" anchor="ctr"/>
          <a:lstStyle/>
          <a:p/>
        </p:txBody>
      </p:sp>
      <p:sp>
        <p:nvSpPr>
          <p:cNvPr id="106" name="Rectangle 105"/>
          <p:cNvSpPr/>
          <p:nvPr/>
        </p:nvSpPr>
        <p:spPr>
          <a:xfrm>
            <a:off x="6797240" y="2231616"/>
            <a:ext cx="721982" cy="107624"/>
          </a:xfrm>
          <a:prstGeom prst="rect">
            <a:avLst/>
          </a:prstGeom>
          <a:solidFill>
            <a:srgbClr val="6F92CE"/>
          </a:solidFill>
          <a:ln>
            <a:noFill/>
          </a:ln>
          <a:effectLst/>
        </p:spPr>
        <p:txBody>
          <a:bodyPr rtlCol="0" anchor="ctr"/>
          <a:lstStyle/>
          <a:p/>
        </p:txBody>
      </p:sp>
      <p:sp>
        <p:nvSpPr>
          <p:cNvPr id="107" name="Rectangle 106"/>
          <p:cNvSpPr/>
          <p:nvPr/>
        </p:nvSpPr>
        <p:spPr>
          <a:xfrm>
            <a:off x="7519223" y="2231616"/>
            <a:ext cx="721982" cy="107624"/>
          </a:xfrm>
          <a:prstGeom prst="rect">
            <a:avLst/>
          </a:prstGeom>
          <a:solidFill>
            <a:srgbClr val="F08C7E"/>
          </a:solidFill>
          <a:ln>
            <a:noFill/>
          </a:ln>
          <a:effectLst/>
        </p:spPr>
        <p:txBody>
          <a:bodyPr rtlCol="0" anchor="ctr"/>
          <a:lstStyle/>
          <a:p/>
        </p:txBody>
      </p:sp>
      <p:sp>
        <p:nvSpPr>
          <p:cNvPr id="108" name="Rectangle 107"/>
          <p:cNvSpPr/>
          <p:nvPr/>
        </p:nvSpPr>
        <p:spPr>
          <a:xfrm>
            <a:off x="6837351" y="2109315"/>
            <a:ext cx="681872" cy="107624"/>
          </a:xfrm>
          <a:prstGeom prst="rect">
            <a:avLst/>
          </a:prstGeom>
          <a:solidFill>
            <a:srgbClr val="6F92CE"/>
          </a:solidFill>
          <a:ln>
            <a:noFill/>
          </a:ln>
          <a:effectLst/>
        </p:spPr>
        <p:txBody>
          <a:bodyPr rtlCol="0" anchor="ctr"/>
          <a:lstStyle/>
          <a:p/>
        </p:txBody>
      </p:sp>
      <p:sp>
        <p:nvSpPr>
          <p:cNvPr id="109" name="Rectangle 108"/>
          <p:cNvSpPr/>
          <p:nvPr/>
        </p:nvSpPr>
        <p:spPr>
          <a:xfrm>
            <a:off x="7519223" y="2109315"/>
            <a:ext cx="681872" cy="107624"/>
          </a:xfrm>
          <a:prstGeom prst="rect">
            <a:avLst/>
          </a:prstGeom>
          <a:solidFill>
            <a:srgbClr val="F08C7E"/>
          </a:solidFill>
          <a:ln>
            <a:noFill/>
          </a:ln>
          <a:effectLst/>
        </p:spPr>
        <p:txBody>
          <a:bodyPr rtlCol="0" anchor="ctr"/>
          <a:lstStyle/>
          <a:p/>
        </p:txBody>
      </p:sp>
      <p:sp>
        <p:nvSpPr>
          <p:cNvPr id="110" name="Rectangle 109"/>
          <p:cNvSpPr/>
          <p:nvPr/>
        </p:nvSpPr>
        <p:spPr>
          <a:xfrm>
            <a:off x="6897516" y="1987014"/>
            <a:ext cx="621707" cy="107624"/>
          </a:xfrm>
          <a:prstGeom prst="rect">
            <a:avLst/>
          </a:prstGeom>
          <a:solidFill>
            <a:srgbClr val="6F92CE"/>
          </a:solidFill>
          <a:ln>
            <a:noFill/>
          </a:ln>
          <a:effectLst/>
        </p:spPr>
        <p:txBody>
          <a:bodyPr rtlCol="0" anchor="ctr"/>
          <a:lstStyle/>
          <a:p/>
        </p:txBody>
      </p:sp>
      <p:sp>
        <p:nvSpPr>
          <p:cNvPr id="111" name="Rectangle 110"/>
          <p:cNvSpPr/>
          <p:nvPr/>
        </p:nvSpPr>
        <p:spPr>
          <a:xfrm>
            <a:off x="7519223" y="1987014"/>
            <a:ext cx="621707" cy="107624"/>
          </a:xfrm>
          <a:prstGeom prst="rect">
            <a:avLst/>
          </a:prstGeom>
          <a:solidFill>
            <a:srgbClr val="F08C7E"/>
          </a:solidFill>
          <a:ln>
            <a:noFill/>
          </a:ln>
          <a:effectLst/>
        </p:spPr>
        <p:txBody>
          <a:bodyPr rtlCol="0" anchor="ctr"/>
          <a:lstStyle/>
          <a:p/>
        </p:txBody>
      </p:sp>
      <p:sp>
        <p:nvSpPr>
          <p:cNvPr id="112" name="Rectangle 111"/>
          <p:cNvSpPr/>
          <p:nvPr/>
        </p:nvSpPr>
        <p:spPr>
          <a:xfrm>
            <a:off x="6987764" y="1864713"/>
            <a:ext cx="531459" cy="107624"/>
          </a:xfrm>
          <a:prstGeom prst="rect">
            <a:avLst/>
          </a:prstGeom>
          <a:solidFill>
            <a:srgbClr val="6F92CE"/>
          </a:solidFill>
          <a:ln>
            <a:noFill/>
          </a:ln>
          <a:effectLst/>
        </p:spPr>
        <p:txBody>
          <a:bodyPr rtlCol="0" anchor="ctr"/>
          <a:lstStyle/>
          <a:p/>
        </p:txBody>
      </p:sp>
      <p:sp>
        <p:nvSpPr>
          <p:cNvPr id="113" name="Rectangle 112"/>
          <p:cNvSpPr/>
          <p:nvPr/>
        </p:nvSpPr>
        <p:spPr>
          <a:xfrm>
            <a:off x="7519223" y="1864713"/>
            <a:ext cx="531459" cy="107624"/>
          </a:xfrm>
          <a:prstGeom prst="rect">
            <a:avLst/>
          </a:prstGeom>
          <a:solidFill>
            <a:srgbClr val="F08C7E"/>
          </a:solidFill>
          <a:ln>
            <a:noFill/>
          </a:ln>
          <a:effectLst/>
        </p:spPr>
        <p:txBody>
          <a:bodyPr rtlCol="0" anchor="ctr"/>
          <a:lstStyle/>
          <a:p/>
        </p:txBody>
      </p:sp>
      <p:sp>
        <p:nvSpPr>
          <p:cNvPr id="114" name="Rectangle 113"/>
          <p:cNvSpPr/>
          <p:nvPr/>
        </p:nvSpPr>
        <p:spPr>
          <a:xfrm>
            <a:off x="7098067" y="1742412"/>
            <a:ext cx="421156" cy="107624"/>
          </a:xfrm>
          <a:prstGeom prst="rect">
            <a:avLst/>
          </a:prstGeom>
          <a:solidFill>
            <a:srgbClr val="6F92CE"/>
          </a:solidFill>
          <a:ln>
            <a:noFill/>
          </a:ln>
          <a:effectLst/>
        </p:spPr>
        <p:txBody>
          <a:bodyPr rtlCol="0" anchor="ctr"/>
          <a:lstStyle/>
          <a:p/>
        </p:txBody>
      </p:sp>
      <p:sp>
        <p:nvSpPr>
          <p:cNvPr id="115" name="Rectangle 114"/>
          <p:cNvSpPr/>
          <p:nvPr/>
        </p:nvSpPr>
        <p:spPr>
          <a:xfrm>
            <a:off x="7519223" y="1742412"/>
            <a:ext cx="421156" cy="107624"/>
          </a:xfrm>
          <a:prstGeom prst="rect">
            <a:avLst/>
          </a:prstGeom>
          <a:solidFill>
            <a:srgbClr val="F08C7E"/>
          </a:solidFill>
          <a:ln>
            <a:noFill/>
          </a:ln>
          <a:effectLst/>
        </p:spPr>
        <p:txBody>
          <a:bodyPr rtlCol="0" anchor="ctr"/>
          <a:lstStyle/>
          <a:p/>
        </p:txBody>
      </p:sp>
      <p:sp>
        <p:nvSpPr>
          <p:cNvPr id="116" name="Rectangle 115"/>
          <p:cNvSpPr/>
          <p:nvPr/>
        </p:nvSpPr>
        <p:spPr>
          <a:xfrm>
            <a:off x="7218397" y="1620111"/>
            <a:ext cx="300826" cy="107624"/>
          </a:xfrm>
          <a:prstGeom prst="rect">
            <a:avLst/>
          </a:prstGeom>
          <a:solidFill>
            <a:srgbClr val="6F92CE"/>
          </a:solidFill>
          <a:ln>
            <a:noFill/>
          </a:ln>
          <a:effectLst/>
        </p:spPr>
        <p:txBody>
          <a:bodyPr rtlCol="0" anchor="ctr"/>
          <a:lstStyle/>
          <a:p/>
        </p:txBody>
      </p:sp>
      <p:sp>
        <p:nvSpPr>
          <p:cNvPr id="117" name="Rectangle 116"/>
          <p:cNvSpPr/>
          <p:nvPr/>
        </p:nvSpPr>
        <p:spPr>
          <a:xfrm>
            <a:off x="7519223" y="1620111"/>
            <a:ext cx="300826" cy="107624"/>
          </a:xfrm>
          <a:prstGeom prst="rect">
            <a:avLst/>
          </a:prstGeom>
          <a:solidFill>
            <a:srgbClr val="F08C7E"/>
          </a:solidFill>
          <a:ln>
            <a:noFill/>
          </a:ln>
          <a:effectLst/>
        </p:spPr>
        <p:txBody>
          <a:bodyPr rtlCol="0" anchor="ctr"/>
          <a:lstStyle/>
          <a:p/>
        </p:txBody>
      </p:sp>
      <p:sp>
        <p:nvSpPr>
          <p:cNvPr id="118" name="Rectangle 117"/>
          <p:cNvSpPr/>
          <p:nvPr/>
        </p:nvSpPr>
        <p:spPr>
          <a:xfrm>
            <a:off x="7358782" y="1497810"/>
            <a:ext cx="160440" cy="107624"/>
          </a:xfrm>
          <a:prstGeom prst="rect">
            <a:avLst/>
          </a:prstGeom>
          <a:solidFill>
            <a:srgbClr val="6F92CE"/>
          </a:solidFill>
          <a:ln>
            <a:noFill/>
          </a:ln>
          <a:effectLst/>
        </p:spPr>
        <p:txBody>
          <a:bodyPr rtlCol="0" anchor="ctr"/>
          <a:lstStyle/>
          <a:p/>
        </p:txBody>
      </p:sp>
      <p:sp>
        <p:nvSpPr>
          <p:cNvPr id="119" name="Rectangle 118"/>
          <p:cNvSpPr/>
          <p:nvPr/>
        </p:nvSpPr>
        <p:spPr>
          <a:xfrm>
            <a:off x="7519223" y="1497810"/>
            <a:ext cx="160440" cy="107624"/>
          </a:xfrm>
          <a:prstGeom prst="rect">
            <a:avLst/>
          </a:prstGeom>
          <a:solidFill>
            <a:srgbClr val="F08C7E"/>
          </a:solidFill>
          <a:ln>
            <a:noFill/>
          </a:ln>
          <a:effectLst/>
        </p:spPr>
        <p:txBody>
          <a:bodyPr rtlCol="0" anchor="ctr"/>
          <a:lstStyle/>
          <a:p/>
        </p:txBody>
      </p:sp>
      <p:cxnSp>
        <p:nvCxnSpPr>
          <p:cNvPr id="120" name="Connector 119"/>
          <p:cNvCxnSpPr/>
          <p:nvPr/>
        </p:nvCxnSpPr>
        <p:spPr>
          <a:xfrm>
            <a:off x="7519223" y="1490472"/>
            <a:ext cx="0" cy="1956816"/>
          </a:xfrm>
          <a:prstGeom prst="line">
            <a:avLst/>
          </a:prstGeom>
          <a:ln w="12700">
            <a:solidFill>
              <a:srgbClr val="4F4F4F"/>
            </a:solidFill>
          </a:ln>
        </p:spPr>
      </p:cxnSp>
      <p:sp>
        <p:nvSpPr>
          <p:cNvPr id="121" name="TextBox 120"/>
          <p:cNvSpPr txBox="1"/>
          <p:nvPr/>
        </p:nvSpPr>
        <p:spPr>
          <a:xfrm>
            <a:off x="6470750" y="3447288"/>
            <a:ext cx="1048473" cy="329184"/>
          </a:xfrm>
          <a:prstGeom prst="rect">
            <a:avLst/>
          </a:prstGeom>
          <a:noFill/>
        </p:spPr>
        <p:txBody>
          <a:bodyPr wrap="square" anchor="t" lIns="73152" rIns="73152" tIns="36576" bIns="36576">
            <a:noAutofit/>
          </a:bodyPr>
          <a:lstStyle/>
          <a:p>
            <a:pPr algn="ctr">
              <a:spcBef>
                <a:spcPts val="0"/>
              </a:spcBef>
              <a:spcAft>
                <a:spcPts val="0"/>
              </a:spcAft>
            </a:pPr>
            <a:r>
              <a:rPr lang="tr-TR" sz="1300" b="1" i="0">
                <a:solidFill>
                  <a:srgbClr val="6F92CE"/>
                </a:solidFill>
                <a:latin typeface="Calibri"/>
              </a:rPr>
              <a:t>Erkek</a:t>
            </a:r>
          </a:p>
        </p:txBody>
      </p:sp>
      <p:sp>
        <p:nvSpPr>
          <p:cNvPr id="122" name="TextBox 121"/>
          <p:cNvSpPr txBox="1"/>
          <p:nvPr/>
        </p:nvSpPr>
        <p:spPr>
          <a:xfrm>
            <a:off x="7519223" y="3447288"/>
            <a:ext cx="1048473" cy="329184"/>
          </a:xfrm>
          <a:prstGeom prst="rect">
            <a:avLst/>
          </a:prstGeom>
          <a:noFill/>
        </p:spPr>
        <p:txBody>
          <a:bodyPr wrap="square" anchor="t" lIns="73152" rIns="73152" tIns="36576" bIns="36576">
            <a:noAutofit/>
          </a:bodyPr>
          <a:lstStyle/>
          <a:p>
            <a:pPr algn="ctr">
              <a:spcBef>
                <a:spcPts val="0"/>
              </a:spcBef>
              <a:spcAft>
                <a:spcPts val="0"/>
              </a:spcAft>
            </a:pPr>
            <a:r>
              <a:rPr lang="tr-TR" sz="1300" b="1" i="0">
                <a:solidFill>
                  <a:srgbClr val="F08C7E"/>
                </a:solidFill>
                <a:latin typeface="Calibri"/>
              </a:rPr>
              <a:t>Kadın</a:t>
            </a:r>
          </a:p>
        </p:txBody>
      </p:sp>
      <p:sp>
        <p:nvSpPr>
          <p:cNvPr id="123" name="TextBox 122"/>
          <p:cNvSpPr txBox="1"/>
          <p:nvPr/>
        </p:nvSpPr>
        <p:spPr>
          <a:xfrm>
            <a:off x="6287870" y="3822192"/>
            <a:ext cx="2462707" cy="6858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B85C12"/>
                </a:solidFill>
                <a:latin typeface="Calibri"/>
              </a:rPr>
              <a:t>Dar tabanlı (dikdörtgene yakın)</a:t>
            </a:r>
          </a:p>
        </p:txBody>
      </p:sp>
      <p:sp>
        <p:nvSpPr>
          <p:cNvPr id="124" name="TextBox 123"/>
          <p:cNvSpPr txBox="1"/>
          <p:nvPr/>
        </p:nvSpPr>
        <p:spPr>
          <a:xfrm>
            <a:off x="6287870" y="4507992"/>
            <a:ext cx="2462707" cy="868680"/>
          </a:xfrm>
          <a:prstGeom prst="rect">
            <a:avLst/>
          </a:prstGeom>
          <a:noFill/>
        </p:spPr>
        <p:txBody>
          <a:bodyPr wrap="square" anchor="ctr" lIns="73152" rIns="73152" tIns="36576" bIns="36576">
            <a:noAutofit/>
          </a:bodyPr>
          <a:lstStyle/>
          <a:p>
            <a:pPr algn="ctr">
              <a:spcBef>
                <a:spcPts val="0"/>
              </a:spcBef>
              <a:spcAft>
                <a:spcPts val="0"/>
              </a:spcAft>
            </a:pPr>
            <a:r>
              <a:rPr lang="tr-TR" sz="1700" b="0" i="0">
                <a:solidFill>
                  <a:srgbClr val="262626"/>
                </a:solidFill>
                <a:latin typeface="Calibri"/>
              </a:rPr>
              <a:t>Doğum ve ölüm oranı düşük; artış çok yavaş</a:t>
            </a:r>
          </a:p>
        </p:txBody>
      </p:sp>
      <p:sp>
        <p:nvSpPr>
          <p:cNvPr id="125" name="Rounded Rectangle 124"/>
          <p:cNvSpPr/>
          <p:nvPr/>
        </p:nvSpPr>
        <p:spPr>
          <a:xfrm>
            <a:off x="6516470" y="5422392"/>
            <a:ext cx="2005507" cy="411480"/>
          </a:xfrm>
          <a:prstGeom prst="roundRect">
            <a:avLst>
              <a:gd name="adj" fmla="val 50000"/>
            </a:avLst>
          </a:prstGeom>
          <a:solidFill>
            <a:srgbClr val="B85C12"/>
          </a:solidFill>
          <a:ln>
            <a:noFill/>
          </a:ln>
          <a:effectLst/>
        </p:spPr>
        <p:txBody>
          <a:bodyPr rtlCol="0" anchor="ctr" wrap="square" lIns="36576" rIns="36576" tIns="0" bIns="0">
            <a:noAutofit/>
          </a:bodyPr>
          <a:lstStyle/>
          <a:p>
            <a:pPr algn="ctr">
              <a:spcBef>
                <a:spcPts val="0"/>
              </a:spcBef>
              <a:spcAft>
                <a:spcPts val="0"/>
              </a:spcAft>
            </a:pPr>
            <a:r>
              <a:rPr lang="tr-TR" sz="1700" b="1" i="0">
                <a:solidFill>
                  <a:srgbClr val="FFFFFF"/>
                </a:solidFill>
                <a:latin typeface="Calibri"/>
              </a:rPr>
              <a:t>≈ 4. aşama</a:t>
            </a:r>
          </a:p>
        </p:txBody>
      </p:sp>
      <p:sp>
        <p:nvSpPr>
          <p:cNvPr id="126" name="Rounded Rectangle 125"/>
          <p:cNvSpPr/>
          <p:nvPr/>
        </p:nvSpPr>
        <p:spPr>
          <a:xfrm>
            <a:off x="9043185" y="1216152"/>
            <a:ext cx="2645587" cy="4709160"/>
          </a:xfrm>
          <a:prstGeom prst="roundRect">
            <a:avLst>
              <a:gd name="adj" fmla="val 6000"/>
            </a:avLst>
          </a:prstGeom>
          <a:solidFill>
            <a:srgbClr val="F0F0F0"/>
          </a:solidFill>
          <a:ln>
            <a:noFill/>
          </a:ln>
          <a:effectLst/>
        </p:spPr>
        <p:txBody>
          <a:bodyPr rtlCol="0" anchor="ctr"/>
          <a:lstStyle/>
          <a:p/>
        </p:txBody>
      </p:sp>
      <p:sp>
        <p:nvSpPr>
          <p:cNvPr id="127" name="Oval 126"/>
          <p:cNvSpPr/>
          <p:nvPr/>
        </p:nvSpPr>
        <p:spPr>
          <a:xfrm>
            <a:off x="9152913" y="132588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128" name="Rectangle 127"/>
          <p:cNvSpPr/>
          <p:nvPr/>
        </p:nvSpPr>
        <p:spPr>
          <a:xfrm>
            <a:off x="9864601" y="3332325"/>
            <a:ext cx="501376" cy="107624"/>
          </a:xfrm>
          <a:prstGeom prst="rect">
            <a:avLst/>
          </a:prstGeom>
          <a:solidFill>
            <a:srgbClr val="6F92CE"/>
          </a:solidFill>
          <a:ln>
            <a:noFill/>
          </a:ln>
          <a:effectLst/>
        </p:spPr>
        <p:txBody>
          <a:bodyPr rtlCol="0" anchor="ctr"/>
          <a:lstStyle/>
          <a:p/>
        </p:txBody>
      </p:sp>
      <p:sp>
        <p:nvSpPr>
          <p:cNvPr id="129" name="Rectangle 128"/>
          <p:cNvSpPr/>
          <p:nvPr/>
        </p:nvSpPr>
        <p:spPr>
          <a:xfrm>
            <a:off x="10365978" y="3332325"/>
            <a:ext cx="501376" cy="107624"/>
          </a:xfrm>
          <a:prstGeom prst="rect">
            <a:avLst/>
          </a:prstGeom>
          <a:solidFill>
            <a:srgbClr val="F08C7E"/>
          </a:solidFill>
          <a:ln>
            <a:noFill/>
          </a:ln>
          <a:effectLst/>
        </p:spPr>
        <p:txBody>
          <a:bodyPr rtlCol="0" anchor="ctr"/>
          <a:lstStyle/>
          <a:p/>
        </p:txBody>
      </p:sp>
      <p:sp>
        <p:nvSpPr>
          <p:cNvPr id="130" name="Rectangle 129"/>
          <p:cNvSpPr/>
          <p:nvPr/>
        </p:nvSpPr>
        <p:spPr>
          <a:xfrm>
            <a:off x="9824491" y="3210024"/>
            <a:ext cx="541486" cy="107624"/>
          </a:xfrm>
          <a:prstGeom prst="rect">
            <a:avLst/>
          </a:prstGeom>
          <a:solidFill>
            <a:srgbClr val="6F92CE"/>
          </a:solidFill>
          <a:ln>
            <a:noFill/>
          </a:ln>
          <a:effectLst/>
        </p:spPr>
        <p:txBody>
          <a:bodyPr rtlCol="0" anchor="ctr"/>
          <a:lstStyle/>
          <a:p/>
        </p:txBody>
      </p:sp>
      <p:sp>
        <p:nvSpPr>
          <p:cNvPr id="131" name="Rectangle 130"/>
          <p:cNvSpPr/>
          <p:nvPr/>
        </p:nvSpPr>
        <p:spPr>
          <a:xfrm>
            <a:off x="10365978" y="3210024"/>
            <a:ext cx="541486" cy="107624"/>
          </a:xfrm>
          <a:prstGeom prst="rect">
            <a:avLst/>
          </a:prstGeom>
          <a:solidFill>
            <a:srgbClr val="F08C7E"/>
          </a:solidFill>
          <a:ln>
            <a:noFill/>
          </a:ln>
          <a:effectLst/>
        </p:spPr>
        <p:txBody>
          <a:bodyPr rtlCol="0" anchor="ctr"/>
          <a:lstStyle/>
          <a:p/>
        </p:txBody>
      </p:sp>
      <p:sp>
        <p:nvSpPr>
          <p:cNvPr id="132" name="Rectangle 131"/>
          <p:cNvSpPr/>
          <p:nvPr/>
        </p:nvSpPr>
        <p:spPr>
          <a:xfrm>
            <a:off x="9784381" y="3087723"/>
            <a:ext cx="581597" cy="107624"/>
          </a:xfrm>
          <a:prstGeom prst="rect">
            <a:avLst/>
          </a:prstGeom>
          <a:solidFill>
            <a:srgbClr val="6F92CE"/>
          </a:solidFill>
          <a:ln>
            <a:noFill/>
          </a:ln>
          <a:effectLst/>
        </p:spPr>
        <p:txBody>
          <a:bodyPr rtlCol="0" anchor="ctr"/>
          <a:lstStyle/>
          <a:p/>
        </p:txBody>
      </p:sp>
      <p:sp>
        <p:nvSpPr>
          <p:cNvPr id="133" name="Rectangle 132"/>
          <p:cNvSpPr/>
          <p:nvPr/>
        </p:nvSpPr>
        <p:spPr>
          <a:xfrm>
            <a:off x="10365978" y="3087723"/>
            <a:ext cx="581597" cy="107624"/>
          </a:xfrm>
          <a:prstGeom prst="rect">
            <a:avLst/>
          </a:prstGeom>
          <a:solidFill>
            <a:srgbClr val="F08C7E"/>
          </a:solidFill>
          <a:ln>
            <a:noFill/>
          </a:ln>
          <a:effectLst/>
        </p:spPr>
        <p:txBody>
          <a:bodyPr rtlCol="0" anchor="ctr"/>
          <a:lstStyle/>
          <a:p/>
        </p:txBody>
      </p:sp>
      <p:sp>
        <p:nvSpPr>
          <p:cNvPr id="134" name="Rectangle 133"/>
          <p:cNvSpPr/>
          <p:nvPr/>
        </p:nvSpPr>
        <p:spPr>
          <a:xfrm>
            <a:off x="9744271" y="2965422"/>
            <a:ext cx="621707" cy="107624"/>
          </a:xfrm>
          <a:prstGeom prst="rect">
            <a:avLst/>
          </a:prstGeom>
          <a:solidFill>
            <a:srgbClr val="6F92CE"/>
          </a:solidFill>
          <a:ln>
            <a:noFill/>
          </a:ln>
          <a:effectLst/>
        </p:spPr>
        <p:txBody>
          <a:bodyPr rtlCol="0" anchor="ctr"/>
          <a:lstStyle/>
          <a:p/>
        </p:txBody>
      </p:sp>
      <p:sp>
        <p:nvSpPr>
          <p:cNvPr id="135" name="Rectangle 134"/>
          <p:cNvSpPr/>
          <p:nvPr/>
        </p:nvSpPr>
        <p:spPr>
          <a:xfrm>
            <a:off x="10365978" y="2965422"/>
            <a:ext cx="621707" cy="107624"/>
          </a:xfrm>
          <a:prstGeom prst="rect">
            <a:avLst/>
          </a:prstGeom>
          <a:solidFill>
            <a:srgbClr val="F08C7E"/>
          </a:solidFill>
          <a:ln>
            <a:noFill/>
          </a:ln>
          <a:effectLst/>
        </p:spPr>
        <p:txBody>
          <a:bodyPr rtlCol="0" anchor="ctr"/>
          <a:lstStyle/>
          <a:p/>
        </p:txBody>
      </p:sp>
      <p:sp>
        <p:nvSpPr>
          <p:cNvPr id="136" name="Rectangle 135"/>
          <p:cNvSpPr/>
          <p:nvPr/>
        </p:nvSpPr>
        <p:spPr>
          <a:xfrm>
            <a:off x="9704161" y="2843121"/>
            <a:ext cx="661817" cy="107624"/>
          </a:xfrm>
          <a:prstGeom prst="rect">
            <a:avLst/>
          </a:prstGeom>
          <a:solidFill>
            <a:srgbClr val="6F92CE"/>
          </a:solidFill>
          <a:ln>
            <a:noFill/>
          </a:ln>
          <a:effectLst/>
        </p:spPr>
        <p:txBody>
          <a:bodyPr rtlCol="0" anchor="ctr"/>
          <a:lstStyle/>
          <a:p/>
        </p:txBody>
      </p:sp>
      <p:sp>
        <p:nvSpPr>
          <p:cNvPr id="137" name="Rectangle 136"/>
          <p:cNvSpPr/>
          <p:nvPr/>
        </p:nvSpPr>
        <p:spPr>
          <a:xfrm>
            <a:off x="10365978" y="2843121"/>
            <a:ext cx="661817" cy="107624"/>
          </a:xfrm>
          <a:prstGeom prst="rect">
            <a:avLst/>
          </a:prstGeom>
          <a:solidFill>
            <a:srgbClr val="F08C7E"/>
          </a:solidFill>
          <a:ln>
            <a:noFill/>
          </a:ln>
          <a:effectLst/>
        </p:spPr>
        <p:txBody>
          <a:bodyPr rtlCol="0" anchor="ctr"/>
          <a:lstStyle/>
          <a:p/>
        </p:txBody>
      </p:sp>
      <p:sp>
        <p:nvSpPr>
          <p:cNvPr id="138" name="Rectangle 137"/>
          <p:cNvSpPr/>
          <p:nvPr/>
        </p:nvSpPr>
        <p:spPr>
          <a:xfrm>
            <a:off x="9664051" y="2720820"/>
            <a:ext cx="701927" cy="107624"/>
          </a:xfrm>
          <a:prstGeom prst="rect">
            <a:avLst/>
          </a:prstGeom>
          <a:solidFill>
            <a:srgbClr val="6F92CE"/>
          </a:solidFill>
          <a:ln>
            <a:noFill/>
          </a:ln>
          <a:effectLst/>
        </p:spPr>
        <p:txBody>
          <a:bodyPr rtlCol="0" anchor="ctr"/>
          <a:lstStyle/>
          <a:p/>
        </p:txBody>
      </p:sp>
      <p:sp>
        <p:nvSpPr>
          <p:cNvPr id="139" name="Rectangle 138"/>
          <p:cNvSpPr/>
          <p:nvPr/>
        </p:nvSpPr>
        <p:spPr>
          <a:xfrm>
            <a:off x="10365978" y="2720820"/>
            <a:ext cx="701927" cy="107624"/>
          </a:xfrm>
          <a:prstGeom prst="rect">
            <a:avLst/>
          </a:prstGeom>
          <a:solidFill>
            <a:srgbClr val="F08C7E"/>
          </a:solidFill>
          <a:ln>
            <a:noFill/>
          </a:ln>
          <a:effectLst/>
        </p:spPr>
        <p:txBody>
          <a:bodyPr rtlCol="0" anchor="ctr"/>
          <a:lstStyle/>
          <a:p/>
        </p:txBody>
      </p:sp>
      <p:sp>
        <p:nvSpPr>
          <p:cNvPr id="140" name="Rectangle 139"/>
          <p:cNvSpPr/>
          <p:nvPr/>
        </p:nvSpPr>
        <p:spPr>
          <a:xfrm>
            <a:off x="9613913" y="2598519"/>
            <a:ext cx="752065" cy="107624"/>
          </a:xfrm>
          <a:prstGeom prst="rect">
            <a:avLst/>
          </a:prstGeom>
          <a:solidFill>
            <a:srgbClr val="6F92CE"/>
          </a:solidFill>
          <a:ln>
            <a:noFill/>
          </a:ln>
          <a:effectLst/>
        </p:spPr>
        <p:txBody>
          <a:bodyPr rtlCol="0" anchor="ctr"/>
          <a:lstStyle/>
          <a:p/>
        </p:txBody>
      </p:sp>
      <p:sp>
        <p:nvSpPr>
          <p:cNvPr id="141" name="Rectangle 140"/>
          <p:cNvSpPr/>
          <p:nvPr/>
        </p:nvSpPr>
        <p:spPr>
          <a:xfrm>
            <a:off x="10365978" y="2598519"/>
            <a:ext cx="752065" cy="107624"/>
          </a:xfrm>
          <a:prstGeom prst="rect">
            <a:avLst/>
          </a:prstGeom>
          <a:solidFill>
            <a:srgbClr val="F08C7E"/>
          </a:solidFill>
          <a:ln>
            <a:noFill/>
          </a:ln>
          <a:effectLst/>
        </p:spPr>
        <p:txBody>
          <a:bodyPr rtlCol="0" anchor="ctr"/>
          <a:lstStyle/>
          <a:p/>
        </p:txBody>
      </p:sp>
      <p:sp>
        <p:nvSpPr>
          <p:cNvPr id="142" name="Rectangle 141"/>
          <p:cNvSpPr/>
          <p:nvPr/>
        </p:nvSpPr>
        <p:spPr>
          <a:xfrm>
            <a:off x="9563775" y="2476218"/>
            <a:ext cx="802202" cy="107624"/>
          </a:xfrm>
          <a:prstGeom prst="rect">
            <a:avLst/>
          </a:prstGeom>
          <a:solidFill>
            <a:srgbClr val="6F92CE"/>
          </a:solidFill>
          <a:ln>
            <a:noFill/>
          </a:ln>
          <a:effectLst/>
        </p:spPr>
        <p:txBody>
          <a:bodyPr rtlCol="0" anchor="ctr"/>
          <a:lstStyle/>
          <a:p/>
        </p:txBody>
      </p:sp>
      <p:sp>
        <p:nvSpPr>
          <p:cNvPr id="143" name="Rectangle 142"/>
          <p:cNvSpPr/>
          <p:nvPr/>
        </p:nvSpPr>
        <p:spPr>
          <a:xfrm>
            <a:off x="10365978" y="2476218"/>
            <a:ext cx="802202" cy="107624"/>
          </a:xfrm>
          <a:prstGeom prst="rect">
            <a:avLst/>
          </a:prstGeom>
          <a:solidFill>
            <a:srgbClr val="F08C7E"/>
          </a:solidFill>
          <a:ln>
            <a:noFill/>
          </a:ln>
          <a:effectLst/>
        </p:spPr>
        <p:txBody>
          <a:bodyPr rtlCol="0" anchor="ctr"/>
          <a:lstStyle/>
          <a:p/>
        </p:txBody>
      </p:sp>
      <p:sp>
        <p:nvSpPr>
          <p:cNvPr id="144" name="Rectangle 143"/>
          <p:cNvSpPr/>
          <p:nvPr/>
        </p:nvSpPr>
        <p:spPr>
          <a:xfrm>
            <a:off x="9503610" y="2353917"/>
            <a:ext cx="862368" cy="107624"/>
          </a:xfrm>
          <a:prstGeom prst="rect">
            <a:avLst/>
          </a:prstGeom>
          <a:solidFill>
            <a:srgbClr val="6F92CE"/>
          </a:solidFill>
          <a:ln>
            <a:noFill/>
          </a:ln>
          <a:effectLst/>
        </p:spPr>
        <p:txBody>
          <a:bodyPr rtlCol="0" anchor="ctr"/>
          <a:lstStyle/>
          <a:p/>
        </p:txBody>
      </p:sp>
      <p:sp>
        <p:nvSpPr>
          <p:cNvPr id="145" name="Rectangle 144"/>
          <p:cNvSpPr/>
          <p:nvPr/>
        </p:nvSpPr>
        <p:spPr>
          <a:xfrm>
            <a:off x="10365978" y="2353917"/>
            <a:ext cx="862368" cy="107624"/>
          </a:xfrm>
          <a:prstGeom prst="rect">
            <a:avLst/>
          </a:prstGeom>
          <a:solidFill>
            <a:srgbClr val="F08C7E"/>
          </a:solidFill>
          <a:ln>
            <a:noFill/>
          </a:ln>
          <a:effectLst/>
        </p:spPr>
        <p:txBody>
          <a:bodyPr rtlCol="0" anchor="ctr"/>
          <a:lstStyle/>
          <a:p/>
        </p:txBody>
      </p:sp>
      <p:sp>
        <p:nvSpPr>
          <p:cNvPr id="146" name="Rectangle 145"/>
          <p:cNvSpPr/>
          <p:nvPr/>
        </p:nvSpPr>
        <p:spPr>
          <a:xfrm>
            <a:off x="9463500" y="2231616"/>
            <a:ext cx="902478" cy="107624"/>
          </a:xfrm>
          <a:prstGeom prst="rect">
            <a:avLst/>
          </a:prstGeom>
          <a:solidFill>
            <a:srgbClr val="6F92CE"/>
          </a:solidFill>
          <a:ln>
            <a:noFill/>
          </a:ln>
          <a:effectLst/>
        </p:spPr>
        <p:txBody>
          <a:bodyPr rtlCol="0" anchor="ctr"/>
          <a:lstStyle/>
          <a:p/>
        </p:txBody>
      </p:sp>
      <p:sp>
        <p:nvSpPr>
          <p:cNvPr id="147" name="Rectangle 146"/>
          <p:cNvSpPr/>
          <p:nvPr/>
        </p:nvSpPr>
        <p:spPr>
          <a:xfrm>
            <a:off x="10365978" y="2231616"/>
            <a:ext cx="902478" cy="107624"/>
          </a:xfrm>
          <a:prstGeom prst="rect">
            <a:avLst/>
          </a:prstGeom>
          <a:solidFill>
            <a:srgbClr val="F08C7E"/>
          </a:solidFill>
          <a:ln>
            <a:noFill/>
          </a:ln>
          <a:effectLst/>
        </p:spPr>
        <p:txBody>
          <a:bodyPr rtlCol="0" anchor="ctr"/>
          <a:lstStyle/>
          <a:p/>
        </p:txBody>
      </p:sp>
      <p:sp>
        <p:nvSpPr>
          <p:cNvPr id="148" name="Rectangle 147"/>
          <p:cNvSpPr/>
          <p:nvPr/>
        </p:nvSpPr>
        <p:spPr>
          <a:xfrm>
            <a:off x="9453472" y="2109315"/>
            <a:ext cx="912505" cy="107624"/>
          </a:xfrm>
          <a:prstGeom prst="rect">
            <a:avLst/>
          </a:prstGeom>
          <a:solidFill>
            <a:srgbClr val="6F92CE"/>
          </a:solidFill>
          <a:ln>
            <a:noFill/>
          </a:ln>
          <a:effectLst/>
        </p:spPr>
        <p:txBody>
          <a:bodyPr rtlCol="0" anchor="ctr"/>
          <a:lstStyle/>
          <a:p/>
        </p:txBody>
      </p:sp>
      <p:sp>
        <p:nvSpPr>
          <p:cNvPr id="149" name="Rectangle 148"/>
          <p:cNvSpPr/>
          <p:nvPr/>
        </p:nvSpPr>
        <p:spPr>
          <a:xfrm>
            <a:off x="10365978" y="2109315"/>
            <a:ext cx="912505" cy="107624"/>
          </a:xfrm>
          <a:prstGeom prst="rect">
            <a:avLst/>
          </a:prstGeom>
          <a:solidFill>
            <a:srgbClr val="F08C7E"/>
          </a:solidFill>
          <a:ln>
            <a:noFill/>
          </a:ln>
          <a:effectLst/>
        </p:spPr>
        <p:txBody>
          <a:bodyPr rtlCol="0" anchor="ctr"/>
          <a:lstStyle/>
          <a:p/>
        </p:txBody>
      </p:sp>
      <p:sp>
        <p:nvSpPr>
          <p:cNvPr id="150" name="Rectangle 149"/>
          <p:cNvSpPr/>
          <p:nvPr/>
        </p:nvSpPr>
        <p:spPr>
          <a:xfrm>
            <a:off x="9483555" y="1987014"/>
            <a:ext cx="882423" cy="107624"/>
          </a:xfrm>
          <a:prstGeom prst="rect">
            <a:avLst/>
          </a:prstGeom>
          <a:solidFill>
            <a:srgbClr val="6F92CE"/>
          </a:solidFill>
          <a:ln>
            <a:noFill/>
          </a:ln>
          <a:effectLst/>
        </p:spPr>
        <p:txBody>
          <a:bodyPr rtlCol="0" anchor="ctr"/>
          <a:lstStyle/>
          <a:p/>
        </p:txBody>
      </p:sp>
      <p:sp>
        <p:nvSpPr>
          <p:cNvPr id="151" name="Rectangle 150"/>
          <p:cNvSpPr/>
          <p:nvPr/>
        </p:nvSpPr>
        <p:spPr>
          <a:xfrm>
            <a:off x="10365978" y="1987014"/>
            <a:ext cx="882423" cy="107624"/>
          </a:xfrm>
          <a:prstGeom prst="rect">
            <a:avLst/>
          </a:prstGeom>
          <a:solidFill>
            <a:srgbClr val="F08C7E"/>
          </a:solidFill>
          <a:ln>
            <a:noFill/>
          </a:ln>
          <a:effectLst/>
        </p:spPr>
        <p:txBody>
          <a:bodyPr rtlCol="0" anchor="ctr"/>
          <a:lstStyle/>
          <a:p/>
        </p:txBody>
      </p:sp>
      <p:sp>
        <p:nvSpPr>
          <p:cNvPr id="152" name="Rectangle 151"/>
          <p:cNvSpPr/>
          <p:nvPr/>
        </p:nvSpPr>
        <p:spPr>
          <a:xfrm>
            <a:off x="9543720" y="1864713"/>
            <a:ext cx="822257" cy="107624"/>
          </a:xfrm>
          <a:prstGeom prst="rect">
            <a:avLst/>
          </a:prstGeom>
          <a:solidFill>
            <a:srgbClr val="6F92CE"/>
          </a:solidFill>
          <a:ln>
            <a:noFill/>
          </a:ln>
          <a:effectLst/>
        </p:spPr>
        <p:txBody>
          <a:bodyPr rtlCol="0" anchor="ctr"/>
          <a:lstStyle/>
          <a:p/>
        </p:txBody>
      </p:sp>
      <p:sp>
        <p:nvSpPr>
          <p:cNvPr id="153" name="Rectangle 152"/>
          <p:cNvSpPr/>
          <p:nvPr/>
        </p:nvSpPr>
        <p:spPr>
          <a:xfrm>
            <a:off x="10365978" y="1864713"/>
            <a:ext cx="822257" cy="107624"/>
          </a:xfrm>
          <a:prstGeom prst="rect">
            <a:avLst/>
          </a:prstGeom>
          <a:solidFill>
            <a:srgbClr val="F08C7E"/>
          </a:solidFill>
          <a:ln>
            <a:noFill/>
          </a:ln>
          <a:effectLst/>
        </p:spPr>
        <p:txBody>
          <a:bodyPr rtlCol="0" anchor="ctr"/>
          <a:lstStyle/>
          <a:p/>
        </p:txBody>
      </p:sp>
      <p:sp>
        <p:nvSpPr>
          <p:cNvPr id="154" name="Rectangle 153"/>
          <p:cNvSpPr/>
          <p:nvPr/>
        </p:nvSpPr>
        <p:spPr>
          <a:xfrm>
            <a:off x="9664051" y="1742412"/>
            <a:ext cx="701927" cy="107624"/>
          </a:xfrm>
          <a:prstGeom prst="rect">
            <a:avLst/>
          </a:prstGeom>
          <a:solidFill>
            <a:srgbClr val="6F92CE"/>
          </a:solidFill>
          <a:ln>
            <a:noFill/>
          </a:ln>
          <a:effectLst/>
        </p:spPr>
        <p:txBody>
          <a:bodyPr rtlCol="0" anchor="ctr"/>
          <a:lstStyle/>
          <a:p/>
        </p:txBody>
      </p:sp>
      <p:sp>
        <p:nvSpPr>
          <p:cNvPr id="155" name="Rectangle 154"/>
          <p:cNvSpPr/>
          <p:nvPr/>
        </p:nvSpPr>
        <p:spPr>
          <a:xfrm>
            <a:off x="10365978" y="1742412"/>
            <a:ext cx="701927" cy="107624"/>
          </a:xfrm>
          <a:prstGeom prst="rect">
            <a:avLst/>
          </a:prstGeom>
          <a:solidFill>
            <a:srgbClr val="F08C7E"/>
          </a:solidFill>
          <a:ln>
            <a:noFill/>
          </a:ln>
          <a:effectLst/>
        </p:spPr>
        <p:txBody>
          <a:bodyPr rtlCol="0" anchor="ctr"/>
          <a:lstStyle/>
          <a:p/>
        </p:txBody>
      </p:sp>
      <p:sp>
        <p:nvSpPr>
          <p:cNvPr id="156" name="Rectangle 155"/>
          <p:cNvSpPr/>
          <p:nvPr/>
        </p:nvSpPr>
        <p:spPr>
          <a:xfrm>
            <a:off x="9844546" y="1620111"/>
            <a:ext cx="521431" cy="107624"/>
          </a:xfrm>
          <a:prstGeom prst="rect">
            <a:avLst/>
          </a:prstGeom>
          <a:solidFill>
            <a:srgbClr val="6F92CE"/>
          </a:solidFill>
          <a:ln>
            <a:noFill/>
          </a:ln>
          <a:effectLst/>
        </p:spPr>
        <p:txBody>
          <a:bodyPr rtlCol="0" anchor="ctr"/>
          <a:lstStyle/>
          <a:p/>
        </p:txBody>
      </p:sp>
      <p:sp>
        <p:nvSpPr>
          <p:cNvPr id="157" name="Rectangle 156"/>
          <p:cNvSpPr/>
          <p:nvPr/>
        </p:nvSpPr>
        <p:spPr>
          <a:xfrm>
            <a:off x="10365978" y="1620111"/>
            <a:ext cx="521431" cy="107624"/>
          </a:xfrm>
          <a:prstGeom prst="rect">
            <a:avLst/>
          </a:prstGeom>
          <a:solidFill>
            <a:srgbClr val="F08C7E"/>
          </a:solidFill>
          <a:ln>
            <a:noFill/>
          </a:ln>
          <a:effectLst/>
        </p:spPr>
        <p:txBody>
          <a:bodyPr rtlCol="0" anchor="ctr"/>
          <a:lstStyle/>
          <a:p/>
        </p:txBody>
      </p:sp>
      <p:sp>
        <p:nvSpPr>
          <p:cNvPr id="158" name="Rectangle 157"/>
          <p:cNvSpPr/>
          <p:nvPr/>
        </p:nvSpPr>
        <p:spPr>
          <a:xfrm>
            <a:off x="10065152" y="1497810"/>
            <a:ext cx="300826" cy="107624"/>
          </a:xfrm>
          <a:prstGeom prst="rect">
            <a:avLst/>
          </a:prstGeom>
          <a:solidFill>
            <a:srgbClr val="6F92CE"/>
          </a:solidFill>
          <a:ln>
            <a:noFill/>
          </a:ln>
          <a:effectLst/>
        </p:spPr>
        <p:txBody>
          <a:bodyPr rtlCol="0" anchor="ctr"/>
          <a:lstStyle/>
          <a:p/>
        </p:txBody>
      </p:sp>
      <p:sp>
        <p:nvSpPr>
          <p:cNvPr id="159" name="Rectangle 158"/>
          <p:cNvSpPr/>
          <p:nvPr/>
        </p:nvSpPr>
        <p:spPr>
          <a:xfrm>
            <a:off x="10365978" y="1497810"/>
            <a:ext cx="300826" cy="107624"/>
          </a:xfrm>
          <a:prstGeom prst="rect">
            <a:avLst/>
          </a:prstGeom>
          <a:solidFill>
            <a:srgbClr val="F08C7E"/>
          </a:solidFill>
          <a:ln>
            <a:noFill/>
          </a:ln>
          <a:effectLst/>
        </p:spPr>
        <p:txBody>
          <a:bodyPr rtlCol="0" anchor="ctr"/>
          <a:lstStyle/>
          <a:p/>
        </p:txBody>
      </p:sp>
      <p:cxnSp>
        <p:nvCxnSpPr>
          <p:cNvPr id="160" name="Connector 159"/>
          <p:cNvCxnSpPr/>
          <p:nvPr/>
        </p:nvCxnSpPr>
        <p:spPr>
          <a:xfrm>
            <a:off x="10365978" y="1490472"/>
            <a:ext cx="0" cy="1956816"/>
          </a:xfrm>
          <a:prstGeom prst="line">
            <a:avLst/>
          </a:prstGeom>
          <a:ln w="12700">
            <a:solidFill>
              <a:srgbClr val="4F4F4F"/>
            </a:solidFill>
          </a:ln>
        </p:spPr>
      </p:cxnSp>
      <p:sp>
        <p:nvSpPr>
          <p:cNvPr id="161" name="TextBox 160"/>
          <p:cNvSpPr txBox="1"/>
          <p:nvPr/>
        </p:nvSpPr>
        <p:spPr>
          <a:xfrm>
            <a:off x="9317505" y="3447288"/>
            <a:ext cx="1048473" cy="329184"/>
          </a:xfrm>
          <a:prstGeom prst="rect">
            <a:avLst/>
          </a:prstGeom>
          <a:noFill/>
        </p:spPr>
        <p:txBody>
          <a:bodyPr wrap="square" anchor="t" lIns="73152" rIns="73152" tIns="36576" bIns="36576">
            <a:noAutofit/>
          </a:bodyPr>
          <a:lstStyle/>
          <a:p>
            <a:pPr algn="ctr">
              <a:spcBef>
                <a:spcPts val="0"/>
              </a:spcBef>
              <a:spcAft>
                <a:spcPts val="0"/>
              </a:spcAft>
            </a:pPr>
            <a:r>
              <a:rPr lang="tr-TR" sz="1300" b="1" i="0">
                <a:solidFill>
                  <a:srgbClr val="6F92CE"/>
                </a:solidFill>
                <a:latin typeface="Calibri"/>
              </a:rPr>
              <a:t>Erkek</a:t>
            </a:r>
          </a:p>
        </p:txBody>
      </p:sp>
      <p:sp>
        <p:nvSpPr>
          <p:cNvPr id="162" name="TextBox 161"/>
          <p:cNvSpPr txBox="1"/>
          <p:nvPr/>
        </p:nvSpPr>
        <p:spPr>
          <a:xfrm>
            <a:off x="10365978" y="3447288"/>
            <a:ext cx="1048473" cy="329184"/>
          </a:xfrm>
          <a:prstGeom prst="rect">
            <a:avLst/>
          </a:prstGeom>
          <a:noFill/>
        </p:spPr>
        <p:txBody>
          <a:bodyPr wrap="square" anchor="t" lIns="73152" rIns="73152" tIns="36576" bIns="36576">
            <a:noAutofit/>
          </a:bodyPr>
          <a:lstStyle/>
          <a:p>
            <a:pPr algn="ctr">
              <a:spcBef>
                <a:spcPts val="0"/>
              </a:spcBef>
              <a:spcAft>
                <a:spcPts val="0"/>
              </a:spcAft>
            </a:pPr>
            <a:r>
              <a:rPr lang="tr-TR" sz="1300" b="1" i="0">
                <a:solidFill>
                  <a:srgbClr val="F08C7E"/>
                </a:solidFill>
                <a:latin typeface="Calibri"/>
              </a:rPr>
              <a:t>Kadın</a:t>
            </a:r>
          </a:p>
        </p:txBody>
      </p:sp>
      <p:sp>
        <p:nvSpPr>
          <p:cNvPr id="163" name="TextBox 162"/>
          <p:cNvSpPr txBox="1"/>
          <p:nvPr/>
        </p:nvSpPr>
        <p:spPr>
          <a:xfrm>
            <a:off x="9134625" y="3822192"/>
            <a:ext cx="2462707" cy="6858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B85C12"/>
                </a:solidFill>
                <a:latin typeface="Calibri"/>
              </a:rPr>
              <a:t>Tabanı tepesinden dar</a:t>
            </a:r>
          </a:p>
        </p:txBody>
      </p:sp>
      <p:sp>
        <p:nvSpPr>
          <p:cNvPr id="164" name="TextBox 163"/>
          <p:cNvSpPr txBox="1"/>
          <p:nvPr/>
        </p:nvSpPr>
        <p:spPr>
          <a:xfrm>
            <a:off x="9134625" y="4507992"/>
            <a:ext cx="2462707" cy="868680"/>
          </a:xfrm>
          <a:prstGeom prst="rect">
            <a:avLst/>
          </a:prstGeom>
          <a:noFill/>
        </p:spPr>
        <p:txBody>
          <a:bodyPr wrap="square" anchor="ctr" lIns="73152" rIns="73152" tIns="36576" bIns="36576">
            <a:noAutofit/>
          </a:bodyPr>
          <a:lstStyle/>
          <a:p>
            <a:pPr algn="ctr">
              <a:spcBef>
                <a:spcPts val="0"/>
              </a:spcBef>
              <a:spcAft>
                <a:spcPts val="0"/>
              </a:spcAft>
            </a:pPr>
            <a:r>
              <a:rPr lang="tr-TR" sz="1700" b="0" i="0">
                <a:solidFill>
                  <a:srgbClr val="262626"/>
                </a:solidFill>
                <a:latin typeface="Calibri"/>
              </a:rPr>
              <a:t>Doğum oranı çok düşük; yaşlı nüfus fazla, nüfus azalabilir</a:t>
            </a:r>
          </a:p>
        </p:txBody>
      </p:sp>
      <p:sp>
        <p:nvSpPr>
          <p:cNvPr id="165" name="Rounded Rectangle 164"/>
          <p:cNvSpPr/>
          <p:nvPr/>
        </p:nvSpPr>
        <p:spPr>
          <a:xfrm>
            <a:off x="9363225" y="5422392"/>
            <a:ext cx="2005507" cy="411480"/>
          </a:xfrm>
          <a:prstGeom prst="roundRect">
            <a:avLst>
              <a:gd name="adj" fmla="val 50000"/>
            </a:avLst>
          </a:prstGeom>
          <a:solidFill>
            <a:srgbClr val="B85C12"/>
          </a:solidFill>
          <a:ln>
            <a:noFill/>
          </a:ln>
          <a:effectLst/>
        </p:spPr>
        <p:txBody>
          <a:bodyPr rtlCol="0" anchor="ctr" wrap="square" lIns="36576" rIns="36576" tIns="0" bIns="0">
            <a:noAutofit/>
          </a:bodyPr>
          <a:lstStyle/>
          <a:p>
            <a:pPr algn="ctr">
              <a:spcBef>
                <a:spcPts val="0"/>
              </a:spcBef>
              <a:spcAft>
                <a:spcPts val="0"/>
              </a:spcAft>
            </a:pPr>
            <a:r>
              <a:rPr lang="tr-TR" sz="1700" b="1" i="0">
                <a:solidFill>
                  <a:srgbClr val="FFFFFF"/>
                </a:solidFill>
                <a:latin typeface="Calibri"/>
              </a:rPr>
              <a:t>≈ 5. aşama</a:t>
            </a:r>
          </a:p>
        </p:txBody>
      </p:sp>
      <p:sp>
        <p:nvSpPr>
          <p:cNvPr id="166" name="TextBox 165"/>
          <p:cNvSpPr txBox="1"/>
          <p:nvPr/>
        </p:nvSpPr>
        <p:spPr>
          <a:xfrm>
            <a:off x="502920" y="5980176"/>
            <a:ext cx="11185855" cy="274320"/>
          </a:xfrm>
          <a:prstGeom prst="rect">
            <a:avLst/>
          </a:prstGeom>
          <a:noFill/>
        </p:spPr>
        <p:txBody>
          <a:bodyPr wrap="square" anchor="t" lIns="73152" rIns="73152" tIns="36576" bIns="36576">
            <a:noAutofit/>
          </a:bodyPr>
          <a:lstStyle/>
          <a:p>
            <a:pPr algn="r">
              <a:spcBef>
                <a:spcPts val="0"/>
              </a:spcBef>
              <a:spcAft>
                <a:spcPts val="0"/>
              </a:spcAft>
            </a:pPr>
            <a:r>
              <a:rPr lang="tr-TR" sz="1200" b="0" i="1">
                <a:solidFill>
                  <a:srgbClr val="767676"/>
                </a:solidFill>
                <a:latin typeface="Calibri"/>
              </a:rPr>
              <a:t>Şematik çizimler: sayı ve gerçek veri içermez; yalnız şekli gösterir. Tür adları kitapta yoktur.</a:t>
            </a:r>
          </a:p>
        </p:txBody>
      </p:sp>
      <p:sp>
        <p:nvSpPr>
          <p:cNvPr id="167" name="TextBox 16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68" name="Rounded Rectangle 16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169" name="TextBox 16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225 / 379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Kitaptaki piramitler hangi türe benziyor?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EŞLEŞTİR</a:t>
            </a:r>
          </a:p>
        </p:txBody>
      </p:sp>
      <p:pic>
        <p:nvPicPr>
          <p:cNvPr id="6" name="Picture 5" descr="h24_ulke1_s154.jpg"/>
          <p:cNvPicPr>
            <a:picLocks noChangeAspect="1"/>
          </p:cNvPicPr>
          <p:nvPr/>
        </p:nvPicPr>
        <p:blipFill>
          <a:blip r:embed="rId3"/>
          <a:stretch>
            <a:fillRect/>
          </a:stretch>
        </p:blipFill>
        <p:spPr>
          <a:xfrm>
            <a:off x="512158" y="1216152"/>
            <a:ext cx="2587562" cy="1572768"/>
          </a:xfrm>
          <a:prstGeom prst="rect">
            <a:avLst/>
          </a:prstGeom>
          <a:ln w="9525">
            <a:solidFill>
              <a:srgbClr val="D9D9D9"/>
            </a:solidFill>
          </a:ln>
        </p:spPr>
      </p:pic>
      <p:sp>
        <p:nvSpPr>
          <p:cNvPr id="7" name="Oval 6"/>
          <p:cNvSpPr/>
          <p:nvPr/>
        </p:nvSpPr>
        <p:spPr>
          <a:xfrm>
            <a:off x="502920" y="2852928"/>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8" name="Oval 7"/>
          <p:cNvSpPr/>
          <p:nvPr/>
        </p:nvSpPr>
        <p:spPr>
          <a:xfrm>
            <a:off x="2706624" y="2852928"/>
            <a:ext cx="384048" cy="384048"/>
          </a:xfrm>
          <a:prstGeom prst="ellipse">
            <a:avLst/>
          </a:prstGeom>
          <a:solidFill>
            <a:srgbClr val="FFFFFF"/>
          </a:solidFill>
          <a:ln w="19050">
            <a:solidFill>
              <a:srgbClr val="D3373A"/>
            </a:solidFill>
          </a:ln>
          <a:effectLst/>
        </p:spPr>
        <p:txBody>
          <a:bodyPr rtlCol="0" anchor="ctr"/>
          <a:lstStyle/>
          <a:p/>
        </p:txBody>
      </p:sp>
      <p:sp>
        <p:nvSpPr>
          <p:cNvPr id="9" name="TextBox 8"/>
          <p:cNvSpPr txBox="1"/>
          <p:nvPr/>
        </p:nvSpPr>
        <p:spPr>
          <a:xfrm>
            <a:off x="932688" y="2834640"/>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400" b="0" i="1">
                <a:solidFill>
                  <a:srgbClr val="767676"/>
                </a:solidFill>
                <a:latin typeface="Calibri"/>
              </a:rPr>
              <a:t>I. Ülke · s. 154</a:t>
            </a:r>
          </a:p>
        </p:txBody>
      </p:sp>
      <p:pic>
        <p:nvPicPr>
          <p:cNvPr id="10" name="Picture 9" descr="h24_ulke2_s154.jpg"/>
          <p:cNvPicPr>
            <a:picLocks noChangeAspect="1"/>
          </p:cNvPicPr>
          <p:nvPr/>
        </p:nvPicPr>
        <p:blipFill>
          <a:blip r:embed="rId4"/>
          <a:stretch>
            <a:fillRect/>
          </a:stretch>
        </p:blipFill>
        <p:spPr>
          <a:xfrm>
            <a:off x="3273609" y="1216152"/>
            <a:ext cx="2605925" cy="1572768"/>
          </a:xfrm>
          <a:prstGeom prst="rect">
            <a:avLst/>
          </a:prstGeom>
          <a:ln w="9525">
            <a:solidFill>
              <a:srgbClr val="D9D9D9"/>
            </a:solidFill>
          </a:ln>
        </p:spPr>
      </p:pic>
      <p:sp>
        <p:nvSpPr>
          <p:cNvPr id="11" name="Oval 10"/>
          <p:cNvSpPr/>
          <p:nvPr/>
        </p:nvSpPr>
        <p:spPr>
          <a:xfrm>
            <a:off x="3273552" y="2852928"/>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2" name="Oval 11"/>
          <p:cNvSpPr/>
          <p:nvPr/>
        </p:nvSpPr>
        <p:spPr>
          <a:xfrm>
            <a:off x="5477256" y="2852928"/>
            <a:ext cx="384048" cy="384048"/>
          </a:xfrm>
          <a:prstGeom prst="ellipse">
            <a:avLst/>
          </a:prstGeom>
          <a:solidFill>
            <a:srgbClr val="FFFFFF"/>
          </a:solidFill>
          <a:ln w="19050">
            <a:solidFill>
              <a:srgbClr val="D3373A"/>
            </a:solidFill>
          </a:ln>
          <a:effectLst/>
        </p:spPr>
        <p:txBody>
          <a:bodyPr rtlCol="0" anchor="ctr"/>
          <a:lstStyle/>
          <a:p/>
        </p:txBody>
      </p:sp>
      <p:sp>
        <p:nvSpPr>
          <p:cNvPr id="13" name="TextBox 12"/>
          <p:cNvSpPr txBox="1"/>
          <p:nvPr/>
        </p:nvSpPr>
        <p:spPr>
          <a:xfrm>
            <a:off x="3703320" y="2834640"/>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400" b="0" i="1">
                <a:solidFill>
                  <a:srgbClr val="767676"/>
                </a:solidFill>
                <a:latin typeface="Calibri"/>
              </a:rPr>
              <a:t>II. Ülke · s. 154</a:t>
            </a:r>
          </a:p>
        </p:txBody>
      </p:sp>
      <p:pic>
        <p:nvPicPr>
          <p:cNvPr id="14" name="Picture 13" descr="h24_etiyopya_s156.jpg"/>
          <p:cNvPicPr>
            <a:picLocks noChangeAspect="1"/>
          </p:cNvPicPr>
          <p:nvPr/>
        </p:nvPicPr>
        <p:blipFill>
          <a:blip r:embed="rId5"/>
          <a:stretch>
            <a:fillRect/>
          </a:stretch>
        </p:blipFill>
        <p:spPr>
          <a:xfrm>
            <a:off x="6087723" y="1216152"/>
            <a:ext cx="2518960" cy="1572768"/>
          </a:xfrm>
          <a:prstGeom prst="rect">
            <a:avLst/>
          </a:prstGeom>
          <a:ln w="9525">
            <a:solidFill>
              <a:srgbClr val="D9D9D9"/>
            </a:solidFill>
          </a:ln>
        </p:spPr>
      </p:pic>
      <p:sp>
        <p:nvSpPr>
          <p:cNvPr id="15" name="Oval 14"/>
          <p:cNvSpPr/>
          <p:nvPr/>
        </p:nvSpPr>
        <p:spPr>
          <a:xfrm>
            <a:off x="6044184" y="2852928"/>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6" name="Oval 15"/>
          <p:cNvSpPr/>
          <p:nvPr/>
        </p:nvSpPr>
        <p:spPr>
          <a:xfrm>
            <a:off x="8247888" y="2852928"/>
            <a:ext cx="384048" cy="384048"/>
          </a:xfrm>
          <a:prstGeom prst="ellipse">
            <a:avLst/>
          </a:prstGeom>
          <a:solidFill>
            <a:srgbClr val="FFFFFF"/>
          </a:solidFill>
          <a:ln w="19050">
            <a:solidFill>
              <a:srgbClr val="D3373A"/>
            </a:solidFill>
          </a:ln>
          <a:effectLst/>
        </p:spPr>
        <p:txBody>
          <a:bodyPr rtlCol="0" anchor="ctr"/>
          <a:lstStyle/>
          <a:p/>
        </p:txBody>
      </p:sp>
      <p:sp>
        <p:nvSpPr>
          <p:cNvPr id="17" name="TextBox 16"/>
          <p:cNvSpPr txBox="1"/>
          <p:nvPr/>
        </p:nvSpPr>
        <p:spPr>
          <a:xfrm>
            <a:off x="6473952" y="2834640"/>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250" b="0" i="1">
                <a:solidFill>
                  <a:srgbClr val="767676"/>
                </a:solidFill>
                <a:latin typeface="Calibri"/>
              </a:rPr>
              <a:t>Etiyopya (2023) · s. 156</a:t>
            </a:r>
          </a:p>
        </p:txBody>
      </p:sp>
      <p:pic>
        <p:nvPicPr>
          <p:cNvPr id="18" name="Picture 17" descr="h24_meksika_s156.jpg"/>
          <p:cNvPicPr>
            <a:picLocks noChangeAspect="1"/>
          </p:cNvPicPr>
          <p:nvPr/>
        </p:nvPicPr>
        <p:blipFill>
          <a:blip r:embed="rId6"/>
          <a:stretch>
            <a:fillRect/>
          </a:stretch>
        </p:blipFill>
        <p:spPr>
          <a:xfrm>
            <a:off x="538811" y="3383280"/>
            <a:ext cx="2534257" cy="1572768"/>
          </a:xfrm>
          <a:prstGeom prst="rect">
            <a:avLst/>
          </a:prstGeom>
          <a:ln w="9525">
            <a:solidFill>
              <a:srgbClr val="D9D9D9"/>
            </a:solidFill>
          </a:ln>
        </p:spPr>
      </p:pic>
      <p:sp>
        <p:nvSpPr>
          <p:cNvPr id="19" name="Oval 18"/>
          <p:cNvSpPr/>
          <p:nvPr/>
        </p:nvSpPr>
        <p:spPr>
          <a:xfrm>
            <a:off x="502920" y="5020056"/>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20" name="Oval 19"/>
          <p:cNvSpPr/>
          <p:nvPr/>
        </p:nvSpPr>
        <p:spPr>
          <a:xfrm>
            <a:off x="2706624" y="5020056"/>
            <a:ext cx="384048" cy="384048"/>
          </a:xfrm>
          <a:prstGeom prst="ellipse">
            <a:avLst/>
          </a:prstGeom>
          <a:solidFill>
            <a:srgbClr val="FFFFFF"/>
          </a:solidFill>
          <a:ln w="19050">
            <a:solidFill>
              <a:srgbClr val="D3373A"/>
            </a:solidFill>
          </a:ln>
          <a:effectLst/>
        </p:spPr>
        <p:txBody>
          <a:bodyPr rtlCol="0" anchor="ctr"/>
          <a:lstStyle/>
          <a:p/>
        </p:txBody>
      </p:sp>
      <p:sp>
        <p:nvSpPr>
          <p:cNvPr id="21" name="TextBox 20"/>
          <p:cNvSpPr txBox="1"/>
          <p:nvPr/>
        </p:nvSpPr>
        <p:spPr>
          <a:xfrm>
            <a:off x="932688" y="5001768"/>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300" b="0" i="1">
                <a:solidFill>
                  <a:srgbClr val="767676"/>
                </a:solidFill>
                <a:latin typeface="Calibri"/>
              </a:rPr>
              <a:t>Meksika (2023) · s. 156</a:t>
            </a:r>
          </a:p>
        </p:txBody>
      </p:sp>
      <p:pic>
        <p:nvPicPr>
          <p:cNvPr id="22" name="Picture 21" descr="h24_kanada_s156.jpg"/>
          <p:cNvPicPr>
            <a:picLocks noChangeAspect="1"/>
          </p:cNvPicPr>
          <p:nvPr/>
        </p:nvPicPr>
        <p:blipFill>
          <a:blip r:embed="rId7"/>
          <a:stretch>
            <a:fillRect/>
          </a:stretch>
        </p:blipFill>
        <p:spPr>
          <a:xfrm>
            <a:off x="3315480" y="3383280"/>
            <a:ext cx="2522182" cy="1572768"/>
          </a:xfrm>
          <a:prstGeom prst="rect">
            <a:avLst/>
          </a:prstGeom>
          <a:ln w="9525">
            <a:solidFill>
              <a:srgbClr val="D9D9D9"/>
            </a:solidFill>
          </a:ln>
        </p:spPr>
      </p:pic>
      <p:sp>
        <p:nvSpPr>
          <p:cNvPr id="23" name="Oval 22"/>
          <p:cNvSpPr/>
          <p:nvPr/>
        </p:nvSpPr>
        <p:spPr>
          <a:xfrm>
            <a:off x="3273552" y="5020056"/>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24" name="Oval 23"/>
          <p:cNvSpPr/>
          <p:nvPr/>
        </p:nvSpPr>
        <p:spPr>
          <a:xfrm>
            <a:off x="5477256" y="5020056"/>
            <a:ext cx="384048" cy="384048"/>
          </a:xfrm>
          <a:prstGeom prst="ellipse">
            <a:avLst/>
          </a:prstGeom>
          <a:solidFill>
            <a:srgbClr val="FFFFFF"/>
          </a:solidFill>
          <a:ln w="19050">
            <a:solidFill>
              <a:srgbClr val="D3373A"/>
            </a:solidFill>
          </a:ln>
          <a:effectLst/>
        </p:spPr>
        <p:txBody>
          <a:bodyPr rtlCol="0" anchor="ctr"/>
          <a:lstStyle/>
          <a:p/>
        </p:txBody>
      </p:sp>
      <p:sp>
        <p:nvSpPr>
          <p:cNvPr id="25" name="TextBox 24"/>
          <p:cNvSpPr txBox="1"/>
          <p:nvPr/>
        </p:nvSpPr>
        <p:spPr>
          <a:xfrm>
            <a:off x="3703320" y="5001768"/>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350" b="0" i="1">
                <a:solidFill>
                  <a:srgbClr val="767676"/>
                </a:solidFill>
                <a:latin typeface="Calibri"/>
              </a:rPr>
              <a:t>Kanada (2023) · s. 156</a:t>
            </a:r>
          </a:p>
        </p:txBody>
      </p:sp>
      <p:pic>
        <p:nvPicPr>
          <p:cNvPr id="26" name="Picture 25" descr="h24_japonya_s156.jpg"/>
          <p:cNvPicPr>
            <a:picLocks noChangeAspect="1"/>
          </p:cNvPicPr>
          <p:nvPr/>
        </p:nvPicPr>
        <p:blipFill>
          <a:blip r:embed="rId8"/>
          <a:stretch>
            <a:fillRect/>
          </a:stretch>
        </p:blipFill>
        <p:spPr>
          <a:xfrm>
            <a:off x="6098521" y="3383280"/>
            <a:ext cx="2497364" cy="1572768"/>
          </a:xfrm>
          <a:prstGeom prst="rect">
            <a:avLst/>
          </a:prstGeom>
          <a:ln w="9525">
            <a:solidFill>
              <a:srgbClr val="D9D9D9"/>
            </a:solidFill>
          </a:ln>
        </p:spPr>
      </p:pic>
      <p:sp>
        <p:nvSpPr>
          <p:cNvPr id="27" name="Oval 26"/>
          <p:cNvSpPr/>
          <p:nvPr/>
        </p:nvSpPr>
        <p:spPr>
          <a:xfrm>
            <a:off x="6044184" y="5020056"/>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6</a:t>
            </a:r>
          </a:p>
        </p:txBody>
      </p:sp>
      <p:sp>
        <p:nvSpPr>
          <p:cNvPr id="28" name="Oval 27"/>
          <p:cNvSpPr/>
          <p:nvPr/>
        </p:nvSpPr>
        <p:spPr>
          <a:xfrm>
            <a:off x="8247888" y="5020056"/>
            <a:ext cx="384048" cy="384048"/>
          </a:xfrm>
          <a:prstGeom prst="ellipse">
            <a:avLst/>
          </a:prstGeom>
          <a:solidFill>
            <a:srgbClr val="FFFFFF"/>
          </a:solidFill>
          <a:ln w="19050">
            <a:solidFill>
              <a:srgbClr val="D3373A"/>
            </a:solidFill>
          </a:ln>
          <a:effectLst/>
        </p:spPr>
        <p:txBody>
          <a:bodyPr rtlCol="0" anchor="ctr"/>
          <a:lstStyle/>
          <a:p/>
        </p:txBody>
      </p:sp>
      <p:sp>
        <p:nvSpPr>
          <p:cNvPr id="29" name="TextBox 28"/>
          <p:cNvSpPr txBox="1"/>
          <p:nvPr/>
        </p:nvSpPr>
        <p:spPr>
          <a:xfrm>
            <a:off x="6473952" y="5001768"/>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300" b="0" i="1">
                <a:solidFill>
                  <a:srgbClr val="767676"/>
                </a:solidFill>
                <a:latin typeface="Calibri"/>
              </a:rPr>
              <a:t>Japonya (2023) · s. 156</a:t>
            </a:r>
          </a:p>
        </p:txBody>
      </p:sp>
      <p:sp>
        <p:nvSpPr>
          <p:cNvPr id="30" name="TextBox 29"/>
          <p:cNvSpPr txBox="1"/>
          <p:nvPr/>
        </p:nvSpPr>
        <p:spPr>
          <a:xfrm>
            <a:off x="8924544" y="1216152"/>
            <a:ext cx="2764231" cy="384048"/>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B85C12"/>
                </a:solidFill>
                <a:latin typeface="Calibri"/>
              </a:rPr>
              <a:t>Türler (şematik)</a:t>
            </a:r>
          </a:p>
        </p:txBody>
      </p:sp>
      <p:sp>
        <p:nvSpPr>
          <p:cNvPr id="31" name="Rectangle 30"/>
          <p:cNvSpPr/>
          <p:nvPr/>
        </p:nvSpPr>
        <p:spPr>
          <a:xfrm>
            <a:off x="8970264" y="2577064"/>
            <a:ext cx="365760" cy="52806"/>
          </a:xfrm>
          <a:prstGeom prst="rect">
            <a:avLst/>
          </a:prstGeom>
          <a:solidFill>
            <a:srgbClr val="6F92CE"/>
          </a:solidFill>
          <a:ln>
            <a:noFill/>
          </a:ln>
          <a:effectLst/>
        </p:spPr>
        <p:txBody>
          <a:bodyPr rtlCol="0" anchor="ctr"/>
          <a:lstStyle/>
          <a:p/>
        </p:txBody>
      </p:sp>
      <p:sp>
        <p:nvSpPr>
          <p:cNvPr id="32" name="Rectangle 31"/>
          <p:cNvSpPr/>
          <p:nvPr/>
        </p:nvSpPr>
        <p:spPr>
          <a:xfrm>
            <a:off x="9336024" y="2577064"/>
            <a:ext cx="365760" cy="52806"/>
          </a:xfrm>
          <a:prstGeom prst="rect">
            <a:avLst/>
          </a:prstGeom>
          <a:solidFill>
            <a:srgbClr val="F08C7E"/>
          </a:solidFill>
          <a:ln>
            <a:noFill/>
          </a:ln>
          <a:effectLst/>
        </p:spPr>
        <p:txBody>
          <a:bodyPr rtlCol="0" anchor="ctr"/>
          <a:lstStyle/>
          <a:p/>
        </p:txBody>
      </p:sp>
      <p:sp>
        <p:nvSpPr>
          <p:cNvPr id="33" name="Rectangle 32"/>
          <p:cNvSpPr/>
          <p:nvPr/>
        </p:nvSpPr>
        <p:spPr>
          <a:xfrm>
            <a:off x="9006840" y="2517057"/>
            <a:ext cx="329184" cy="52806"/>
          </a:xfrm>
          <a:prstGeom prst="rect">
            <a:avLst/>
          </a:prstGeom>
          <a:solidFill>
            <a:srgbClr val="6F92CE"/>
          </a:solidFill>
          <a:ln>
            <a:noFill/>
          </a:ln>
          <a:effectLst/>
        </p:spPr>
        <p:txBody>
          <a:bodyPr rtlCol="0" anchor="ctr"/>
          <a:lstStyle/>
          <a:p/>
        </p:txBody>
      </p:sp>
      <p:sp>
        <p:nvSpPr>
          <p:cNvPr id="34" name="Rectangle 33"/>
          <p:cNvSpPr/>
          <p:nvPr/>
        </p:nvSpPr>
        <p:spPr>
          <a:xfrm>
            <a:off x="9336024" y="2517057"/>
            <a:ext cx="329184" cy="52806"/>
          </a:xfrm>
          <a:prstGeom prst="rect">
            <a:avLst/>
          </a:prstGeom>
          <a:solidFill>
            <a:srgbClr val="F08C7E"/>
          </a:solidFill>
          <a:ln>
            <a:noFill/>
          </a:ln>
          <a:effectLst/>
        </p:spPr>
        <p:txBody>
          <a:bodyPr rtlCol="0" anchor="ctr"/>
          <a:lstStyle/>
          <a:p/>
        </p:txBody>
      </p:sp>
      <p:sp>
        <p:nvSpPr>
          <p:cNvPr id="35" name="Rectangle 34"/>
          <p:cNvSpPr/>
          <p:nvPr/>
        </p:nvSpPr>
        <p:spPr>
          <a:xfrm>
            <a:off x="9039758" y="2457049"/>
            <a:ext cx="296265" cy="52806"/>
          </a:xfrm>
          <a:prstGeom prst="rect">
            <a:avLst/>
          </a:prstGeom>
          <a:solidFill>
            <a:srgbClr val="6F92CE"/>
          </a:solidFill>
          <a:ln>
            <a:noFill/>
          </a:ln>
          <a:effectLst/>
        </p:spPr>
        <p:txBody>
          <a:bodyPr rtlCol="0" anchor="ctr"/>
          <a:lstStyle/>
          <a:p/>
        </p:txBody>
      </p:sp>
      <p:sp>
        <p:nvSpPr>
          <p:cNvPr id="36" name="Rectangle 35"/>
          <p:cNvSpPr/>
          <p:nvPr/>
        </p:nvSpPr>
        <p:spPr>
          <a:xfrm>
            <a:off x="9336024" y="2457049"/>
            <a:ext cx="296265" cy="52806"/>
          </a:xfrm>
          <a:prstGeom prst="rect">
            <a:avLst/>
          </a:prstGeom>
          <a:solidFill>
            <a:srgbClr val="F08C7E"/>
          </a:solidFill>
          <a:ln>
            <a:noFill/>
          </a:ln>
          <a:effectLst/>
        </p:spPr>
        <p:txBody>
          <a:bodyPr rtlCol="0" anchor="ctr"/>
          <a:lstStyle/>
          <a:p/>
        </p:txBody>
      </p:sp>
      <p:sp>
        <p:nvSpPr>
          <p:cNvPr id="37" name="Rectangle 36"/>
          <p:cNvSpPr/>
          <p:nvPr/>
        </p:nvSpPr>
        <p:spPr>
          <a:xfrm>
            <a:off x="9072676" y="2397042"/>
            <a:ext cx="263347" cy="52806"/>
          </a:xfrm>
          <a:prstGeom prst="rect">
            <a:avLst/>
          </a:prstGeom>
          <a:solidFill>
            <a:srgbClr val="6F92CE"/>
          </a:solidFill>
          <a:ln>
            <a:noFill/>
          </a:ln>
          <a:effectLst/>
        </p:spPr>
        <p:txBody>
          <a:bodyPr rtlCol="0" anchor="ctr"/>
          <a:lstStyle/>
          <a:p/>
        </p:txBody>
      </p:sp>
      <p:sp>
        <p:nvSpPr>
          <p:cNvPr id="38" name="Rectangle 37"/>
          <p:cNvSpPr/>
          <p:nvPr/>
        </p:nvSpPr>
        <p:spPr>
          <a:xfrm>
            <a:off x="9336024" y="2397042"/>
            <a:ext cx="263347" cy="52806"/>
          </a:xfrm>
          <a:prstGeom prst="rect">
            <a:avLst/>
          </a:prstGeom>
          <a:solidFill>
            <a:srgbClr val="F08C7E"/>
          </a:solidFill>
          <a:ln>
            <a:noFill/>
          </a:ln>
          <a:effectLst/>
        </p:spPr>
        <p:txBody>
          <a:bodyPr rtlCol="0" anchor="ctr"/>
          <a:lstStyle/>
          <a:p/>
        </p:txBody>
      </p:sp>
      <p:sp>
        <p:nvSpPr>
          <p:cNvPr id="39" name="Rectangle 38"/>
          <p:cNvSpPr/>
          <p:nvPr/>
        </p:nvSpPr>
        <p:spPr>
          <a:xfrm>
            <a:off x="9105595" y="2337034"/>
            <a:ext cx="230428" cy="52806"/>
          </a:xfrm>
          <a:prstGeom prst="rect">
            <a:avLst/>
          </a:prstGeom>
          <a:solidFill>
            <a:srgbClr val="6F92CE"/>
          </a:solidFill>
          <a:ln>
            <a:noFill/>
          </a:ln>
          <a:effectLst/>
        </p:spPr>
        <p:txBody>
          <a:bodyPr rtlCol="0" anchor="ctr"/>
          <a:lstStyle/>
          <a:p/>
        </p:txBody>
      </p:sp>
      <p:sp>
        <p:nvSpPr>
          <p:cNvPr id="40" name="Rectangle 39"/>
          <p:cNvSpPr/>
          <p:nvPr/>
        </p:nvSpPr>
        <p:spPr>
          <a:xfrm>
            <a:off x="9336024" y="2337034"/>
            <a:ext cx="230428" cy="52806"/>
          </a:xfrm>
          <a:prstGeom prst="rect">
            <a:avLst/>
          </a:prstGeom>
          <a:solidFill>
            <a:srgbClr val="F08C7E"/>
          </a:solidFill>
          <a:ln>
            <a:noFill/>
          </a:ln>
          <a:effectLst/>
        </p:spPr>
        <p:txBody>
          <a:bodyPr rtlCol="0" anchor="ctr"/>
          <a:lstStyle/>
          <a:p/>
        </p:txBody>
      </p:sp>
      <p:sp>
        <p:nvSpPr>
          <p:cNvPr id="41" name="Rectangle 40"/>
          <p:cNvSpPr/>
          <p:nvPr/>
        </p:nvSpPr>
        <p:spPr>
          <a:xfrm>
            <a:off x="9134856" y="2277027"/>
            <a:ext cx="201168" cy="52806"/>
          </a:xfrm>
          <a:prstGeom prst="rect">
            <a:avLst/>
          </a:prstGeom>
          <a:solidFill>
            <a:srgbClr val="6F92CE"/>
          </a:solidFill>
          <a:ln>
            <a:noFill/>
          </a:ln>
          <a:effectLst/>
        </p:spPr>
        <p:txBody>
          <a:bodyPr rtlCol="0" anchor="ctr"/>
          <a:lstStyle/>
          <a:p/>
        </p:txBody>
      </p:sp>
      <p:sp>
        <p:nvSpPr>
          <p:cNvPr id="42" name="Rectangle 41"/>
          <p:cNvSpPr/>
          <p:nvPr/>
        </p:nvSpPr>
        <p:spPr>
          <a:xfrm>
            <a:off x="9336024" y="2277027"/>
            <a:ext cx="201168" cy="52806"/>
          </a:xfrm>
          <a:prstGeom prst="rect">
            <a:avLst/>
          </a:prstGeom>
          <a:solidFill>
            <a:srgbClr val="F08C7E"/>
          </a:solidFill>
          <a:ln>
            <a:noFill/>
          </a:ln>
          <a:effectLst/>
        </p:spPr>
        <p:txBody>
          <a:bodyPr rtlCol="0" anchor="ctr"/>
          <a:lstStyle/>
          <a:p/>
        </p:txBody>
      </p:sp>
      <p:sp>
        <p:nvSpPr>
          <p:cNvPr id="43" name="Rectangle 42"/>
          <p:cNvSpPr/>
          <p:nvPr/>
        </p:nvSpPr>
        <p:spPr>
          <a:xfrm>
            <a:off x="9164116" y="2217019"/>
            <a:ext cx="171907" cy="52806"/>
          </a:xfrm>
          <a:prstGeom prst="rect">
            <a:avLst/>
          </a:prstGeom>
          <a:solidFill>
            <a:srgbClr val="6F92CE"/>
          </a:solidFill>
          <a:ln>
            <a:noFill/>
          </a:ln>
          <a:effectLst/>
        </p:spPr>
        <p:txBody>
          <a:bodyPr rtlCol="0" anchor="ctr"/>
          <a:lstStyle/>
          <a:p/>
        </p:txBody>
      </p:sp>
      <p:sp>
        <p:nvSpPr>
          <p:cNvPr id="44" name="Rectangle 43"/>
          <p:cNvSpPr/>
          <p:nvPr/>
        </p:nvSpPr>
        <p:spPr>
          <a:xfrm>
            <a:off x="9336024" y="2217019"/>
            <a:ext cx="171907" cy="52806"/>
          </a:xfrm>
          <a:prstGeom prst="rect">
            <a:avLst/>
          </a:prstGeom>
          <a:solidFill>
            <a:srgbClr val="F08C7E"/>
          </a:solidFill>
          <a:ln>
            <a:noFill/>
          </a:ln>
          <a:effectLst/>
        </p:spPr>
        <p:txBody>
          <a:bodyPr rtlCol="0" anchor="ctr"/>
          <a:lstStyle/>
          <a:p/>
        </p:txBody>
      </p:sp>
      <p:sp>
        <p:nvSpPr>
          <p:cNvPr id="45" name="Rectangle 44"/>
          <p:cNvSpPr/>
          <p:nvPr/>
        </p:nvSpPr>
        <p:spPr>
          <a:xfrm>
            <a:off x="9189720" y="2157012"/>
            <a:ext cx="146304" cy="52806"/>
          </a:xfrm>
          <a:prstGeom prst="rect">
            <a:avLst/>
          </a:prstGeom>
          <a:solidFill>
            <a:srgbClr val="6F92CE"/>
          </a:solidFill>
          <a:ln>
            <a:noFill/>
          </a:ln>
          <a:effectLst/>
        </p:spPr>
        <p:txBody>
          <a:bodyPr rtlCol="0" anchor="ctr"/>
          <a:lstStyle/>
          <a:p/>
        </p:txBody>
      </p:sp>
      <p:sp>
        <p:nvSpPr>
          <p:cNvPr id="46" name="Rectangle 45"/>
          <p:cNvSpPr/>
          <p:nvPr/>
        </p:nvSpPr>
        <p:spPr>
          <a:xfrm>
            <a:off x="9336024" y="2157012"/>
            <a:ext cx="146304" cy="52806"/>
          </a:xfrm>
          <a:prstGeom prst="rect">
            <a:avLst/>
          </a:prstGeom>
          <a:solidFill>
            <a:srgbClr val="F08C7E"/>
          </a:solidFill>
          <a:ln>
            <a:noFill/>
          </a:ln>
          <a:effectLst/>
        </p:spPr>
        <p:txBody>
          <a:bodyPr rtlCol="0" anchor="ctr"/>
          <a:lstStyle/>
          <a:p/>
        </p:txBody>
      </p:sp>
      <p:sp>
        <p:nvSpPr>
          <p:cNvPr id="47" name="Rectangle 46"/>
          <p:cNvSpPr/>
          <p:nvPr/>
        </p:nvSpPr>
        <p:spPr>
          <a:xfrm>
            <a:off x="9215323" y="2097004"/>
            <a:ext cx="120700" cy="52806"/>
          </a:xfrm>
          <a:prstGeom prst="rect">
            <a:avLst/>
          </a:prstGeom>
          <a:solidFill>
            <a:srgbClr val="6F92CE"/>
          </a:solidFill>
          <a:ln>
            <a:noFill/>
          </a:ln>
          <a:effectLst/>
        </p:spPr>
        <p:txBody>
          <a:bodyPr rtlCol="0" anchor="ctr"/>
          <a:lstStyle/>
          <a:p/>
        </p:txBody>
      </p:sp>
      <p:sp>
        <p:nvSpPr>
          <p:cNvPr id="48" name="Rectangle 47"/>
          <p:cNvSpPr/>
          <p:nvPr/>
        </p:nvSpPr>
        <p:spPr>
          <a:xfrm>
            <a:off x="9336024" y="2097004"/>
            <a:ext cx="120700" cy="52806"/>
          </a:xfrm>
          <a:prstGeom prst="rect">
            <a:avLst/>
          </a:prstGeom>
          <a:solidFill>
            <a:srgbClr val="F08C7E"/>
          </a:solidFill>
          <a:ln>
            <a:noFill/>
          </a:ln>
          <a:effectLst/>
        </p:spPr>
        <p:txBody>
          <a:bodyPr rtlCol="0" anchor="ctr"/>
          <a:lstStyle/>
          <a:p/>
        </p:txBody>
      </p:sp>
      <p:sp>
        <p:nvSpPr>
          <p:cNvPr id="49" name="Rectangle 48"/>
          <p:cNvSpPr/>
          <p:nvPr/>
        </p:nvSpPr>
        <p:spPr>
          <a:xfrm>
            <a:off x="9237268" y="2036997"/>
            <a:ext cx="98755" cy="52806"/>
          </a:xfrm>
          <a:prstGeom prst="rect">
            <a:avLst/>
          </a:prstGeom>
          <a:solidFill>
            <a:srgbClr val="6F92CE"/>
          </a:solidFill>
          <a:ln>
            <a:noFill/>
          </a:ln>
          <a:effectLst/>
        </p:spPr>
        <p:txBody>
          <a:bodyPr rtlCol="0" anchor="ctr"/>
          <a:lstStyle/>
          <a:p/>
        </p:txBody>
      </p:sp>
      <p:sp>
        <p:nvSpPr>
          <p:cNvPr id="50" name="Rectangle 49"/>
          <p:cNvSpPr/>
          <p:nvPr/>
        </p:nvSpPr>
        <p:spPr>
          <a:xfrm>
            <a:off x="9336024" y="2036997"/>
            <a:ext cx="98755" cy="52806"/>
          </a:xfrm>
          <a:prstGeom prst="rect">
            <a:avLst/>
          </a:prstGeom>
          <a:solidFill>
            <a:srgbClr val="F08C7E"/>
          </a:solidFill>
          <a:ln>
            <a:noFill/>
          </a:ln>
          <a:effectLst/>
        </p:spPr>
        <p:txBody>
          <a:bodyPr rtlCol="0" anchor="ctr"/>
          <a:lstStyle/>
          <a:p/>
        </p:txBody>
      </p:sp>
      <p:sp>
        <p:nvSpPr>
          <p:cNvPr id="51" name="Rectangle 50"/>
          <p:cNvSpPr/>
          <p:nvPr/>
        </p:nvSpPr>
        <p:spPr>
          <a:xfrm>
            <a:off x="9259214" y="1976989"/>
            <a:ext cx="76809" cy="52806"/>
          </a:xfrm>
          <a:prstGeom prst="rect">
            <a:avLst/>
          </a:prstGeom>
          <a:solidFill>
            <a:srgbClr val="6F92CE"/>
          </a:solidFill>
          <a:ln>
            <a:noFill/>
          </a:ln>
          <a:effectLst/>
        </p:spPr>
        <p:txBody>
          <a:bodyPr rtlCol="0" anchor="ctr"/>
          <a:lstStyle/>
          <a:p/>
        </p:txBody>
      </p:sp>
      <p:sp>
        <p:nvSpPr>
          <p:cNvPr id="52" name="Rectangle 51"/>
          <p:cNvSpPr/>
          <p:nvPr/>
        </p:nvSpPr>
        <p:spPr>
          <a:xfrm>
            <a:off x="9336024" y="1976989"/>
            <a:ext cx="76809" cy="52806"/>
          </a:xfrm>
          <a:prstGeom prst="rect">
            <a:avLst/>
          </a:prstGeom>
          <a:solidFill>
            <a:srgbClr val="F08C7E"/>
          </a:solidFill>
          <a:ln>
            <a:noFill/>
          </a:ln>
          <a:effectLst/>
        </p:spPr>
        <p:txBody>
          <a:bodyPr rtlCol="0" anchor="ctr"/>
          <a:lstStyle/>
          <a:p/>
        </p:txBody>
      </p:sp>
      <p:sp>
        <p:nvSpPr>
          <p:cNvPr id="53" name="Rectangle 52"/>
          <p:cNvSpPr/>
          <p:nvPr/>
        </p:nvSpPr>
        <p:spPr>
          <a:xfrm>
            <a:off x="9277502" y="1916982"/>
            <a:ext cx="58521" cy="52806"/>
          </a:xfrm>
          <a:prstGeom prst="rect">
            <a:avLst/>
          </a:prstGeom>
          <a:solidFill>
            <a:srgbClr val="6F92CE"/>
          </a:solidFill>
          <a:ln>
            <a:noFill/>
          </a:ln>
          <a:effectLst/>
        </p:spPr>
        <p:txBody>
          <a:bodyPr rtlCol="0" anchor="ctr"/>
          <a:lstStyle/>
          <a:p/>
        </p:txBody>
      </p:sp>
      <p:sp>
        <p:nvSpPr>
          <p:cNvPr id="54" name="Rectangle 53"/>
          <p:cNvSpPr/>
          <p:nvPr/>
        </p:nvSpPr>
        <p:spPr>
          <a:xfrm>
            <a:off x="9336024" y="1916982"/>
            <a:ext cx="58521" cy="52806"/>
          </a:xfrm>
          <a:prstGeom prst="rect">
            <a:avLst/>
          </a:prstGeom>
          <a:solidFill>
            <a:srgbClr val="F08C7E"/>
          </a:solidFill>
          <a:ln>
            <a:noFill/>
          </a:ln>
          <a:effectLst/>
        </p:spPr>
        <p:txBody>
          <a:bodyPr rtlCol="0" anchor="ctr"/>
          <a:lstStyle/>
          <a:p/>
        </p:txBody>
      </p:sp>
      <p:sp>
        <p:nvSpPr>
          <p:cNvPr id="55" name="Rectangle 54"/>
          <p:cNvSpPr/>
          <p:nvPr/>
        </p:nvSpPr>
        <p:spPr>
          <a:xfrm>
            <a:off x="9292132" y="1856974"/>
            <a:ext cx="43891" cy="52806"/>
          </a:xfrm>
          <a:prstGeom prst="rect">
            <a:avLst/>
          </a:prstGeom>
          <a:solidFill>
            <a:srgbClr val="6F92CE"/>
          </a:solidFill>
          <a:ln>
            <a:noFill/>
          </a:ln>
          <a:effectLst/>
        </p:spPr>
        <p:txBody>
          <a:bodyPr rtlCol="0" anchor="ctr"/>
          <a:lstStyle/>
          <a:p/>
        </p:txBody>
      </p:sp>
      <p:sp>
        <p:nvSpPr>
          <p:cNvPr id="56" name="Rectangle 55"/>
          <p:cNvSpPr/>
          <p:nvPr/>
        </p:nvSpPr>
        <p:spPr>
          <a:xfrm>
            <a:off x="9336024" y="1856974"/>
            <a:ext cx="43891" cy="52806"/>
          </a:xfrm>
          <a:prstGeom prst="rect">
            <a:avLst/>
          </a:prstGeom>
          <a:solidFill>
            <a:srgbClr val="F08C7E"/>
          </a:solidFill>
          <a:ln>
            <a:noFill/>
          </a:ln>
          <a:effectLst/>
        </p:spPr>
        <p:txBody>
          <a:bodyPr rtlCol="0" anchor="ctr"/>
          <a:lstStyle/>
          <a:p/>
        </p:txBody>
      </p:sp>
      <p:sp>
        <p:nvSpPr>
          <p:cNvPr id="57" name="Rectangle 56"/>
          <p:cNvSpPr/>
          <p:nvPr/>
        </p:nvSpPr>
        <p:spPr>
          <a:xfrm>
            <a:off x="9306763" y="1796967"/>
            <a:ext cx="29260" cy="52806"/>
          </a:xfrm>
          <a:prstGeom prst="rect">
            <a:avLst/>
          </a:prstGeom>
          <a:solidFill>
            <a:srgbClr val="6F92CE"/>
          </a:solidFill>
          <a:ln>
            <a:noFill/>
          </a:ln>
          <a:effectLst/>
        </p:spPr>
        <p:txBody>
          <a:bodyPr rtlCol="0" anchor="ctr"/>
          <a:lstStyle/>
          <a:p/>
        </p:txBody>
      </p:sp>
      <p:sp>
        <p:nvSpPr>
          <p:cNvPr id="58" name="Rectangle 57"/>
          <p:cNvSpPr/>
          <p:nvPr/>
        </p:nvSpPr>
        <p:spPr>
          <a:xfrm>
            <a:off x="9336024" y="1796967"/>
            <a:ext cx="29260" cy="52806"/>
          </a:xfrm>
          <a:prstGeom prst="rect">
            <a:avLst/>
          </a:prstGeom>
          <a:solidFill>
            <a:srgbClr val="F08C7E"/>
          </a:solidFill>
          <a:ln>
            <a:noFill/>
          </a:ln>
          <a:effectLst/>
        </p:spPr>
        <p:txBody>
          <a:bodyPr rtlCol="0" anchor="ctr"/>
          <a:lstStyle/>
          <a:p/>
        </p:txBody>
      </p:sp>
      <p:sp>
        <p:nvSpPr>
          <p:cNvPr id="59" name="Rectangle 58"/>
          <p:cNvSpPr/>
          <p:nvPr/>
        </p:nvSpPr>
        <p:spPr>
          <a:xfrm>
            <a:off x="9317736" y="1736959"/>
            <a:ext cx="18288" cy="52806"/>
          </a:xfrm>
          <a:prstGeom prst="rect">
            <a:avLst/>
          </a:prstGeom>
          <a:solidFill>
            <a:srgbClr val="6F92CE"/>
          </a:solidFill>
          <a:ln>
            <a:noFill/>
          </a:ln>
          <a:effectLst/>
        </p:spPr>
        <p:txBody>
          <a:bodyPr rtlCol="0" anchor="ctr"/>
          <a:lstStyle/>
          <a:p/>
        </p:txBody>
      </p:sp>
      <p:sp>
        <p:nvSpPr>
          <p:cNvPr id="60" name="Rectangle 59"/>
          <p:cNvSpPr/>
          <p:nvPr/>
        </p:nvSpPr>
        <p:spPr>
          <a:xfrm>
            <a:off x="9336024" y="1736959"/>
            <a:ext cx="18288" cy="52806"/>
          </a:xfrm>
          <a:prstGeom prst="rect">
            <a:avLst/>
          </a:prstGeom>
          <a:solidFill>
            <a:srgbClr val="F08C7E"/>
          </a:solidFill>
          <a:ln>
            <a:noFill/>
          </a:ln>
          <a:effectLst/>
        </p:spPr>
        <p:txBody>
          <a:bodyPr rtlCol="0" anchor="ctr"/>
          <a:lstStyle/>
          <a:p/>
        </p:txBody>
      </p:sp>
      <p:sp>
        <p:nvSpPr>
          <p:cNvPr id="61" name="Rectangle 60"/>
          <p:cNvSpPr/>
          <p:nvPr/>
        </p:nvSpPr>
        <p:spPr>
          <a:xfrm>
            <a:off x="9325051" y="1676952"/>
            <a:ext cx="10972" cy="52806"/>
          </a:xfrm>
          <a:prstGeom prst="rect">
            <a:avLst/>
          </a:prstGeom>
          <a:solidFill>
            <a:srgbClr val="6F92CE"/>
          </a:solidFill>
          <a:ln>
            <a:noFill/>
          </a:ln>
          <a:effectLst/>
        </p:spPr>
        <p:txBody>
          <a:bodyPr rtlCol="0" anchor="ctr"/>
          <a:lstStyle/>
          <a:p/>
        </p:txBody>
      </p:sp>
      <p:sp>
        <p:nvSpPr>
          <p:cNvPr id="62" name="Rectangle 61"/>
          <p:cNvSpPr/>
          <p:nvPr/>
        </p:nvSpPr>
        <p:spPr>
          <a:xfrm>
            <a:off x="9336024" y="1676952"/>
            <a:ext cx="10972" cy="52806"/>
          </a:xfrm>
          <a:prstGeom prst="rect">
            <a:avLst/>
          </a:prstGeom>
          <a:solidFill>
            <a:srgbClr val="F08C7E"/>
          </a:solidFill>
          <a:ln>
            <a:noFill/>
          </a:ln>
          <a:effectLst/>
        </p:spPr>
        <p:txBody>
          <a:bodyPr rtlCol="0" anchor="ctr"/>
          <a:lstStyle/>
          <a:p/>
        </p:txBody>
      </p:sp>
      <p:cxnSp>
        <p:nvCxnSpPr>
          <p:cNvPr id="63" name="Connector 62"/>
          <p:cNvCxnSpPr/>
          <p:nvPr/>
        </p:nvCxnSpPr>
        <p:spPr>
          <a:xfrm>
            <a:off x="9336024" y="1673352"/>
            <a:ext cx="0" cy="960120"/>
          </a:xfrm>
          <a:prstGeom prst="line">
            <a:avLst/>
          </a:prstGeom>
          <a:ln w="12700">
            <a:solidFill>
              <a:srgbClr val="4F4F4F"/>
            </a:solidFill>
          </a:ln>
        </p:spPr>
      </p:cxnSp>
      <p:sp>
        <p:nvSpPr>
          <p:cNvPr id="64" name="Oval 63"/>
          <p:cNvSpPr/>
          <p:nvPr/>
        </p:nvSpPr>
        <p:spPr>
          <a:xfrm>
            <a:off x="9838944" y="1961388"/>
            <a:ext cx="384048" cy="384048"/>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A</a:t>
            </a:r>
          </a:p>
        </p:txBody>
      </p:sp>
      <p:sp>
        <p:nvSpPr>
          <p:cNvPr id="65" name="TextBox 64"/>
          <p:cNvSpPr txBox="1"/>
          <p:nvPr/>
        </p:nvSpPr>
        <p:spPr>
          <a:xfrm>
            <a:off x="10277856" y="1673352"/>
            <a:ext cx="1392631" cy="96012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Geniş tabanlı (üçgen)</a:t>
            </a:r>
          </a:p>
        </p:txBody>
      </p:sp>
      <p:sp>
        <p:nvSpPr>
          <p:cNvPr id="66" name="Rectangle 65"/>
          <p:cNvSpPr/>
          <p:nvPr/>
        </p:nvSpPr>
        <p:spPr>
          <a:xfrm>
            <a:off x="9050731" y="3674344"/>
            <a:ext cx="285292" cy="52806"/>
          </a:xfrm>
          <a:prstGeom prst="rect">
            <a:avLst/>
          </a:prstGeom>
          <a:solidFill>
            <a:srgbClr val="6F92CE"/>
          </a:solidFill>
          <a:ln>
            <a:noFill/>
          </a:ln>
          <a:effectLst/>
        </p:spPr>
        <p:txBody>
          <a:bodyPr rtlCol="0" anchor="ctr"/>
          <a:lstStyle/>
          <a:p/>
        </p:txBody>
      </p:sp>
      <p:sp>
        <p:nvSpPr>
          <p:cNvPr id="67" name="Rectangle 66"/>
          <p:cNvSpPr/>
          <p:nvPr/>
        </p:nvSpPr>
        <p:spPr>
          <a:xfrm>
            <a:off x="9336024" y="3674344"/>
            <a:ext cx="285292" cy="52806"/>
          </a:xfrm>
          <a:prstGeom prst="rect">
            <a:avLst/>
          </a:prstGeom>
          <a:solidFill>
            <a:srgbClr val="F08C7E"/>
          </a:solidFill>
          <a:ln>
            <a:noFill/>
          </a:ln>
          <a:effectLst/>
        </p:spPr>
        <p:txBody>
          <a:bodyPr rtlCol="0" anchor="ctr"/>
          <a:lstStyle/>
          <a:p/>
        </p:txBody>
      </p:sp>
      <p:sp>
        <p:nvSpPr>
          <p:cNvPr id="68" name="Rectangle 67"/>
          <p:cNvSpPr/>
          <p:nvPr/>
        </p:nvSpPr>
        <p:spPr>
          <a:xfrm>
            <a:off x="9025128" y="3614337"/>
            <a:ext cx="310896" cy="52806"/>
          </a:xfrm>
          <a:prstGeom prst="rect">
            <a:avLst/>
          </a:prstGeom>
          <a:solidFill>
            <a:srgbClr val="6F92CE"/>
          </a:solidFill>
          <a:ln>
            <a:noFill/>
          </a:ln>
          <a:effectLst/>
        </p:spPr>
        <p:txBody>
          <a:bodyPr rtlCol="0" anchor="ctr"/>
          <a:lstStyle/>
          <a:p/>
        </p:txBody>
      </p:sp>
      <p:sp>
        <p:nvSpPr>
          <p:cNvPr id="69" name="Rectangle 68"/>
          <p:cNvSpPr/>
          <p:nvPr/>
        </p:nvSpPr>
        <p:spPr>
          <a:xfrm>
            <a:off x="9336024" y="3614337"/>
            <a:ext cx="310896" cy="52806"/>
          </a:xfrm>
          <a:prstGeom prst="rect">
            <a:avLst/>
          </a:prstGeom>
          <a:solidFill>
            <a:srgbClr val="F08C7E"/>
          </a:solidFill>
          <a:ln>
            <a:noFill/>
          </a:ln>
          <a:effectLst/>
        </p:spPr>
        <p:txBody>
          <a:bodyPr rtlCol="0" anchor="ctr"/>
          <a:lstStyle/>
          <a:p/>
        </p:txBody>
      </p:sp>
      <p:sp>
        <p:nvSpPr>
          <p:cNvPr id="70" name="Rectangle 69"/>
          <p:cNvSpPr/>
          <p:nvPr/>
        </p:nvSpPr>
        <p:spPr>
          <a:xfrm>
            <a:off x="9006840" y="3554329"/>
            <a:ext cx="329184" cy="52806"/>
          </a:xfrm>
          <a:prstGeom prst="rect">
            <a:avLst/>
          </a:prstGeom>
          <a:solidFill>
            <a:srgbClr val="6F92CE"/>
          </a:solidFill>
          <a:ln>
            <a:noFill/>
          </a:ln>
          <a:effectLst/>
        </p:spPr>
        <p:txBody>
          <a:bodyPr rtlCol="0" anchor="ctr"/>
          <a:lstStyle/>
          <a:p/>
        </p:txBody>
      </p:sp>
      <p:sp>
        <p:nvSpPr>
          <p:cNvPr id="71" name="Rectangle 70"/>
          <p:cNvSpPr/>
          <p:nvPr/>
        </p:nvSpPr>
        <p:spPr>
          <a:xfrm>
            <a:off x="9336024" y="3554329"/>
            <a:ext cx="329184" cy="52806"/>
          </a:xfrm>
          <a:prstGeom prst="rect">
            <a:avLst/>
          </a:prstGeom>
          <a:solidFill>
            <a:srgbClr val="F08C7E"/>
          </a:solidFill>
          <a:ln>
            <a:noFill/>
          </a:ln>
          <a:effectLst/>
        </p:spPr>
        <p:txBody>
          <a:bodyPr rtlCol="0" anchor="ctr"/>
          <a:lstStyle/>
          <a:p/>
        </p:txBody>
      </p:sp>
      <p:sp>
        <p:nvSpPr>
          <p:cNvPr id="72" name="Rectangle 71"/>
          <p:cNvSpPr/>
          <p:nvPr/>
        </p:nvSpPr>
        <p:spPr>
          <a:xfrm>
            <a:off x="8995867" y="3494322"/>
            <a:ext cx="340156" cy="52806"/>
          </a:xfrm>
          <a:prstGeom prst="rect">
            <a:avLst/>
          </a:prstGeom>
          <a:solidFill>
            <a:srgbClr val="6F92CE"/>
          </a:solidFill>
          <a:ln>
            <a:noFill/>
          </a:ln>
          <a:effectLst/>
        </p:spPr>
        <p:txBody>
          <a:bodyPr rtlCol="0" anchor="ctr"/>
          <a:lstStyle/>
          <a:p/>
        </p:txBody>
      </p:sp>
      <p:sp>
        <p:nvSpPr>
          <p:cNvPr id="73" name="Rectangle 72"/>
          <p:cNvSpPr/>
          <p:nvPr/>
        </p:nvSpPr>
        <p:spPr>
          <a:xfrm>
            <a:off x="9336024" y="3494322"/>
            <a:ext cx="340156" cy="52806"/>
          </a:xfrm>
          <a:prstGeom prst="rect">
            <a:avLst/>
          </a:prstGeom>
          <a:solidFill>
            <a:srgbClr val="F08C7E"/>
          </a:solidFill>
          <a:ln>
            <a:noFill/>
          </a:ln>
          <a:effectLst/>
        </p:spPr>
        <p:txBody>
          <a:bodyPr rtlCol="0" anchor="ctr"/>
          <a:lstStyle/>
          <a:p/>
        </p:txBody>
      </p:sp>
      <p:sp>
        <p:nvSpPr>
          <p:cNvPr id="74" name="Rectangle 73"/>
          <p:cNvSpPr/>
          <p:nvPr/>
        </p:nvSpPr>
        <p:spPr>
          <a:xfrm>
            <a:off x="9006840" y="3434314"/>
            <a:ext cx="329184" cy="52806"/>
          </a:xfrm>
          <a:prstGeom prst="rect">
            <a:avLst/>
          </a:prstGeom>
          <a:solidFill>
            <a:srgbClr val="6F92CE"/>
          </a:solidFill>
          <a:ln>
            <a:noFill/>
          </a:ln>
          <a:effectLst/>
        </p:spPr>
        <p:txBody>
          <a:bodyPr rtlCol="0" anchor="ctr"/>
          <a:lstStyle/>
          <a:p/>
        </p:txBody>
      </p:sp>
      <p:sp>
        <p:nvSpPr>
          <p:cNvPr id="75" name="Rectangle 74"/>
          <p:cNvSpPr/>
          <p:nvPr/>
        </p:nvSpPr>
        <p:spPr>
          <a:xfrm>
            <a:off x="9336024" y="3434314"/>
            <a:ext cx="329184" cy="52806"/>
          </a:xfrm>
          <a:prstGeom prst="rect">
            <a:avLst/>
          </a:prstGeom>
          <a:solidFill>
            <a:srgbClr val="F08C7E"/>
          </a:solidFill>
          <a:ln>
            <a:noFill/>
          </a:ln>
          <a:effectLst/>
        </p:spPr>
        <p:txBody>
          <a:bodyPr rtlCol="0" anchor="ctr"/>
          <a:lstStyle/>
          <a:p/>
        </p:txBody>
      </p:sp>
      <p:sp>
        <p:nvSpPr>
          <p:cNvPr id="76" name="Rectangle 75"/>
          <p:cNvSpPr/>
          <p:nvPr/>
        </p:nvSpPr>
        <p:spPr>
          <a:xfrm>
            <a:off x="9025128" y="3374307"/>
            <a:ext cx="310896" cy="52806"/>
          </a:xfrm>
          <a:prstGeom prst="rect">
            <a:avLst/>
          </a:prstGeom>
          <a:solidFill>
            <a:srgbClr val="6F92CE"/>
          </a:solidFill>
          <a:ln>
            <a:noFill/>
          </a:ln>
          <a:effectLst/>
        </p:spPr>
        <p:txBody>
          <a:bodyPr rtlCol="0" anchor="ctr"/>
          <a:lstStyle/>
          <a:p/>
        </p:txBody>
      </p:sp>
      <p:sp>
        <p:nvSpPr>
          <p:cNvPr id="77" name="Rectangle 76"/>
          <p:cNvSpPr/>
          <p:nvPr/>
        </p:nvSpPr>
        <p:spPr>
          <a:xfrm>
            <a:off x="9336024" y="3374307"/>
            <a:ext cx="310896" cy="52806"/>
          </a:xfrm>
          <a:prstGeom prst="rect">
            <a:avLst/>
          </a:prstGeom>
          <a:solidFill>
            <a:srgbClr val="F08C7E"/>
          </a:solidFill>
          <a:ln>
            <a:noFill/>
          </a:ln>
          <a:effectLst/>
        </p:spPr>
        <p:txBody>
          <a:bodyPr rtlCol="0" anchor="ctr"/>
          <a:lstStyle/>
          <a:p/>
        </p:txBody>
      </p:sp>
      <p:sp>
        <p:nvSpPr>
          <p:cNvPr id="78" name="Rectangle 77"/>
          <p:cNvSpPr/>
          <p:nvPr/>
        </p:nvSpPr>
        <p:spPr>
          <a:xfrm>
            <a:off x="9050731" y="3314299"/>
            <a:ext cx="285292" cy="52806"/>
          </a:xfrm>
          <a:prstGeom prst="rect">
            <a:avLst/>
          </a:prstGeom>
          <a:solidFill>
            <a:srgbClr val="6F92CE"/>
          </a:solidFill>
          <a:ln>
            <a:noFill/>
          </a:ln>
          <a:effectLst/>
        </p:spPr>
        <p:txBody>
          <a:bodyPr rtlCol="0" anchor="ctr"/>
          <a:lstStyle/>
          <a:p/>
        </p:txBody>
      </p:sp>
      <p:sp>
        <p:nvSpPr>
          <p:cNvPr id="79" name="Rectangle 78"/>
          <p:cNvSpPr/>
          <p:nvPr/>
        </p:nvSpPr>
        <p:spPr>
          <a:xfrm>
            <a:off x="9336024" y="3314299"/>
            <a:ext cx="285292" cy="52806"/>
          </a:xfrm>
          <a:prstGeom prst="rect">
            <a:avLst/>
          </a:prstGeom>
          <a:solidFill>
            <a:srgbClr val="F08C7E"/>
          </a:solidFill>
          <a:ln>
            <a:noFill/>
          </a:ln>
          <a:effectLst/>
        </p:spPr>
        <p:txBody>
          <a:bodyPr rtlCol="0" anchor="ctr"/>
          <a:lstStyle/>
          <a:p/>
        </p:txBody>
      </p:sp>
      <p:sp>
        <p:nvSpPr>
          <p:cNvPr id="80" name="Rectangle 79"/>
          <p:cNvSpPr/>
          <p:nvPr/>
        </p:nvSpPr>
        <p:spPr>
          <a:xfrm>
            <a:off x="9079992" y="3254292"/>
            <a:ext cx="256031" cy="52806"/>
          </a:xfrm>
          <a:prstGeom prst="rect">
            <a:avLst/>
          </a:prstGeom>
          <a:solidFill>
            <a:srgbClr val="6F92CE"/>
          </a:solidFill>
          <a:ln>
            <a:noFill/>
          </a:ln>
          <a:effectLst/>
        </p:spPr>
        <p:txBody>
          <a:bodyPr rtlCol="0" anchor="ctr"/>
          <a:lstStyle/>
          <a:p/>
        </p:txBody>
      </p:sp>
      <p:sp>
        <p:nvSpPr>
          <p:cNvPr id="81" name="Rectangle 80"/>
          <p:cNvSpPr/>
          <p:nvPr/>
        </p:nvSpPr>
        <p:spPr>
          <a:xfrm>
            <a:off x="9336024" y="3254292"/>
            <a:ext cx="256031" cy="52806"/>
          </a:xfrm>
          <a:prstGeom prst="rect">
            <a:avLst/>
          </a:prstGeom>
          <a:solidFill>
            <a:srgbClr val="F08C7E"/>
          </a:solidFill>
          <a:ln>
            <a:noFill/>
          </a:ln>
          <a:effectLst/>
        </p:spPr>
        <p:txBody>
          <a:bodyPr rtlCol="0" anchor="ctr"/>
          <a:lstStyle/>
          <a:p/>
        </p:txBody>
      </p:sp>
      <p:sp>
        <p:nvSpPr>
          <p:cNvPr id="82" name="Rectangle 81"/>
          <p:cNvSpPr/>
          <p:nvPr/>
        </p:nvSpPr>
        <p:spPr>
          <a:xfrm>
            <a:off x="9112910" y="3194284"/>
            <a:ext cx="223113" cy="52806"/>
          </a:xfrm>
          <a:prstGeom prst="rect">
            <a:avLst/>
          </a:prstGeom>
          <a:solidFill>
            <a:srgbClr val="6F92CE"/>
          </a:solidFill>
          <a:ln>
            <a:noFill/>
          </a:ln>
          <a:effectLst/>
        </p:spPr>
        <p:txBody>
          <a:bodyPr rtlCol="0" anchor="ctr"/>
          <a:lstStyle/>
          <a:p/>
        </p:txBody>
      </p:sp>
      <p:sp>
        <p:nvSpPr>
          <p:cNvPr id="83" name="Rectangle 82"/>
          <p:cNvSpPr/>
          <p:nvPr/>
        </p:nvSpPr>
        <p:spPr>
          <a:xfrm>
            <a:off x="9336024" y="3194284"/>
            <a:ext cx="223113" cy="52806"/>
          </a:xfrm>
          <a:prstGeom prst="rect">
            <a:avLst/>
          </a:prstGeom>
          <a:solidFill>
            <a:srgbClr val="F08C7E"/>
          </a:solidFill>
          <a:ln>
            <a:noFill/>
          </a:ln>
          <a:effectLst/>
        </p:spPr>
        <p:txBody>
          <a:bodyPr rtlCol="0" anchor="ctr"/>
          <a:lstStyle/>
          <a:p/>
        </p:txBody>
      </p:sp>
      <p:sp>
        <p:nvSpPr>
          <p:cNvPr id="84" name="Rectangle 83"/>
          <p:cNvSpPr/>
          <p:nvPr/>
        </p:nvSpPr>
        <p:spPr>
          <a:xfrm>
            <a:off x="9145828" y="3134277"/>
            <a:ext cx="190195" cy="52806"/>
          </a:xfrm>
          <a:prstGeom prst="rect">
            <a:avLst/>
          </a:prstGeom>
          <a:solidFill>
            <a:srgbClr val="6F92CE"/>
          </a:solidFill>
          <a:ln>
            <a:noFill/>
          </a:ln>
          <a:effectLst/>
        </p:spPr>
        <p:txBody>
          <a:bodyPr rtlCol="0" anchor="ctr"/>
          <a:lstStyle/>
          <a:p/>
        </p:txBody>
      </p:sp>
      <p:sp>
        <p:nvSpPr>
          <p:cNvPr id="85" name="Rectangle 84"/>
          <p:cNvSpPr/>
          <p:nvPr/>
        </p:nvSpPr>
        <p:spPr>
          <a:xfrm>
            <a:off x="9336024" y="3134277"/>
            <a:ext cx="190195" cy="52806"/>
          </a:xfrm>
          <a:prstGeom prst="rect">
            <a:avLst/>
          </a:prstGeom>
          <a:solidFill>
            <a:srgbClr val="F08C7E"/>
          </a:solidFill>
          <a:ln>
            <a:noFill/>
          </a:ln>
          <a:effectLst/>
        </p:spPr>
        <p:txBody>
          <a:bodyPr rtlCol="0" anchor="ctr"/>
          <a:lstStyle/>
          <a:p/>
        </p:txBody>
      </p:sp>
      <p:sp>
        <p:nvSpPr>
          <p:cNvPr id="86" name="Rectangle 85"/>
          <p:cNvSpPr/>
          <p:nvPr/>
        </p:nvSpPr>
        <p:spPr>
          <a:xfrm>
            <a:off x="9178747" y="3074269"/>
            <a:ext cx="157276" cy="52806"/>
          </a:xfrm>
          <a:prstGeom prst="rect">
            <a:avLst/>
          </a:prstGeom>
          <a:solidFill>
            <a:srgbClr val="6F92CE"/>
          </a:solidFill>
          <a:ln>
            <a:noFill/>
          </a:ln>
          <a:effectLst/>
        </p:spPr>
        <p:txBody>
          <a:bodyPr rtlCol="0" anchor="ctr"/>
          <a:lstStyle/>
          <a:p/>
        </p:txBody>
      </p:sp>
      <p:sp>
        <p:nvSpPr>
          <p:cNvPr id="87" name="Rectangle 86"/>
          <p:cNvSpPr/>
          <p:nvPr/>
        </p:nvSpPr>
        <p:spPr>
          <a:xfrm>
            <a:off x="9336024" y="3074269"/>
            <a:ext cx="157276" cy="52806"/>
          </a:xfrm>
          <a:prstGeom prst="rect">
            <a:avLst/>
          </a:prstGeom>
          <a:solidFill>
            <a:srgbClr val="F08C7E"/>
          </a:solidFill>
          <a:ln>
            <a:noFill/>
          </a:ln>
          <a:effectLst/>
        </p:spPr>
        <p:txBody>
          <a:bodyPr rtlCol="0" anchor="ctr"/>
          <a:lstStyle/>
          <a:p/>
        </p:txBody>
      </p:sp>
      <p:sp>
        <p:nvSpPr>
          <p:cNvPr id="88" name="Rectangle 87"/>
          <p:cNvSpPr/>
          <p:nvPr/>
        </p:nvSpPr>
        <p:spPr>
          <a:xfrm>
            <a:off x="9211665" y="3014262"/>
            <a:ext cx="124358" cy="52806"/>
          </a:xfrm>
          <a:prstGeom prst="rect">
            <a:avLst/>
          </a:prstGeom>
          <a:solidFill>
            <a:srgbClr val="6F92CE"/>
          </a:solidFill>
          <a:ln>
            <a:noFill/>
          </a:ln>
          <a:effectLst/>
        </p:spPr>
        <p:txBody>
          <a:bodyPr rtlCol="0" anchor="ctr"/>
          <a:lstStyle/>
          <a:p/>
        </p:txBody>
      </p:sp>
      <p:sp>
        <p:nvSpPr>
          <p:cNvPr id="89" name="Rectangle 88"/>
          <p:cNvSpPr/>
          <p:nvPr/>
        </p:nvSpPr>
        <p:spPr>
          <a:xfrm>
            <a:off x="9336024" y="3014262"/>
            <a:ext cx="124358" cy="52806"/>
          </a:xfrm>
          <a:prstGeom prst="rect">
            <a:avLst/>
          </a:prstGeom>
          <a:solidFill>
            <a:srgbClr val="F08C7E"/>
          </a:solidFill>
          <a:ln>
            <a:noFill/>
          </a:ln>
          <a:effectLst/>
        </p:spPr>
        <p:txBody>
          <a:bodyPr rtlCol="0" anchor="ctr"/>
          <a:lstStyle/>
          <a:p/>
        </p:txBody>
      </p:sp>
      <p:sp>
        <p:nvSpPr>
          <p:cNvPr id="90" name="Rectangle 89"/>
          <p:cNvSpPr/>
          <p:nvPr/>
        </p:nvSpPr>
        <p:spPr>
          <a:xfrm>
            <a:off x="9240926" y="2954254"/>
            <a:ext cx="95097" cy="52806"/>
          </a:xfrm>
          <a:prstGeom prst="rect">
            <a:avLst/>
          </a:prstGeom>
          <a:solidFill>
            <a:srgbClr val="6F92CE"/>
          </a:solidFill>
          <a:ln>
            <a:noFill/>
          </a:ln>
          <a:effectLst/>
        </p:spPr>
        <p:txBody>
          <a:bodyPr rtlCol="0" anchor="ctr"/>
          <a:lstStyle/>
          <a:p/>
        </p:txBody>
      </p:sp>
      <p:sp>
        <p:nvSpPr>
          <p:cNvPr id="91" name="Rectangle 90"/>
          <p:cNvSpPr/>
          <p:nvPr/>
        </p:nvSpPr>
        <p:spPr>
          <a:xfrm>
            <a:off x="9336024" y="2954254"/>
            <a:ext cx="95097" cy="52806"/>
          </a:xfrm>
          <a:prstGeom prst="rect">
            <a:avLst/>
          </a:prstGeom>
          <a:solidFill>
            <a:srgbClr val="F08C7E"/>
          </a:solidFill>
          <a:ln>
            <a:noFill/>
          </a:ln>
          <a:effectLst/>
        </p:spPr>
        <p:txBody>
          <a:bodyPr rtlCol="0" anchor="ctr"/>
          <a:lstStyle/>
          <a:p/>
        </p:txBody>
      </p:sp>
      <p:sp>
        <p:nvSpPr>
          <p:cNvPr id="92" name="Rectangle 91"/>
          <p:cNvSpPr/>
          <p:nvPr/>
        </p:nvSpPr>
        <p:spPr>
          <a:xfrm>
            <a:off x="9270187" y="2894247"/>
            <a:ext cx="65836" cy="52806"/>
          </a:xfrm>
          <a:prstGeom prst="rect">
            <a:avLst/>
          </a:prstGeom>
          <a:solidFill>
            <a:srgbClr val="6F92CE"/>
          </a:solidFill>
          <a:ln>
            <a:noFill/>
          </a:ln>
          <a:effectLst/>
        </p:spPr>
        <p:txBody>
          <a:bodyPr rtlCol="0" anchor="ctr"/>
          <a:lstStyle/>
          <a:p/>
        </p:txBody>
      </p:sp>
      <p:sp>
        <p:nvSpPr>
          <p:cNvPr id="93" name="Rectangle 92"/>
          <p:cNvSpPr/>
          <p:nvPr/>
        </p:nvSpPr>
        <p:spPr>
          <a:xfrm>
            <a:off x="9336024" y="2894247"/>
            <a:ext cx="65836" cy="52806"/>
          </a:xfrm>
          <a:prstGeom prst="rect">
            <a:avLst/>
          </a:prstGeom>
          <a:solidFill>
            <a:srgbClr val="F08C7E"/>
          </a:solidFill>
          <a:ln>
            <a:noFill/>
          </a:ln>
          <a:effectLst/>
        </p:spPr>
        <p:txBody>
          <a:bodyPr rtlCol="0" anchor="ctr"/>
          <a:lstStyle/>
          <a:p/>
        </p:txBody>
      </p:sp>
      <p:sp>
        <p:nvSpPr>
          <p:cNvPr id="94" name="Rectangle 93"/>
          <p:cNvSpPr/>
          <p:nvPr/>
        </p:nvSpPr>
        <p:spPr>
          <a:xfrm>
            <a:off x="9295790" y="2834239"/>
            <a:ext cx="40233" cy="52806"/>
          </a:xfrm>
          <a:prstGeom prst="rect">
            <a:avLst/>
          </a:prstGeom>
          <a:solidFill>
            <a:srgbClr val="6F92CE"/>
          </a:solidFill>
          <a:ln>
            <a:noFill/>
          </a:ln>
          <a:effectLst/>
        </p:spPr>
        <p:txBody>
          <a:bodyPr rtlCol="0" anchor="ctr"/>
          <a:lstStyle/>
          <a:p/>
        </p:txBody>
      </p:sp>
      <p:sp>
        <p:nvSpPr>
          <p:cNvPr id="95" name="Rectangle 94"/>
          <p:cNvSpPr/>
          <p:nvPr/>
        </p:nvSpPr>
        <p:spPr>
          <a:xfrm>
            <a:off x="9336024" y="2834239"/>
            <a:ext cx="40233" cy="52806"/>
          </a:xfrm>
          <a:prstGeom prst="rect">
            <a:avLst/>
          </a:prstGeom>
          <a:solidFill>
            <a:srgbClr val="F08C7E"/>
          </a:solidFill>
          <a:ln>
            <a:noFill/>
          </a:ln>
          <a:effectLst/>
        </p:spPr>
        <p:txBody>
          <a:bodyPr rtlCol="0" anchor="ctr"/>
          <a:lstStyle/>
          <a:p/>
        </p:txBody>
      </p:sp>
      <p:sp>
        <p:nvSpPr>
          <p:cNvPr id="96" name="Rectangle 95"/>
          <p:cNvSpPr/>
          <p:nvPr/>
        </p:nvSpPr>
        <p:spPr>
          <a:xfrm>
            <a:off x="9317736" y="2774232"/>
            <a:ext cx="18288" cy="52806"/>
          </a:xfrm>
          <a:prstGeom prst="rect">
            <a:avLst/>
          </a:prstGeom>
          <a:solidFill>
            <a:srgbClr val="6F92CE"/>
          </a:solidFill>
          <a:ln>
            <a:noFill/>
          </a:ln>
          <a:effectLst/>
        </p:spPr>
        <p:txBody>
          <a:bodyPr rtlCol="0" anchor="ctr"/>
          <a:lstStyle/>
          <a:p/>
        </p:txBody>
      </p:sp>
      <p:sp>
        <p:nvSpPr>
          <p:cNvPr id="97" name="Rectangle 96"/>
          <p:cNvSpPr/>
          <p:nvPr/>
        </p:nvSpPr>
        <p:spPr>
          <a:xfrm>
            <a:off x="9336024" y="2774232"/>
            <a:ext cx="18288" cy="52806"/>
          </a:xfrm>
          <a:prstGeom prst="rect">
            <a:avLst/>
          </a:prstGeom>
          <a:solidFill>
            <a:srgbClr val="F08C7E"/>
          </a:solidFill>
          <a:ln>
            <a:noFill/>
          </a:ln>
          <a:effectLst/>
        </p:spPr>
        <p:txBody>
          <a:bodyPr rtlCol="0" anchor="ctr"/>
          <a:lstStyle/>
          <a:p/>
        </p:txBody>
      </p:sp>
      <p:cxnSp>
        <p:nvCxnSpPr>
          <p:cNvPr id="98" name="Connector 97"/>
          <p:cNvCxnSpPr/>
          <p:nvPr/>
        </p:nvCxnSpPr>
        <p:spPr>
          <a:xfrm>
            <a:off x="9336024" y="2770632"/>
            <a:ext cx="0" cy="960120"/>
          </a:xfrm>
          <a:prstGeom prst="line">
            <a:avLst/>
          </a:prstGeom>
          <a:ln w="12700">
            <a:solidFill>
              <a:srgbClr val="4F4F4F"/>
            </a:solidFill>
          </a:ln>
        </p:spPr>
      </p:cxnSp>
      <p:sp>
        <p:nvSpPr>
          <p:cNvPr id="99" name="Oval 98"/>
          <p:cNvSpPr/>
          <p:nvPr/>
        </p:nvSpPr>
        <p:spPr>
          <a:xfrm>
            <a:off x="9838944" y="3058668"/>
            <a:ext cx="384048" cy="384048"/>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B</a:t>
            </a:r>
          </a:p>
        </p:txBody>
      </p:sp>
      <p:sp>
        <p:nvSpPr>
          <p:cNvPr id="100" name="TextBox 99"/>
          <p:cNvSpPr txBox="1"/>
          <p:nvPr/>
        </p:nvSpPr>
        <p:spPr>
          <a:xfrm>
            <a:off x="10277856" y="2770632"/>
            <a:ext cx="1392631" cy="96012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Tabanı daralmaya başlamış</a:t>
            </a:r>
          </a:p>
        </p:txBody>
      </p:sp>
      <p:sp>
        <p:nvSpPr>
          <p:cNvPr id="101" name="Rectangle 100"/>
          <p:cNvSpPr/>
          <p:nvPr/>
        </p:nvSpPr>
        <p:spPr>
          <a:xfrm>
            <a:off x="9079992" y="4771624"/>
            <a:ext cx="256031" cy="52806"/>
          </a:xfrm>
          <a:prstGeom prst="rect">
            <a:avLst/>
          </a:prstGeom>
          <a:solidFill>
            <a:srgbClr val="6F92CE"/>
          </a:solidFill>
          <a:ln>
            <a:noFill/>
          </a:ln>
          <a:effectLst/>
        </p:spPr>
        <p:txBody>
          <a:bodyPr rtlCol="0" anchor="ctr"/>
          <a:lstStyle/>
          <a:p/>
        </p:txBody>
      </p:sp>
      <p:sp>
        <p:nvSpPr>
          <p:cNvPr id="102" name="Rectangle 101"/>
          <p:cNvSpPr/>
          <p:nvPr/>
        </p:nvSpPr>
        <p:spPr>
          <a:xfrm>
            <a:off x="9336024" y="4771624"/>
            <a:ext cx="256031" cy="52806"/>
          </a:xfrm>
          <a:prstGeom prst="rect">
            <a:avLst/>
          </a:prstGeom>
          <a:solidFill>
            <a:srgbClr val="F08C7E"/>
          </a:solidFill>
          <a:ln>
            <a:noFill/>
          </a:ln>
          <a:effectLst/>
        </p:spPr>
        <p:txBody>
          <a:bodyPr rtlCol="0" anchor="ctr"/>
          <a:lstStyle/>
          <a:p/>
        </p:txBody>
      </p:sp>
      <p:sp>
        <p:nvSpPr>
          <p:cNvPr id="103" name="Rectangle 102"/>
          <p:cNvSpPr/>
          <p:nvPr/>
        </p:nvSpPr>
        <p:spPr>
          <a:xfrm>
            <a:off x="9072676" y="4711617"/>
            <a:ext cx="263347" cy="52806"/>
          </a:xfrm>
          <a:prstGeom prst="rect">
            <a:avLst/>
          </a:prstGeom>
          <a:solidFill>
            <a:srgbClr val="6F92CE"/>
          </a:solidFill>
          <a:ln>
            <a:noFill/>
          </a:ln>
          <a:effectLst/>
        </p:spPr>
        <p:txBody>
          <a:bodyPr rtlCol="0" anchor="ctr"/>
          <a:lstStyle/>
          <a:p/>
        </p:txBody>
      </p:sp>
      <p:sp>
        <p:nvSpPr>
          <p:cNvPr id="104" name="Rectangle 103"/>
          <p:cNvSpPr/>
          <p:nvPr/>
        </p:nvSpPr>
        <p:spPr>
          <a:xfrm>
            <a:off x="9336024" y="4711617"/>
            <a:ext cx="263347" cy="52806"/>
          </a:xfrm>
          <a:prstGeom prst="rect">
            <a:avLst/>
          </a:prstGeom>
          <a:solidFill>
            <a:srgbClr val="F08C7E"/>
          </a:solidFill>
          <a:ln>
            <a:noFill/>
          </a:ln>
          <a:effectLst/>
        </p:spPr>
        <p:txBody>
          <a:bodyPr rtlCol="0" anchor="ctr"/>
          <a:lstStyle/>
          <a:p/>
        </p:txBody>
      </p:sp>
      <p:sp>
        <p:nvSpPr>
          <p:cNvPr id="105" name="Rectangle 104"/>
          <p:cNvSpPr/>
          <p:nvPr/>
        </p:nvSpPr>
        <p:spPr>
          <a:xfrm>
            <a:off x="9065361" y="4651609"/>
            <a:ext cx="270662" cy="52806"/>
          </a:xfrm>
          <a:prstGeom prst="rect">
            <a:avLst/>
          </a:prstGeom>
          <a:solidFill>
            <a:srgbClr val="6F92CE"/>
          </a:solidFill>
          <a:ln>
            <a:noFill/>
          </a:ln>
          <a:effectLst/>
        </p:spPr>
        <p:txBody>
          <a:bodyPr rtlCol="0" anchor="ctr"/>
          <a:lstStyle/>
          <a:p/>
        </p:txBody>
      </p:sp>
      <p:sp>
        <p:nvSpPr>
          <p:cNvPr id="106" name="Rectangle 105"/>
          <p:cNvSpPr/>
          <p:nvPr/>
        </p:nvSpPr>
        <p:spPr>
          <a:xfrm>
            <a:off x="9336024" y="4651609"/>
            <a:ext cx="270662" cy="52806"/>
          </a:xfrm>
          <a:prstGeom prst="rect">
            <a:avLst/>
          </a:prstGeom>
          <a:solidFill>
            <a:srgbClr val="F08C7E"/>
          </a:solidFill>
          <a:ln>
            <a:noFill/>
          </a:ln>
          <a:effectLst/>
        </p:spPr>
        <p:txBody>
          <a:bodyPr rtlCol="0" anchor="ctr"/>
          <a:lstStyle/>
          <a:p/>
        </p:txBody>
      </p:sp>
      <p:sp>
        <p:nvSpPr>
          <p:cNvPr id="107" name="Rectangle 106"/>
          <p:cNvSpPr/>
          <p:nvPr/>
        </p:nvSpPr>
        <p:spPr>
          <a:xfrm>
            <a:off x="9058046" y="4591602"/>
            <a:ext cx="277977" cy="52806"/>
          </a:xfrm>
          <a:prstGeom prst="rect">
            <a:avLst/>
          </a:prstGeom>
          <a:solidFill>
            <a:srgbClr val="6F92CE"/>
          </a:solidFill>
          <a:ln>
            <a:noFill/>
          </a:ln>
          <a:effectLst/>
        </p:spPr>
        <p:txBody>
          <a:bodyPr rtlCol="0" anchor="ctr"/>
          <a:lstStyle/>
          <a:p/>
        </p:txBody>
      </p:sp>
      <p:sp>
        <p:nvSpPr>
          <p:cNvPr id="108" name="Rectangle 107"/>
          <p:cNvSpPr/>
          <p:nvPr/>
        </p:nvSpPr>
        <p:spPr>
          <a:xfrm>
            <a:off x="9336024" y="4591602"/>
            <a:ext cx="277977" cy="52806"/>
          </a:xfrm>
          <a:prstGeom prst="rect">
            <a:avLst/>
          </a:prstGeom>
          <a:solidFill>
            <a:srgbClr val="F08C7E"/>
          </a:solidFill>
          <a:ln>
            <a:noFill/>
          </a:ln>
          <a:effectLst/>
        </p:spPr>
        <p:txBody>
          <a:bodyPr rtlCol="0" anchor="ctr"/>
          <a:lstStyle/>
          <a:p/>
        </p:txBody>
      </p:sp>
      <p:sp>
        <p:nvSpPr>
          <p:cNvPr id="109" name="Rectangle 108"/>
          <p:cNvSpPr/>
          <p:nvPr/>
        </p:nvSpPr>
        <p:spPr>
          <a:xfrm>
            <a:off x="9054388" y="4531594"/>
            <a:ext cx="281635" cy="52806"/>
          </a:xfrm>
          <a:prstGeom prst="rect">
            <a:avLst/>
          </a:prstGeom>
          <a:solidFill>
            <a:srgbClr val="6F92CE"/>
          </a:solidFill>
          <a:ln>
            <a:noFill/>
          </a:ln>
          <a:effectLst/>
        </p:spPr>
        <p:txBody>
          <a:bodyPr rtlCol="0" anchor="ctr"/>
          <a:lstStyle/>
          <a:p/>
        </p:txBody>
      </p:sp>
      <p:sp>
        <p:nvSpPr>
          <p:cNvPr id="110" name="Rectangle 109"/>
          <p:cNvSpPr/>
          <p:nvPr/>
        </p:nvSpPr>
        <p:spPr>
          <a:xfrm>
            <a:off x="9336024" y="4531594"/>
            <a:ext cx="281635" cy="52806"/>
          </a:xfrm>
          <a:prstGeom prst="rect">
            <a:avLst/>
          </a:prstGeom>
          <a:solidFill>
            <a:srgbClr val="F08C7E"/>
          </a:solidFill>
          <a:ln>
            <a:noFill/>
          </a:ln>
          <a:effectLst/>
        </p:spPr>
        <p:txBody>
          <a:bodyPr rtlCol="0" anchor="ctr"/>
          <a:lstStyle/>
          <a:p/>
        </p:txBody>
      </p:sp>
      <p:sp>
        <p:nvSpPr>
          <p:cNvPr id="111" name="Rectangle 110"/>
          <p:cNvSpPr/>
          <p:nvPr/>
        </p:nvSpPr>
        <p:spPr>
          <a:xfrm>
            <a:off x="9050731" y="4471587"/>
            <a:ext cx="285292" cy="52806"/>
          </a:xfrm>
          <a:prstGeom prst="rect">
            <a:avLst/>
          </a:prstGeom>
          <a:solidFill>
            <a:srgbClr val="6F92CE"/>
          </a:solidFill>
          <a:ln>
            <a:noFill/>
          </a:ln>
          <a:effectLst/>
        </p:spPr>
        <p:txBody>
          <a:bodyPr rtlCol="0" anchor="ctr"/>
          <a:lstStyle/>
          <a:p/>
        </p:txBody>
      </p:sp>
      <p:sp>
        <p:nvSpPr>
          <p:cNvPr id="112" name="Rectangle 111"/>
          <p:cNvSpPr/>
          <p:nvPr/>
        </p:nvSpPr>
        <p:spPr>
          <a:xfrm>
            <a:off x="9336024" y="4471587"/>
            <a:ext cx="285292" cy="52806"/>
          </a:xfrm>
          <a:prstGeom prst="rect">
            <a:avLst/>
          </a:prstGeom>
          <a:solidFill>
            <a:srgbClr val="F08C7E"/>
          </a:solidFill>
          <a:ln>
            <a:noFill/>
          </a:ln>
          <a:effectLst/>
        </p:spPr>
        <p:txBody>
          <a:bodyPr rtlCol="0" anchor="ctr"/>
          <a:lstStyle/>
          <a:p/>
        </p:txBody>
      </p:sp>
      <p:sp>
        <p:nvSpPr>
          <p:cNvPr id="113" name="Rectangle 112"/>
          <p:cNvSpPr/>
          <p:nvPr/>
        </p:nvSpPr>
        <p:spPr>
          <a:xfrm>
            <a:off x="9050731" y="4411579"/>
            <a:ext cx="285292" cy="52806"/>
          </a:xfrm>
          <a:prstGeom prst="rect">
            <a:avLst/>
          </a:prstGeom>
          <a:solidFill>
            <a:srgbClr val="6F92CE"/>
          </a:solidFill>
          <a:ln>
            <a:noFill/>
          </a:ln>
          <a:effectLst/>
        </p:spPr>
        <p:txBody>
          <a:bodyPr rtlCol="0" anchor="ctr"/>
          <a:lstStyle/>
          <a:p/>
        </p:txBody>
      </p:sp>
      <p:sp>
        <p:nvSpPr>
          <p:cNvPr id="114" name="Rectangle 113"/>
          <p:cNvSpPr/>
          <p:nvPr/>
        </p:nvSpPr>
        <p:spPr>
          <a:xfrm>
            <a:off x="9336024" y="4411579"/>
            <a:ext cx="285292" cy="52806"/>
          </a:xfrm>
          <a:prstGeom prst="rect">
            <a:avLst/>
          </a:prstGeom>
          <a:solidFill>
            <a:srgbClr val="F08C7E"/>
          </a:solidFill>
          <a:ln>
            <a:noFill/>
          </a:ln>
          <a:effectLst/>
        </p:spPr>
        <p:txBody>
          <a:bodyPr rtlCol="0" anchor="ctr"/>
          <a:lstStyle/>
          <a:p/>
        </p:txBody>
      </p:sp>
      <p:sp>
        <p:nvSpPr>
          <p:cNvPr id="115" name="Rectangle 114"/>
          <p:cNvSpPr/>
          <p:nvPr/>
        </p:nvSpPr>
        <p:spPr>
          <a:xfrm>
            <a:off x="9054388" y="4351572"/>
            <a:ext cx="281635" cy="52806"/>
          </a:xfrm>
          <a:prstGeom prst="rect">
            <a:avLst/>
          </a:prstGeom>
          <a:solidFill>
            <a:srgbClr val="6F92CE"/>
          </a:solidFill>
          <a:ln>
            <a:noFill/>
          </a:ln>
          <a:effectLst/>
        </p:spPr>
        <p:txBody>
          <a:bodyPr rtlCol="0" anchor="ctr"/>
          <a:lstStyle/>
          <a:p/>
        </p:txBody>
      </p:sp>
      <p:sp>
        <p:nvSpPr>
          <p:cNvPr id="116" name="Rectangle 115"/>
          <p:cNvSpPr/>
          <p:nvPr/>
        </p:nvSpPr>
        <p:spPr>
          <a:xfrm>
            <a:off x="9336024" y="4351572"/>
            <a:ext cx="281635" cy="52806"/>
          </a:xfrm>
          <a:prstGeom prst="rect">
            <a:avLst/>
          </a:prstGeom>
          <a:solidFill>
            <a:srgbClr val="F08C7E"/>
          </a:solidFill>
          <a:ln>
            <a:noFill/>
          </a:ln>
          <a:effectLst/>
        </p:spPr>
        <p:txBody>
          <a:bodyPr rtlCol="0" anchor="ctr"/>
          <a:lstStyle/>
          <a:p/>
        </p:txBody>
      </p:sp>
      <p:sp>
        <p:nvSpPr>
          <p:cNvPr id="117" name="Rectangle 116"/>
          <p:cNvSpPr/>
          <p:nvPr/>
        </p:nvSpPr>
        <p:spPr>
          <a:xfrm>
            <a:off x="9061704" y="4291564"/>
            <a:ext cx="274320" cy="52806"/>
          </a:xfrm>
          <a:prstGeom prst="rect">
            <a:avLst/>
          </a:prstGeom>
          <a:solidFill>
            <a:srgbClr val="6F92CE"/>
          </a:solidFill>
          <a:ln>
            <a:noFill/>
          </a:ln>
          <a:effectLst/>
        </p:spPr>
        <p:txBody>
          <a:bodyPr rtlCol="0" anchor="ctr"/>
          <a:lstStyle/>
          <a:p/>
        </p:txBody>
      </p:sp>
      <p:sp>
        <p:nvSpPr>
          <p:cNvPr id="118" name="Rectangle 117"/>
          <p:cNvSpPr/>
          <p:nvPr/>
        </p:nvSpPr>
        <p:spPr>
          <a:xfrm>
            <a:off x="9336024" y="4291564"/>
            <a:ext cx="274320" cy="52806"/>
          </a:xfrm>
          <a:prstGeom prst="rect">
            <a:avLst/>
          </a:prstGeom>
          <a:solidFill>
            <a:srgbClr val="F08C7E"/>
          </a:solidFill>
          <a:ln>
            <a:noFill/>
          </a:ln>
          <a:effectLst/>
        </p:spPr>
        <p:txBody>
          <a:bodyPr rtlCol="0" anchor="ctr"/>
          <a:lstStyle/>
          <a:p/>
        </p:txBody>
      </p:sp>
      <p:sp>
        <p:nvSpPr>
          <p:cNvPr id="119" name="Rectangle 118"/>
          <p:cNvSpPr/>
          <p:nvPr/>
        </p:nvSpPr>
        <p:spPr>
          <a:xfrm>
            <a:off x="9072676" y="4231557"/>
            <a:ext cx="263347" cy="52806"/>
          </a:xfrm>
          <a:prstGeom prst="rect">
            <a:avLst/>
          </a:prstGeom>
          <a:solidFill>
            <a:srgbClr val="6F92CE"/>
          </a:solidFill>
          <a:ln>
            <a:noFill/>
          </a:ln>
          <a:effectLst/>
        </p:spPr>
        <p:txBody>
          <a:bodyPr rtlCol="0" anchor="ctr"/>
          <a:lstStyle/>
          <a:p/>
        </p:txBody>
      </p:sp>
      <p:sp>
        <p:nvSpPr>
          <p:cNvPr id="120" name="Rectangle 119"/>
          <p:cNvSpPr/>
          <p:nvPr/>
        </p:nvSpPr>
        <p:spPr>
          <a:xfrm>
            <a:off x="9336024" y="4231557"/>
            <a:ext cx="263347" cy="52806"/>
          </a:xfrm>
          <a:prstGeom prst="rect">
            <a:avLst/>
          </a:prstGeom>
          <a:solidFill>
            <a:srgbClr val="F08C7E"/>
          </a:solidFill>
          <a:ln>
            <a:noFill/>
          </a:ln>
          <a:effectLst/>
        </p:spPr>
        <p:txBody>
          <a:bodyPr rtlCol="0" anchor="ctr"/>
          <a:lstStyle/>
          <a:p/>
        </p:txBody>
      </p:sp>
      <p:sp>
        <p:nvSpPr>
          <p:cNvPr id="121" name="Rectangle 120"/>
          <p:cNvSpPr/>
          <p:nvPr/>
        </p:nvSpPr>
        <p:spPr>
          <a:xfrm>
            <a:off x="9087307" y="4171549"/>
            <a:ext cx="248716" cy="52806"/>
          </a:xfrm>
          <a:prstGeom prst="rect">
            <a:avLst/>
          </a:prstGeom>
          <a:solidFill>
            <a:srgbClr val="6F92CE"/>
          </a:solidFill>
          <a:ln>
            <a:noFill/>
          </a:ln>
          <a:effectLst/>
        </p:spPr>
        <p:txBody>
          <a:bodyPr rtlCol="0" anchor="ctr"/>
          <a:lstStyle/>
          <a:p/>
        </p:txBody>
      </p:sp>
      <p:sp>
        <p:nvSpPr>
          <p:cNvPr id="122" name="Rectangle 121"/>
          <p:cNvSpPr/>
          <p:nvPr/>
        </p:nvSpPr>
        <p:spPr>
          <a:xfrm>
            <a:off x="9336024" y="4171549"/>
            <a:ext cx="248716" cy="52806"/>
          </a:xfrm>
          <a:prstGeom prst="rect">
            <a:avLst/>
          </a:prstGeom>
          <a:solidFill>
            <a:srgbClr val="F08C7E"/>
          </a:solidFill>
          <a:ln>
            <a:noFill/>
          </a:ln>
          <a:effectLst/>
        </p:spPr>
        <p:txBody>
          <a:bodyPr rtlCol="0" anchor="ctr"/>
          <a:lstStyle/>
          <a:p/>
        </p:txBody>
      </p:sp>
      <p:sp>
        <p:nvSpPr>
          <p:cNvPr id="123" name="Rectangle 122"/>
          <p:cNvSpPr/>
          <p:nvPr/>
        </p:nvSpPr>
        <p:spPr>
          <a:xfrm>
            <a:off x="9109252" y="4111542"/>
            <a:ext cx="226771" cy="52806"/>
          </a:xfrm>
          <a:prstGeom prst="rect">
            <a:avLst/>
          </a:prstGeom>
          <a:solidFill>
            <a:srgbClr val="6F92CE"/>
          </a:solidFill>
          <a:ln>
            <a:noFill/>
          </a:ln>
          <a:effectLst/>
        </p:spPr>
        <p:txBody>
          <a:bodyPr rtlCol="0" anchor="ctr"/>
          <a:lstStyle/>
          <a:p/>
        </p:txBody>
      </p:sp>
      <p:sp>
        <p:nvSpPr>
          <p:cNvPr id="124" name="Rectangle 123"/>
          <p:cNvSpPr/>
          <p:nvPr/>
        </p:nvSpPr>
        <p:spPr>
          <a:xfrm>
            <a:off x="9336024" y="4111542"/>
            <a:ext cx="226771" cy="52806"/>
          </a:xfrm>
          <a:prstGeom prst="rect">
            <a:avLst/>
          </a:prstGeom>
          <a:solidFill>
            <a:srgbClr val="F08C7E"/>
          </a:solidFill>
          <a:ln>
            <a:noFill/>
          </a:ln>
          <a:effectLst/>
        </p:spPr>
        <p:txBody>
          <a:bodyPr rtlCol="0" anchor="ctr"/>
          <a:lstStyle/>
          <a:p/>
        </p:txBody>
      </p:sp>
      <p:sp>
        <p:nvSpPr>
          <p:cNvPr id="125" name="Rectangle 124"/>
          <p:cNvSpPr/>
          <p:nvPr/>
        </p:nvSpPr>
        <p:spPr>
          <a:xfrm>
            <a:off x="9142171" y="4051534"/>
            <a:ext cx="193852" cy="52806"/>
          </a:xfrm>
          <a:prstGeom prst="rect">
            <a:avLst/>
          </a:prstGeom>
          <a:solidFill>
            <a:srgbClr val="6F92CE"/>
          </a:solidFill>
          <a:ln>
            <a:noFill/>
          </a:ln>
          <a:effectLst/>
        </p:spPr>
        <p:txBody>
          <a:bodyPr rtlCol="0" anchor="ctr"/>
          <a:lstStyle/>
          <a:p/>
        </p:txBody>
      </p:sp>
      <p:sp>
        <p:nvSpPr>
          <p:cNvPr id="126" name="Rectangle 125"/>
          <p:cNvSpPr/>
          <p:nvPr/>
        </p:nvSpPr>
        <p:spPr>
          <a:xfrm>
            <a:off x="9336024" y="4051534"/>
            <a:ext cx="193852" cy="52806"/>
          </a:xfrm>
          <a:prstGeom prst="rect">
            <a:avLst/>
          </a:prstGeom>
          <a:solidFill>
            <a:srgbClr val="F08C7E"/>
          </a:solidFill>
          <a:ln>
            <a:noFill/>
          </a:ln>
          <a:effectLst/>
        </p:spPr>
        <p:txBody>
          <a:bodyPr rtlCol="0" anchor="ctr"/>
          <a:lstStyle/>
          <a:p/>
        </p:txBody>
      </p:sp>
      <p:sp>
        <p:nvSpPr>
          <p:cNvPr id="127" name="Rectangle 126"/>
          <p:cNvSpPr/>
          <p:nvPr/>
        </p:nvSpPr>
        <p:spPr>
          <a:xfrm>
            <a:off x="9182404" y="3991527"/>
            <a:ext cx="153619" cy="52806"/>
          </a:xfrm>
          <a:prstGeom prst="rect">
            <a:avLst/>
          </a:prstGeom>
          <a:solidFill>
            <a:srgbClr val="6F92CE"/>
          </a:solidFill>
          <a:ln>
            <a:noFill/>
          </a:ln>
          <a:effectLst/>
        </p:spPr>
        <p:txBody>
          <a:bodyPr rtlCol="0" anchor="ctr"/>
          <a:lstStyle/>
          <a:p/>
        </p:txBody>
      </p:sp>
      <p:sp>
        <p:nvSpPr>
          <p:cNvPr id="128" name="Rectangle 127"/>
          <p:cNvSpPr/>
          <p:nvPr/>
        </p:nvSpPr>
        <p:spPr>
          <a:xfrm>
            <a:off x="9336024" y="3991527"/>
            <a:ext cx="153619" cy="52806"/>
          </a:xfrm>
          <a:prstGeom prst="rect">
            <a:avLst/>
          </a:prstGeom>
          <a:solidFill>
            <a:srgbClr val="F08C7E"/>
          </a:solidFill>
          <a:ln>
            <a:noFill/>
          </a:ln>
          <a:effectLst/>
        </p:spPr>
        <p:txBody>
          <a:bodyPr rtlCol="0" anchor="ctr"/>
          <a:lstStyle/>
          <a:p/>
        </p:txBody>
      </p:sp>
      <p:sp>
        <p:nvSpPr>
          <p:cNvPr id="129" name="Rectangle 128"/>
          <p:cNvSpPr/>
          <p:nvPr/>
        </p:nvSpPr>
        <p:spPr>
          <a:xfrm>
            <a:off x="9226296" y="3931519"/>
            <a:ext cx="109728" cy="52806"/>
          </a:xfrm>
          <a:prstGeom prst="rect">
            <a:avLst/>
          </a:prstGeom>
          <a:solidFill>
            <a:srgbClr val="6F92CE"/>
          </a:solidFill>
          <a:ln>
            <a:noFill/>
          </a:ln>
          <a:effectLst/>
        </p:spPr>
        <p:txBody>
          <a:bodyPr rtlCol="0" anchor="ctr"/>
          <a:lstStyle/>
          <a:p/>
        </p:txBody>
      </p:sp>
      <p:sp>
        <p:nvSpPr>
          <p:cNvPr id="130" name="Rectangle 129"/>
          <p:cNvSpPr/>
          <p:nvPr/>
        </p:nvSpPr>
        <p:spPr>
          <a:xfrm>
            <a:off x="9336024" y="3931519"/>
            <a:ext cx="109728" cy="52806"/>
          </a:xfrm>
          <a:prstGeom prst="rect">
            <a:avLst/>
          </a:prstGeom>
          <a:solidFill>
            <a:srgbClr val="F08C7E"/>
          </a:solidFill>
          <a:ln>
            <a:noFill/>
          </a:ln>
          <a:effectLst/>
        </p:spPr>
        <p:txBody>
          <a:bodyPr rtlCol="0" anchor="ctr"/>
          <a:lstStyle/>
          <a:p/>
        </p:txBody>
      </p:sp>
      <p:sp>
        <p:nvSpPr>
          <p:cNvPr id="131" name="Rectangle 130"/>
          <p:cNvSpPr/>
          <p:nvPr/>
        </p:nvSpPr>
        <p:spPr>
          <a:xfrm>
            <a:off x="9277502" y="3871512"/>
            <a:ext cx="58521" cy="52806"/>
          </a:xfrm>
          <a:prstGeom prst="rect">
            <a:avLst/>
          </a:prstGeom>
          <a:solidFill>
            <a:srgbClr val="6F92CE"/>
          </a:solidFill>
          <a:ln>
            <a:noFill/>
          </a:ln>
          <a:effectLst/>
        </p:spPr>
        <p:txBody>
          <a:bodyPr rtlCol="0" anchor="ctr"/>
          <a:lstStyle/>
          <a:p/>
        </p:txBody>
      </p:sp>
      <p:sp>
        <p:nvSpPr>
          <p:cNvPr id="132" name="Rectangle 131"/>
          <p:cNvSpPr/>
          <p:nvPr/>
        </p:nvSpPr>
        <p:spPr>
          <a:xfrm>
            <a:off x="9336024" y="3871512"/>
            <a:ext cx="58521" cy="52806"/>
          </a:xfrm>
          <a:prstGeom prst="rect">
            <a:avLst/>
          </a:prstGeom>
          <a:solidFill>
            <a:srgbClr val="F08C7E"/>
          </a:solidFill>
          <a:ln>
            <a:noFill/>
          </a:ln>
          <a:effectLst/>
        </p:spPr>
        <p:txBody>
          <a:bodyPr rtlCol="0" anchor="ctr"/>
          <a:lstStyle/>
          <a:p/>
        </p:txBody>
      </p:sp>
      <p:cxnSp>
        <p:nvCxnSpPr>
          <p:cNvPr id="133" name="Connector 132"/>
          <p:cNvCxnSpPr/>
          <p:nvPr/>
        </p:nvCxnSpPr>
        <p:spPr>
          <a:xfrm>
            <a:off x="9336024" y="3867912"/>
            <a:ext cx="0" cy="960120"/>
          </a:xfrm>
          <a:prstGeom prst="line">
            <a:avLst/>
          </a:prstGeom>
          <a:ln w="12700">
            <a:solidFill>
              <a:srgbClr val="4F4F4F"/>
            </a:solidFill>
          </a:ln>
        </p:spPr>
      </p:cxnSp>
      <p:sp>
        <p:nvSpPr>
          <p:cNvPr id="134" name="Oval 133"/>
          <p:cNvSpPr/>
          <p:nvPr/>
        </p:nvSpPr>
        <p:spPr>
          <a:xfrm>
            <a:off x="9838944" y="4155948"/>
            <a:ext cx="384048" cy="384048"/>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C</a:t>
            </a:r>
          </a:p>
        </p:txBody>
      </p:sp>
      <p:sp>
        <p:nvSpPr>
          <p:cNvPr id="135" name="TextBox 134"/>
          <p:cNvSpPr txBox="1"/>
          <p:nvPr/>
        </p:nvSpPr>
        <p:spPr>
          <a:xfrm>
            <a:off x="10277856" y="3867912"/>
            <a:ext cx="1392631" cy="96012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Dar tabanlı (dikdörtgene yakın)</a:t>
            </a:r>
          </a:p>
        </p:txBody>
      </p:sp>
      <p:sp>
        <p:nvSpPr>
          <p:cNvPr id="136" name="Rectangle 135"/>
          <p:cNvSpPr/>
          <p:nvPr/>
        </p:nvSpPr>
        <p:spPr>
          <a:xfrm>
            <a:off x="9153144" y="5868904"/>
            <a:ext cx="182880" cy="52806"/>
          </a:xfrm>
          <a:prstGeom prst="rect">
            <a:avLst/>
          </a:prstGeom>
          <a:solidFill>
            <a:srgbClr val="6F92CE"/>
          </a:solidFill>
          <a:ln>
            <a:noFill/>
          </a:ln>
          <a:effectLst/>
        </p:spPr>
        <p:txBody>
          <a:bodyPr rtlCol="0" anchor="ctr"/>
          <a:lstStyle/>
          <a:p/>
        </p:txBody>
      </p:sp>
      <p:sp>
        <p:nvSpPr>
          <p:cNvPr id="137" name="Rectangle 136"/>
          <p:cNvSpPr/>
          <p:nvPr/>
        </p:nvSpPr>
        <p:spPr>
          <a:xfrm>
            <a:off x="9336024" y="5868904"/>
            <a:ext cx="182880" cy="52806"/>
          </a:xfrm>
          <a:prstGeom prst="rect">
            <a:avLst/>
          </a:prstGeom>
          <a:solidFill>
            <a:srgbClr val="F08C7E"/>
          </a:solidFill>
          <a:ln>
            <a:noFill/>
          </a:ln>
          <a:effectLst/>
        </p:spPr>
        <p:txBody>
          <a:bodyPr rtlCol="0" anchor="ctr"/>
          <a:lstStyle/>
          <a:p/>
        </p:txBody>
      </p:sp>
      <p:sp>
        <p:nvSpPr>
          <p:cNvPr id="138" name="Rectangle 137"/>
          <p:cNvSpPr/>
          <p:nvPr/>
        </p:nvSpPr>
        <p:spPr>
          <a:xfrm>
            <a:off x="9138513" y="5808897"/>
            <a:ext cx="197510" cy="52806"/>
          </a:xfrm>
          <a:prstGeom prst="rect">
            <a:avLst/>
          </a:prstGeom>
          <a:solidFill>
            <a:srgbClr val="6F92CE"/>
          </a:solidFill>
          <a:ln>
            <a:noFill/>
          </a:ln>
          <a:effectLst/>
        </p:spPr>
        <p:txBody>
          <a:bodyPr rtlCol="0" anchor="ctr"/>
          <a:lstStyle/>
          <a:p/>
        </p:txBody>
      </p:sp>
      <p:sp>
        <p:nvSpPr>
          <p:cNvPr id="139" name="Rectangle 138"/>
          <p:cNvSpPr/>
          <p:nvPr/>
        </p:nvSpPr>
        <p:spPr>
          <a:xfrm>
            <a:off x="9336024" y="5808897"/>
            <a:ext cx="197510" cy="52806"/>
          </a:xfrm>
          <a:prstGeom prst="rect">
            <a:avLst/>
          </a:prstGeom>
          <a:solidFill>
            <a:srgbClr val="F08C7E"/>
          </a:solidFill>
          <a:ln>
            <a:noFill/>
          </a:ln>
          <a:effectLst/>
        </p:spPr>
        <p:txBody>
          <a:bodyPr rtlCol="0" anchor="ctr"/>
          <a:lstStyle/>
          <a:p/>
        </p:txBody>
      </p:sp>
      <p:sp>
        <p:nvSpPr>
          <p:cNvPr id="140" name="Rectangle 139"/>
          <p:cNvSpPr/>
          <p:nvPr/>
        </p:nvSpPr>
        <p:spPr>
          <a:xfrm>
            <a:off x="9123883" y="5748889"/>
            <a:ext cx="212140" cy="52806"/>
          </a:xfrm>
          <a:prstGeom prst="rect">
            <a:avLst/>
          </a:prstGeom>
          <a:solidFill>
            <a:srgbClr val="6F92CE"/>
          </a:solidFill>
          <a:ln>
            <a:noFill/>
          </a:ln>
          <a:effectLst/>
        </p:spPr>
        <p:txBody>
          <a:bodyPr rtlCol="0" anchor="ctr"/>
          <a:lstStyle/>
          <a:p/>
        </p:txBody>
      </p:sp>
      <p:sp>
        <p:nvSpPr>
          <p:cNvPr id="141" name="Rectangle 140"/>
          <p:cNvSpPr/>
          <p:nvPr/>
        </p:nvSpPr>
        <p:spPr>
          <a:xfrm>
            <a:off x="9336024" y="5748889"/>
            <a:ext cx="212140" cy="52806"/>
          </a:xfrm>
          <a:prstGeom prst="rect">
            <a:avLst/>
          </a:prstGeom>
          <a:solidFill>
            <a:srgbClr val="F08C7E"/>
          </a:solidFill>
          <a:ln>
            <a:noFill/>
          </a:ln>
          <a:effectLst/>
        </p:spPr>
        <p:txBody>
          <a:bodyPr rtlCol="0" anchor="ctr"/>
          <a:lstStyle/>
          <a:p/>
        </p:txBody>
      </p:sp>
      <p:sp>
        <p:nvSpPr>
          <p:cNvPr id="142" name="Rectangle 141"/>
          <p:cNvSpPr/>
          <p:nvPr/>
        </p:nvSpPr>
        <p:spPr>
          <a:xfrm>
            <a:off x="9109252" y="5688882"/>
            <a:ext cx="226771" cy="52806"/>
          </a:xfrm>
          <a:prstGeom prst="rect">
            <a:avLst/>
          </a:prstGeom>
          <a:solidFill>
            <a:srgbClr val="6F92CE"/>
          </a:solidFill>
          <a:ln>
            <a:noFill/>
          </a:ln>
          <a:effectLst/>
        </p:spPr>
        <p:txBody>
          <a:bodyPr rtlCol="0" anchor="ctr"/>
          <a:lstStyle/>
          <a:p/>
        </p:txBody>
      </p:sp>
      <p:sp>
        <p:nvSpPr>
          <p:cNvPr id="143" name="Rectangle 142"/>
          <p:cNvSpPr/>
          <p:nvPr/>
        </p:nvSpPr>
        <p:spPr>
          <a:xfrm>
            <a:off x="9336024" y="5688882"/>
            <a:ext cx="226771" cy="52806"/>
          </a:xfrm>
          <a:prstGeom prst="rect">
            <a:avLst/>
          </a:prstGeom>
          <a:solidFill>
            <a:srgbClr val="F08C7E"/>
          </a:solidFill>
          <a:ln>
            <a:noFill/>
          </a:ln>
          <a:effectLst/>
        </p:spPr>
        <p:txBody>
          <a:bodyPr rtlCol="0" anchor="ctr"/>
          <a:lstStyle/>
          <a:p/>
        </p:txBody>
      </p:sp>
      <p:sp>
        <p:nvSpPr>
          <p:cNvPr id="144" name="Rectangle 143"/>
          <p:cNvSpPr/>
          <p:nvPr/>
        </p:nvSpPr>
        <p:spPr>
          <a:xfrm>
            <a:off x="9094622" y="5628874"/>
            <a:ext cx="241401" cy="52806"/>
          </a:xfrm>
          <a:prstGeom prst="rect">
            <a:avLst/>
          </a:prstGeom>
          <a:solidFill>
            <a:srgbClr val="6F92CE"/>
          </a:solidFill>
          <a:ln>
            <a:noFill/>
          </a:ln>
          <a:effectLst/>
        </p:spPr>
        <p:txBody>
          <a:bodyPr rtlCol="0" anchor="ctr"/>
          <a:lstStyle/>
          <a:p/>
        </p:txBody>
      </p:sp>
      <p:sp>
        <p:nvSpPr>
          <p:cNvPr id="145" name="Rectangle 144"/>
          <p:cNvSpPr/>
          <p:nvPr/>
        </p:nvSpPr>
        <p:spPr>
          <a:xfrm>
            <a:off x="9336024" y="5628874"/>
            <a:ext cx="241401" cy="52806"/>
          </a:xfrm>
          <a:prstGeom prst="rect">
            <a:avLst/>
          </a:prstGeom>
          <a:solidFill>
            <a:srgbClr val="F08C7E"/>
          </a:solidFill>
          <a:ln>
            <a:noFill/>
          </a:ln>
          <a:effectLst/>
        </p:spPr>
        <p:txBody>
          <a:bodyPr rtlCol="0" anchor="ctr"/>
          <a:lstStyle/>
          <a:p/>
        </p:txBody>
      </p:sp>
      <p:sp>
        <p:nvSpPr>
          <p:cNvPr id="146" name="Rectangle 145"/>
          <p:cNvSpPr/>
          <p:nvPr/>
        </p:nvSpPr>
        <p:spPr>
          <a:xfrm>
            <a:off x="9079992" y="5568867"/>
            <a:ext cx="256031" cy="52806"/>
          </a:xfrm>
          <a:prstGeom prst="rect">
            <a:avLst/>
          </a:prstGeom>
          <a:solidFill>
            <a:srgbClr val="6F92CE"/>
          </a:solidFill>
          <a:ln>
            <a:noFill/>
          </a:ln>
          <a:effectLst/>
        </p:spPr>
        <p:txBody>
          <a:bodyPr rtlCol="0" anchor="ctr"/>
          <a:lstStyle/>
          <a:p/>
        </p:txBody>
      </p:sp>
      <p:sp>
        <p:nvSpPr>
          <p:cNvPr id="147" name="Rectangle 146"/>
          <p:cNvSpPr/>
          <p:nvPr/>
        </p:nvSpPr>
        <p:spPr>
          <a:xfrm>
            <a:off x="9336024" y="5568867"/>
            <a:ext cx="256031" cy="52806"/>
          </a:xfrm>
          <a:prstGeom prst="rect">
            <a:avLst/>
          </a:prstGeom>
          <a:solidFill>
            <a:srgbClr val="F08C7E"/>
          </a:solidFill>
          <a:ln>
            <a:noFill/>
          </a:ln>
          <a:effectLst/>
        </p:spPr>
        <p:txBody>
          <a:bodyPr rtlCol="0" anchor="ctr"/>
          <a:lstStyle/>
          <a:p/>
        </p:txBody>
      </p:sp>
      <p:sp>
        <p:nvSpPr>
          <p:cNvPr id="148" name="Rectangle 147"/>
          <p:cNvSpPr/>
          <p:nvPr/>
        </p:nvSpPr>
        <p:spPr>
          <a:xfrm>
            <a:off x="9061704" y="5508859"/>
            <a:ext cx="274320" cy="52806"/>
          </a:xfrm>
          <a:prstGeom prst="rect">
            <a:avLst/>
          </a:prstGeom>
          <a:solidFill>
            <a:srgbClr val="6F92CE"/>
          </a:solidFill>
          <a:ln>
            <a:noFill/>
          </a:ln>
          <a:effectLst/>
        </p:spPr>
        <p:txBody>
          <a:bodyPr rtlCol="0" anchor="ctr"/>
          <a:lstStyle/>
          <a:p/>
        </p:txBody>
      </p:sp>
      <p:sp>
        <p:nvSpPr>
          <p:cNvPr id="149" name="Rectangle 148"/>
          <p:cNvSpPr/>
          <p:nvPr/>
        </p:nvSpPr>
        <p:spPr>
          <a:xfrm>
            <a:off x="9336024" y="5508859"/>
            <a:ext cx="274320" cy="52806"/>
          </a:xfrm>
          <a:prstGeom prst="rect">
            <a:avLst/>
          </a:prstGeom>
          <a:solidFill>
            <a:srgbClr val="F08C7E"/>
          </a:solidFill>
          <a:ln>
            <a:noFill/>
          </a:ln>
          <a:effectLst/>
        </p:spPr>
        <p:txBody>
          <a:bodyPr rtlCol="0" anchor="ctr"/>
          <a:lstStyle/>
          <a:p/>
        </p:txBody>
      </p:sp>
      <p:sp>
        <p:nvSpPr>
          <p:cNvPr id="150" name="Rectangle 149"/>
          <p:cNvSpPr/>
          <p:nvPr/>
        </p:nvSpPr>
        <p:spPr>
          <a:xfrm>
            <a:off x="9043416" y="5448852"/>
            <a:ext cx="292608" cy="52806"/>
          </a:xfrm>
          <a:prstGeom prst="rect">
            <a:avLst/>
          </a:prstGeom>
          <a:solidFill>
            <a:srgbClr val="6F92CE"/>
          </a:solidFill>
          <a:ln>
            <a:noFill/>
          </a:ln>
          <a:effectLst/>
        </p:spPr>
        <p:txBody>
          <a:bodyPr rtlCol="0" anchor="ctr"/>
          <a:lstStyle/>
          <a:p/>
        </p:txBody>
      </p:sp>
      <p:sp>
        <p:nvSpPr>
          <p:cNvPr id="151" name="Rectangle 150"/>
          <p:cNvSpPr/>
          <p:nvPr/>
        </p:nvSpPr>
        <p:spPr>
          <a:xfrm>
            <a:off x="9336024" y="5448852"/>
            <a:ext cx="292608" cy="52806"/>
          </a:xfrm>
          <a:prstGeom prst="rect">
            <a:avLst/>
          </a:prstGeom>
          <a:solidFill>
            <a:srgbClr val="F08C7E"/>
          </a:solidFill>
          <a:ln>
            <a:noFill/>
          </a:ln>
          <a:effectLst/>
        </p:spPr>
        <p:txBody>
          <a:bodyPr rtlCol="0" anchor="ctr"/>
          <a:lstStyle/>
          <a:p/>
        </p:txBody>
      </p:sp>
      <p:sp>
        <p:nvSpPr>
          <p:cNvPr id="152" name="Rectangle 151"/>
          <p:cNvSpPr/>
          <p:nvPr/>
        </p:nvSpPr>
        <p:spPr>
          <a:xfrm>
            <a:off x="9021470" y="5388844"/>
            <a:ext cx="314553" cy="52806"/>
          </a:xfrm>
          <a:prstGeom prst="rect">
            <a:avLst/>
          </a:prstGeom>
          <a:solidFill>
            <a:srgbClr val="6F92CE"/>
          </a:solidFill>
          <a:ln>
            <a:noFill/>
          </a:ln>
          <a:effectLst/>
        </p:spPr>
        <p:txBody>
          <a:bodyPr rtlCol="0" anchor="ctr"/>
          <a:lstStyle/>
          <a:p/>
        </p:txBody>
      </p:sp>
      <p:sp>
        <p:nvSpPr>
          <p:cNvPr id="153" name="Rectangle 152"/>
          <p:cNvSpPr/>
          <p:nvPr/>
        </p:nvSpPr>
        <p:spPr>
          <a:xfrm>
            <a:off x="9336024" y="5388844"/>
            <a:ext cx="314553" cy="52806"/>
          </a:xfrm>
          <a:prstGeom prst="rect">
            <a:avLst/>
          </a:prstGeom>
          <a:solidFill>
            <a:srgbClr val="F08C7E"/>
          </a:solidFill>
          <a:ln>
            <a:noFill/>
          </a:ln>
          <a:effectLst/>
        </p:spPr>
        <p:txBody>
          <a:bodyPr rtlCol="0" anchor="ctr"/>
          <a:lstStyle/>
          <a:p/>
        </p:txBody>
      </p:sp>
      <p:sp>
        <p:nvSpPr>
          <p:cNvPr id="154" name="Rectangle 153"/>
          <p:cNvSpPr/>
          <p:nvPr/>
        </p:nvSpPr>
        <p:spPr>
          <a:xfrm>
            <a:off x="9006840" y="5328837"/>
            <a:ext cx="329184" cy="52806"/>
          </a:xfrm>
          <a:prstGeom prst="rect">
            <a:avLst/>
          </a:prstGeom>
          <a:solidFill>
            <a:srgbClr val="6F92CE"/>
          </a:solidFill>
          <a:ln>
            <a:noFill/>
          </a:ln>
          <a:effectLst/>
        </p:spPr>
        <p:txBody>
          <a:bodyPr rtlCol="0" anchor="ctr"/>
          <a:lstStyle/>
          <a:p/>
        </p:txBody>
      </p:sp>
      <p:sp>
        <p:nvSpPr>
          <p:cNvPr id="155" name="Rectangle 154"/>
          <p:cNvSpPr/>
          <p:nvPr/>
        </p:nvSpPr>
        <p:spPr>
          <a:xfrm>
            <a:off x="9336024" y="5328837"/>
            <a:ext cx="329184" cy="52806"/>
          </a:xfrm>
          <a:prstGeom prst="rect">
            <a:avLst/>
          </a:prstGeom>
          <a:solidFill>
            <a:srgbClr val="F08C7E"/>
          </a:solidFill>
          <a:ln>
            <a:noFill/>
          </a:ln>
          <a:effectLst/>
        </p:spPr>
        <p:txBody>
          <a:bodyPr rtlCol="0" anchor="ctr"/>
          <a:lstStyle/>
          <a:p/>
        </p:txBody>
      </p:sp>
      <p:sp>
        <p:nvSpPr>
          <p:cNvPr id="156" name="Rectangle 155"/>
          <p:cNvSpPr/>
          <p:nvPr/>
        </p:nvSpPr>
        <p:spPr>
          <a:xfrm>
            <a:off x="9003182" y="5268829"/>
            <a:ext cx="332841" cy="52806"/>
          </a:xfrm>
          <a:prstGeom prst="rect">
            <a:avLst/>
          </a:prstGeom>
          <a:solidFill>
            <a:srgbClr val="6F92CE"/>
          </a:solidFill>
          <a:ln>
            <a:noFill/>
          </a:ln>
          <a:effectLst/>
        </p:spPr>
        <p:txBody>
          <a:bodyPr rtlCol="0" anchor="ctr"/>
          <a:lstStyle/>
          <a:p/>
        </p:txBody>
      </p:sp>
      <p:sp>
        <p:nvSpPr>
          <p:cNvPr id="157" name="Rectangle 156"/>
          <p:cNvSpPr/>
          <p:nvPr/>
        </p:nvSpPr>
        <p:spPr>
          <a:xfrm>
            <a:off x="9336024" y="5268829"/>
            <a:ext cx="332841" cy="52806"/>
          </a:xfrm>
          <a:prstGeom prst="rect">
            <a:avLst/>
          </a:prstGeom>
          <a:solidFill>
            <a:srgbClr val="F08C7E"/>
          </a:solidFill>
          <a:ln>
            <a:noFill/>
          </a:ln>
          <a:effectLst/>
        </p:spPr>
        <p:txBody>
          <a:bodyPr rtlCol="0" anchor="ctr"/>
          <a:lstStyle/>
          <a:p/>
        </p:txBody>
      </p:sp>
      <p:sp>
        <p:nvSpPr>
          <p:cNvPr id="158" name="Rectangle 157"/>
          <p:cNvSpPr/>
          <p:nvPr/>
        </p:nvSpPr>
        <p:spPr>
          <a:xfrm>
            <a:off x="9014155" y="5208822"/>
            <a:ext cx="321868" cy="52806"/>
          </a:xfrm>
          <a:prstGeom prst="rect">
            <a:avLst/>
          </a:prstGeom>
          <a:solidFill>
            <a:srgbClr val="6F92CE"/>
          </a:solidFill>
          <a:ln>
            <a:noFill/>
          </a:ln>
          <a:effectLst/>
        </p:spPr>
        <p:txBody>
          <a:bodyPr rtlCol="0" anchor="ctr"/>
          <a:lstStyle/>
          <a:p/>
        </p:txBody>
      </p:sp>
      <p:sp>
        <p:nvSpPr>
          <p:cNvPr id="159" name="Rectangle 158"/>
          <p:cNvSpPr/>
          <p:nvPr/>
        </p:nvSpPr>
        <p:spPr>
          <a:xfrm>
            <a:off x="9336024" y="5208822"/>
            <a:ext cx="321868" cy="52806"/>
          </a:xfrm>
          <a:prstGeom prst="rect">
            <a:avLst/>
          </a:prstGeom>
          <a:solidFill>
            <a:srgbClr val="F08C7E"/>
          </a:solidFill>
          <a:ln>
            <a:noFill/>
          </a:ln>
          <a:effectLst/>
        </p:spPr>
        <p:txBody>
          <a:bodyPr rtlCol="0" anchor="ctr"/>
          <a:lstStyle/>
          <a:p/>
        </p:txBody>
      </p:sp>
      <p:sp>
        <p:nvSpPr>
          <p:cNvPr id="160" name="Rectangle 159"/>
          <p:cNvSpPr/>
          <p:nvPr/>
        </p:nvSpPr>
        <p:spPr>
          <a:xfrm>
            <a:off x="9036100" y="5148814"/>
            <a:ext cx="299923" cy="52806"/>
          </a:xfrm>
          <a:prstGeom prst="rect">
            <a:avLst/>
          </a:prstGeom>
          <a:solidFill>
            <a:srgbClr val="6F92CE"/>
          </a:solidFill>
          <a:ln>
            <a:noFill/>
          </a:ln>
          <a:effectLst/>
        </p:spPr>
        <p:txBody>
          <a:bodyPr rtlCol="0" anchor="ctr"/>
          <a:lstStyle/>
          <a:p/>
        </p:txBody>
      </p:sp>
      <p:sp>
        <p:nvSpPr>
          <p:cNvPr id="161" name="Rectangle 160"/>
          <p:cNvSpPr/>
          <p:nvPr/>
        </p:nvSpPr>
        <p:spPr>
          <a:xfrm>
            <a:off x="9336024" y="5148814"/>
            <a:ext cx="299923" cy="52806"/>
          </a:xfrm>
          <a:prstGeom prst="rect">
            <a:avLst/>
          </a:prstGeom>
          <a:solidFill>
            <a:srgbClr val="F08C7E"/>
          </a:solidFill>
          <a:ln>
            <a:noFill/>
          </a:ln>
          <a:effectLst/>
        </p:spPr>
        <p:txBody>
          <a:bodyPr rtlCol="0" anchor="ctr"/>
          <a:lstStyle/>
          <a:p/>
        </p:txBody>
      </p:sp>
      <p:sp>
        <p:nvSpPr>
          <p:cNvPr id="162" name="Rectangle 161"/>
          <p:cNvSpPr/>
          <p:nvPr/>
        </p:nvSpPr>
        <p:spPr>
          <a:xfrm>
            <a:off x="9079992" y="5088807"/>
            <a:ext cx="256031" cy="52806"/>
          </a:xfrm>
          <a:prstGeom prst="rect">
            <a:avLst/>
          </a:prstGeom>
          <a:solidFill>
            <a:srgbClr val="6F92CE"/>
          </a:solidFill>
          <a:ln>
            <a:noFill/>
          </a:ln>
          <a:effectLst/>
        </p:spPr>
        <p:txBody>
          <a:bodyPr rtlCol="0" anchor="ctr"/>
          <a:lstStyle/>
          <a:p/>
        </p:txBody>
      </p:sp>
      <p:sp>
        <p:nvSpPr>
          <p:cNvPr id="163" name="Rectangle 162"/>
          <p:cNvSpPr/>
          <p:nvPr/>
        </p:nvSpPr>
        <p:spPr>
          <a:xfrm>
            <a:off x="9336024" y="5088807"/>
            <a:ext cx="256031" cy="52806"/>
          </a:xfrm>
          <a:prstGeom prst="rect">
            <a:avLst/>
          </a:prstGeom>
          <a:solidFill>
            <a:srgbClr val="F08C7E"/>
          </a:solidFill>
          <a:ln>
            <a:noFill/>
          </a:ln>
          <a:effectLst/>
        </p:spPr>
        <p:txBody>
          <a:bodyPr rtlCol="0" anchor="ctr"/>
          <a:lstStyle/>
          <a:p/>
        </p:txBody>
      </p:sp>
      <p:sp>
        <p:nvSpPr>
          <p:cNvPr id="164" name="Rectangle 163"/>
          <p:cNvSpPr/>
          <p:nvPr/>
        </p:nvSpPr>
        <p:spPr>
          <a:xfrm>
            <a:off x="9145828" y="5028799"/>
            <a:ext cx="190195" cy="52806"/>
          </a:xfrm>
          <a:prstGeom prst="rect">
            <a:avLst/>
          </a:prstGeom>
          <a:solidFill>
            <a:srgbClr val="6F92CE"/>
          </a:solidFill>
          <a:ln>
            <a:noFill/>
          </a:ln>
          <a:effectLst/>
        </p:spPr>
        <p:txBody>
          <a:bodyPr rtlCol="0" anchor="ctr"/>
          <a:lstStyle/>
          <a:p/>
        </p:txBody>
      </p:sp>
      <p:sp>
        <p:nvSpPr>
          <p:cNvPr id="165" name="Rectangle 164"/>
          <p:cNvSpPr/>
          <p:nvPr/>
        </p:nvSpPr>
        <p:spPr>
          <a:xfrm>
            <a:off x="9336024" y="5028799"/>
            <a:ext cx="190195" cy="52806"/>
          </a:xfrm>
          <a:prstGeom prst="rect">
            <a:avLst/>
          </a:prstGeom>
          <a:solidFill>
            <a:srgbClr val="F08C7E"/>
          </a:solidFill>
          <a:ln>
            <a:noFill/>
          </a:ln>
          <a:effectLst/>
        </p:spPr>
        <p:txBody>
          <a:bodyPr rtlCol="0" anchor="ctr"/>
          <a:lstStyle/>
          <a:p/>
        </p:txBody>
      </p:sp>
      <p:sp>
        <p:nvSpPr>
          <p:cNvPr id="166" name="Rectangle 165"/>
          <p:cNvSpPr/>
          <p:nvPr/>
        </p:nvSpPr>
        <p:spPr>
          <a:xfrm>
            <a:off x="9226296" y="4968792"/>
            <a:ext cx="109728" cy="52806"/>
          </a:xfrm>
          <a:prstGeom prst="rect">
            <a:avLst/>
          </a:prstGeom>
          <a:solidFill>
            <a:srgbClr val="6F92CE"/>
          </a:solidFill>
          <a:ln>
            <a:noFill/>
          </a:ln>
          <a:effectLst/>
        </p:spPr>
        <p:txBody>
          <a:bodyPr rtlCol="0" anchor="ctr"/>
          <a:lstStyle/>
          <a:p/>
        </p:txBody>
      </p:sp>
      <p:sp>
        <p:nvSpPr>
          <p:cNvPr id="167" name="Rectangle 166"/>
          <p:cNvSpPr/>
          <p:nvPr/>
        </p:nvSpPr>
        <p:spPr>
          <a:xfrm>
            <a:off x="9336024" y="4968792"/>
            <a:ext cx="109728" cy="52806"/>
          </a:xfrm>
          <a:prstGeom prst="rect">
            <a:avLst/>
          </a:prstGeom>
          <a:solidFill>
            <a:srgbClr val="F08C7E"/>
          </a:solidFill>
          <a:ln>
            <a:noFill/>
          </a:ln>
          <a:effectLst/>
        </p:spPr>
        <p:txBody>
          <a:bodyPr rtlCol="0" anchor="ctr"/>
          <a:lstStyle/>
          <a:p/>
        </p:txBody>
      </p:sp>
      <p:cxnSp>
        <p:nvCxnSpPr>
          <p:cNvPr id="168" name="Connector 167"/>
          <p:cNvCxnSpPr/>
          <p:nvPr/>
        </p:nvCxnSpPr>
        <p:spPr>
          <a:xfrm>
            <a:off x="9336024" y="4965192"/>
            <a:ext cx="0" cy="960120"/>
          </a:xfrm>
          <a:prstGeom prst="line">
            <a:avLst/>
          </a:prstGeom>
          <a:ln w="12700">
            <a:solidFill>
              <a:srgbClr val="4F4F4F"/>
            </a:solidFill>
          </a:ln>
        </p:spPr>
      </p:cxnSp>
      <p:sp>
        <p:nvSpPr>
          <p:cNvPr id="169" name="Oval 168"/>
          <p:cNvSpPr/>
          <p:nvPr/>
        </p:nvSpPr>
        <p:spPr>
          <a:xfrm>
            <a:off x="9838944" y="5253228"/>
            <a:ext cx="384048" cy="384048"/>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D</a:t>
            </a:r>
          </a:p>
        </p:txBody>
      </p:sp>
      <p:sp>
        <p:nvSpPr>
          <p:cNvPr id="170" name="TextBox 169"/>
          <p:cNvSpPr txBox="1"/>
          <p:nvPr/>
        </p:nvSpPr>
        <p:spPr>
          <a:xfrm>
            <a:off x="10277856" y="4965192"/>
            <a:ext cx="1392631" cy="96012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Tabanı tepesinden dar</a:t>
            </a:r>
          </a:p>
        </p:txBody>
      </p:sp>
      <p:sp>
        <p:nvSpPr>
          <p:cNvPr id="171" name="TextBox 17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2" name="Rounded Rectangle 17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 156</a:t>
            </a:r>
          </a:p>
        </p:txBody>
      </p:sp>
      <p:sp>
        <p:nvSpPr>
          <p:cNvPr id="173" name="TextBox 17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226 / 379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Kitaptaki piramitler hangi türe benziyor?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4_ulke1_s154.jpg"/>
          <p:cNvPicPr>
            <a:picLocks noChangeAspect="1"/>
          </p:cNvPicPr>
          <p:nvPr/>
        </p:nvPicPr>
        <p:blipFill>
          <a:blip r:embed="rId3"/>
          <a:stretch>
            <a:fillRect/>
          </a:stretch>
        </p:blipFill>
        <p:spPr>
          <a:xfrm>
            <a:off x="512158" y="1216152"/>
            <a:ext cx="2587562" cy="1572768"/>
          </a:xfrm>
          <a:prstGeom prst="rect">
            <a:avLst/>
          </a:prstGeom>
          <a:ln w="9525">
            <a:solidFill>
              <a:srgbClr val="D9D9D9"/>
            </a:solidFill>
          </a:ln>
        </p:spPr>
      </p:pic>
      <p:sp>
        <p:nvSpPr>
          <p:cNvPr id="7" name="Oval 6"/>
          <p:cNvSpPr/>
          <p:nvPr/>
        </p:nvSpPr>
        <p:spPr>
          <a:xfrm>
            <a:off x="502920" y="2852928"/>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8" name="Oval 7"/>
          <p:cNvSpPr/>
          <p:nvPr/>
        </p:nvSpPr>
        <p:spPr>
          <a:xfrm>
            <a:off x="2706624" y="2852928"/>
            <a:ext cx="384048" cy="38404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A</a:t>
            </a:r>
          </a:p>
        </p:txBody>
      </p:sp>
      <p:sp>
        <p:nvSpPr>
          <p:cNvPr id="9" name="TextBox 8"/>
          <p:cNvSpPr txBox="1"/>
          <p:nvPr/>
        </p:nvSpPr>
        <p:spPr>
          <a:xfrm>
            <a:off x="932688" y="2834640"/>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100" b="1" i="0">
                <a:solidFill>
                  <a:srgbClr val="2E7D32"/>
                </a:solidFill>
                <a:latin typeface="Calibri"/>
              </a:rPr>
              <a:t>I. Ülke → Geniş tabanlı (üçgen)</a:t>
            </a:r>
          </a:p>
        </p:txBody>
      </p:sp>
      <p:pic>
        <p:nvPicPr>
          <p:cNvPr id="10" name="Picture 9" descr="h24_ulke2_s154.jpg"/>
          <p:cNvPicPr>
            <a:picLocks noChangeAspect="1"/>
          </p:cNvPicPr>
          <p:nvPr/>
        </p:nvPicPr>
        <p:blipFill>
          <a:blip r:embed="rId4"/>
          <a:stretch>
            <a:fillRect/>
          </a:stretch>
        </p:blipFill>
        <p:spPr>
          <a:xfrm>
            <a:off x="3273609" y="1216152"/>
            <a:ext cx="2605925" cy="1572768"/>
          </a:xfrm>
          <a:prstGeom prst="rect">
            <a:avLst/>
          </a:prstGeom>
          <a:ln w="9525">
            <a:solidFill>
              <a:srgbClr val="D9D9D9"/>
            </a:solidFill>
          </a:ln>
        </p:spPr>
      </p:pic>
      <p:sp>
        <p:nvSpPr>
          <p:cNvPr id="11" name="Oval 10"/>
          <p:cNvSpPr/>
          <p:nvPr/>
        </p:nvSpPr>
        <p:spPr>
          <a:xfrm>
            <a:off x="3273552" y="2852928"/>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2" name="Oval 11"/>
          <p:cNvSpPr/>
          <p:nvPr/>
        </p:nvSpPr>
        <p:spPr>
          <a:xfrm>
            <a:off x="5477256" y="2852928"/>
            <a:ext cx="384048" cy="38404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D</a:t>
            </a:r>
          </a:p>
        </p:txBody>
      </p:sp>
      <p:sp>
        <p:nvSpPr>
          <p:cNvPr id="13" name="TextBox 12"/>
          <p:cNvSpPr txBox="1"/>
          <p:nvPr/>
        </p:nvSpPr>
        <p:spPr>
          <a:xfrm>
            <a:off x="3703320" y="2834640"/>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100" b="1" i="0">
                <a:solidFill>
                  <a:srgbClr val="2E7D32"/>
                </a:solidFill>
                <a:latin typeface="Calibri"/>
              </a:rPr>
              <a:t>II. Ülke → Tabanı tepesinden dar</a:t>
            </a:r>
          </a:p>
        </p:txBody>
      </p:sp>
      <p:pic>
        <p:nvPicPr>
          <p:cNvPr id="14" name="Picture 13" descr="h24_etiyopya_s156.jpg"/>
          <p:cNvPicPr>
            <a:picLocks noChangeAspect="1"/>
          </p:cNvPicPr>
          <p:nvPr/>
        </p:nvPicPr>
        <p:blipFill>
          <a:blip r:embed="rId5"/>
          <a:stretch>
            <a:fillRect/>
          </a:stretch>
        </p:blipFill>
        <p:spPr>
          <a:xfrm>
            <a:off x="6087723" y="1216152"/>
            <a:ext cx="2518960" cy="1572768"/>
          </a:xfrm>
          <a:prstGeom prst="rect">
            <a:avLst/>
          </a:prstGeom>
          <a:ln w="9525">
            <a:solidFill>
              <a:srgbClr val="D9D9D9"/>
            </a:solidFill>
          </a:ln>
        </p:spPr>
      </p:pic>
      <p:sp>
        <p:nvSpPr>
          <p:cNvPr id="15" name="Oval 14"/>
          <p:cNvSpPr/>
          <p:nvPr/>
        </p:nvSpPr>
        <p:spPr>
          <a:xfrm>
            <a:off x="6044184" y="2852928"/>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6" name="Oval 15"/>
          <p:cNvSpPr/>
          <p:nvPr/>
        </p:nvSpPr>
        <p:spPr>
          <a:xfrm>
            <a:off x="8247888" y="2852928"/>
            <a:ext cx="384048" cy="38404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A</a:t>
            </a:r>
          </a:p>
        </p:txBody>
      </p:sp>
      <p:sp>
        <p:nvSpPr>
          <p:cNvPr id="17" name="TextBox 16"/>
          <p:cNvSpPr txBox="1"/>
          <p:nvPr/>
        </p:nvSpPr>
        <p:spPr>
          <a:xfrm>
            <a:off x="6473952" y="2834640"/>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100" b="1" i="0">
                <a:solidFill>
                  <a:srgbClr val="2E7D32"/>
                </a:solidFill>
                <a:latin typeface="Calibri"/>
              </a:rPr>
              <a:t>Etiyopya (2023) → Geniş tabanlı (üçgen)</a:t>
            </a:r>
          </a:p>
        </p:txBody>
      </p:sp>
      <p:pic>
        <p:nvPicPr>
          <p:cNvPr id="18" name="Picture 17" descr="h24_meksika_s156.jpg"/>
          <p:cNvPicPr>
            <a:picLocks noChangeAspect="1"/>
          </p:cNvPicPr>
          <p:nvPr/>
        </p:nvPicPr>
        <p:blipFill>
          <a:blip r:embed="rId6"/>
          <a:stretch>
            <a:fillRect/>
          </a:stretch>
        </p:blipFill>
        <p:spPr>
          <a:xfrm>
            <a:off x="538811" y="3383280"/>
            <a:ext cx="2534257" cy="1572768"/>
          </a:xfrm>
          <a:prstGeom prst="rect">
            <a:avLst/>
          </a:prstGeom>
          <a:ln w="9525">
            <a:solidFill>
              <a:srgbClr val="D9D9D9"/>
            </a:solidFill>
          </a:ln>
        </p:spPr>
      </p:pic>
      <p:sp>
        <p:nvSpPr>
          <p:cNvPr id="19" name="Oval 18"/>
          <p:cNvSpPr/>
          <p:nvPr/>
        </p:nvSpPr>
        <p:spPr>
          <a:xfrm>
            <a:off x="502920" y="5020056"/>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20" name="Oval 19"/>
          <p:cNvSpPr/>
          <p:nvPr/>
        </p:nvSpPr>
        <p:spPr>
          <a:xfrm>
            <a:off x="2706624" y="5020056"/>
            <a:ext cx="384048" cy="38404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B</a:t>
            </a:r>
          </a:p>
        </p:txBody>
      </p:sp>
      <p:sp>
        <p:nvSpPr>
          <p:cNvPr id="21" name="TextBox 20"/>
          <p:cNvSpPr txBox="1"/>
          <p:nvPr/>
        </p:nvSpPr>
        <p:spPr>
          <a:xfrm>
            <a:off x="932688" y="5001768"/>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100" b="1" i="0">
                <a:solidFill>
                  <a:srgbClr val="2E7D32"/>
                </a:solidFill>
                <a:latin typeface="Calibri"/>
              </a:rPr>
              <a:t>Meksika (2023) → Tabanı daralmaya başlamış</a:t>
            </a:r>
          </a:p>
        </p:txBody>
      </p:sp>
      <p:pic>
        <p:nvPicPr>
          <p:cNvPr id="22" name="Picture 21" descr="h24_kanada_s156.jpg"/>
          <p:cNvPicPr>
            <a:picLocks noChangeAspect="1"/>
          </p:cNvPicPr>
          <p:nvPr/>
        </p:nvPicPr>
        <p:blipFill>
          <a:blip r:embed="rId7"/>
          <a:stretch>
            <a:fillRect/>
          </a:stretch>
        </p:blipFill>
        <p:spPr>
          <a:xfrm>
            <a:off x="3315480" y="3383280"/>
            <a:ext cx="2522182" cy="1572768"/>
          </a:xfrm>
          <a:prstGeom prst="rect">
            <a:avLst/>
          </a:prstGeom>
          <a:ln w="9525">
            <a:solidFill>
              <a:srgbClr val="D9D9D9"/>
            </a:solidFill>
          </a:ln>
        </p:spPr>
      </p:pic>
      <p:sp>
        <p:nvSpPr>
          <p:cNvPr id="23" name="Oval 22"/>
          <p:cNvSpPr/>
          <p:nvPr/>
        </p:nvSpPr>
        <p:spPr>
          <a:xfrm>
            <a:off x="3273552" y="5020056"/>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24" name="Oval 23"/>
          <p:cNvSpPr/>
          <p:nvPr/>
        </p:nvSpPr>
        <p:spPr>
          <a:xfrm>
            <a:off x="5477256" y="5020056"/>
            <a:ext cx="384048" cy="38404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C</a:t>
            </a:r>
          </a:p>
        </p:txBody>
      </p:sp>
      <p:sp>
        <p:nvSpPr>
          <p:cNvPr id="25" name="TextBox 24"/>
          <p:cNvSpPr txBox="1"/>
          <p:nvPr/>
        </p:nvSpPr>
        <p:spPr>
          <a:xfrm>
            <a:off x="3703320" y="5001768"/>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050" b="1" i="0">
                <a:solidFill>
                  <a:srgbClr val="2E7D32"/>
                </a:solidFill>
                <a:latin typeface="Calibri"/>
              </a:rPr>
              <a:t>Kanada (2023) → Dar tabanlı (dikdörtgene yakın)</a:t>
            </a:r>
          </a:p>
        </p:txBody>
      </p:sp>
      <p:pic>
        <p:nvPicPr>
          <p:cNvPr id="26" name="Picture 25" descr="h24_japonya_s156.jpg"/>
          <p:cNvPicPr>
            <a:picLocks noChangeAspect="1"/>
          </p:cNvPicPr>
          <p:nvPr/>
        </p:nvPicPr>
        <p:blipFill>
          <a:blip r:embed="rId8"/>
          <a:stretch>
            <a:fillRect/>
          </a:stretch>
        </p:blipFill>
        <p:spPr>
          <a:xfrm>
            <a:off x="6098521" y="3383280"/>
            <a:ext cx="2497364" cy="1572768"/>
          </a:xfrm>
          <a:prstGeom prst="rect">
            <a:avLst/>
          </a:prstGeom>
          <a:ln w="9525">
            <a:solidFill>
              <a:srgbClr val="D9D9D9"/>
            </a:solidFill>
          </a:ln>
        </p:spPr>
      </p:pic>
      <p:sp>
        <p:nvSpPr>
          <p:cNvPr id="27" name="Oval 26"/>
          <p:cNvSpPr/>
          <p:nvPr/>
        </p:nvSpPr>
        <p:spPr>
          <a:xfrm>
            <a:off x="6044184" y="5020056"/>
            <a:ext cx="384048" cy="38404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6</a:t>
            </a:r>
          </a:p>
        </p:txBody>
      </p:sp>
      <p:sp>
        <p:nvSpPr>
          <p:cNvPr id="28" name="Oval 27"/>
          <p:cNvSpPr/>
          <p:nvPr/>
        </p:nvSpPr>
        <p:spPr>
          <a:xfrm>
            <a:off x="8247888" y="5020056"/>
            <a:ext cx="384048" cy="384048"/>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D</a:t>
            </a:r>
          </a:p>
        </p:txBody>
      </p:sp>
      <p:sp>
        <p:nvSpPr>
          <p:cNvPr id="29" name="TextBox 28"/>
          <p:cNvSpPr txBox="1"/>
          <p:nvPr/>
        </p:nvSpPr>
        <p:spPr>
          <a:xfrm>
            <a:off x="6473952" y="5001768"/>
            <a:ext cx="1737360" cy="420624"/>
          </a:xfrm>
          <a:prstGeom prst="rect">
            <a:avLst/>
          </a:prstGeom>
          <a:noFill/>
        </p:spPr>
        <p:txBody>
          <a:bodyPr wrap="square" anchor="ctr" lIns="73152" rIns="73152" tIns="36576" bIns="36576">
            <a:noAutofit/>
          </a:bodyPr>
          <a:lstStyle/>
          <a:p>
            <a:pPr algn="ctr">
              <a:spcBef>
                <a:spcPts val="0"/>
              </a:spcBef>
              <a:spcAft>
                <a:spcPts val="0"/>
              </a:spcAft>
            </a:pPr>
            <a:r>
              <a:rPr lang="tr-TR" sz="1100" b="1" i="0">
                <a:solidFill>
                  <a:srgbClr val="2E7D32"/>
                </a:solidFill>
                <a:latin typeface="Calibri"/>
              </a:rPr>
              <a:t>Japonya (2023) → Tabanı tepesinden dar</a:t>
            </a:r>
          </a:p>
        </p:txBody>
      </p:sp>
      <p:sp>
        <p:nvSpPr>
          <p:cNvPr id="30" name="TextBox 29"/>
          <p:cNvSpPr txBox="1"/>
          <p:nvPr/>
        </p:nvSpPr>
        <p:spPr>
          <a:xfrm>
            <a:off x="8924544" y="1216152"/>
            <a:ext cx="2764231" cy="384048"/>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B85C12"/>
                </a:solidFill>
                <a:latin typeface="Calibri"/>
              </a:rPr>
              <a:t>Türler (şematik)</a:t>
            </a:r>
          </a:p>
        </p:txBody>
      </p:sp>
      <p:sp>
        <p:nvSpPr>
          <p:cNvPr id="31" name="Rectangle 30"/>
          <p:cNvSpPr/>
          <p:nvPr/>
        </p:nvSpPr>
        <p:spPr>
          <a:xfrm>
            <a:off x="8970264" y="2577064"/>
            <a:ext cx="365760" cy="52806"/>
          </a:xfrm>
          <a:prstGeom prst="rect">
            <a:avLst/>
          </a:prstGeom>
          <a:solidFill>
            <a:srgbClr val="6F92CE"/>
          </a:solidFill>
          <a:ln>
            <a:noFill/>
          </a:ln>
          <a:effectLst/>
        </p:spPr>
        <p:txBody>
          <a:bodyPr rtlCol="0" anchor="ctr"/>
          <a:lstStyle/>
          <a:p/>
        </p:txBody>
      </p:sp>
      <p:sp>
        <p:nvSpPr>
          <p:cNvPr id="32" name="Rectangle 31"/>
          <p:cNvSpPr/>
          <p:nvPr/>
        </p:nvSpPr>
        <p:spPr>
          <a:xfrm>
            <a:off x="9336024" y="2577064"/>
            <a:ext cx="365760" cy="52806"/>
          </a:xfrm>
          <a:prstGeom prst="rect">
            <a:avLst/>
          </a:prstGeom>
          <a:solidFill>
            <a:srgbClr val="F08C7E"/>
          </a:solidFill>
          <a:ln>
            <a:noFill/>
          </a:ln>
          <a:effectLst/>
        </p:spPr>
        <p:txBody>
          <a:bodyPr rtlCol="0" anchor="ctr"/>
          <a:lstStyle/>
          <a:p/>
        </p:txBody>
      </p:sp>
      <p:sp>
        <p:nvSpPr>
          <p:cNvPr id="33" name="Rectangle 32"/>
          <p:cNvSpPr/>
          <p:nvPr/>
        </p:nvSpPr>
        <p:spPr>
          <a:xfrm>
            <a:off x="9006840" y="2517057"/>
            <a:ext cx="329184" cy="52806"/>
          </a:xfrm>
          <a:prstGeom prst="rect">
            <a:avLst/>
          </a:prstGeom>
          <a:solidFill>
            <a:srgbClr val="6F92CE"/>
          </a:solidFill>
          <a:ln>
            <a:noFill/>
          </a:ln>
          <a:effectLst/>
        </p:spPr>
        <p:txBody>
          <a:bodyPr rtlCol="0" anchor="ctr"/>
          <a:lstStyle/>
          <a:p/>
        </p:txBody>
      </p:sp>
      <p:sp>
        <p:nvSpPr>
          <p:cNvPr id="34" name="Rectangle 33"/>
          <p:cNvSpPr/>
          <p:nvPr/>
        </p:nvSpPr>
        <p:spPr>
          <a:xfrm>
            <a:off x="9336024" y="2517057"/>
            <a:ext cx="329184" cy="52806"/>
          </a:xfrm>
          <a:prstGeom prst="rect">
            <a:avLst/>
          </a:prstGeom>
          <a:solidFill>
            <a:srgbClr val="F08C7E"/>
          </a:solidFill>
          <a:ln>
            <a:noFill/>
          </a:ln>
          <a:effectLst/>
        </p:spPr>
        <p:txBody>
          <a:bodyPr rtlCol="0" anchor="ctr"/>
          <a:lstStyle/>
          <a:p/>
        </p:txBody>
      </p:sp>
      <p:sp>
        <p:nvSpPr>
          <p:cNvPr id="35" name="Rectangle 34"/>
          <p:cNvSpPr/>
          <p:nvPr/>
        </p:nvSpPr>
        <p:spPr>
          <a:xfrm>
            <a:off x="9039758" y="2457049"/>
            <a:ext cx="296265" cy="52806"/>
          </a:xfrm>
          <a:prstGeom prst="rect">
            <a:avLst/>
          </a:prstGeom>
          <a:solidFill>
            <a:srgbClr val="6F92CE"/>
          </a:solidFill>
          <a:ln>
            <a:noFill/>
          </a:ln>
          <a:effectLst/>
        </p:spPr>
        <p:txBody>
          <a:bodyPr rtlCol="0" anchor="ctr"/>
          <a:lstStyle/>
          <a:p/>
        </p:txBody>
      </p:sp>
      <p:sp>
        <p:nvSpPr>
          <p:cNvPr id="36" name="Rectangle 35"/>
          <p:cNvSpPr/>
          <p:nvPr/>
        </p:nvSpPr>
        <p:spPr>
          <a:xfrm>
            <a:off x="9336024" y="2457049"/>
            <a:ext cx="296265" cy="52806"/>
          </a:xfrm>
          <a:prstGeom prst="rect">
            <a:avLst/>
          </a:prstGeom>
          <a:solidFill>
            <a:srgbClr val="F08C7E"/>
          </a:solidFill>
          <a:ln>
            <a:noFill/>
          </a:ln>
          <a:effectLst/>
        </p:spPr>
        <p:txBody>
          <a:bodyPr rtlCol="0" anchor="ctr"/>
          <a:lstStyle/>
          <a:p/>
        </p:txBody>
      </p:sp>
      <p:sp>
        <p:nvSpPr>
          <p:cNvPr id="37" name="Rectangle 36"/>
          <p:cNvSpPr/>
          <p:nvPr/>
        </p:nvSpPr>
        <p:spPr>
          <a:xfrm>
            <a:off x="9072676" y="2397042"/>
            <a:ext cx="263347" cy="52806"/>
          </a:xfrm>
          <a:prstGeom prst="rect">
            <a:avLst/>
          </a:prstGeom>
          <a:solidFill>
            <a:srgbClr val="6F92CE"/>
          </a:solidFill>
          <a:ln>
            <a:noFill/>
          </a:ln>
          <a:effectLst/>
        </p:spPr>
        <p:txBody>
          <a:bodyPr rtlCol="0" anchor="ctr"/>
          <a:lstStyle/>
          <a:p/>
        </p:txBody>
      </p:sp>
      <p:sp>
        <p:nvSpPr>
          <p:cNvPr id="38" name="Rectangle 37"/>
          <p:cNvSpPr/>
          <p:nvPr/>
        </p:nvSpPr>
        <p:spPr>
          <a:xfrm>
            <a:off x="9336024" y="2397042"/>
            <a:ext cx="263347" cy="52806"/>
          </a:xfrm>
          <a:prstGeom prst="rect">
            <a:avLst/>
          </a:prstGeom>
          <a:solidFill>
            <a:srgbClr val="F08C7E"/>
          </a:solidFill>
          <a:ln>
            <a:noFill/>
          </a:ln>
          <a:effectLst/>
        </p:spPr>
        <p:txBody>
          <a:bodyPr rtlCol="0" anchor="ctr"/>
          <a:lstStyle/>
          <a:p/>
        </p:txBody>
      </p:sp>
      <p:sp>
        <p:nvSpPr>
          <p:cNvPr id="39" name="Rectangle 38"/>
          <p:cNvSpPr/>
          <p:nvPr/>
        </p:nvSpPr>
        <p:spPr>
          <a:xfrm>
            <a:off x="9105595" y="2337034"/>
            <a:ext cx="230428" cy="52806"/>
          </a:xfrm>
          <a:prstGeom prst="rect">
            <a:avLst/>
          </a:prstGeom>
          <a:solidFill>
            <a:srgbClr val="6F92CE"/>
          </a:solidFill>
          <a:ln>
            <a:noFill/>
          </a:ln>
          <a:effectLst/>
        </p:spPr>
        <p:txBody>
          <a:bodyPr rtlCol="0" anchor="ctr"/>
          <a:lstStyle/>
          <a:p/>
        </p:txBody>
      </p:sp>
      <p:sp>
        <p:nvSpPr>
          <p:cNvPr id="40" name="Rectangle 39"/>
          <p:cNvSpPr/>
          <p:nvPr/>
        </p:nvSpPr>
        <p:spPr>
          <a:xfrm>
            <a:off x="9336024" y="2337034"/>
            <a:ext cx="230428" cy="52806"/>
          </a:xfrm>
          <a:prstGeom prst="rect">
            <a:avLst/>
          </a:prstGeom>
          <a:solidFill>
            <a:srgbClr val="F08C7E"/>
          </a:solidFill>
          <a:ln>
            <a:noFill/>
          </a:ln>
          <a:effectLst/>
        </p:spPr>
        <p:txBody>
          <a:bodyPr rtlCol="0" anchor="ctr"/>
          <a:lstStyle/>
          <a:p/>
        </p:txBody>
      </p:sp>
      <p:sp>
        <p:nvSpPr>
          <p:cNvPr id="41" name="Rectangle 40"/>
          <p:cNvSpPr/>
          <p:nvPr/>
        </p:nvSpPr>
        <p:spPr>
          <a:xfrm>
            <a:off x="9134856" y="2277027"/>
            <a:ext cx="201168" cy="52806"/>
          </a:xfrm>
          <a:prstGeom prst="rect">
            <a:avLst/>
          </a:prstGeom>
          <a:solidFill>
            <a:srgbClr val="6F92CE"/>
          </a:solidFill>
          <a:ln>
            <a:noFill/>
          </a:ln>
          <a:effectLst/>
        </p:spPr>
        <p:txBody>
          <a:bodyPr rtlCol="0" anchor="ctr"/>
          <a:lstStyle/>
          <a:p/>
        </p:txBody>
      </p:sp>
      <p:sp>
        <p:nvSpPr>
          <p:cNvPr id="42" name="Rectangle 41"/>
          <p:cNvSpPr/>
          <p:nvPr/>
        </p:nvSpPr>
        <p:spPr>
          <a:xfrm>
            <a:off x="9336024" y="2277027"/>
            <a:ext cx="201168" cy="52806"/>
          </a:xfrm>
          <a:prstGeom prst="rect">
            <a:avLst/>
          </a:prstGeom>
          <a:solidFill>
            <a:srgbClr val="F08C7E"/>
          </a:solidFill>
          <a:ln>
            <a:noFill/>
          </a:ln>
          <a:effectLst/>
        </p:spPr>
        <p:txBody>
          <a:bodyPr rtlCol="0" anchor="ctr"/>
          <a:lstStyle/>
          <a:p/>
        </p:txBody>
      </p:sp>
      <p:sp>
        <p:nvSpPr>
          <p:cNvPr id="43" name="Rectangle 42"/>
          <p:cNvSpPr/>
          <p:nvPr/>
        </p:nvSpPr>
        <p:spPr>
          <a:xfrm>
            <a:off x="9164116" y="2217019"/>
            <a:ext cx="171907" cy="52806"/>
          </a:xfrm>
          <a:prstGeom prst="rect">
            <a:avLst/>
          </a:prstGeom>
          <a:solidFill>
            <a:srgbClr val="6F92CE"/>
          </a:solidFill>
          <a:ln>
            <a:noFill/>
          </a:ln>
          <a:effectLst/>
        </p:spPr>
        <p:txBody>
          <a:bodyPr rtlCol="0" anchor="ctr"/>
          <a:lstStyle/>
          <a:p/>
        </p:txBody>
      </p:sp>
      <p:sp>
        <p:nvSpPr>
          <p:cNvPr id="44" name="Rectangle 43"/>
          <p:cNvSpPr/>
          <p:nvPr/>
        </p:nvSpPr>
        <p:spPr>
          <a:xfrm>
            <a:off x="9336024" y="2217019"/>
            <a:ext cx="171907" cy="52806"/>
          </a:xfrm>
          <a:prstGeom prst="rect">
            <a:avLst/>
          </a:prstGeom>
          <a:solidFill>
            <a:srgbClr val="F08C7E"/>
          </a:solidFill>
          <a:ln>
            <a:noFill/>
          </a:ln>
          <a:effectLst/>
        </p:spPr>
        <p:txBody>
          <a:bodyPr rtlCol="0" anchor="ctr"/>
          <a:lstStyle/>
          <a:p/>
        </p:txBody>
      </p:sp>
      <p:sp>
        <p:nvSpPr>
          <p:cNvPr id="45" name="Rectangle 44"/>
          <p:cNvSpPr/>
          <p:nvPr/>
        </p:nvSpPr>
        <p:spPr>
          <a:xfrm>
            <a:off x="9189720" y="2157012"/>
            <a:ext cx="146304" cy="52806"/>
          </a:xfrm>
          <a:prstGeom prst="rect">
            <a:avLst/>
          </a:prstGeom>
          <a:solidFill>
            <a:srgbClr val="6F92CE"/>
          </a:solidFill>
          <a:ln>
            <a:noFill/>
          </a:ln>
          <a:effectLst/>
        </p:spPr>
        <p:txBody>
          <a:bodyPr rtlCol="0" anchor="ctr"/>
          <a:lstStyle/>
          <a:p/>
        </p:txBody>
      </p:sp>
      <p:sp>
        <p:nvSpPr>
          <p:cNvPr id="46" name="Rectangle 45"/>
          <p:cNvSpPr/>
          <p:nvPr/>
        </p:nvSpPr>
        <p:spPr>
          <a:xfrm>
            <a:off x="9336024" y="2157012"/>
            <a:ext cx="146304" cy="52806"/>
          </a:xfrm>
          <a:prstGeom prst="rect">
            <a:avLst/>
          </a:prstGeom>
          <a:solidFill>
            <a:srgbClr val="F08C7E"/>
          </a:solidFill>
          <a:ln>
            <a:noFill/>
          </a:ln>
          <a:effectLst/>
        </p:spPr>
        <p:txBody>
          <a:bodyPr rtlCol="0" anchor="ctr"/>
          <a:lstStyle/>
          <a:p/>
        </p:txBody>
      </p:sp>
      <p:sp>
        <p:nvSpPr>
          <p:cNvPr id="47" name="Rectangle 46"/>
          <p:cNvSpPr/>
          <p:nvPr/>
        </p:nvSpPr>
        <p:spPr>
          <a:xfrm>
            <a:off x="9215323" y="2097004"/>
            <a:ext cx="120700" cy="52806"/>
          </a:xfrm>
          <a:prstGeom prst="rect">
            <a:avLst/>
          </a:prstGeom>
          <a:solidFill>
            <a:srgbClr val="6F92CE"/>
          </a:solidFill>
          <a:ln>
            <a:noFill/>
          </a:ln>
          <a:effectLst/>
        </p:spPr>
        <p:txBody>
          <a:bodyPr rtlCol="0" anchor="ctr"/>
          <a:lstStyle/>
          <a:p/>
        </p:txBody>
      </p:sp>
      <p:sp>
        <p:nvSpPr>
          <p:cNvPr id="48" name="Rectangle 47"/>
          <p:cNvSpPr/>
          <p:nvPr/>
        </p:nvSpPr>
        <p:spPr>
          <a:xfrm>
            <a:off x="9336024" y="2097004"/>
            <a:ext cx="120700" cy="52806"/>
          </a:xfrm>
          <a:prstGeom prst="rect">
            <a:avLst/>
          </a:prstGeom>
          <a:solidFill>
            <a:srgbClr val="F08C7E"/>
          </a:solidFill>
          <a:ln>
            <a:noFill/>
          </a:ln>
          <a:effectLst/>
        </p:spPr>
        <p:txBody>
          <a:bodyPr rtlCol="0" anchor="ctr"/>
          <a:lstStyle/>
          <a:p/>
        </p:txBody>
      </p:sp>
      <p:sp>
        <p:nvSpPr>
          <p:cNvPr id="49" name="Rectangle 48"/>
          <p:cNvSpPr/>
          <p:nvPr/>
        </p:nvSpPr>
        <p:spPr>
          <a:xfrm>
            <a:off x="9237268" y="2036997"/>
            <a:ext cx="98755" cy="52806"/>
          </a:xfrm>
          <a:prstGeom prst="rect">
            <a:avLst/>
          </a:prstGeom>
          <a:solidFill>
            <a:srgbClr val="6F92CE"/>
          </a:solidFill>
          <a:ln>
            <a:noFill/>
          </a:ln>
          <a:effectLst/>
        </p:spPr>
        <p:txBody>
          <a:bodyPr rtlCol="0" anchor="ctr"/>
          <a:lstStyle/>
          <a:p/>
        </p:txBody>
      </p:sp>
      <p:sp>
        <p:nvSpPr>
          <p:cNvPr id="50" name="Rectangle 49"/>
          <p:cNvSpPr/>
          <p:nvPr/>
        </p:nvSpPr>
        <p:spPr>
          <a:xfrm>
            <a:off x="9336024" y="2036997"/>
            <a:ext cx="98755" cy="52806"/>
          </a:xfrm>
          <a:prstGeom prst="rect">
            <a:avLst/>
          </a:prstGeom>
          <a:solidFill>
            <a:srgbClr val="F08C7E"/>
          </a:solidFill>
          <a:ln>
            <a:noFill/>
          </a:ln>
          <a:effectLst/>
        </p:spPr>
        <p:txBody>
          <a:bodyPr rtlCol="0" anchor="ctr"/>
          <a:lstStyle/>
          <a:p/>
        </p:txBody>
      </p:sp>
      <p:sp>
        <p:nvSpPr>
          <p:cNvPr id="51" name="Rectangle 50"/>
          <p:cNvSpPr/>
          <p:nvPr/>
        </p:nvSpPr>
        <p:spPr>
          <a:xfrm>
            <a:off x="9259214" y="1976989"/>
            <a:ext cx="76809" cy="52806"/>
          </a:xfrm>
          <a:prstGeom prst="rect">
            <a:avLst/>
          </a:prstGeom>
          <a:solidFill>
            <a:srgbClr val="6F92CE"/>
          </a:solidFill>
          <a:ln>
            <a:noFill/>
          </a:ln>
          <a:effectLst/>
        </p:spPr>
        <p:txBody>
          <a:bodyPr rtlCol="0" anchor="ctr"/>
          <a:lstStyle/>
          <a:p/>
        </p:txBody>
      </p:sp>
      <p:sp>
        <p:nvSpPr>
          <p:cNvPr id="52" name="Rectangle 51"/>
          <p:cNvSpPr/>
          <p:nvPr/>
        </p:nvSpPr>
        <p:spPr>
          <a:xfrm>
            <a:off x="9336024" y="1976989"/>
            <a:ext cx="76809" cy="52806"/>
          </a:xfrm>
          <a:prstGeom prst="rect">
            <a:avLst/>
          </a:prstGeom>
          <a:solidFill>
            <a:srgbClr val="F08C7E"/>
          </a:solidFill>
          <a:ln>
            <a:noFill/>
          </a:ln>
          <a:effectLst/>
        </p:spPr>
        <p:txBody>
          <a:bodyPr rtlCol="0" anchor="ctr"/>
          <a:lstStyle/>
          <a:p/>
        </p:txBody>
      </p:sp>
      <p:sp>
        <p:nvSpPr>
          <p:cNvPr id="53" name="Rectangle 52"/>
          <p:cNvSpPr/>
          <p:nvPr/>
        </p:nvSpPr>
        <p:spPr>
          <a:xfrm>
            <a:off x="9277502" y="1916982"/>
            <a:ext cx="58521" cy="52806"/>
          </a:xfrm>
          <a:prstGeom prst="rect">
            <a:avLst/>
          </a:prstGeom>
          <a:solidFill>
            <a:srgbClr val="6F92CE"/>
          </a:solidFill>
          <a:ln>
            <a:noFill/>
          </a:ln>
          <a:effectLst/>
        </p:spPr>
        <p:txBody>
          <a:bodyPr rtlCol="0" anchor="ctr"/>
          <a:lstStyle/>
          <a:p/>
        </p:txBody>
      </p:sp>
      <p:sp>
        <p:nvSpPr>
          <p:cNvPr id="54" name="Rectangle 53"/>
          <p:cNvSpPr/>
          <p:nvPr/>
        </p:nvSpPr>
        <p:spPr>
          <a:xfrm>
            <a:off x="9336024" y="1916982"/>
            <a:ext cx="58521" cy="52806"/>
          </a:xfrm>
          <a:prstGeom prst="rect">
            <a:avLst/>
          </a:prstGeom>
          <a:solidFill>
            <a:srgbClr val="F08C7E"/>
          </a:solidFill>
          <a:ln>
            <a:noFill/>
          </a:ln>
          <a:effectLst/>
        </p:spPr>
        <p:txBody>
          <a:bodyPr rtlCol="0" anchor="ctr"/>
          <a:lstStyle/>
          <a:p/>
        </p:txBody>
      </p:sp>
      <p:sp>
        <p:nvSpPr>
          <p:cNvPr id="55" name="Rectangle 54"/>
          <p:cNvSpPr/>
          <p:nvPr/>
        </p:nvSpPr>
        <p:spPr>
          <a:xfrm>
            <a:off x="9292132" y="1856974"/>
            <a:ext cx="43891" cy="52806"/>
          </a:xfrm>
          <a:prstGeom prst="rect">
            <a:avLst/>
          </a:prstGeom>
          <a:solidFill>
            <a:srgbClr val="6F92CE"/>
          </a:solidFill>
          <a:ln>
            <a:noFill/>
          </a:ln>
          <a:effectLst/>
        </p:spPr>
        <p:txBody>
          <a:bodyPr rtlCol="0" anchor="ctr"/>
          <a:lstStyle/>
          <a:p/>
        </p:txBody>
      </p:sp>
      <p:sp>
        <p:nvSpPr>
          <p:cNvPr id="56" name="Rectangle 55"/>
          <p:cNvSpPr/>
          <p:nvPr/>
        </p:nvSpPr>
        <p:spPr>
          <a:xfrm>
            <a:off x="9336024" y="1856974"/>
            <a:ext cx="43891" cy="52806"/>
          </a:xfrm>
          <a:prstGeom prst="rect">
            <a:avLst/>
          </a:prstGeom>
          <a:solidFill>
            <a:srgbClr val="F08C7E"/>
          </a:solidFill>
          <a:ln>
            <a:noFill/>
          </a:ln>
          <a:effectLst/>
        </p:spPr>
        <p:txBody>
          <a:bodyPr rtlCol="0" anchor="ctr"/>
          <a:lstStyle/>
          <a:p/>
        </p:txBody>
      </p:sp>
      <p:sp>
        <p:nvSpPr>
          <p:cNvPr id="57" name="Rectangle 56"/>
          <p:cNvSpPr/>
          <p:nvPr/>
        </p:nvSpPr>
        <p:spPr>
          <a:xfrm>
            <a:off x="9306763" y="1796967"/>
            <a:ext cx="29260" cy="52806"/>
          </a:xfrm>
          <a:prstGeom prst="rect">
            <a:avLst/>
          </a:prstGeom>
          <a:solidFill>
            <a:srgbClr val="6F92CE"/>
          </a:solidFill>
          <a:ln>
            <a:noFill/>
          </a:ln>
          <a:effectLst/>
        </p:spPr>
        <p:txBody>
          <a:bodyPr rtlCol="0" anchor="ctr"/>
          <a:lstStyle/>
          <a:p/>
        </p:txBody>
      </p:sp>
      <p:sp>
        <p:nvSpPr>
          <p:cNvPr id="58" name="Rectangle 57"/>
          <p:cNvSpPr/>
          <p:nvPr/>
        </p:nvSpPr>
        <p:spPr>
          <a:xfrm>
            <a:off x="9336024" y="1796967"/>
            <a:ext cx="29260" cy="52806"/>
          </a:xfrm>
          <a:prstGeom prst="rect">
            <a:avLst/>
          </a:prstGeom>
          <a:solidFill>
            <a:srgbClr val="F08C7E"/>
          </a:solidFill>
          <a:ln>
            <a:noFill/>
          </a:ln>
          <a:effectLst/>
        </p:spPr>
        <p:txBody>
          <a:bodyPr rtlCol="0" anchor="ctr"/>
          <a:lstStyle/>
          <a:p/>
        </p:txBody>
      </p:sp>
      <p:sp>
        <p:nvSpPr>
          <p:cNvPr id="59" name="Rectangle 58"/>
          <p:cNvSpPr/>
          <p:nvPr/>
        </p:nvSpPr>
        <p:spPr>
          <a:xfrm>
            <a:off x="9317736" y="1736959"/>
            <a:ext cx="18288" cy="52806"/>
          </a:xfrm>
          <a:prstGeom prst="rect">
            <a:avLst/>
          </a:prstGeom>
          <a:solidFill>
            <a:srgbClr val="6F92CE"/>
          </a:solidFill>
          <a:ln>
            <a:noFill/>
          </a:ln>
          <a:effectLst/>
        </p:spPr>
        <p:txBody>
          <a:bodyPr rtlCol="0" anchor="ctr"/>
          <a:lstStyle/>
          <a:p/>
        </p:txBody>
      </p:sp>
      <p:sp>
        <p:nvSpPr>
          <p:cNvPr id="60" name="Rectangle 59"/>
          <p:cNvSpPr/>
          <p:nvPr/>
        </p:nvSpPr>
        <p:spPr>
          <a:xfrm>
            <a:off x="9336024" y="1736959"/>
            <a:ext cx="18288" cy="52806"/>
          </a:xfrm>
          <a:prstGeom prst="rect">
            <a:avLst/>
          </a:prstGeom>
          <a:solidFill>
            <a:srgbClr val="F08C7E"/>
          </a:solidFill>
          <a:ln>
            <a:noFill/>
          </a:ln>
          <a:effectLst/>
        </p:spPr>
        <p:txBody>
          <a:bodyPr rtlCol="0" anchor="ctr"/>
          <a:lstStyle/>
          <a:p/>
        </p:txBody>
      </p:sp>
      <p:sp>
        <p:nvSpPr>
          <p:cNvPr id="61" name="Rectangle 60"/>
          <p:cNvSpPr/>
          <p:nvPr/>
        </p:nvSpPr>
        <p:spPr>
          <a:xfrm>
            <a:off x="9325051" y="1676952"/>
            <a:ext cx="10972" cy="52806"/>
          </a:xfrm>
          <a:prstGeom prst="rect">
            <a:avLst/>
          </a:prstGeom>
          <a:solidFill>
            <a:srgbClr val="6F92CE"/>
          </a:solidFill>
          <a:ln>
            <a:noFill/>
          </a:ln>
          <a:effectLst/>
        </p:spPr>
        <p:txBody>
          <a:bodyPr rtlCol="0" anchor="ctr"/>
          <a:lstStyle/>
          <a:p/>
        </p:txBody>
      </p:sp>
      <p:sp>
        <p:nvSpPr>
          <p:cNvPr id="62" name="Rectangle 61"/>
          <p:cNvSpPr/>
          <p:nvPr/>
        </p:nvSpPr>
        <p:spPr>
          <a:xfrm>
            <a:off x="9336024" y="1676952"/>
            <a:ext cx="10972" cy="52806"/>
          </a:xfrm>
          <a:prstGeom prst="rect">
            <a:avLst/>
          </a:prstGeom>
          <a:solidFill>
            <a:srgbClr val="F08C7E"/>
          </a:solidFill>
          <a:ln>
            <a:noFill/>
          </a:ln>
          <a:effectLst/>
        </p:spPr>
        <p:txBody>
          <a:bodyPr rtlCol="0" anchor="ctr"/>
          <a:lstStyle/>
          <a:p/>
        </p:txBody>
      </p:sp>
      <p:cxnSp>
        <p:nvCxnSpPr>
          <p:cNvPr id="63" name="Connector 62"/>
          <p:cNvCxnSpPr/>
          <p:nvPr/>
        </p:nvCxnSpPr>
        <p:spPr>
          <a:xfrm>
            <a:off x="9336024" y="1673352"/>
            <a:ext cx="0" cy="960120"/>
          </a:xfrm>
          <a:prstGeom prst="line">
            <a:avLst/>
          </a:prstGeom>
          <a:ln w="12700">
            <a:solidFill>
              <a:srgbClr val="4F4F4F"/>
            </a:solidFill>
          </a:ln>
        </p:spPr>
      </p:cxnSp>
      <p:sp>
        <p:nvSpPr>
          <p:cNvPr id="64" name="Oval 63"/>
          <p:cNvSpPr/>
          <p:nvPr/>
        </p:nvSpPr>
        <p:spPr>
          <a:xfrm>
            <a:off x="9838944" y="1961388"/>
            <a:ext cx="384048" cy="384048"/>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A</a:t>
            </a:r>
          </a:p>
        </p:txBody>
      </p:sp>
      <p:sp>
        <p:nvSpPr>
          <p:cNvPr id="65" name="TextBox 64"/>
          <p:cNvSpPr txBox="1"/>
          <p:nvPr/>
        </p:nvSpPr>
        <p:spPr>
          <a:xfrm>
            <a:off x="10277856" y="1673352"/>
            <a:ext cx="1392631" cy="96012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Geniş tabanlı (üçgen)</a:t>
            </a:r>
          </a:p>
        </p:txBody>
      </p:sp>
      <p:sp>
        <p:nvSpPr>
          <p:cNvPr id="66" name="Rectangle 65"/>
          <p:cNvSpPr/>
          <p:nvPr/>
        </p:nvSpPr>
        <p:spPr>
          <a:xfrm>
            <a:off x="9050731" y="3674344"/>
            <a:ext cx="285292" cy="52806"/>
          </a:xfrm>
          <a:prstGeom prst="rect">
            <a:avLst/>
          </a:prstGeom>
          <a:solidFill>
            <a:srgbClr val="6F92CE"/>
          </a:solidFill>
          <a:ln>
            <a:noFill/>
          </a:ln>
          <a:effectLst/>
        </p:spPr>
        <p:txBody>
          <a:bodyPr rtlCol="0" anchor="ctr"/>
          <a:lstStyle/>
          <a:p/>
        </p:txBody>
      </p:sp>
      <p:sp>
        <p:nvSpPr>
          <p:cNvPr id="67" name="Rectangle 66"/>
          <p:cNvSpPr/>
          <p:nvPr/>
        </p:nvSpPr>
        <p:spPr>
          <a:xfrm>
            <a:off x="9336024" y="3674344"/>
            <a:ext cx="285292" cy="52806"/>
          </a:xfrm>
          <a:prstGeom prst="rect">
            <a:avLst/>
          </a:prstGeom>
          <a:solidFill>
            <a:srgbClr val="F08C7E"/>
          </a:solidFill>
          <a:ln>
            <a:noFill/>
          </a:ln>
          <a:effectLst/>
        </p:spPr>
        <p:txBody>
          <a:bodyPr rtlCol="0" anchor="ctr"/>
          <a:lstStyle/>
          <a:p/>
        </p:txBody>
      </p:sp>
      <p:sp>
        <p:nvSpPr>
          <p:cNvPr id="68" name="Rectangle 67"/>
          <p:cNvSpPr/>
          <p:nvPr/>
        </p:nvSpPr>
        <p:spPr>
          <a:xfrm>
            <a:off x="9025128" y="3614337"/>
            <a:ext cx="310896" cy="52806"/>
          </a:xfrm>
          <a:prstGeom prst="rect">
            <a:avLst/>
          </a:prstGeom>
          <a:solidFill>
            <a:srgbClr val="6F92CE"/>
          </a:solidFill>
          <a:ln>
            <a:noFill/>
          </a:ln>
          <a:effectLst/>
        </p:spPr>
        <p:txBody>
          <a:bodyPr rtlCol="0" anchor="ctr"/>
          <a:lstStyle/>
          <a:p/>
        </p:txBody>
      </p:sp>
      <p:sp>
        <p:nvSpPr>
          <p:cNvPr id="69" name="Rectangle 68"/>
          <p:cNvSpPr/>
          <p:nvPr/>
        </p:nvSpPr>
        <p:spPr>
          <a:xfrm>
            <a:off x="9336024" y="3614337"/>
            <a:ext cx="310896" cy="52806"/>
          </a:xfrm>
          <a:prstGeom prst="rect">
            <a:avLst/>
          </a:prstGeom>
          <a:solidFill>
            <a:srgbClr val="F08C7E"/>
          </a:solidFill>
          <a:ln>
            <a:noFill/>
          </a:ln>
          <a:effectLst/>
        </p:spPr>
        <p:txBody>
          <a:bodyPr rtlCol="0" anchor="ctr"/>
          <a:lstStyle/>
          <a:p/>
        </p:txBody>
      </p:sp>
      <p:sp>
        <p:nvSpPr>
          <p:cNvPr id="70" name="Rectangle 69"/>
          <p:cNvSpPr/>
          <p:nvPr/>
        </p:nvSpPr>
        <p:spPr>
          <a:xfrm>
            <a:off x="9006840" y="3554329"/>
            <a:ext cx="329184" cy="52806"/>
          </a:xfrm>
          <a:prstGeom prst="rect">
            <a:avLst/>
          </a:prstGeom>
          <a:solidFill>
            <a:srgbClr val="6F92CE"/>
          </a:solidFill>
          <a:ln>
            <a:noFill/>
          </a:ln>
          <a:effectLst/>
        </p:spPr>
        <p:txBody>
          <a:bodyPr rtlCol="0" anchor="ctr"/>
          <a:lstStyle/>
          <a:p/>
        </p:txBody>
      </p:sp>
      <p:sp>
        <p:nvSpPr>
          <p:cNvPr id="71" name="Rectangle 70"/>
          <p:cNvSpPr/>
          <p:nvPr/>
        </p:nvSpPr>
        <p:spPr>
          <a:xfrm>
            <a:off x="9336024" y="3554329"/>
            <a:ext cx="329184" cy="52806"/>
          </a:xfrm>
          <a:prstGeom prst="rect">
            <a:avLst/>
          </a:prstGeom>
          <a:solidFill>
            <a:srgbClr val="F08C7E"/>
          </a:solidFill>
          <a:ln>
            <a:noFill/>
          </a:ln>
          <a:effectLst/>
        </p:spPr>
        <p:txBody>
          <a:bodyPr rtlCol="0" anchor="ctr"/>
          <a:lstStyle/>
          <a:p/>
        </p:txBody>
      </p:sp>
      <p:sp>
        <p:nvSpPr>
          <p:cNvPr id="72" name="Rectangle 71"/>
          <p:cNvSpPr/>
          <p:nvPr/>
        </p:nvSpPr>
        <p:spPr>
          <a:xfrm>
            <a:off x="8995867" y="3494322"/>
            <a:ext cx="340156" cy="52806"/>
          </a:xfrm>
          <a:prstGeom prst="rect">
            <a:avLst/>
          </a:prstGeom>
          <a:solidFill>
            <a:srgbClr val="6F92CE"/>
          </a:solidFill>
          <a:ln>
            <a:noFill/>
          </a:ln>
          <a:effectLst/>
        </p:spPr>
        <p:txBody>
          <a:bodyPr rtlCol="0" anchor="ctr"/>
          <a:lstStyle/>
          <a:p/>
        </p:txBody>
      </p:sp>
      <p:sp>
        <p:nvSpPr>
          <p:cNvPr id="73" name="Rectangle 72"/>
          <p:cNvSpPr/>
          <p:nvPr/>
        </p:nvSpPr>
        <p:spPr>
          <a:xfrm>
            <a:off x="9336024" y="3494322"/>
            <a:ext cx="340156" cy="52806"/>
          </a:xfrm>
          <a:prstGeom prst="rect">
            <a:avLst/>
          </a:prstGeom>
          <a:solidFill>
            <a:srgbClr val="F08C7E"/>
          </a:solidFill>
          <a:ln>
            <a:noFill/>
          </a:ln>
          <a:effectLst/>
        </p:spPr>
        <p:txBody>
          <a:bodyPr rtlCol="0" anchor="ctr"/>
          <a:lstStyle/>
          <a:p/>
        </p:txBody>
      </p:sp>
      <p:sp>
        <p:nvSpPr>
          <p:cNvPr id="74" name="Rectangle 73"/>
          <p:cNvSpPr/>
          <p:nvPr/>
        </p:nvSpPr>
        <p:spPr>
          <a:xfrm>
            <a:off x="9006840" y="3434314"/>
            <a:ext cx="329184" cy="52806"/>
          </a:xfrm>
          <a:prstGeom prst="rect">
            <a:avLst/>
          </a:prstGeom>
          <a:solidFill>
            <a:srgbClr val="6F92CE"/>
          </a:solidFill>
          <a:ln>
            <a:noFill/>
          </a:ln>
          <a:effectLst/>
        </p:spPr>
        <p:txBody>
          <a:bodyPr rtlCol="0" anchor="ctr"/>
          <a:lstStyle/>
          <a:p/>
        </p:txBody>
      </p:sp>
      <p:sp>
        <p:nvSpPr>
          <p:cNvPr id="75" name="Rectangle 74"/>
          <p:cNvSpPr/>
          <p:nvPr/>
        </p:nvSpPr>
        <p:spPr>
          <a:xfrm>
            <a:off x="9336024" y="3434314"/>
            <a:ext cx="329184" cy="52806"/>
          </a:xfrm>
          <a:prstGeom prst="rect">
            <a:avLst/>
          </a:prstGeom>
          <a:solidFill>
            <a:srgbClr val="F08C7E"/>
          </a:solidFill>
          <a:ln>
            <a:noFill/>
          </a:ln>
          <a:effectLst/>
        </p:spPr>
        <p:txBody>
          <a:bodyPr rtlCol="0" anchor="ctr"/>
          <a:lstStyle/>
          <a:p/>
        </p:txBody>
      </p:sp>
      <p:sp>
        <p:nvSpPr>
          <p:cNvPr id="76" name="Rectangle 75"/>
          <p:cNvSpPr/>
          <p:nvPr/>
        </p:nvSpPr>
        <p:spPr>
          <a:xfrm>
            <a:off x="9025128" y="3374307"/>
            <a:ext cx="310896" cy="52806"/>
          </a:xfrm>
          <a:prstGeom prst="rect">
            <a:avLst/>
          </a:prstGeom>
          <a:solidFill>
            <a:srgbClr val="6F92CE"/>
          </a:solidFill>
          <a:ln>
            <a:noFill/>
          </a:ln>
          <a:effectLst/>
        </p:spPr>
        <p:txBody>
          <a:bodyPr rtlCol="0" anchor="ctr"/>
          <a:lstStyle/>
          <a:p/>
        </p:txBody>
      </p:sp>
      <p:sp>
        <p:nvSpPr>
          <p:cNvPr id="77" name="Rectangle 76"/>
          <p:cNvSpPr/>
          <p:nvPr/>
        </p:nvSpPr>
        <p:spPr>
          <a:xfrm>
            <a:off x="9336024" y="3374307"/>
            <a:ext cx="310896" cy="52806"/>
          </a:xfrm>
          <a:prstGeom prst="rect">
            <a:avLst/>
          </a:prstGeom>
          <a:solidFill>
            <a:srgbClr val="F08C7E"/>
          </a:solidFill>
          <a:ln>
            <a:noFill/>
          </a:ln>
          <a:effectLst/>
        </p:spPr>
        <p:txBody>
          <a:bodyPr rtlCol="0" anchor="ctr"/>
          <a:lstStyle/>
          <a:p/>
        </p:txBody>
      </p:sp>
      <p:sp>
        <p:nvSpPr>
          <p:cNvPr id="78" name="Rectangle 77"/>
          <p:cNvSpPr/>
          <p:nvPr/>
        </p:nvSpPr>
        <p:spPr>
          <a:xfrm>
            <a:off x="9050731" y="3314299"/>
            <a:ext cx="285292" cy="52806"/>
          </a:xfrm>
          <a:prstGeom prst="rect">
            <a:avLst/>
          </a:prstGeom>
          <a:solidFill>
            <a:srgbClr val="6F92CE"/>
          </a:solidFill>
          <a:ln>
            <a:noFill/>
          </a:ln>
          <a:effectLst/>
        </p:spPr>
        <p:txBody>
          <a:bodyPr rtlCol="0" anchor="ctr"/>
          <a:lstStyle/>
          <a:p/>
        </p:txBody>
      </p:sp>
      <p:sp>
        <p:nvSpPr>
          <p:cNvPr id="79" name="Rectangle 78"/>
          <p:cNvSpPr/>
          <p:nvPr/>
        </p:nvSpPr>
        <p:spPr>
          <a:xfrm>
            <a:off x="9336024" y="3314299"/>
            <a:ext cx="285292" cy="52806"/>
          </a:xfrm>
          <a:prstGeom prst="rect">
            <a:avLst/>
          </a:prstGeom>
          <a:solidFill>
            <a:srgbClr val="F08C7E"/>
          </a:solidFill>
          <a:ln>
            <a:noFill/>
          </a:ln>
          <a:effectLst/>
        </p:spPr>
        <p:txBody>
          <a:bodyPr rtlCol="0" anchor="ctr"/>
          <a:lstStyle/>
          <a:p/>
        </p:txBody>
      </p:sp>
      <p:sp>
        <p:nvSpPr>
          <p:cNvPr id="80" name="Rectangle 79"/>
          <p:cNvSpPr/>
          <p:nvPr/>
        </p:nvSpPr>
        <p:spPr>
          <a:xfrm>
            <a:off x="9079992" y="3254292"/>
            <a:ext cx="256031" cy="52806"/>
          </a:xfrm>
          <a:prstGeom prst="rect">
            <a:avLst/>
          </a:prstGeom>
          <a:solidFill>
            <a:srgbClr val="6F92CE"/>
          </a:solidFill>
          <a:ln>
            <a:noFill/>
          </a:ln>
          <a:effectLst/>
        </p:spPr>
        <p:txBody>
          <a:bodyPr rtlCol="0" anchor="ctr"/>
          <a:lstStyle/>
          <a:p/>
        </p:txBody>
      </p:sp>
      <p:sp>
        <p:nvSpPr>
          <p:cNvPr id="81" name="Rectangle 80"/>
          <p:cNvSpPr/>
          <p:nvPr/>
        </p:nvSpPr>
        <p:spPr>
          <a:xfrm>
            <a:off x="9336024" y="3254292"/>
            <a:ext cx="256031" cy="52806"/>
          </a:xfrm>
          <a:prstGeom prst="rect">
            <a:avLst/>
          </a:prstGeom>
          <a:solidFill>
            <a:srgbClr val="F08C7E"/>
          </a:solidFill>
          <a:ln>
            <a:noFill/>
          </a:ln>
          <a:effectLst/>
        </p:spPr>
        <p:txBody>
          <a:bodyPr rtlCol="0" anchor="ctr"/>
          <a:lstStyle/>
          <a:p/>
        </p:txBody>
      </p:sp>
      <p:sp>
        <p:nvSpPr>
          <p:cNvPr id="82" name="Rectangle 81"/>
          <p:cNvSpPr/>
          <p:nvPr/>
        </p:nvSpPr>
        <p:spPr>
          <a:xfrm>
            <a:off x="9112910" y="3194284"/>
            <a:ext cx="223113" cy="52806"/>
          </a:xfrm>
          <a:prstGeom prst="rect">
            <a:avLst/>
          </a:prstGeom>
          <a:solidFill>
            <a:srgbClr val="6F92CE"/>
          </a:solidFill>
          <a:ln>
            <a:noFill/>
          </a:ln>
          <a:effectLst/>
        </p:spPr>
        <p:txBody>
          <a:bodyPr rtlCol="0" anchor="ctr"/>
          <a:lstStyle/>
          <a:p/>
        </p:txBody>
      </p:sp>
      <p:sp>
        <p:nvSpPr>
          <p:cNvPr id="83" name="Rectangle 82"/>
          <p:cNvSpPr/>
          <p:nvPr/>
        </p:nvSpPr>
        <p:spPr>
          <a:xfrm>
            <a:off x="9336024" y="3194284"/>
            <a:ext cx="223113" cy="52806"/>
          </a:xfrm>
          <a:prstGeom prst="rect">
            <a:avLst/>
          </a:prstGeom>
          <a:solidFill>
            <a:srgbClr val="F08C7E"/>
          </a:solidFill>
          <a:ln>
            <a:noFill/>
          </a:ln>
          <a:effectLst/>
        </p:spPr>
        <p:txBody>
          <a:bodyPr rtlCol="0" anchor="ctr"/>
          <a:lstStyle/>
          <a:p/>
        </p:txBody>
      </p:sp>
      <p:sp>
        <p:nvSpPr>
          <p:cNvPr id="84" name="Rectangle 83"/>
          <p:cNvSpPr/>
          <p:nvPr/>
        </p:nvSpPr>
        <p:spPr>
          <a:xfrm>
            <a:off x="9145828" y="3134277"/>
            <a:ext cx="190195" cy="52806"/>
          </a:xfrm>
          <a:prstGeom prst="rect">
            <a:avLst/>
          </a:prstGeom>
          <a:solidFill>
            <a:srgbClr val="6F92CE"/>
          </a:solidFill>
          <a:ln>
            <a:noFill/>
          </a:ln>
          <a:effectLst/>
        </p:spPr>
        <p:txBody>
          <a:bodyPr rtlCol="0" anchor="ctr"/>
          <a:lstStyle/>
          <a:p/>
        </p:txBody>
      </p:sp>
      <p:sp>
        <p:nvSpPr>
          <p:cNvPr id="85" name="Rectangle 84"/>
          <p:cNvSpPr/>
          <p:nvPr/>
        </p:nvSpPr>
        <p:spPr>
          <a:xfrm>
            <a:off x="9336024" y="3134277"/>
            <a:ext cx="190195" cy="52806"/>
          </a:xfrm>
          <a:prstGeom prst="rect">
            <a:avLst/>
          </a:prstGeom>
          <a:solidFill>
            <a:srgbClr val="F08C7E"/>
          </a:solidFill>
          <a:ln>
            <a:noFill/>
          </a:ln>
          <a:effectLst/>
        </p:spPr>
        <p:txBody>
          <a:bodyPr rtlCol="0" anchor="ctr"/>
          <a:lstStyle/>
          <a:p/>
        </p:txBody>
      </p:sp>
      <p:sp>
        <p:nvSpPr>
          <p:cNvPr id="86" name="Rectangle 85"/>
          <p:cNvSpPr/>
          <p:nvPr/>
        </p:nvSpPr>
        <p:spPr>
          <a:xfrm>
            <a:off x="9178747" y="3074269"/>
            <a:ext cx="157276" cy="52806"/>
          </a:xfrm>
          <a:prstGeom prst="rect">
            <a:avLst/>
          </a:prstGeom>
          <a:solidFill>
            <a:srgbClr val="6F92CE"/>
          </a:solidFill>
          <a:ln>
            <a:noFill/>
          </a:ln>
          <a:effectLst/>
        </p:spPr>
        <p:txBody>
          <a:bodyPr rtlCol="0" anchor="ctr"/>
          <a:lstStyle/>
          <a:p/>
        </p:txBody>
      </p:sp>
      <p:sp>
        <p:nvSpPr>
          <p:cNvPr id="87" name="Rectangle 86"/>
          <p:cNvSpPr/>
          <p:nvPr/>
        </p:nvSpPr>
        <p:spPr>
          <a:xfrm>
            <a:off x="9336024" y="3074269"/>
            <a:ext cx="157276" cy="52806"/>
          </a:xfrm>
          <a:prstGeom prst="rect">
            <a:avLst/>
          </a:prstGeom>
          <a:solidFill>
            <a:srgbClr val="F08C7E"/>
          </a:solidFill>
          <a:ln>
            <a:noFill/>
          </a:ln>
          <a:effectLst/>
        </p:spPr>
        <p:txBody>
          <a:bodyPr rtlCol="0" anchor="ctr"/>
          <a:lstStyle/>
          <a:p/>
        </p:txBody>
      </p:sp>
      <p:sp>
        <p:nvSpPr>
          <p:cNvPr id="88" name="Rectangle 87"/>
          <p:cNvSpPr/>
          <p:nvPr/>
        </p:nvSpPr>
        <p:spPr>
          <a:xfrm>
            <a:off x="9211665" y="3014262"/>
            <a:ext cx="124358" cy="52806"/>
          </a:xfrm>
          <a:prstGeom prst="rect">
            <a:avLst/>
          </a:prstGeom>
          <a:solidFill>
            <a:srgbClr val="6F92CE"/>
          </a:solidFill>
          <a:ln>
            <a:noFill/>
          </a:ln>
          <a:effectLst/>
        </p:spPr>
        <p:txBody>
          <a:bodyPr rtlCol="0" anchor="ctr"/>
          <a:lstStyle/>
          <a:p/>
        </p:txBody>
      </p:sp>
      <p:sp>
        <p:nvSpPr>
          <p:cNvPr id="89" name="Rectangle 88"/>
          <p:cNvSpPr/>
          <p:nvPr/>
        </p:nvSpPr>
        <p:spPr>
          <a:xfrm>
            <a:off x="9336024" y="3014262"/>
            <a:ext cx="124358" cy="52806"/>
          </a:xfrm>
          <a:prstGeom prst="rect">
            <a:avLst/>
          </a:prstGeom>
          <a:solidFill>
            <a:srgbClr val="F08C7E"/>
          </a:solidFill>
          <a:ln>
            <a:noFill/>
          </a:ln>
          <a:effectLst/>
        </p:spPr>
        <p:txBody>
          <a:bodyPr rtlCol="0" anchor="ctr"/>
          <a:lstStyle/>
          <a:p/>
        </p:txBody>
      </p:sp>
      <p:sp>
        <p:nvSpPr>
          <p:cNvPr id="90" name="Rectangle 89"/>
          <p:cNvSpPr/>
          <p:nvPr/>
        </p:nvSpPr>
        <p:spPr>
          <a:xfrm>
            <a:off x="9240926" y="2954254"/>
            <a:ext cx="95097" cy="52806"/>
          </a:xfrm>
          <a:prstGeom prst="rect">
            <a:avLst/>
          </a:prstGeom>
          <a:solidFill>
            <a:srgbClr val="6F92CE"/>
          </a:solidFill>
          <a:ln>
            <a:noFill/>
          </a:ln>
          <a:effectLst/>
        </p:spPr>
        <p:txBody>
          <a:bodyPr rtlCol="0" anchor="ctr"/>
          <a:lstStyle/>
          <a:p/>
        </p:txBody>
      </p:sp>
      <p:sp>
        <p:nvSpPr>
          <p:cNvPr id="91" name="Rectangle 90"/>
          <p:cNvSpPr/>
          <p:nvPr/>
        </p:nvSpPr>
        <p:spPr>
          <a:xfrm>
            <a:off x="9336024" y="2954254"/>
            <a:ext cx="95097" cy="52806"/>
          </a:xfrm>
          <a:prstGeom prst="rect">
            <a:avLst/>
          </a:prstGeom>
          <a:solidFill>
            <a:srgbClr val="F08C7E"/>
          </a:solidFill>
          <a:ln>
            <a:noFill/>
          </a:ln>
          <a:effectLst/>
        </p:spPr>
        <p:txBody>
          <a:bodyPr rtlCol="0" anchor="ctr"/>
          <a:lstStyle/>
          <a:p/>
        </p:txBody>
      </p:sp>
      <p:sp>
        <p:nvSpPr>
          <p:cNvPr id="92" name="Rectangle 91"/>
          <p:cNvSpPr/>
          <p:nvPr/>
        </p:nvSpPr>
        <p:spPr>
          <a:xfrm>
            <a:off x="9270187" y="2894247"/>
            <a:ext cx="65836" cy="52806"/>
          </a:xfrm>
          <a:prstGeom prst="rect">
            <a:avLst/>
          </a:prstGeom>
          <a:solidFill>
            <a:srgbClr val="6F92CE"/>
          </a:solidFill>
          <a:ln>
            <a:noFill/>
          </a:ln>
          <a:effectLst/>
        </p:spPr>
        <p:txBody>
          <a:bodyPr rtlCol="0" anchor="ctr"/>
          <a:lstStyle/>
          <a:p/>
        </p:txBody>
      </p:sp>
      <p:sp>
        <p:nvSpPr>
          <p:cNvPr id="93" name="Rectangle 92"/>
          <p:cNvSpPr/>
          <p:nvPr/>
        </p:nvSpPr>
        <p:spPr>
          <a:xfrm>
            <a:off x="9336024" y="2894247"/>
            <a:ext cx="65836" cy="52806"/>
          </a:xfrm>
          <a:prstGeom prst="rect">
            <a:avLst/>
          </a:prstGeom>
          <a:solidFill>
            <a:srgbClr val="F08C7E"/>
          </a:solidFill>
          <a:ln>
            <a:noFill/>
          </a:ln>
          <a:effectLst/>
        </p:spPr>
        <p:txBody>
          <a:bodyPr rtlCol="0" anchor="ctr"/>
          <a:lstStyle/>
          <a:p/>
        </p:txBody>
      </p:sp>
      <p:sp>
        <p:nvSpPr>
          <p:cNvPr id="94" name="Rectangle 93"/>
          <p:cNvSpPr/>
          <p:nvPr/>
        </p:nvSpPr>
        <p:spPr>
          <a:xfrm>
            <a:off x="9295790" y="2834239"/>
            <a:ext cx="40233" cy="52806"/>
          </a:xfrm>
          <a:prstGeom prst="rect">
            <a:avLst/>
          </a:prstGeom>
          <a:solidFill>
            <a:srgbClr val="6F92CE"/>
          </a:solidFill>
          <a:ln>
            <a:noFill/>
          </a:ln>
          <a:effectLst/>
        </p:spPr>
        <p:txBody>
          <a:bodyPr rtlCol="0" anchor="ctr"/>
          <a:lstStyle/>
          <a:p/>
        </p:txBody>
      </p:sp>
      <p:sp>
        <p:nvSpPr>
          <p:cNvPr id="95" name="Rectangle 94"/>
          <p:cNvSpPr/>
          <p:nvPr/>
        </p:nvSpPr>
        <p:spPr>
          <a:xfrm>
            <a:off x="9336024" y="2834239"/>
            <a:ext cx="40233" cy="52806"/>
          </a:xfrm>
          <a:prstGeom prst="rect">
            <a:avLst/>
          </a:prstGeom>
          <a:solidFill>
            <a:srgbClr val="F08C7E"/>
          </a:solidFill>
          <a:ln>
            <a:noFill/>
          </a:ln>
          <a:effectLst/>
        </p:spPr>
        <p:txBody>
          <a:bodyPr rtlCol="0" anchor="ctr"/>
          <a:lstStyle/>
          <a:p/>
        </p:txBody>
      </p:sp>
      <p:sp>
        <p:nvSpPr>
          <p:cNvPr id="96" name="Rectangle 95"/>
          <p:cNvSpPr/>
          <p:nvPr/>
        </p:nvSpPr>
        <p:spPr>
          <a:xfrm>
            <a:off x="9317736" y="2774232"/>
            <a:ext cx="18288" cy="52806"/>
          </a:xfrm>
          <a:prstGeom prst="rect">
            <a:avLst/>
          </a:prstGeom>
          <a:solidFill>
            <a:srgbClr val="6F92CE"/>
          </a:solidFill>
          <a:ln>
            <a:noFill/>
          </a:ln>
          <a:effectLst/>
        </p:spPr>
        <p:txBody>
          <a:bodyPr rtlCol="0" anchor="ctr"/>
          <a:lstStyle/>
          <a:p/>
        </p:txBody>
      </p:sp>
      <p:sp>
        <p:nvSpPr>
          <p:cNvPr id="97" name="Rectangle 96"/>
          <p:cNvSpPr/>
          <p:nvPr/>
        </p:nvSpPr>
        <p:spPr>
          <a:xfrm>
            <a:off x="9336024" y="2774232"/>
            <a:ext cx="18288" cy="52806"/>
          </a:xfrm>
          <a:prstGeom prst="rect">
            <a:avLst/>
          </a:prstGeom>
          <a:solidFill>
            <a:srgbClr val="F08C7E"/>
          </a:solidFill>
          <a:ln>
            <a:noFill/>
          </a:ln>
          <a:effectLst/>
        </p:spPr>
        <p:txBody>
          <a:bodyPr rtlCol="0" anchor="ctr"/>
          <a:lstStyle/>
          <a:p/>
        </p:txBody>
      </p:sp>
      <p:cxnSp>
        <p:nvCxnSpPr>
          <p:cNvPr id="98" name="Connector 97"/>
          <p:cNvCxnSpPr/>
          <p:nvPr/>
        </p:nvCxnSpPr>
        <p:spPr>
          <a:xfrm>
            <a:off x="9336024" y="2770632"/>
            <a:ext cx="0" cy="960120"/>
          </a:xfrm>
          <a:prstGeom prst="line">
            <a:avLst/>
          </a:prstGeom>
          <a:ln w="12700">
            <a:solidFill>
              <a:srgbClr val="4F4F4F"/>
            </a:solidFill>
          </a:ln>
        </p:spPr>
      </p:cxnSp>
      <p:sp>
        <p:nvSpPr>
          <p:cNvPr id="99" name="Oval 98"/>
          <p:cNvSpPr/>
          <p:nvPr/>
        </p:nvSpPr>
        <p:spPr>
          <a:xfrm>
            <a:off x="9838944" y="3058668"/>
            <a:ext cx="384048" cy="384048"/>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B</a:t>
            </a:r>
          </a:p>
        </p:txBody>
      </p:sp>
      <p:sp>
        <p:nvSpPr>
          <p:cNvPr id="100" name="TextBox 99"/>
          <p:cNvSpPr txBox="1"/>
          <p:nvPr/>
        </p:nvSpPr>
        <p:spPr>
          <a:xfrm>
            <a:off x="10277856" y="2770632"/>
            <a:ext cx="1392631" cy="96012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Tabanı daralmaya başlamış</a:t>
            </a:r>
          </a:p>
        </p:txBody>
      </p:sp>
      <p:sp>
        <p:nvSpPr>
          <p:cNvPr id="101" name="Rectangle 100"/>
          <p:cNvSpPr/>
          <p:nvPr/>
        </p:nvSpPr>
        <p:spPr>
          <a:xfrm>
            <a:off x="9079992" y="4771624"/>
            <a:ext cx="256031" cy="52806"/>
          </a:xfrm>
          <a:prstGeom prst="rect">
            <a:avLst/>
          </a:prstGeom>
          <a:solidFill>
            <a:srgbClr val="6F92CE"/>
          </a:solidFill>
          <a:ln>
            <a:noFill/>
          </a:ln>
          <a:effectLst/>
        </p:spPr>
        <p:txBody>
          <a:bodyPr rtlCol="0" anchor="ctr"/>
          <a:lstStyle/>
          <a:p/>
        </p:txBody>
      </p:sp>
      <p:sp>
        <p:nvSpPr>
          <p:cNvPr id="102" name="Rectangle 101"/>
          <p:cNvSpPr/>
          <p:nvPr/>
        </p:nvSpPr>
        <p:spPr>
          <a:xfrm>
            <a:off x="9336024" y="4771624"/>
            <a:ext cx="256031" cy="52806"/>
          </a:xfrm>
          <a:prstGeom prst="rect">
            <a:avLst/>
          </a:prstGeom>
          <a:solidFill>
            <a:srgbClr val="F08C7E"/>
          </a:solidFill>
          <a:ln>
            <a:noFill/>
          </a:ln>
          <a:effectLst/>
        </p:spPr>
        <p:txBody>
          <a:bodyPr rtlCol="0" anchor="ctr"/>
          <a:lstStyle/>
          <a:p/>
        </p:txBody>
      </p:sp>
      <p:sp>
        <p:nvSpPr>
          <p:cNvPr id="103" name="Rectangle 102"/>
          <p:cNvSpPr/>
          <p:nvPr/>
        </p:nvSpPr>
        <p:spPr>
          <a:xfrm>
            <a:off x="9072676" y="4711617"/>
            <a:ext cx="263347" cy="52806"/>
          </a:xfrm>
          <a:prstGeom prst="rect">
            <a:avLst/>
          </a:prstGeom>
          <a:solidFill>
            <a:srgbClr val="6F92CE"/>
          </a:solidFill>
          <a:ln>
            <a:noFill/>
          </a:ln>
          <a:effectLst/>
        </p:spPr>
        <p:txBody>
          <a:bodyPr rtlCol="0" anchor="ctr"/>
          <a:lstStyle/>
          <a:p/>
        </p:txBody>
      </p:sp>
      <p:sp>
        <p:nvSpPr>
          <p:cNvPr id="104" name="Rectangle 103"/>
          <p:cNvSpPr/>
          <p:nvPr/>
        </p:nvSpPr>
        <p:spPr>
          <a:xfrm>
            <a:off x="9336024" y="4711617"/>
            <a:ext cx="263347" cy="52806"/>
          </a:xfrm>
          <a:prstGeom prst="rect">
            <a:avLst/>
          </a:prstGeom>
          <a:solidFill>
            <a:srgbClr val="F08C7E"/>
          </a:solidFill>
          <a:ln>
            <a:noFill/>
          </a:ln>
          <a:effectLst/>
        </p:spPr>
        <p:txBody>
          <a:bodyPr rtlCol="0" anchor="ctr"/>
          <a:lstStyle/>
          <a:p/>
        </p:txBody>
      </p:sp>
      <p:sp>
        <p:nvSpPr>
          <p:cNvPr id="105" name="Rectangle 104"/>
          <p:cNvSpPr/>
          <p:nvPr/>
        </p:nvSpPr>
        <p:spPr>
          <a:xfrm>
            <a:off x="9065361" y="4651609"/>
            <a:ext cx="270662" cy="52806"/>
          </a:xfrm>
          <a:prstGeom prst="rect">
            <a:avLst/>
          </a:prstGeom>
          <a:solidFill>
            <a:srgbClr val="6F92CE"/>
          </a:solidFill>
          <a:ln>
            <a:noFill/>
          </a:ln>
          <a:effectLst/>
        </p:spPr>
        <p:txBody>
          <a:bodyPr rtlCol="0" anchor="ctr"/>
          <a:lstStyle/>
          <a:p/>
        </p:txBody>
      </p:sp>
      <p:sp>
        <p:nvSpPr>
          <p:cNvPr id="106" name="Rectangle 105"/>
          <p:cNvSpPr/>
          <p:nvPr/>
        </p:nvSpPr>
        <p:spPr>
          <a:xfrm>
            <a:off x="9336024" y="4651609"/>
            <a:ext cx="270662" cy="52806"/>
          </a:xfrm>
          <a:prstGeom prst="rect">
            <a:avLst/>
          </a:prstGeom>
          <a:solidFill>
            <a:srgbClr val="F08C7E"/>
          </a:solidFill>
          <a:ln>
            <a:noFill/>
          </a:ln>
          <a:effectLst/>
        </p:spPr>
        <p:txBody>
          <a:bodyPr rtlCol="0" anchor="ctr"/>
          <a:lstStyle/>
          <a:p/>
        </p:txBody>
      </p:sp>
      <p:sp>
        <p:nvSpPr>
          <p:cNvPr id="107" name="Rectangle 106"/>
          <p:cNvSpPr/>
          <p:nvPr/>
        </p:nvSpPr>
        <p:spPr>
          <a:xfrm>
            <a:off x="9058046" y="4591602"/>
            <a:ext cx="277977" cy="52806"/>
          </a:xfrm>
          <a:prstGeom prst="rect">
            <a:avLst/>
          </a:prstGeom>
          <a:solidFill>
            <a:srgbClr val="6F92CE"/>
          </a:solidFill>
          <a:ln>
            <a:noFill/>
          </a:ln>
          <a:effectLst/>
        </p:spPr>
        <p:txBody>
          <a:bodyPr rtlCol="0" anchor="ctr"/>
          <a:lstStyle/>
          <a:p/>
        </p:txBody>
      </p:sp>
      <p:sp>
        <p:nvSpPr>
          <p:cNvPr id="108" name="Rectangle 107"/>
          <p:cNvSpPr/>
          <p:nvPr/>
        </p:nvSpPr>
        <p:spPr>
          <a:xfrm>
            <a:off x="9336024" y="4591602"/>
            <a:ext cx="277977" cy="52806"/>
          </a:xfrm>
          <a:prstGeom prst="rect">
            <a:avLst/>
          </a:prstGeom>
          <a:solidFill>
            <a:srgbClr val="F08C7E"/>
          </a:solidFill>
          <a:ln>
            <a:noFill/>
          </a:ln>
          <a:effectLst/>
        </p:spPr>
        <p:txBody>
          <a:bodyPr rtlCol="0" anchor="ctr"/>
          <a:lstStyle/>
          <a:p/>
        </p:txBody>
      </p:sp>
      <p:sp>
        <p:nvSpPr>
          <p:cNvPr id="109" name="Rectangle 108"/>
          <p:cNvSpPr/>
          <p:nvPr/>
        </p:nvSpPr>
        <p:spPr>
          <a:xfrm>
            <a:off x="9054388" y="4531594"/>
            <a:ext cx="281635" cy="52806"/>
          </a:xfrm>
          <a:prstGeom prst="rect">
            <a:avLst/>
          </a:prstGeom>
          <a:solidFill>
            <a:srgbClr val="6F92CE"/>
          </a:solidFill>
          <a:ln>
            <a:noFill/>
          </a:ln>
          <a:effectLst/>
        </p:spPr>
        <p:txBody>
          <a:bodyPr rtlCol="0" anchor="ctr"/>
          <a:lstStyle/>
          <a:p/>
        </p:txBody>
      </p:sp>
      <p:sp>
        <p:nvSpPr>
          <p:cNvPr id="110" name="Rectangle 109"/>
          <p:cNvSpPr/>
          <p:nvPr/>
        </p:nvSpPr>
        <p:spPr>
          <a:xfrm>
            <a:off x="9336024" y="4531594"/>
            <a:ext cx="281635" cy="52806"/>
          </a:xfrm>
          <a:prstGeom prst="rect">
            <a:avLst/>
          </a:prstGeom>
          <a:solidFill>
            <a:srgbClr val="F08C7E"/>
          </a:solidFill>
          <a:ln>
            <a:noFill/>
          </a:ln>
          <a:effectLst/>
        </p:spPr>
        <p:txBody>
          <a:bodyPr rtlCol="0" anchor="ctr"/>
          <a:lstStyle/>
          <a:p/>
        </p:txBody>
      </p:sp>
      <p:sp>
        <p:nvSpPr>
          <p:cNvPr id="111" name="Rectangle 110"/>
          <p:cNvSpPr/>
          <p:nvPr/>
        </p:nvSpPr>
        <p:spPr>
          <a:xfrm>
            <a:off x="9050731" y="4471587"/>
            <a:ext cx="285292" cy="52806"/>
          </a:xfrm>
          <a:prstGeom prst="rect">
            <a:avLst/>
          </a:prstGeom>
          <a:solidFill>
            <a:srgbClr val="6F92CE"/>
          </a:solidFill>
          <a:ln>
            <a:noFill/>
          </a:ln>
          <a:effectLst/>
        </p:spPr>
        <p:txBody>
          <a:bodyPr rtlCol="0" anchor="ctr"/>
          <a:lstStyle/>
          <a:p/>
        </p:txBody>
      </p:sp>
      <p:sp>
        <p:nvSpPr>
          <p:cNvPr id="112" name="Rectangle 111"/>
          <p:cNvSpPr/>
          <p:nvPr/>
        </p:nvSpPr>
        <p:spPr>
          <a:xfrm>
            <a:off x="9336024" y="4471587"/>
            <a:ext cx="285292" cy="52806"/>
          </a:xfrm>
          <a:prstGeom prst="rect">
            <a:avLst/>
          </a:prstGeom>
          <a:solidFill>
            <a:srgbClr val="F08C7E"/>
          </a:solidFill>
          <a:ln>
            <a:noFill/>
          </a:ln>
          <a:effectLst/>
        </p:spPr>
        <p:txBody>
          <a:bodyPr rtlCol="0" anchor="ctr"/>
          <a:lstStyle/>
          <a:p/>
        </p:txBody>
      </p:sp>
      <p:sp>
        <p:nvSpPr>
          <p:cNvPr id="113" name="Rectangle 112"/>
          <p:cNvSpPr/>
          <p:nvPr/>
        </p:nvSpPr>
        <p:spPr>
          <a:xfrm>
            <a:off x="9050731" y="4411579"/>
            <a:ext cx="285292" cy="52806"/>
          </a:xfrm>
          <a:prstGeom prst="rect">
            <a:avLst/>
          </a:prstGeom>
          <a:solidFill>
            <a:srgbClr val="6F92CE"/>
          </a:solidFill>
          <a:ln>
            <a:noFill/>
          </a:ln>
          <a:effectLst/>
        </p:spPr>
        <p:txBody>
          <a:bodyPr rtlCol="0" anchor="ctr"/>
          <a:lstStyle/>
          <a:p/>
        </p:txBody>
      </p:sp>
      <p:sp>
        <p:nvSpPr>
          <p:cNvPr id="114" name="Rectangle 113"/>
          <p:cNvSpPr/>
          <p:nvPr/>
        </p:nvSpPr>
        <p:spPr>
          <a:xfrm>
            <a:off x="9336024" y="4411579"/>
            <a:ext cx="285292" cy="52806"/>
          </a:xfrm>
          <a:prstGeom prst="rect">
            <a:avLst/>
          </a:prstGeom>
          <a:solidFill>
            <a:srgbClr val="F08C7E"/>
          </a:solidFill>
          <a:ln>
            <a:noFill/>
          </a:ln>
          <a:effectLst/>
        </p:spPr>
        <p:txBody>
          <a:bodyPr rtlCol="0" anchor="ctr"/>
          <a:lstStyle/>
          <a:p/>
        </p:txBody>
      </p:sp>
      <p:sp>
        <p:nvSpPr>
          <p:cNvPr id="115" name="Rectangle 114"/>
          <p:cNvSpPr/>
          <p:nvPr/>
        </p:nvSpPr>
        <p:spPr>
          <a:xfrm>
            <a:off x="9054388" y="4351572"/>
            <a:ext cx="281635" cy="52806"/>
          </a:xfrm>
          <a:prstGeom prst="rect">
            <a:avLst/>
          </a:prstGeom>
          <a:solidFill>
            <a:srgbClr val="6F92CE"/>
          </a:solidFill>
          <a:ln>
            <a:noFill/>
          </a:ln>
          <a:effectLst/>
        </p:spPr>
        <p:txBody>
          <a:bodyPr rtlCol="0" anchor="ctr"/>
          <a:lstStyle/>
          <a:p/>
        </p:txBody>
      </p:sp>
      <p:sp>
        <p:nvSpPr>
          <p:cNvPr id="116" name="Rectangle 115"/>
          <p:cNvSpPr/>
          <p:nvPr/>
        </p:nvSpPr>
        <p:spPr>
          <a:xfrm>
            <a:off x="9336024" y="4351572"/>
            <a:ext cx="281635" cy="52806"/>
          </a:xfrm>
          <a:prstGeom prst="rect">
            <a:avLst/>
          </a:prstGeom>
          <a:solidFill>
            <a:srgbClr val="F08C7E"/>
          </a:solidFill>
          <a:ln>
            <a:noFill/>
          </a:ln>
          <a:effectLst/>
        </p:spPr>
        <p:txBody>
          <a:bodyPr rtlCol="0" anchor="ctr"/>
          <a:lstStyle/>
          <a:p/>
        </p:txBody>
      </p:sp>
      <p:sp>
        <p:nvSpPr>
          <p:cNvPr id="117" name="Rectangle 116"/>
          <p:cNvSpPr/>
          <p:nvPr/>
        </p:nvSpPr>
        <p:spPr>
          <a:xfrm>
            <a:off x="9061704" y="4291564"/>
            <a:ext cx="274320" cy="52806"/>
          </a:xfrm>
          <a:prstGeom prst="rect">
            <a:avLst/>
          </a:prstGeom>
          <a:solidFill>
            <a:srgbClr val="6F92CE"/>
          </a:solidFill>
          <a:ln>
            <a:noFill/>
          </a:ln>
          <a:effectLst/>
        </p:spPr>
        <p:txBody>
          <a:bodyPr rtlCol="0" anchor="ctr"/>
          <a:lstStyle/>
          <a:p/>
        </p:txBody>
      </p:sp>
      <p:sp>
        <p:nvSpPr>
          <p:cNvPr id="118" name="Rectangle 117"/>
          <p:cNvSpPr/>
          <p:nvPr/>
        </p:nvSpPr>
        <p:spPr>
          <a:xfrm>
            <a:off x="9336024" y="4291564"/>
            <a:ext cx="274320" cy="52806"/>
          </a:xfrm>
          <a:prstGeom prst="rect">
            <a:avLst/>
          </a:prstGeom>
          <a:solidFill>
            <a:srgbClr val="F08C7E"/>
          </a:solidFill>
          <a:ln>
            <a:noFill/>
          </a:ln>
          <a:effectLst/>
        </p:spPr>
        <p:txBody>
          <a:bodyPr rtlCol="0" anchor="ctr"/>
          <a:lstStyle/>
          <a:p/>
        </p:txBody>
      </p:sp>
      <p:sp>
        <p:nvSpPr>
          <p:cNvPr id="119" name="Rectangle 118"/>
          <p:cNvSpPr/>
          <p:nvPr/>
        </p:nvSpPr>
        <p:spPr>
          <a:xfrm>
            <a:off x="9072676" y="4231557"/>
            <a:ext cx="263347" cy="52806"/>
          </a:xfrm>
          <a:prstGeom prst="rect">
            <a:avLst/>
          </a:prstGeom>
          <a:solidFill>
            <a:srgbClr val="6F92CE"/>
          </a:solidFill>
          <a:ln>
            <a:noFill/>
          </a:ln>
          <a:effectLst/>
        </p:spPr>
        <p:txBody>
          <a:bodyPr rtlCol="0" anchor="ctr"/>
          <a:lstStyle/>
          <a:p/>
        </p:txBody>
      </p:sp>
      <p:sp>
        <p:nvSpPr>
          <p:cNvPr id="120" name="Rectangle 119"/>
          <p:cNvSpPr/>
          <p:nvPr/>
        </p:nvSpPr>
        <p:spPr>
          <a:xfrm>
            <a:off x="9336024" y="4231557"/>
            <a:ext cx="263347" cy="52806"/>
          </a:xfrm>
          <a:prstGeom prst="rect">
            <a:avLst/>
          </a:prstGeom>
          <a:solidFill>
            <a:srgbClr val="F08C7E"/>
          </a:solidFill>
          <a:ln>
            <a:noFill/>
          </a:ln>
          <a:effectLst/>
        </p:spPr>
        <p:txBody>
          <a:bodyPr rtlCol="0" anchor="ctr"/>
          <a:lstStyle/>
          <a:p/>
        </p:txBody>
      </p:sp>
      <p:sp>
        <p:nvSpPr>
          <p:cNvPr id="121" name="Rectangle 120"/>
          <p:cNvSpPr/>
          <p:nvPr/>
        </p:nvSpPr>
        <p:spPr>
          <a:xfrm>
            <a:off x="9087307" y="4171549"/>
            <a:ext cx="248716" cy="52806"/>
          </a:xfrm>
          <a:prstGeom prst="rect">
            <a:avLst/>
          </a:prstGeom>
          <a:solidFill>
            <a:srgbClr val="6F92CE"/>
          </a:solidFill>
          <a:ln>
            <a:noFill/>
          </a:ln>
          <a:effectLst/>
        </p:spPr>
        <p:txBody>
          <a:bodyPr rtlCol="0" anchor="ctr"/>
          <a:lstStyle/>
          <a:p/>
        </p:txBody>
      </p:sp>
      <p:sp>
        <p:nvSpPr>
          <p:cNvPr id="122" name="Rectangle 121"/>
          <p:cNvSpPr/>
          <p:nvPr/>
        </p:nvSpPr>
        <p:spPr>
          <a:xfrm>
            <a:off x="9336024" y="4171549"/>
            <a:ext cx="248716" cy="52806"/>
          </a:xfrm>
          <a:prstGeom prst="rect">
            <a:avLst/>
          </a:prstGeom>
          <a:solidFill>
            <a:srgbClr val="F08C7E"/>
          </a:solidFill>
          <a:ln>
            <a:noFill/>
          </a:ln>
          <a:effectLst/>
        </p:spPr>
        <p:txBody>
          <a:bodyPr rtlCol="0" anchor="ctr"/>
          <a:lstStyle/>
          <a:p/>
        </p:txBody>
      </p:sp>
      <p:sp>
        <p:nvSpPr>
          <p:cNvPr id="123" name="Rectangle 122"/>
          <p:cNvSpPr/>
          <p:nvPr/>
        </p:nvSpPr>
        <p:spPr>
          <a:xfrm>
            <a:off x="9109252" y="4111542"/>
            <a:ext cx="226771" cy="52806"/>
          </a:xfrm>
          <a:prstGeom prst="rect">
            <a:avLst/>
          </a:prstGeom>
          <a:solidFill>
            <a:srgbClr val="6F92CE"/>
          </a:solidFill>
          <a:ln>
            <a:noFill/>
          </a:ln>
          <a:effectLst/>
        </p:spPr>
        <p:txBody>
          <a:bodyPr rtlCol="0" anchor="ctr"/>
          <a:lstStyle/>
          <a:p/>
        </p:txBody>
      </p:sp>
      <p:sp>
        <p:nvSpPr>
          <p:cNvPr id="124" name="Rectangle 123"/>
          <p:cNvSpPr/>
          <p:nvPr/>
        </p:nvSpPr>
        <p:spPr>
          <a:xfrm>
            <a:off x="9336024" y="4111542"/>
            <a:ext cx="226771" cy="52806"/>
          </a:xfrm>
          <a:prstGeom prst="rect">
            <a:avLst/>
          </a:prstGeom>
          <a:solidFill>
            <a:srgbClr val="F08C7E"/>
          </a:solidFill>
          <a:ln>
            <a:noFill/>
          </a:ln>
          <a:effectLst/>
        </p:spPr>
        <p:txBody>
          <a:bodyPr rtlCol="0" anchor="ctr"/>
          <a:lstStyle/>
          <a:p/>
        </p:txBody>
      </p:sp>
      <p:sp>
        <p:nvSpPr>
          <p:cNvPr id="125" name="Rectangle 124"/>
          <p:cNvSpPr/>
          <p:nvPr/>
        </p:nvSpPr>
        <p:spPr>
          <a:xfrm>
            <a:off x="9142171" y="4051534"/>
            <a:ext cx="193852" cy="52806"/>
          </a:xfrm>
          <a:prstGeom prst="rect">
            <a:avLst/>
          </a:prstGeom>
          <a:solidFill>
            <a:srgbClr val="6F92CE"/>
          </a:solidFill>
          <a:ln>
            <a:noFill/>
          </a:ln>
          <a:effectLst/>
        </p:spPr>
        <p:txBody>
          <a:bodyPr rtlCol="0" anchor="ctr"/>
          <a:lstStyle/>
          <a:p/>
        </p:txBody>
      </p:sp>
      <p:sp>
        <p:nvSpPr>
          <p:cNvPr id="126" name="Rectangle 125"/>
          <p:cNvSpPr/>
          <p:nvPr/>
        </p:nvSpPr>
        <p:spPr>
          <a:xfrm>
            <a:off x="9336024" y="4051534"/>
            <a:ext cx="193852" cy="52806"/>
          </a:xfrm>
          <a:prstGeom prst="rect">
            <a:avLst/>
          </a:prstGeom>
          <a:solidFill>
            <a:srgbClr val="F08C7E"/>
          </a:solidFill>
          <a:ln>
            <a:noFill/>
          </a:ln>
          <a:effectLst/>
        </p:spPr>
        <p:txBody>
          <a:bodyPr rtlCol="0" anchor="ctr"/>
          <a:lstStyle/>
          <a:p/>
        </p:txBody>
      </p:sp>
      <p:sp>
        <p:nvSpPr>
          <p:cNvPr id="127" name="Rectangle 126"/>
          <p:cNvSpPr/>
          <p:nvPr/>
        </p:nvSpPr>
        <p:spPr>
          <a:xfrm>
            <a:off x="9182404" y="3991527"/>
            <a:ext cx="153619" cy="52806"/>
          </a:xfrm>
          <a:prstGeom prst="rect">
            <a:avLst/>
          </a:prstGeom>
          <a:solidFill>
            <a:srgbClr val="6F92CE"/>
          </a:solidFill>
          <a:ln>
            <a:noFill/>
          </a:ln>
          <a:effectLst/>
        </p:spPr>
        <p:txBody>
          <a:bodyPr rtlCol="0" anchor="ctr"/>
          <a:lstStyle/>
          <a:p/>
        </p:txBody>
      </p:sp>
      <p:sp>
        <p:nvSpPr>
          <p:cNvPr id="128" name="Rectangle 127"/>
          <p:cNvSpPr/>
          <p:nvPr/>
        </p:nvSpPr>
        <p:spPr>
          <a:xfrm>
            <a:off x="9336024" y="3991527"/>
            <a:ext cx="153619" cy="52806"/>
          </a:xfrm>
          <a:prstGeom prst="rect">
            <a:avLst/>
          </a:prstGeom>
          <a:solidFill>
            <a:srgbClr val="F08C7E"/>
          </a:solidFill>
          <a:ln>
            <a:noFill/>
          </a:ln>
          <a:effectLst/>
        </p:spPr>
        <p:txBody>
          <a:bodyPr rtlCol="0" anchor="ctr"/>
          <a:lstStyle/>
          <a:p/>
        </p:txBody>
      </p:sp>
      <p:sp>
        <p:nvSpPr>
          <p:cNvPr id="129" name="Rectangle 128"/>
          <p:cNvSpPr/>
          <p:nvPr/>
        </p:nvSpPr>
        <p:spPr>
          <a:xfrm>
            <a:off x="9226296" y="3931519"/>
            <a:ext cx="109728" cy="52806"/>
          </a:xfrm>
          <a:prstGeom prst="rect">
            <a:avLst/>
          </a:prstGeom>
          <a:solidFill>
            <a:srgbClr val="6F92CE"/>
          </a:solidFill>
          <a:ln>
            <a:noFill/>
          </a:ln>
          <a:effectLst/>
        </p:spPr>
        <p:txBody>
          <a:bodyPr rtlCol="0" anchor="ctr"/>
          <a:lstStyle/>
          <a:p/>
        </p:txBody>
      </p:sp>
      <p:sp>
        <p:nvSpPr>
          <p:cNvPr id="130" name="Rectangle 129"/>
          <p:cNvSpPr/>
          <p:nvPr/>
        </p:nvSpPr>
        <p:spPr>
          <a:xfrm>
            <a:off x="9336024" y="3931519"/>
            <a:ext cx="109728" cy="52806"/>
          </a:xfrm>
          <a:prstGeom prst="rect">
            <a:avLst/>
          </a:prstGeom>
          <a:solidFill>
            <a:srgbClr val="F08C7E"/>
          </a:solidFill>
          <a:ln>
            <a:noFill/>
          </a:ln>
          <a:effectLst/>
        </p:spPr>
        <p:txBody>
          <a:bodyPr rtlCol="0" anchor="ctr"/>
          <a:lstStyle/>
          <a:p/>
        </p:txBody>
      </p:sp>
      <p:sp>
        <p:nvSpPr>
          <p:cNvPr id="131" name="Rectangle 130"/>
          <p:cNvSpPr/>
          <p:nvPr/>
        </p:nvSpPr>
        <p:spPr>
          <a:xfrm>
            <a:off x="9277502" y="3871512"/>
            <a:ext cx="58521" cy="52806"/>
          </a:xfrm>
          <a:prstGeom prst="rect">
            <a:avLst/>
          </a:prstGeom>
          <a:solidFill>
            <a:srgbClr val="6F92CE"/>
          </a:solidFill>
          <a:ln>
            <a:noFill/>
          </a:ln>
          <a:effectLst/>
        </p:spPr>
        <p:txBody>
          <a:bodyPr rtlCol="0" anchor="ctr"/>
          <a:lstStyle/>
          <a:p/>
        </p:txBody>
      </p:sp>
      <p:sp>
        <p:nvSpPr>
          <p:cNvPr id="132" name="Rectangle 131"/>
          <p:cNvSpPr/>
          <p:nvPr/>
        </p:nvSpPr>
        <p:spPr>
          <a:xfrm>
            <a:off x="9336024" y="3871512"/>
            <a:ext cx="58521" cy="52806"/>
          </a:xfrm>
          <a:prstGeom prst="rect">
            <a:avLst/>
          </a:prstGeom>
          <a:solidFill>
            <a:srgbClr val="F08C7E"/>
          </a:solidFill>
          <a:ln>
            <a:noFill/>
          </a:ln>
          <a:effectLst/>
        </p:spPr>
        <p:txBody>
          <a:bodyPr rtlCol="0" anchor="ctr"/>
          <a:lstStyle/>
          <a:p/>
        </p:txBody>
      </p:sp>
      <p:cxnSp>
        <p:nvCxnSpPr>
          <p:cNvPr id="133" name="Connector 132"/>
          <p:cNvCxnSpPr/>
          <p:nvPr/>
        </p:nvCxnSpPr>
        <p:spPr>
          <a:xfrm>
            <a:off x="9336024" y="3867912"/>
            <a:ext cx="0" cy="960120"/>
          </a:xfrm>
          <a:prstGeom prst="line">
            <a:avLst/>
          </a:prstGeom>
          <a:ln w="12700">
            <a:solidFill>
              <a:srgbClr val="4F4F4F"/>
            </a:solidFill>
          </a:ln>
        </p:spPr>
      </p:cxnSp>
      <p:sp>
        <p:nvSpPr>
          <p:cNvPr id="134" name="Oval 133"/>
          <p:cNvSpPr/>
          <p:nvPr/>
        </p:nvSpPr>
        <p:spPr>
          <a:xfrm>
            <a:off x="9838944" y="4155948"/>
            <a:ext cx="384048" cy="384048"/>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C</a:t>
            </a:r>
          </a:p>
        </p:txBody>
      </p:sp>
      <p:sp>
        <p:nvSpPr>
          <p:cNvPr id="135" name="TextBox 134"/>
          <p:cNvSpPr txBox="1"/>
          <p:nvPr/>
        </p:nvSpPr>
        <p:spPr>
          <a:xfrm>
            <a:off x="10277856" y="3867912"/>
            <a:ext cx="1392631" cy="96012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Dar tabanlı (dikdörtgene yakın)</a:t>
            </a:r>
          </a:p>
        </p:txBody>
      </p:sp>
      <p:sp>
        <p:nvSpPr>
          <p:cNvPr id="136" name="Rectangle 135"/>
          <p:cNvSpPr/>
          <p:nvPr/>
        </p:nvSpPr>
        <p:spPr>
          <a:xfrm>
            <a:off x="9153144" y="5868904"/>
            <a:ext cx="182880" cy="52806"/>
          </a:xfrm>
          <a:prstGeom prst="rect">
            <a:avLst/>
          </a:prstGeom>
          <a:solidFill>
            <a:srgbClr val="6F92CE"/>
          </a:solidFill>
          <a:ln>
            <a:noFill/>
          </a:ln>
          <a:effectLst/>
        </p:spPr>
        <p:txBody>
          <a:bodyPr rtlCol="0" anchor="ctr"/>
          <a:lstStyle/>
          <a:p/>
        </p:txBody>
      </p:sp>
      <p:sp>
        <p:nvSpPr>
          <p:cNvPr id="137" name="Rectangle 136"/>
          <p:cNvSpPr/>
          <p:nvPr/>
        </p:nvSpPr>
        <p:spPr>
          <a:xfrm>
            <a:off x="9336024" y="5868904"/>
            <a:ext cx="182880" cy="52806"/>
          </a:xfrm>
          <a:prstGeom prst="rect">
            <a:avLst/>
          </a:prstGeom>
          <a:solidFill>
            <a:srgbClr val="F08C7E"/>
          </a:solidFill>
          <a:ln>
            <a:noFill/>
          </a:ln>
          <a:effectLst/>
        </p:spPr>
        <p:txBody>
          <a:bodyPr rtlCol="0" anchor="ctr"/>
          <a:lstStyle/>
          <a:p/>
        </p:txBody>
      </p:sp>
      <p:sp>
        <p:nvSpPr>
          <p:cNvPr id="138" name="Rectangle 137"/>
          <p:cNvSpPr/>
          <p:nvPr/>
        </p:nvSpPr>
        <p:spPr>
          <a:xfrm>
            <a:off x="9138513" y="5808897"/>
            <a:ext cx="197510" cy="52806"/>
          </a:xfrm>
          <a:prstGeom prst="rect">
            <a:avLst/>
          </a:prstGeom>
          <a:solidFill>
            <a:srgbClr val="6F92CE"/>
          </a:solidFill>
          <a:ln>
            <a:noFill/>
          </a:ln>
          <a:effectLst/>
        </p:spPr>
        <p:txBody>
          <a:bodyPr rtlCol="0" anchor="ctr"/>
          <a:lstStyle/>
          <a:p/>
        </p:txBody>
      </p:sp>
      <p:sp>
        <p:nvSpPr>
          <p:cNvPr id="139" name="Rectangle 138"/>
          <p:cNvSpPr/>
          <p:nvPr/>
        </p:nvSpPr>
        <p:spPr>
          <a:xfrm>
            <a:off x="9336024" y="5808897"/>
            <a:ext cx="197510" cy="52806"/>
          </a:xfrm>
          <a:prstGeom prst="rect">
            <a:avLst/>
          </a:prstGeom>
          <a:solidFill>
            <a:srgbClr val="F08C7E"/>
          </a:solidFill>
          <a:ln>
            <a:noFill/>
          </a:ln>
          <a:effectLst/>
        </p:spPr>
        <p:txBody>
          <a:bodyPr rtlCol="0" anchor="ctr"/>
          <a:lstStyle/>
          <a:p/>
        </p:txBody>
      </p:sp>
      <p:sp>
        <p:nvSpPr>
          <p:cNvPr id="140" name="Rectangle 139"/>
          <p:cNvSpPr/>
          <p:nvPr/>
        </p:nvSpPr>
        <p:spPr>
          <a:xfrm>
            <a:off x="9123883" y="5748889"/>
            <a:ext cx="212140" cy="52806"/>
          </a:xfrm>
          <a:prstGeom prst="rect">
            <a:avLst/>
          </a:prstGeom>
          <a:solidFill>
            <a:srgbClr val="6F92CE"/>
          </a:solidFill>
          <a:ln>
            <a:noFill/>
          </a:ln>
          <a:effectLst/>
        </p:spPr>
        <p:txBody>
          <a:bodyPr rtlCol="0" anchor="ctr"/>
          <a:lstStyle/>
          <a:p/>
        </p:txBody>
      </p:sp>
      <p:sp>
        <p:nvSpPr>
          <p:cNvPr id="141" name="Rectangle 140"/>
          <p:cNvSpPr/>
          <p:nvPr/>
        </p:nvSpPr>
        <p:spPr>
          <a:xfrm>
            <a:off x="9336024" y="5748889"/>
            <a:ext cx="212140" cy="52806"/>
          </a:xfrm>
          <a:prstGeom prst="rect">
            <a:avLst/>
          </a:prstGeom>
          <a:solidFill>
            <a:srgbClr val="F08C7E"/>
          </a:solidFill>
          <a:ln>
            <a:noFill/>
          </a:ln>
          <a:effectLst/>
        </p:spPr>
        <p:txBody>
          <a:bodyPr rtlCol="0" anchor="ctr"/>
          <a:lstStyle/>
          <a:p/>
        </p:txBody>
      </p:sp>
      <p:sp>
        <p:nvSpPr>
          <p:cNvPr id="142" name="Rectangle 141"/>
          <p:cNvSpPr/>
          <p:nvPr/>
        </p:nvSpPr>
        <p:spPr>
          <a:xfrm>
            <a:off x="9109252" y="5688882"/>
            <a:ext cx="226771" cy="52806"/>
          </a:xfrm>
          <a:prstGeom prst="rect">
            <a:avLst/>
          </a:prstGeom>
          <a:solidFill>
            <a:srgbClr val="6F92CE"/>
          </a:solidFill>
          <a:ln>
            <a:noFill/>
          </a:ln>
          <a:effectLst/>
        </p:spPr>
        <p:txBody>
          <a:bodyPr rtlCol="0" anchor="ctr"/>
          <a:lstStyle/>
          <a:p/>
        </p:txBody>
      </p:sp>
      <p:sp>
        <p:nvSpPr>
          <p:cNvPr id="143" name="Rectangle 142"/>
          <p:cNvSpPr/>
          <p:nvPr/>
        </p:nvSpPr>
        <p:spPr>
          <a:xfrm>
            <a:off x="9336024" y="5688882"/>
            <a:ext cx="226771" cy="52806"/>
          </a:xfrm>
          <a:prstGeom prst="rect">
            <a:avLst/>
          </a:prstGeom>
          <a:solidFill>
            <a:srgbClr val="F08C7E"/>
          </a:solidFill>
          <a:ln>
            <a:noFill/>
          </a:ln>
          <a:effectLst/>
        </p:spPr>
        <p:txBody>
          <a:bodyPr rtlCol="0" anchor="ctr"/>
          <a:lstStyle/>
          <a:p/>
        </p:txBody>
      </p:sp>
      <p:sp>
        <p:nvSpPr>
          <p:cNvPr id="144" name="Rectangle 143"/>
          <p:cNvSpPr/>
          <p:nvPr/>
        </p:nvSpPr>
        <p:spPr>
          <a:xfrm>
            <a:off x="9094622" y="5628874"/>
            <a:ext cx="241401" cy="52806"/>
          </a:xfrm>
          <a:prstGeom prst="rect">
            <a:avLst/>
          </a:prstGeom>
          <a:solidFill>
            <a:srgbClr val="6F92CE"/>
          </a:solidFill>
          <a:ln>
            <a:noFill/>
          </a:ln>
          <a:effectLst/>
        </p:spPr>
        <p:txBody>
          <a:bodyPr rtlCol="0" anchor="ctr"/>
          <a:lstStyle/>
          <a:p/>
        </p:txBody>
      </p:sp>
      <p:sp>
        <p:nvSpPr>
          <p:cNvPr id="145" name="Rectangle 144"/>
          <p:cNvSpPr/>
          <p:nvPr/>
        </p:nvSpPr>
        <p:spPr>
          <a:xfrm>
            <a:off x="9336024" y="5628874"/>
            <a:ext cx="241401" cy="52806"/>
          </a:xfrm>
          <a:prstGeom prst="rect">
            <a:avLst/>
          </a:prstGeom>
          <a:solidFill>
            <a:srgbClr val="F08C7E"/>
          </a:solidFill>
          <a:ln>
            <a:noFill/>
          </a:ln>
          <a:effectLst/>
        </p:spPr>
        <p:txBody>
          <a:bodyPr rtlCol="0" anchor="ctr"/>
          <a:lstStyle/>
          <a:p/>
        </p:txBody>
      </p:sp>
      <p:sp>
        <p:nvSpPr>
          <p:cNvPr id="146" name="Rectangle 145"/>
          <p:cNvSpPr/>
          <p:nvPr/>
        </p:nvSpPr>
        <p:spPr>
          <a:xfrm>
            <a:off x="9079992" y="5568867"/>
            <a:ext cx="256031" cy="52806"/>
          </a:xfrm>
          <a:prstGeom prst="rect">
            <a:avLst/>
          </a:prstGeom>
          <a:solidFill>
            <a:srgbClr val="6F92CE"/>
          </a:solidFill>
          <a:ln>
            <a:noFill/>
          </a:ln>
          <a:effectLst/>
        </p:spPr>
        <p:txBody>
          <a:bodyPr rtlCol="0" anchor="ctr"/>
          <a:lstStyle/>
          <a:p/>
        </p:txBody>
      </p:sp>
      <p:sp>
        <p:nvSpPr>
          <p:cNvPr id="147" name="Rectangle 146"/>
          <p:cNvSpPr/>
          <p:nvPr/>
        </p:nvSpPr>
        <p:spPr>
          <a:xfrm>
            <a:off x="9336024" y="5568867"/>
            <a:ext cx="256031" cy="52806"/>
          </a:xfrm>
          <a:prstGeom prst="rect">
            <a:avLst/>
          </a:prstGeom>
          <a:solidFill>
            <a:srgbClr val="F08C7E"/>
          </a:solidFill>
          <a:ln>
            <a:noFill/>
          </a:ln>
          <a:effectLst/>
        </p:spPr>
        <p:txBody>
          <a:bodyPr rtlCol="0" anchor="ctr"/>
          <a:lstStyle/>
          <a:p/>
        </p:txBody>
      </p:sp>
      <p:sp>
        <p:nvSpPr>
          <p:cNvPr id="148" name="Rectangle 147"/>
          <p:cNvSpPr/>
          <p:nvPr/>
        </p:nvSpPr>
        <p:spPr>
          <a:xfrm>
            <a:off x="9061704" y="5508859"/>
            <a:ext cx="274320" cy="52806"/>
          </a:xfrm>
          <a:prstGeom prst="rect">
            <a:avLst/>
          </a:prstGeom>
          <a:solidFill>
            <a:srgbClr val="6F92CE"/>
          </a:solidFill>
          <a:ln>
            <a:noFill/>
          </a:ln>
          <a:effectLst/>
        </p:spPr>
        <p:txBody>
          <a:bodyPr rtlCol="0" anchor="ctr"/>
          <a:lstStyle/>
          <a:p/>
        </p:txBody>
      </p:sp>
      <p:sp>
        <p:nvSpPr>
          <p:cNvPr id="149" name="Rectangle 148"/>
          <p:cNvSpPr/>
          <p:nvPr/>
        </p:nvSpPr>
        <p:spPr>
          <a:xfrm>
            <a:off x="9336024" y="5508859"/>
            <a:ext cx="274320" cy="52806"/>
          </a:xfrm>
          <a:prstGeom prst="rect">
            <a:avLst/>
          </a:prstGeom>
          <a:solidFill>
            <a:srgbClr val="F08C7E"/>
          </a:solidFill>
          <a:ln>
            <a:noFill/>
          </a:ln>
          <a:effectLst/>
        </p:spPr>
        <p:txBody>
          <a:bodyPr rtlCol="0" anchor="ctr"/>
          <a:lstStyle/>
          <a:p/>
        </p:txBody>
      </p:sp>
      <p:sp>
        <p:nvSpPr>
          <p:cNvPr id="150" name="Rectangle 149"/>
          <p:cNvSpPr/>
          <p:nvPr/>
        </p:nvSpPr>
        <p:spPr>
          <a:xfrm>
            <a:off x="9043416" y="5448852"/>
            <a:ext cx="292608" cy="52806"/>
          </a:xfrm>
          <a:prstGeom prst="rect">
            <a:avLst/>
          </a:prstGeom>
          <a:solidFill>
            <a:srgbClr val="6F92CE"/>
          </a:solidFill>
          <a:ln>
            <a:noFill/>
          </a:ln>
          <a:effectLst/>
        </p:spPr>
        <p:txBody>
          <a:bodyPr rtlCol="0" anchor="ctr"/>
          <a:lstStyle/>
          <a:p/>
        </p:txBody>
      </p:sp>
      <p:sp>
        <p:nvSpPr>
          <p:cNvPr id="151" name="Rectangle 150"/>
          <p:cNvSpPr/>
          <p:nvPr/>
        </p:nvSpPr>
        <p:spPr>
          <a:xfrm>
            <a:off x="9336024" y="5448852"/>
            <a:ext cx="292608" cy="52806"/>
          </a:xfrm>
          <a:prstGeom prst="rect">
            <a:avLst/>
          </a:prstGeom>
          <a:solidFill>
            <a:srgbClr val="F08C7E"/>
          </a:solidFill>
          <a:ln>
            <a:noFill/>
          </a:ln>
          <a:effectLst/>
        </p:spPr>
        <p:txBody>
          <a:bodyPr rtlCol="0" anchor="ctr"/>
          <a:lstStyle/>
          <a:p/>
        </p:txBody>
      </p:sp>
      <p:sp>
        <p:nvSpPr>
          <p:cNvPr id="152" name="Rectangle 151"/>
          <p:cNvSpPr/>
          <p:nvPr/>
        </p:nvSpPr>
        <p:spPr>
          <a:xfrm>
            <a:off x="9021470" y="5388844"/>
            <a:ext cx="314553" cy="52806"/>
          </a:xfrm>
          <a:prstGeom prst="rect">
            <a:avLst/>
          </a:prstGeom>
          <a:solidFill>
            <a:srgbClr val="6F92CE"/>
          </a:solidFill>
          <a:ln>
            <a:noFill/>
          </a:ln>
          <a:effectLst/>
        </p:spPr>
        <p:txBody>
          <a:bodyPr rtlCol="0" anchor="ctr"/>
          <a:lstStyle/>
          <a:p/>
        </p:txBody>
      </p:sp>
      <p:sp>
        <p:nvSpPr>
          <p:cNvPr id="153" name="Rectangle 152"/>
          <p:cNvSpPr/>
          <p:nvPr/>
        </p:nvSpPr>
        <p:spPr>
          <a:xfrm>
            <a:off x="9336024" y="5388844"/>
            <a:ext cx="314553" cy="52806"/>
          </a:xfrm>
          <a:prstGeom prst="rect">
            <a:avLst/>
          </a:prstGeom>
          <a:solidFill>
            <a:srgbClr val="F08C7E"/>
          </a:solidFill>
          <a:ln>
            <a:noFill/>
          </a:ln>
          <a:effectLst/>
        </p:spPr>
        <p:txBody>
          <a:bodyPr rtlCol="0" anchor="ctr"/>
          <a:lstStyle/>
          <a:p/>
        </p:txBody>
      </p:sp>
      <p:sp>
        <p:nvSpPr>
          <p:cNvPr id="154" name="Rectangle 153"/>
          <p:cNvSpPr/>
          <p:nvPr/>
        </p:nvSpPr>
        <p:spPr>
          <a:xfrm>
            <a:off x="9006840" y="5328837"/>
            <a:ext cx="329184" cy="52806"/>
          </a:xfrm>
          <a:prstGeom prst="rect">
            <a:avLst/>
          </a:prstGeom>
          <a:solidFill>
            <a:srgbClr val="6F92CE"/>
          </a:solidFill>
          <a:ln>
            <a:noFill/>
          </a:ln>
          <a:effectLst/>
        </p:spPr>
        <p:txBody>
          <a:bodyPr rtlCol="0" anchor="ctr"/>
          <a:lstStyle/>
          <a:p/>
        </p:txBody>
      </p:sp>
      <p:sp>
        <p:nvSpPr>
          <p:cNvPr id="155" name="Rectangle 154"/>
          <p:cNvSpPr/>
          <p:nvPr/>
        </p:nvSpPr>
        <p:spPr>
          <a:xfrm>
            <a:off x="9336024" y="5328837"/>
            <a:ext cx="329184" cy="52806"/>
          </a:xfrm>
          <a:prstGeom prst="rect">
            <a:avLst/>
          </a:prstGeom>
          <a:solidFill>
            <a:srgbClr val="F08C7E"/>
          </a:solidFill>
          <a:ln>
            <a:noFill/>
          </a:ln>
          <a:effectLst/>
        </p:spPr>
        <p:txBody>
          <a:bodyPr rtlCol="0" anchor="ctr"/>
          <a:lstStyle/>
          <a:p/>
        </p:txBody>
      </p:sp>
      <p:sp>
        <p:nvSpPr>
          <p:cNvPr id="156" name="Rectangle 155"/>
          <p:cNvSpPr/>
          <p:nvPr/>
        </p:nvSpPr>
        <p:spPr>
          <a:xfrm>
            <a:off x="9003182" y="5268829"/>
            <a:ext cx="332841" cy="52806"/>
          </a:xfrm>
          <a:prstGeom prst="rect">
            <a:avLst/>
          </a:prstGeom>
          <a:solidFill>
            <a:srgbClr val="6F92CE"/>
          </a:solidFill>
          <a:ln>
            <a:noFill/>
          </a:ln>
          <a:effectLst/>
        </p:spPr>
        <p:txBody>
          <a:bodyPr rtlCol="0" anchor="ctr"/>
          <a:lstStyle/>
          <a:p/>
        </p:txBody>
      </p:sp>
      <p:sp>
        <p:nvSpPr>
          <p:cNvPr id="157" name="Rectangle 156"/>
          <p:cNvSpPr/>
          <p:nvPr/>
        </p:nvSpPr>
        <p:spPr>
          <a:xfrm>
            <a:off x="9336024" y="5268829"/>
            <a:ext cx="332841" cy="52806"/>
          </a:xfrm>
          <a:prstGeom prst="rect">
            <a:avLst/>
          </a:prstGeom>
          <a:solidFill>
            <a:srgbClr val="F08C7E"/>
          </a:solidFill>
          <a:ln>
            <a:noFill/>
          </a:ln>
          <a:effectLst/>
        </p:spPr>
        <p:txBody>
          <a:bodyPr rtlCol="0" anchor="ctr"/>
          <a:lstStyle/>
          <a:p/>
        </p:txBody>
      </p:sp>
      <p:sp>
        <p:nvSpPr>
          <p:cNvPr id="158" name="Rectangle 157"/>
          <p:cNvSpPr/>
          <p:nvPr/>
        </p:nvSpPr>
        <p:spPr>
          <a:xfrm>
            <a:off x="9014155" y="5208822"/>
            <a:ext cx="321868" cy="52806"/>
          </a:xfrm>
          <a:prstGeom prst="rect">
            <a:avLst/>
          </a:prstGeom>
          <a:solidFill>
            <a:srgbClr val="6F92CE"/>
          </a:solidFill>
          <a:ln>
            <a:noFill/>
          </a:ln>
          <a:effectLst/>
        </p:spPr>
        <p:txBody>
          <a:bodyPr rtlCol="0" anchor="ctr"/>
          <a:lstStyle/>
          <a:p/>
        </p:txBody>
      </p:sp>
      <p:sp>
        <p:nvSpPr>
          <p:cNvPr id="159" name="Rectangle 158"/>
          <p:cNvSpPr/>
          <p:nvPr/>
        </p:nvSpPr>
        <p:spPr>
          <a:xfrm>
            <a:off x="9336024" y="5208822"/>
            <a:ext cx="321868" cy="52806"/>
          </a:xfrm>
          <a:prstGeom prst="rect">
            <a:avLst/>
          </a:prstGeom>
          <a:solidFill>
            <a:srgbClr val="F08C7E"/>
          </a:solidFill>
          <a:ln>
            <a:noFill/>
          </a:ln>
          <a:effectLst/>
        </p:spPr>
        <p:txBody>
          <a:bodyPr rtlCol="0" anchor="ctr"/>
          <a:lstStyle/>
          <a:p/>
        </p:txBody>
      </p:sp>
      <p:sp>
        <p:nvSpPr>
          <p:cNvPr id="160" name="Rectangle 159"/>
          <p:cNvSpPr/>
          <p:nvPr/>
        </p:nvSpPr>
        <p:spPr>
          <a:xfrm>
            <a:off x="9036100" y="5148814"/>
            <a:ext cx="299923" cy="52806"/>
          </a:xfrm>
          <a:prstGeom prst="rect">
            <a:avLst/>
          </a:prstGeom>
          <a:solidFill>
            <a:srgbClr val="6F92CE"/>
          </a:solidFill>
          <a:ln>
            <a:noFill/>
          </a:ln>
          <a:effectLst/>
        </p:spPr>
        <p:txBody>
          <a:bodyPr rtlCol="0" anchor="ctr"/>
          <a:lstStyle/>
          <a:p/>
        </p:txBody>
      </p:sp>
      <p:sp>
        <p:nvSpPr>
          <p:cNvPr id="161" name="Rectangle 160"/>
          <p:cNvSpPr/>
          <p:nvPr/>
        </p:nvSpPr>
        <p:spPr>
          <a:xfrm>
            <a:off x="9336024" y="5148814"/>
            <a:ext cx="299923" cy="52806"/>
          </a:xfrm>
          <a:prstGeom prst="rect">
            <a:avLst/>
          </a:prstGeom>
          <a:solidFill>
            <a:srgbClr val="F08C7E"/>
          </a:solidFill>
          <a:ln>
            <a:noFill/>
          </a:ln>
          <a:effectLst/>
        </p:spPr>
        <p:txBody>
          <a:bodyPr rtlCol="0" anchor="ctr"/>
          <a:lstStyle/>
          <a:p/>
        </p:txBody>
      </p:sp>
      <p:sp>
        <p:nvSpPr>
          <p:cNvPr id="162" name="Rectangle 161"/>
          <p:cNvSpPr/>
          <p:nvPr/>
        </p:nvSpPr>
        <p:spPr>
          <a:xfrm>
            <a:off x="9079992" y="5088807"/>
            <a:ext cx="256031" cy="52806"/>
          </a:xfrm>
          <a:prstGeom prst="rect">
            <a:avLst/>
          </a:prstGeom>
          <a:solidFill>
            <a:srgbClr val="6F92CE"/>
          </a:solidFill>
          <a:ln>
            <a:noFill/>
          </a:ln>
          <a:effectLst/>
        </p:spPr>
        <p:txBody>
          <a:bodyPr rtlCol="0" anchor="ctr"/>
          <a:lstStyle/>
          <a:p/>
        </p:txBody>
      </p:sp>
      <p:sp>
        <p:nvSpPr>
          <p:cNvPr id="163" name="Rectangle 162"/>
          <p:cNvSpPr/>
          <p:nvPr/>
        </p:nvSpPr>
        <p:spPr>
          <a:xfrm>
            <a:off x="9336024" y="5088807"/>
            <a:ext cx="256031" cy="52806"/>
          </a:xfrm>
          <a:prstGeom prst="rect">
            <a:avLst/>
          </a:prstGeom>
          <a:solidFill>
            <a:srgbClr val="F08C7E"/>
          </a:solidFill>
          <a:ln>
            <a:noFill/>
          </a:ln>
          <a:effectLst/>
        </p:spPr>
        <p:txBody>
          <a:bodyPr rtlCol="0" anchor="ctr"/>
          <a:lstStyle/>
          <a:p/>
        </p:txBody>
      </p:sp>
      <p:sp>
        <p:nvSpPr>
          <p:cNvPr id="164" name="Rectangle 163"/>
          <p:cNvSpPr/>
          <p:nvPr/>
        </p:nvSpPr>
        <p:spPr>
          <a:xfrm>
            <a:off x="9145828" y="5028799"/>
            <a:ext cx="190195" cy="52806"/>
          </a:xfrm>
          <a:prstGeom prst="rect">
            <a:avLst/>
          </a:prstGeom>
          <a:solidFill>
            <a:srgbClr val="6F92CE"/>
          </a:solidFill>
          <a:ln>
            <a:noFill/>
          </a:ln>
          <a:effectLst/>
        </p:spPr>
        <p:txBody>
          <a:bodyPr rtlCol="0" anchor="ctr"/>
          <a:lstStyle/>
          <a:p/>
        </p:txBody>
      </p:sp>
      <p:sp>
        <p:nvSpPr>
          <p:cNvPr id="165" name="Rectangle 164"/>
          <p:cNvSpPr/>
          <p:nvPr/>
        </p:nvSpPr>
        <p:spPr>
          <a:xfrm>
            <a:off x="9336024" y="5028799"/>
            <a:ext cx="190195" cy="52806"/>
          </a:xfrm>
          <a:prstGeom prst="rect">
            <a:avLst/>
          </a:prstGeom>
          <a:solidFill>
            <a:srgbClr val="F08C7E"/>
          </a:solidFill>
          <a:ln>
            <a:noFill/>
          </a:ln>
          <a:effectLst/>
        </p:spPr>
        <p:txBody>
          <a:bodyPr rtlCol="0" anchor="ctr"/>
          <a:lstStyle/>
          <a:p/>
        </p:txBody>
      </p:sp>
      <p:sp>
        <p:nvSpPr>
          <p:cNvPr id="166" name="Rectangle 165"/>
          <p:cNvSpPr/>
          <p:nvPr/>
        </p:nvSpPr>
        <p:spPr>
          <a:xfrm>
            <a:off x="9226296" y="4968792"/>
            <a:ext cx="109728" cy="52806"/>
          </a:xfrm>
          <a:prstGeom prst="rect">
            <a:avLst/>
          </a:prstGeom>
          <a:solidFill>
            <a:srgbClr val="6F92CE"/>
          </a:solidFill>
          <a:ln>
            <a:noFill/>
          </a:ln>
          <a:effectLst/>
        </p:spPr>
        <p:txBody>
          <a:bodyPr rtlCol="0" anchor="ctr"/>
          <a:lstStyle/>
          <a:p/>
        </p:txBody>
      </p:sp>
      <p:sp>
        <p:nvSpPr>
          <p:cNvPr id="167" name="Rectangle 166"/>
          <p:cNvSpPr/>
          <p:nvPr/>
        </p:nvSpPr>
        <p:spPr>
          <a:xfrm>
            <a:off x="9336024" y="4968792"/>
            <a:ext cx="109728" cy="52806"/>
          </a:xfrm>
          <a:prstGeom prst="rect">
            <a:avLst/>
          </a:prstGeom>
          <a:solidFill>
            <a:srgbClr val="F08C7E"/>
          </a:solidFill>
          <a:ln>
            <a:noFill/>
          </a:ln>
          <a:effectLst/>
        </p:spPr>
        <p:txBody>
          <a:bodyPr rtlCol="0" anchor="ctr"/>
          <a:lstStyle/>
          <a:p/>
        </p:txBody>
      </p:sp>
      <p:cxnSp>
        <p:nvCxnSpPr>
          <p:cNvPr id="168" name="Connector 167"/>
          <p:cNvCxnSpPr/>
          <p:nvPr/>
        </p:nvCxnSpPr>
        <p:spPr>
          <a:xfrm>
            <a:off x="9336024" y="4965192"/>
            <a:ext cx="0" cy="960120"/>
          </a:xfrm>
          <a:prstGeom prst="line">
            <a:avLst/>
          </a:prstGeom>
          <a:ln w="12700">
            <a:solidFill>
              <a:srgbClr val="4F4F4F"/>
            </a:solidFill>
          </a:ln>
        </p:spPr>
      </p:cxnSp>
      <p:sp>
        <p:nvSpPr>
          <p:cNvPr id="169" name="Oval 168"/>
          <p:cNvSpPr/>
          <p:nvPr/>
        </p:nvSpPr>
        <p:spPr>
          <a:xfrm>
            <a:off x="9838944" y="5253228"/>
            <a:ext cx="384048" cy="384048"/>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D</a:t>
            </a:r>
          </a:p>
        </p:txBody>
      </p:sp>
      <p:sp>
        <p:nvSpPr>
          <p:cNvPr id="170" name="TextBox 169"/>
          <p:cNvSpPr txBox="1"/>
          <p:nvPr/>
        </p:nvSpPr>
        <p:spPr>
          <a:xfrm>
            <a:off x="10277856" y="4965192"/>
            <a:ext cx="1392631" cy="96012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Tabanı tepesinden dar</a:t>
            </a:r>
          </a:p>
        </p:txBody>
      </p:sp>
      <p:sp>
        <p:nvSpPr>
          <p:cNvPr id="171" name="TextBox 17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2" name="Rounded Rectangle 17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 156</a:t>
            </a:r>
          </a:p>
        </p:txBody>
      </p:sp>
      <p:sp>
        <p:nvSpPr>
          <p:cNvPr id="173" name="TextBox 17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227 / 379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Miktar mı, oran mı? Önce ölçeğe bak</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PİRAMİT OKUMA</a:t>
            </a:r>
          </a:p>
        </p:txBody>
      </p:sp>
      <p:sp>
        <p:nvSpPr>
          <p:cNvPr id="6" name="Rounded Rectangle 5"/>
          <p:cNvSpPr/>
          <p:nvPr/>
        </p:nvSpPr>
        <p:spPr>
          <a:xfrm>
            <a:off x="502920" y="1216152"/>
            <a:ext cx="11185855" cy="73152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731520"/>
          </a:xfrm>
          <a:prstGeom prst="rect">
            <a:avLst/>
          </a:prstGeom>
          <a:solidFill>
            <a:srgbClr val="B85C12"/>
          </a:solidFill>
          <a:ln>
            <a:noFill/>
          </a:ln>
          <a:effectLst/>
        </p:spPr>
        <p:txBody>
          <a:bodyPr rtlCol="0" anchor="ctr"/>
          <a:lstStyle/>
          <a:p/>
        </p:txBody>
      </p:sp>
      <p:sp>
        <p:nvSpPr>
          <p:cNvPr id="8" name="TextBox 7"/>
          <p:cNvSpPr txBox="1"/>
          <p:nvPr/>
        </p:nvSpPr>
        <p:spPr>
          <a:xfrm>
            <a:off x="777240" y="1216152"/>
            <a:ext cx="10774375" cy="73152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Ülke nüfusu miktar veya oran olarak verilir.</a:t>
            </a:r>
          </a:p>
        </p:txBody>
      </p:sp>
      <p:pic>
        <p:nvPicPr>
          <p:cNvPr id="9" name="Picture 8" descr="h24_kanada_s156.jpg"/>
          <p:cNvPicPr>
            <a:picLocks noChangeAspect="1"/>
          </p:cNvPicPr>
          <p:nvPr/>
        </p:nvPicPr>
        <p:blipFill>
          <a:blip r:embed="rId3"/>
          <a:stretch>
            <a:fillRect/>
          </a:stretch>
        </p:blipFill>
        <p:spPr>
          <a:xfrm>
            <a:off x="701288" y="2084832"/>
            <a:ext cx="5059029" cy="3154680"/>
          </a:xfrm>
          <a:prstGeom prst="rect">
            <a:avLst/>
          </a:prstGeom>
          <a:ln w="9525">
            <a:solidFill>
              <a:srgbClr val="D9D9D9"/>
            </a:solidFill>
          </a:ln>
        </p:spPr>
      </p:pic>
      <p:sp>
        <p:nvSpPr>
          <p:cNvPr id="10" name="Rounded Rectangle 9"/>
          <p:cNvSpPr/>
          <p:nvPr/>
        </p:nvSpPr>
        <p:spPr>
          <a:xfrm>
            <a:off x="5526309" y="4782473"/>
            <a:ext cx="256294" cy="356713"/>
          </a:xfrm>
          <a:prstGeom prst="roundRect">
            <a:avLst>
              <a:gd name="adj" fmla="val 30000"/>
            </a:avLst>
          </a:prstGeom>
          <a:noFill/>
          <a:ln w="31750">
            <a:solidFill>
              <a:srgbClr val="D3373A"/>
            </a:solidFill>
          </a:ln>
          <a:effectLst/>
        </p:spPr>
        <p:txBody>
          <a:bodyPr rtlCol="0" anchor="ctr"/>
          <a:lstStyle/>
          <a:p/>
        </p:txBody>
      </p:sp>
      <p:sp>
        <p:nvSpPr>
          <p:cNvPr id="11" name="Rounded Rectangle 10"/>
          <p:cNvSpPr/>
          <p:nvPr/>
        </p:nvSpPr>
        <p:spPr>
          <a:xfrm>
            <a:off x="2239054" y="4679918"/>
            <a:ext cx="2291049" cy="167209"/>
          </a:xfrm>
          <a:prstGeom prst="roundRect">
            <a:avLst>
              <a:gd name="adj" fmla="val 30000"/>
            </a:avLst>
          </a:prstGeom>
          <a:noFill/>
          <a:ln w="25400">
            <a:solidFill>
              <a:srgbClr val="B85C12"/>
            </a:solidFill>
          </a:ln>
          <a:effectLst/>
        </p:spPr>
        <p:txBody>
          <a:bodyPr rtlCol="0" anchor="ctr"/>
          <a:lstStyle/>
          <a:p/>
        </p:txBody>
      </p:sp>
      <p:sp>
        <p:nvSpPr>
          <p:cNvPr id="12" name="TextBox 11"/>
          <p:cNvSpPr txBox="1"/>
          <p:nvPr/>
        </p:nvSpPr>
        <p:spPr>
          <a:xfrm>
            <a:off x="502920" y="5285232"/>
            <a:ext cx="5455767" cy="347472"/>
          </a:xfrm>
          <a:prstGeom prst="rect">
            <a:avLst/>
          </a:prstGeom>
          <a:noFill/>
        </p:spPr>
        <p:txBody>
          <a:bodyPr wrap="square" anchor="t" lIns="73152" rIns="73152" tIns="36576" bIns="36576">
            <a:noAutofit/>
          </a:bodyPr>
          <a:lstStyle/>
          <a:p>
            <a:pPr algn="ctr">
              <a:spcBef>
                <a:spcPts val="0"/>
              </a:spcBef>
              <a:spcAft>
                <a:spcPts val="0"/>
              </a:spcAft>
            </a:pPr>
            <a:r>
              <a:rPr lang="tr-TR" sz="1700" b="1" i="0">
                <a:solidFill>
                  <a:srgbClr val="D3373A"/>
                </a:solidFill>
                <a:latin typeface="Calibri"/>
              </a:rPr>
              <a:t>Kanada: eksen 2 milyon</a:t>
            </a:r>
          </a:p>
        </p:txBody>
      </p:sp>
      <p:pic>
        <p:nvPicPr>
          <p:cNvPr id="13" name="Picture 12" descr="h24_etiyopya_s156.jpg"/>
          <p:cNvPicPr>
            <a:picLocks noChangeAspect="1"/>
          </p:cNvPicPr>
          <p:nvPr/>
        </p:nvPicPr>
        <p:blipFill>
          <a:blip r:embed="rId4"/>
          <a:stretch>
            <a:fillRect/>
          </a:stretch>
        </p:blipFill>
        <p:spPr>
          <a:xfrm>
            <a:off x="6434608" y="2084832"/>
            <a:ext cx="5052565" cy="3154680"/>
          </a:xfrm>
          <a:prstGeom prst="rect">
            <a:avLst/>
          </a:prstGeom>
          <a:ln w="9525">
            <a:solidFill>
              <a:srgbClr val="D9D9D9"/>
            </a:solidFill>
          </a:ln>
        </p:spPr>
      </p:pic>
      <p:sp>
        <p:nvSpPr>
          <p:cNvPr id="14" name="Rounded Rectangle 13"/>
          <p:cNvSpPr/>
          <p:nvPr/>
        </p:nvSpPr>
        <p:spPr>
          <a:xfrm>
            <a:off x="10714946" y="4760794"/>
            <a:ext cx="397145" cy="348559"/>
          </a:xfrm>
          <a:prstGeom prst="roundRect">
            <a:avLst>
              <a:gd name="adj" fmla="val 30000"/>
            </a:avLst>
          </a:prstGeom>
          <a:noFill/>
          <a:ln w="31750">
            <a:solidFill>
              <a:srgbClr val="D3373A"/>
            </a:solidFill>
          </a:ln>
          <a:effectLst/>
        </p:spPr>
        <p:txBody>
          <a:bodyPr rtlCol="0" anchor="ctr"/>
          <a:lstStyle/>
          <a:p/>
        </p:txBody>
      </p:sp>
      <p:sp>
        <p:nvSpPr>
          <p:cNvPr id="15" name="Rounded Rectangle 14"/>
          <p:cNvSpPr/>
          <p:nvPr/>
        </p:nvSpPr>
        <p:spPr>
          <a:xfrm>
            <a:off x="7306120" y="4652697"/>
            <a:ext cx="3750812" cy="165455"/>
          </a:xfrm>
          <a:prstGeom prst="roundRect">
            <a:avLst>
              <a:gd name="adj" fmla="val 30000"/>
            </a:avLst>
          </a:prstGeom>
          <a:noFill/>
          <a:ln w="25400">
            <a:solidFill>
              <a:srgbClr val="B85C12"/>
            </a:solidFill>
          </a:ln>
          <a:effectLst/>
        </p:spPr>
        <p:txBody>
          <a:bodyPr rtlCol="0" anchor="ctr"/>
          <a:lstStyle/>
          <a:p/>
        </p:txBody>
      </p:sp>
      <p:sp>
        <p:nvSpPr>
          <p:cNvPr id="16" name="TextBox 15"/>
          <p:cNvSpPr txBox="1"/>
          <p:nvPr/>
        </p:nvSpPr>
        <p:spPr>
          <a:xfrm>
            <a:off x="6233007" y="5285232"/>
            <a:ext cx="5455767" cy="347472"/>
          </a:xfrm>
          <a:prstGeom prst="rect">
            <a:avLst/>
          </a:prstGeom>
          <a:noFill/>
        </p:spPr>
        <p:txBody>
          <a:bodyPr wrap="square" anchor="t" lIns="73152" rIns="73152" tIns="36576" bIns="36576">
            <a:noAutofit/>
          </a:bodyPr>
          <a:lstStyle/>
          <a:p>
            <a:pPr algn="ctr">
              <a:spcBef>
                <a:spcPts val="0"/>
              </a:spcBef>
              <a:spcAft>
                <a:spcPts val="0"/>
              </a:spcAft>
            </a:pPr>
            <a:r>
              <a:rPr lang="tr-TR" sz="1700" b="1" i="0">
                <a:solidFill>
                  <a:srgbClr val="D3373A"/>
                </a:solidFill>
                <a:latin typeface="Calibri"/>
              </a:rPr>
              <a:t>Etiyopya: eksen 7,5 milyon</a:t>
            </a:r>
          </a:p>
        </p:txBody>
      </p:sp>
      <p:sp>
        <p:nvSpPr>
          <p:cNvPr id="17" name="Rounded Rectangle 16"/>
          <p:cNvSpPr/>
          <p:nvPr/>
        </p:nvSpPr>
        <p:spPr>
          <a:xfrm>
            <a:off x="502920" y="5742432"/>
            <a:ext cx="11185855" cy="530352"/>
          </a:xfrm>
          <a:prstGeom prst="roundRect">
            <a:avLst>
              <a:gd name="adj" fmla="val 8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2000" b="1" i="0">
                <a:solidFill>
                  <a:srgbClr val="262626"/>
                </a:solidFill>
                <a:latin typeface="Calibri"/>
              </a:rPr>
              <a:t>Hangisinin 0-4 yaş grubu daha kalabalık? Çubuğa değil, eksene bak.</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 156</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228 / 379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Bir ülkenin nüfus piramidinde tabanın daralırken tepenin genişlemesi neyi gösterir?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Doğum oranının arttığını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Nüfusun yaşlandığını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Ortalama ömrün kısaldığını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Bebek ölümlerinin arttığını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Genç nüfus oranının arttığını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229 / 379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Bir ülkenin nüfus piramidinde tabanın daralırken tepenin genişlemesi neyi gösterir?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Doğum oranının arttığını</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Nüfusun yaşlandığını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Ortalama ömrün kısaldığını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Bebek ölümlerinin arttığını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Genç nüfus oranının arttığını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65 yaş ve üstü, yaşlı nüfustur. Nüfus artış hızının az olduğu ülkelerde piramit tabanı dardır. Taban daralıp tepe genişlerse yaşlı nüfus oranı artar.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230 / 379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Türkiye'nin Demografik Dönüşüm Süreci</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ETKİNLİK</a:t>
            </a:r>
          </a:p>
        </p:txBody>
      </p:sp>
      <p:sp>
        <p:nvSpPr>
          <p:cNvPr id="6" name="Rounded Rectangle 5"/>
          <p:cNvSpPr/>
          <p:nvPr/>
        </p:nvSpPr>
        <p:spPr>
          <a:xfrm>
            <a:off x="502920" y="1216152"/>
            <a:ext cx="11185855" cy="86868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0690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06908"/>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Türkiye’nin nüfus özellikleri ve piramitlerinden yararlanarak demografik dönüşüm sürecini yorumlayabilme</a:t>
            </a:r>
          </a:p>
        </p:txBody>
      </p:sp>
      <p:sp>
        <p:nvSpPr>
          <p:cNvPr id="9" name="TextBox 8"/>
          <p:cNvSpPr txBox="1"/>
          <p:nvPr/>
        </p:nvSpPr>
        <p:spPr>
          <a:xfrm>
            <a:off x="640080" y="1650492"/>
            <a:ext cx="1143000" cy="37947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50492"/>
            <a:ext cx="9722815" cy="37947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Yorumlama; Tablo, Grafik, Şekil ve/veya Diyagram</a:t>
            </a:r>
          </a:p>
        </p:txBody>
      </p:sp>
      <p:sp>
        <p:nvSpPr>
          <p:cNvPr id="11" name="TextBox 10"/>
          <p:cNvSpPr txBox="1"/>
          <p:nvPr/>
        </p:nvSpPr>
        <p:spPr>
          <a:xfrm>
            <a:off x="502920" y="2157984"/>
            <a:ext cx="11185855" cy="411480"/>
          </a:xfrm>
          <a:prstGeom prst="rect">
            <a:avLst/>
          </a:prstGeom>
          <a:noFill/>
        </p:spPr>
        <p:txBody>
          <a:bodyPr wrap="square" anchor="t" lIns="73152" rIns="73152" tIns="36576" bIns="36576">
            <a:noAutofit/>
          </a:bodyPr>
          <a:lstStyle/>
          <a:p>
            <a:pPr algn="l">
              <a:spcBef>
                <a:spcPts val="0"/>
              </a:spcBef>
              <a:spcAft>
                <a:spcPts val="0"/>
              </a:spcAft>
            </a:pPr>
            <a:r>
              <a:rPr lang="tr-TR" sz="1900" b="1" i="1">
                <a:solidFill>
                  <a:srgbClr val="262626"/>
                </a:solidFill>
                <a:latin typeface="Calibri"/>
              </a:rPr>
              <a:t>Türkiye’nin nüfus özellikleri ve piramitlerinden yararlanarak etkinliği yapınız.</a:t>
            </a:r>
          </a:p>
        </p:txBody>
      </p:sp>
      <p:sp>
        <p:nvSpPr>
          <p:cNvPr id="12" name="Rounded Rectangle 11"/>
          <p:cNvSpPr/>
          <p:nvPr/>
        </p:nvSpPr>
        <p:spPr>
          <a:xfrm>
            <a:off x="502920" y="2633472"/>
            <a:ext cx="8854135" cy="676656"/>
          </a:xfrm>
          <a:prstGeom prst="roundRect">
            <a:avLst>
              <a:gd name="adj" fmla="val 12000"/>
            </a:avLst>
          </a:prstGeom>
          <a:solidFill>
            <a:srgbClr val="F0F0F0"/>
          </a:solidFill>
          <a:ln>
            <a:noFill/>
          </a:ln>
          <a:effectLst/>
        </p:spPr>
        <p:txBody>
          <a:bodyPr rtlCol="0" anchor="ctr"/>
          <a:lstStyle/>
          <a:p/>
        </p:txBody>
      </p:sp>
      <p:sp>
        <p:nvSpPr>
          <p:cNvPr id="13" name="Oval 12"/>
          <p:cNvSpPr/>
          <p:nvPr/>
        </p:nvSpPr>
        <p:spPr>
          <a:xfrm>
            <a:off x="612648" y="2770632"/>
            <a:ext cx="402336" cy="40233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14" name="TextBox 13"/>
          <p:cNvSpPr txBox="1"/>
          <p:nvPr/>
        </p:nvSpPr>
        <p:spPr>
          <a:xfrm>
            <a:off x="1133856" y="2633472"/>
            <a:ext cx="8150047" cy="676656"/>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Türkiye’nin demografik dönüşüm aşamalarını grafik üzerinde çizerek gösteriniz.</a:t>
            </a:r>
          </a:p>
        </p:txBody>
      </p:sp>
      <p:sp>
        <p:nvSpPr>
          <p:cNvPr id="15" name="Rounded Rectangle 14"/>
          <p:cNvSpPr/>
          <p:nvPr/>
        </p:nvSpPr>
        <p:spPr>
          <a:xfrm>
            <a:off x="9494215" y="2724912"/>
            <a:ext cx="2194560" cy="493776"/>
          </a:xfrm>
          <a:prstGeom prst="roundRect">
            <a:avLst>
              <a:gd name="adj" fmla="val 40000"/>
            </a:avLst>
          </a:prstGeom>
          <a:solidFill>
            <a:srgbClr val="B85C12"/>
          </a:solidFill>
          <a:ln>
            <a:noFill/>
          </a:ln>
          <a:effectLst/>
        </p:spPr>
        <p:txBody>
          <a:bodyPr rtlCol="0" anchor="ctr" wrap="square" lIns="45720" rIns="45720" tIns="0" bIns="0">
            <a:noAutofit/>
          </a:bodyPr>
          <a:lstStyle/>
          <a:p>
            <a:pPr algn="ctr">
              <a:spcBef>
                <a:spcPts val="0"/>
              </a:spcBef>
              <a:spcAft>
                <a:spcPts val="0"/>
              </a:spcAft>
            </a:pPr>
            <a:r>
              <a:rPr lang="tr-TR" sz="1600" b="1" i="0">
                <a:solidFill>
                  <a:srgbClr val="FFFFFF"/>
                </a:solidFill>
                <a:latin typeface="Calibri"/>
              </a:rPr>
              <a:t>şimdi · tüm sınıf</a:t>
            </a:r>
          </a:p>
        </p:txBody>
      </p:sp>
      <p:sp>
        <p:nvSpPr>
          <p:cNvPr id="16" name="Rounded Rectangle 15"/>
          <p:cNvSpPr/>
          <p:nvPr/>
        </p:nvSpPr>
        <p:spPr>
          <a:xfrm>
            <a:off x="502920" y="3383280"/>
            <a:ext cx="8854135" cy="676656"/>
          </a:xfrm>
          <a:prstGeom prst="roundRect">
            <a:avLst>
              <a:gd name="adj" fmla="val 12000"/>
            </a:avLst>
          </a:prstGeom>
          <a:solidFill>
            <a:srgbClr val="F0F0F0"/>
          </a:solidFill>
          <a:ln>
            <a:noFill/>
          </a:ln>
          <a:effectLst/>
        </p:spPr>
        <p:txBody>
          <a:bodyPr rtlCol="0" anchor="ctr"/>
          <a:lstStyle/>
          <a:p/>
        </p:txBody>
      </p:sp>
      <p:sp>
        <p:nvSpPr>
          <p:cNvPr id="17" name="Oval 16"/>
          <p:cNvSpPr/>
          <p:nvPr/>
        </p:nvSpPr>
        <p:spPr>
          <a:xfrm>
            <a:off x="612648" y="3520440"/>
            <a:ext cx="402336" cy="40233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8" name="TextBox 17"/>
          <p:cNvSpPr txBox="1"/>
          <p:nvPr/>
        </p:nvSpPr>
        <p:spPr>
          <a:xfrm>
            <a:off x="1133856" y="3383280"/>
            <a:ext cx="8150047" cy="676656"/>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Türkiye’nin demografik dönüşüm sürecinde yaşanan değişimlerin sebeplerini açıklayınız.</a:t>
            </a:r>
          </a:p>
        </p:txBody>
      </p:sp>
      <p:sp>
        <p:nvSpPr>
          <p:cNvPr id="19" name="Rounded Rectangle 18"/>
          <p:cNvSpPr/>
          <p:nvPr/>
        </p:nvSpPr>
        <p:spPr>
          <a:xfrm>
            <a:off x="9494215" y="3474720"/>
            <a:ext cx="2194560" cy="493776"/>
          </a:xfrm>
          <a:prstGeom prst="roundRect">
            <a:avLst>
              <a:gd name="adj" fmla="val 40000"/>
            </a:avLst>
          </a:prstGeom>
          <a:solidFill>
            <a:srgbClr val="4F4F4F"/>
          </a:solidFill>
          <a:ln>
            <a:noFill/>
          </a:ln>
          <a:effectLst/>
        </p:spPr>
        <p:txBody>
          <a:bodyPr rtlCol="0" anchor="ctr" wrap="square" lIns="45720" rIns="45720" tIns="0" bIns="0">
            <a:noAutofit/>
          </a:bodyPr>
          <a:lstStyle/>
          <a:p>
            <a:pPr algn="ctr">
              <a:spcBef>
                <a:spcPts val="0"/>
              </a:spcBef>
              <a:spcAft>
                <a:spcPts val="0"/>
              </a:spcAft>
            </a:pPr>
            <a:r>
              <a:rPr lang="tr-TR" sz="1600" b="1" i="0">
                <a:solidFill>
                  <a:srgbClr val="FFFFFF"/>
                </a:solidFill>
                <a:latin typeface="Calibri"/>
              </a:rPr>
              <a:t>ikili</a:t>
            </a:r>
          </a:p>
        </p:txBody>
      </p:sp>
      <p:sp>
        <p:nvSpPr>
          <p:cNvPr id="20" name="Rounded Rectangle 19"/>
          <p:cNvSpPr/>
          <p:nvPr/>
        </p:nvSpPr>
        <p:spPr>
          <a:xfrm>
            <a:off x="502920" y="4133088"/>
            <a:ext cx="8854135" cy="676656"/>
          </a:xfrm>
          <a:prstGeom prst="roundRect">
            <a:avLst>
              <a:gd name="adj" fmla="val 12000"/>
            </a:avLst>
          </a:prstGeom>
          <a:solidFill>
            <a:srgbClr val="F0F0F0"/>
          </a:solidFill>
          <a:ln>
            <a:noFill/>
          </a:ln>
          <a:effectLst/>
        </p:spPr>
        <p:txBody>
          <a:bodyPr rtlCol="0" anchor="ctr"/>
          <a:lstStyle/>
          <a:p/>
        </p:txBody>
      </p:sp>
      <p:sp>
        <p:nvSpPr>
          <p:cNvPr id="21" name="Oval 20"/>
          <p:cNvSpPr/>
          <p:nvPr/>
        </p:nvSpPr>
        <p:spPr>
          <a:xfrm>
            <a:off x="612648" y="4270248"/>
            <a:ext cx="402336" cy="40233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22" name="TextBox 21"/>
          <p:cNvSpPr txBox="1"/>
          <p:nvPr/>
        </p:nvSpPr>
        <p:spPr>
          <a:xfrm>
            <a:off x="1133856" y="4133088"/>
            <a:ext cx="8150047" cy="676656"/>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1935 ile 2023 yıllarının nüfus özellikleri karşılaştırıldığında Türkiye’nin gelişmişlik seviyesiyle ilgili hangi sonuçlara ulaşılabilir?</a:t>
            </a:r>
          </a:p>
        </p:txBody>
      </p:sp>
      <p:sp>
        <p:nvSpPr>
          <p:cNvPr id="23" name="Rounded Rectangle 22"/>
          <p:cNvSpPr/>
          <p:nvPr/>
        </p:nvSpPr>
        <p:spPr>
          <a:xfrm>
            <a:off x="9494215" y="4224528"/>
            <a:ext cx="2194560" cy="493776"/>
          </a:xfrm>
          <a:prstGeom prst="roundRect">
            <a:avLst>
              <a:gd name="adj" fmla="val 40000"/>
            </a:avLst>
          </a:prstGeom>
          <a:solidFill>
            <a:srgbClr val="4F4F4F"/>
          </a:solidFill>
          <a:ln>
            <a:noFill/>
          </a:ln>
          <a:effectLst/>
        </p:spPr>
        <p:txBody>
          <a:bodyPr rtlCol="0" anchor="ctr" wrap="square" lIns="45720" rIns="45720" tIns="0" bIns="0">
            <a:noAutofit/>
          </a:bodyPr>
          <a:lstStyle/>
          <a:p>
            <a:pPr algn="ctr">
              <a:spcBef>
                <a:spcPts val="0"/>
              </a:spcBef>
              <a:spcAft>
                <a:spcPts val="0"/>
              </a:spcAft>
            </a:pPr>
            <a:r>
              <a:rPr lang="tr-TR" sz="1600" b="1" i="0">
                <a:solidFill>
                  <a:srgbClr val="FFFFFF"/>
                </a:solidFill>
                <a:latin typeface="Calibri"/>
              </a:rPr>
              <a:t>ikili</a:t>
            </a:r>
          </a:p>
        </p:txBody>
      </p:sp>
      <p:sp>
        <p:nvSpPr>
          <p:cNvPr id="24" name="Rounded Rectangle 23"/>
          <p:cNvSpPr/>
          <p:nvPr/>
        </p:nvSpPr>
        <p:spPr>
          <a:xfrm>
            <a:off x="502920" y="4882896"/>
            <a:ext cx="8854135" cy="676656"/>
          </a:xfrm>
          <a:prstGeom prst="roundRect">
            <a:avLst>
              <a:gd name="adj" fmla="val 12000"/>
            </a:avLst>
          </a:prstGeom>
          <a:solidFill>
            <a:srgbClr val="F0F0F0"/>
          </a:solidFill>
          <a:ln>
            <a:noFill/>
          </a:ln>
          <a:effectLst/>
        </p:spPr>
        <p:txBody>
          <a:bodyPr rtlCol="0" anchor="ctr"/>
          <a:lstStyle/>
          <a:p/>
        </p:txBody>
      </p:sp>
      <p:sp>
        <p:nvSpPr>
          <p:cNvPr id="25" name="Oval 24"/>
          <p:cNvSpPr/>
          <p:nvPr/>
        </p:nvSpPr>
        <p:spPr>
          <a:xfrm>
            <a:off x="612648" y="5020056"/>
            <a:ext cx="402336" cy="40233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26" name="TextBox 25"/>
          <p:cNvSpPr txBox="1"/>
          <p:nvPr/>
        </p:nvSpPr>
        <p:spPr>
          <a:xfrm>
            <a:off x="1133856" y="4882896"/>
            <a:ext cx="8150047" cy="676656"/>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Türkiye’nin 2075 yılına kadar olan nüfus projeksiyonunu dikkate alarak demografik dönüşüm sürecinde yaşanabilecek değişimle ilgili çıkarımlarınızı yazınız.</a:t>
            </a:r>
          </a:p>
        </p:txBody>
      </p:sp>
      <p:sp>
        <p:nvSpPr>
          <p:cNvPr id="27" name="Rounded Rectangle 26"/>
          <p:cNvSpPr/>
          <p:nvPr/>
        </p:nvSpPr>
        <p:spPr>
          <a:xfrm>
            <a:off x="9494215" y="4974336"/>
            <a:ext cx="2194560" cy="493776"/>
          </a:xfrm>
          <a:prstGeom prst="roundRect">
            <a:avLst>
              <a:gd name="adj" fmla="val 40000"/>
            </a:avLst>
          </a:prstGeom>
          <a:solidFill>
            <a:srgbClr val="FCC021"/>
          </a:solidFill>
          <a:ln>
            <a:noFill/>
          </a:ln>
          <a:effectLst/>
        </p:spPr>
        <p:txBody>
          <a:bodyPr rtlCol="0" anchor="ctr" wrap="square" lIns="45720" rIns="45720" tIns="0" bIns="0">
            <a:noAutofit/>
          </a:bodyPr>
          <a:lstStyle/>
          <a:p>
            <a:pPr algn="ctr">
              <a:spcBef>
                <a:spcPts val="0"/>
              </a:spcBef>
              <a:spcAft>
                <a:spcPts val="0"/>
              </a:spcAft>
            </a:pPr>
            <a:r>
              <a:rPr lang="tr-TR" sz="1450" b="1" i="0">
                <a:solidFill>
                  <a:srgbClr val="262626"/>
                </a:solidFill>
                <a:latin typeface="Calibri"/>
              </a:rPr>
              <a:t>2060 piramidinden sonra</a:t>
            </a:r>
          </a:p>
        </p:txBody>
      </p:sp>
      <p:sp>
        <p:nvSpPr>
          <p:cNvPr id="28" name="TextBox 27"/>
          <p:cNvSpPr txBox="1"/>
          <p:nvPr/>
        </p:nvSpPr>
        <p:spPr>
          <a:xfrm>
            <a:off x="502920" y="5833872"/>
            <a:ext cx="11185855" cy="438912"/>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767676"/>
                </a:solidFill>
                <a:latin typeface="Calibri"/>
              </a:rPr>
              <a:t>DEĞERLENDİRME: Öğretmeninizin rehberliğinde çalışmanızı kontrol edip varsa eksik cevaplarınızı düzenleyiniz.</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157</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231 / 379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Türkiye'nin piramitleri: 1950 → 2025</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PİRAMİT OKU</a:t>
            </a:r>
          </a:p>
        </p:txBody>
      </p:sp>
      <p:pic>
        <p:nvPicPr>
          <p:cNvPr id="6" name="Picture 5" descr="h25_tr1950_s157.jpg"/>
          <p:cNvPicPr>
            <a:picLocks noChangeAspect="1"/>
          </p:cNvPicPr>
          <p:nvPr/>
        </p:nvPicPr>
        <p:blipFill>
          <a:blip r:embed="rId3"/>
          <a:stretch>
            <a:fillRect/>
          </a:stretch>
        </p:blipFill>
        <p:spPr>
          <a:xfrm>
            <a:off x="502920" y="1216152"/>
            <a:ext cx="2743200" cy="2026947"/>
          </a:xfrm>
          <a:prstGeom prst="rect">
            <a:avLst/>
          </a:prstGeom>
          <a:ln w="9525">
            <a:solidFill>
              <a:srgbClr val="D9D9D9"/>
            </a:solidFill>
          </a:ln>
        </p:spPr>
      </p:pic>
      <p:sp>
        <p:nvSpPr>
          <p:cNvPr id="7" name="TextBox 6"/>
          <p:cNvSpPr txBox="1"/>
          <p:nvPr/>
        </p:nvSpPr>
        <p:spPr>
          <a:xfrm>
            <a:off x="502920" y="3270531"/>
            <a:ext cx="2743200" cy="310896"/>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D3373A"/>
                </a:solidFill>
                <a:latin typeface="Calibri"/>
              </a:rPr>
              <a:t>1950 · eksen 2 milyon</a:t>
            </a:r>
          </a:p>
        </p:txBody>
      </p:sp>
      <p:pic>
        <p:nvPicPr>
          <p:cNvPr id="8" name="Picture 7" descr="h25_tr1980_s157.jpg"/>
          <p:cNvPicPr>
            <a:picLocks noChangeAspect="1"/>
          </p:cNvPicPr>
          <p:nvPr/>
        </p:nvPicPr>
        <p:blipFill>
          <a:blip r:embed="rId4"/>
          <a:stretch>
            <a:fillRect/>
          </a:stretch>
        </p:blipFill>
        <p:spPr>
          <a:xfrm>
            <a:off x="3317138" y="1216152"/>
            <a:ext cx="2743200" cy="2037805"/>
          </a:xfrm>
          <a:prstGeom prst="rect">
            <a:avLst/>
          </a:prstGeom>
          <a:ln w="9525">
            <a:solidFill>
              <a:srgbClr val="D9D9D9"/>
            </a:solidFill>
          </a:ln>
        </p:spPr>
      </p:pic>
      <p:sp>
        <p:nvSpPr>
          <p:cNvPr id="9" name="TextBox 8"/>
          <p:cNvSpPr txBox="1"/>
          <p:nvPr/>
        </p:nvSpPr>
        <p:spPr>
          <a:xfrm>
            <a:off x="3317138" y="3281389"/>
            <a:ext cx="2743200" cy="310896"/>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767676"/>
                </a:solidFill>
                <a:latin typeface="Calibri"/>
              </a:rPr>
              <a:t>1980 · eksen 4 milyon</a:t>
            </a:r>
          </a:p>
        </p:txBody>
      </p:sp>
      <p:pic>
        <p:nvPicPr>
          <p:cNvPr id="10" name="Picture 9" descr="h25_tr2000_s157.jpg"/>
          <p:cNvPicPr>
            <a:picLocks noChangeAspect="1"/>
          </p:cNvPicPr>
          <p:nvPr/>
        </p:nvPicPr>
        <p:blipFill>
          <a:blip r:embed="rId5"/>
          <a:stretch>
            <a:fillRect/>
          </a:stretch>
        </p:blipFill>
        <p:spPr>
          <a:xfrm>
            <a:off x="6131356" y="1216152"/>
            <a:ext cx="2743200" cy="2146433"/>
          </a:xfrm>
          <a:prstGeom prst="rect">
            <a:avLst/>
          </a:prstGeom>
          <a:ln w="9525">
            <a:solidFill>
              <a:srgbClr val="D9D9D9"/>
            </a:solidFill>
          </a:ln>
        </p:spPr>
      </p:pic>
      <p:sp>
        <p:nvSpPr>
          <p:cNvPr id="11" name="TextBox 10"/>
          <p:cNvSpPr txBox="1"/>
          <p:nvPr/>
        </p:nvSpPr>
        <p:spPr>
          <a:xfrm>
            <a:off x="6131356" y="3390017"/>
            <a:ext cx="2743200" cy="310896"/>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767676"/>
                </a:solidFill>
                <a:latin typeface="Calibri"/>
              </a:rPr>
              <a:t>2000 · eksen 4 milyon</a:t>
            </a:r>
          </a:p>
        </p:txBody>
      </p:sp>
      <p:pic>
        <p:nvPicPr>
          <p:cNvPr id="12" name="Picture 11" descr="h25_tr2025_s157.jpg"/>
          <p:cNvPicPr>
            <a:picLocks noChangeAspect="1"/>
          </p:cNvPicPr>
          <p:nvPr/>
        </p:nvPicPr>
        <p:blipFill>
          <a:blip r:embed="rId6"/>
          <a:stretch>
            <a:fillRect/>
          </a:stretch>
        </p:blipFill>
        <p:spPr>
          <a:xfrm>
            <a:off x="8945575" y="1216152"/>
            <a:ext cx="2743200" cy="2217499"/>
          </a:xfrm>
          <a:prstGeom prst="rect">
            <a:avLst/>
          </a:prstGeom>
          <a:ln w="9525">
            <a:solidFill>
              <a:srgbClr val="D9D9D9"/>
            </a:solidFill>
          </a:ln>
        </p:spPr>
      </p:pic>
      <p:sp>
        <p:nvSpPr>
          <p:cNvPr id="13" name="TextBox 12"/>
          <p:cNvSpPr txBox="1"/>
          <p:nvPr/>
        </p:nvSpPr>
        <p:spPr>
          <a:xfrm>
            <a:off x="8945575" y="3461083"/>
            <a:ext cx="2743200" cy="310896"/>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767676"/>
                </a:solidFill>
                <a:latin typeface="Calibri"/>
              </a:rPr>
              <a:t>2025 · eksen 4 milyon</a:t>
            </a:r>
          </a:p>
        </p:txBody>
      </p:sp>
      <p:cxnSp>
        <p:nvCxnSpPr>
          <p:cNvPr id="14" name="Connector 13"/>
          <p:cNvCxnSpPr/>
          <p:nvPr/>
        </p:nvCxnSpPr>
        <p:spPr>
          <a:xfrm>
            <a:off x="685800" y="3881707"/>
            <a:ext cx="8625535" cy="0"/>
          </a:xfrm>
          <a:prstGeom prst="line">
            <a:avLst/>
          </a:prstGeom>
          <a:ln w="50800">
            <a:solidFill>
              <a:srgbClr val="B85C12"/>
            </a:solidFill>
            <a:tailEnd type="triangle" w="med" len="med"/>
          </a:ln>
        </p:spPr>
      </p:cxnSp>
      <p:sp>
        <p:nvSpPr>
          <p:cNvPr id="15" name="TextBox 14"/>
          <p:cNvSpPr txBox="1"/>
          <p:nvPr/>
        </p:nvSpPr>
        <p:spPr>
          <a:xfrm>
            <a:off x="9402775" y="3771979"/>
            <a:ext cx="2286000" cy="237744"/>
          </a:xfrm>
          <a:prstGeom prst="rect">
            <a:avLst/>
          </a:prstGeom>
          <a:noFill/>
        </p:spPr>
        <p:txBody>
          <a:bodyPr wrap="square" anchor="t" lIns="73152" rIns="73152" tIns="36576" bIns="36576">
            <a:noAutofit/>
          </a:bodyPr>
          <a:lstStyle/>
          <a:p>
            <a:pPr algn="r">
              <a:spcBef>
                <a:spcPts val="0"/>
              </a:spcBef>
              <a:spcAft>
                <a:spcPts val="0"/>
              </a:spcAft>
            </a:pPr>
            <a:r>
              <a:rPr lang="tr-TR" sz="1050" b="0" i="1">
                <a:solidFill>
                  <a:srgbClr val="767676"/>
                </a:solidFill>
                <a:latin typeface="Calibri"/>
              </a:rPr>
              <a:t>(TÜİK, 2025) · kitap s. 157</a:t>
            </a:r>
          </a:p>
        </p:txBody>
      </p:sp>
      <p:sp>
        <p:nvSpPr>
          <p:cNvPr id="16" name="Rounded Rectangle 15"/>
          <p:cNvSpPr/>
          <p:nvPr/>
        </p:nvSpPr>
        <p:spPr>
          <a:xfrm>
            <a:off x="502920" y="4137739"/>
            <a:ext cx="11185855" cy="100584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600" b="1" i="0">
                <a:solidFill>
                  <a:srgbClr val="262626"/>
                </a:solidFill>
                <a:latin typeface="Calibri"/>
              </a:rPr>
              <a:t>Taban ne oldu? Gövde ne oldu? Tepe ne oldu?</a:t>
            </a:r>
          </a:p>
        </p:txBody>
      </p:sp>
      <p:sp>
        <p:nvSpPr>
          <p:cNvPr id="17" name="Rounded Rectangle 16"/>
          <p:cNvSpPr/>
          <p:nvPr/>
        </p:nvSpPr>
        <p:spPr>
          <a:xfrm>
            <a:off x="502920" y="5280739"/>
            <a:ext cx="11185855" cy="964613"/>
          </a:xfrm>
          <a:prstGeom prst="roundRect">
            <a:avLst>
              <a:gd name="adj" fmla="val 8000"/>
            </a:avLst>
          </a:prstGeom>
          <a:solidFill>
            <a:srgbClr val="F0F0F0"/>
          </a:solidFill>
          <a:ln w="19050">
            <a:solidFill>
              <a:srgbClr val="D3373A"/>
            </a:solidFill>
          </a:ln>
          <a:effectLst/>
        </p:spPr>
        <p:txBody>
          <a:bodyPr rtlCol="0" anchor="ctr" wrap="square" lIns="128016" rIns="128016" tIns="73152" bIns="73152">
            <a:noAutofit/>
          </a:bodyPr>
          <a:lstStyle/>
          <a:p>
            <a:pPr algn="ctr">
              <a:spcBef>
                <a:spcPts val="0"/>
              </a:spcBef>
              <a:spcAft>
                <a:spcPts val="0"/>
              </a:spcAft>
            </a:pPr>
            <a:r>
              <a:rPr lang="tr-TR" sz="1900" b="0" i="0">
                <a:solidFill>
                  <a:srgbClr val="262626"/>
                </a:solidFill>
                <a:latin typeface="Calibri"/>
              </a:rPr>
              <a:t>Dikkat: 1950'nin ekseni 2 milyon, diğerlerininki 4 milyon — çubuk uzunluğunu değil şekli karşılaştır.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157</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232 / 379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Grafiği okuyalım: üç çizgi</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GRAFİK OKU</a:t>
            </a:r>
          </a:p>
        </p:txBody>
      </p:sp>
      <p:pic>
        <p:nvPicPr>
          <p:cNvPr id="6" name="Picture 5" descr="h25_grafik_s157.jpg"/>
          <p:cNvPicPr>
            <a:picLocks noChangeAspect="1"/>
          </p:cNvPicPr>
          <p:nvPr/>
        </p:nvPicPr>
        <p:blipFill>
          <a:blip r:embed="rId3"/>
          <a:stretch>
            <a:fillRect/>
          </a:stretch>
        </p:blipFill>
        <p:spPr>
          <a:xfrm>
            <a:off x="975207" y="1216152"/>
            <a:ext cx="10241280" cy="3263984"/>
          </a:xfrm>
          <a:prstGeom prst="rect">
            <a:avLst/>
          </a:prstGeom>
          <a:ln w="9525">
            <a:solidFill>
              <a:srgbClr val="D9D9D9"/>
            </a:solidFill>
          </a:ln>
        </p:spPr>
      </p:pic>
      <p:sp>
        <p:nvSpPr>
          <p:cNvPr id="7" name="Rounded Rectangle 6"/>
          <p:cNvSpPr/>
          <p:nvPr/>
        </p:nvSpPr>
        <p:spPr>
          <a:xfrm>
            <a:off x="502920" y="4599008"/>
            <a:ext cx="3606698" cy="777240"/>
          </a:xfrm>
          <a:prstGeom prst="roundRect">
            <a:avLst>
              <a:gd name="adj" fmla="val 25000"/>
            </a:avLst>
          </a:prstGeom>
          <a:solidFill>
            <a:srgbClr val="F0F0F0"/>
          </a:solidFill>
          <a:ln>
            <a:noFill/>
          </a:ln>
          <a:effectLst/>
        </p:spPr>
        <p:txBody>
          <a:bodyPr rtlCol="0" anchor="ctr"/>
          <a:lstStyle/>
          <a:p/>
        </p:txBody>
      </p:sp>
      <p:cxnSp>
        <p:nvCxnSpPr>
          <p:cNvPr id="8" name="Connector 7"/>
          <p:cNvCxnSpPr/>
          <p:nvPr/>
        </p:nvCxnSpPr>
        <p:spPr>
          <a:xfrm>
            <a:off x="685800" y="4987628"/>
            <a:ext cx="548640" cy="0"/>
          </a:xfrm>
          <a:prstGeom prst="line">
            <a:avLst/>
          </a:prstGeom>
          <a:ln w="63500">
            <a:solidFill>
              <a:srgbClr val="3E9B48"/>
            </a:solidFill>
          </a:ln>
        </p:spPr>
      </p:cxnSp>
      <p:sp>
        <p:nvSpPr>
          <p:cNvPr id="9" name="TextBox 8"/>
          <p:cNvSpPr txBox="1"/>
          <p:nvPr/>
        </p:nvSpPr>
        <p:spPr>
          <a:xfrm>
            <a:off x="1371600" y="4599008"/>
            <a:ext cx="2646578" cy="77724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Doğum oranı nasıl değişmiş?</a:t>
            </a:r>
          </a:p>
        </p:txBody>
      </p:sp>
      <p:sp>
        <p:nvSpPr>
          <p:cNvPr id="10" name="Rounded Rectangle 9"/>
          <p:cNvSpPr/>
          <p:nvPr/>
        </p:nvSpPr>
        <p:spPr>
          <a:xfrm>
            <a:off x="4292498" y="4599008"/>
            <a:ext cx="3606698" cy="777240"/>
          </a:xfrm>
          <a:prstGeom prst="roundRect">
            <a:avLst>
              <a:gd name="adj" fmla="val 25000"/>
            </a:avLst>
          </a:prstGeom>
          <a:solidFill>
            <a:srgbClr val="F0F0F0"/>
          </a:solidFill>
          <a:ln>
            <a:noFill/>
          </a:ln>
          <a:effectLst/>
        </p:spPr>
        <p:txBody>
          <a:bodyPr rtlCol="0" anchor="ctr"/>
          <a:lstStyle/>
          <a:p/>
        </p:txBody>
      </p:sp>
      <p:cxnSp>
        <p:nvCxnSpPr>
          <p:cNvPr id="11" name="Connector 10"/>
          <p:cNvCxnSpPr/>
          <p:nvPr/>
        </p:nvCxnSpPr>
        <p:spPr>
          <a:xfrm>
            <a:off x="4475378" y="4987628"/>
            <a:ext cx="548640" cy="0"/>
          </a:xfrm>
          <a:prstGeom prst="line">
            <a:avLst/>
          </a:prstGeom>
          <a:ln w="63500">
            <a:solidFill>
              <a:srgbClr val="2F8FC9"/>
            </a:solidFill>
          </a:ln>
        </p:spPr>
      </p:cxnSp>
      <p:sp>
        <p:nvSpPr>
          <p:cNvPr id="12" name="TextBox 11"/>
          <p:cNvSpPr txBox="1"/>
          <p:nvPr/>
        </p:nvSpPr>
        <p:spPr>
          <a:xfrm>
            <a:off x="5161178" y="4599008"/>
            <a:ext cx="2646578" cy="77724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Ölüm oranı ne zaman hızla düşmüş?</a:t>
            </a:r>
          </a:p>
        </p:txBody>
      </p:sp>
      <p:sp>
        <p:nvSpPr>
          <p:cNvPr id="13" name="Rounded Rectangle 12"/>
          <p:cNvSpPr/>
          <p:nvPr/>
        </p:nvSpPr>
        <p:spPr>
          <a:xfrm>
            <a:off x="8082076" y="4599008"/>
            <a:ext cx="3606698" cy="777240"/>
          </a:xfrm>
          <a:prstGeom prst="roundRect">
            <a:avLst>
              <a:gd name="adj" fmla="val 25000"/>
            </a:avLst>
          </a:prstGeom>
          <a:solidFill>
            <a:srgbClr val="F0F0F0"/>
          </a:solidFill>
          <a:ln>
            <a:noFill/>
          </a:ln>
          <a:effectLst/>
        </p:spPr>
        <p:txBody>
          <a:bodyPr rtlCol="0" anchor="ctr"/>
          <a:lstStyle/>
          <a:p/>
        </p:txBody>
      </p:sp>
      <p:cxnSp>
        <p:nvCxnSpPr>
          <p:cNvPr id="14" name="Connector 13"/>
          <p:cNvCxnSpPr/>
          <p:nvPr/>
        </p:nvCxnSpPr>
        <p:spPr>
          <a:xfrm>
            <a:off x="8264956" y="4987628"/>
            <a:ext cx="548640" cy="0"/>
          </a:xfrm>
          <a:prstGeom prst="line">
            <a:avLst/>
          </a:prstGeom>
          <a:ln w="63500">
            <a:solidFill>
              <a:srgbClr val="E88A2E"/>
            </a:solidFill>
          </a:ln>
        </p:spPr>
      </p:cxnSp>
      <p:sp>
        <p:nvSpPr>
          <p:cNvPr id="15" name="TextBox 14"/>
          <p:cNvSpPr txBox="1"/>
          <p:nvPr/>
        </p:nvSpPr>
        <p:spPr>
          <a:xfrm>
            <a:off x="8950756" y="4599008"/>
            <a:ext cx="2646578" cy="77724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Nüfus artış hızı en yüksek ne zaman?</a:t>
            </a:r>
          </a:p>
        </p:txBody>
      </p:sp>
      <p:sp>
        <p:nvSpPr>
          <p:cNvPr id="16" name="TextBox 15"/>
          <p:cNvSpPr txBox="1"/>
          <p:nvPr/>
        </p:nvSpPr>
        <p:spPr>
          <a:xfrm>
            <a:off x="502920" y="5907024"/>
            <a:ext cx="11185855" cy="365760"/>
          </a:xfrm>
          <a:prstGeom prst="rect">
            <a:avLst/>
          </a:prstGeom>
          <a:noFill/>
        </p:spPr>
        <p:txBody>
          <a:bodyPr wrap="square" anchor="t" lIns="73152" rIns="73152" tIns="36576" bIns="36576">
            <a:noAutofit/>
          </a:bodyPr>
          <a:lstStyle/>
          <a:p>
            <a:pPr algn="ctr">
              <a:spcBef>
                <a:spcPts val="0"/>
              </a:spcBef>
              <a:spcAft>
                <a:spcPts val="0"/>
              </a:spcAft>
            </a:pPr>
            <a:r>
              <a:rPr lang="tr-TR" sz="1700" b="1" i="0">
                <a:solidFill>
                  <a:srgbClr val="B85C12"/>
                </a:solidFill>
                <a:latin typeface="Calibri"/>
              </a:rPr>
              <a:t>Çizgilerin yönüne bak: artıyor mu, azalıyor mu? · Yıllar eşit aralıklı değil.</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157</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233 / 379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soru: aşamaları grafik üzerinde göster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TÜM SINIF</a:t>
            </a:r>
          </a:p>
        </p:txBody>
      </p:sp>
      <p:pic>
        <p:nvPicPr>
          <p:cNvPr id="6" name="Picture 5" descr="h25_grafik_s157.jpg"/>
          <p:cNvPicPr>
            <a:picLocks noChangeAspect="1"/>
          </p:cNvPicPr>
          <p:nvPr/>
        </p:nvPicPr>
        <p:blipFill>
          <a:blip r:embed="rId3"/>
          <a:stretch>
            <a:fillRect/>
          </a:stretch>
        </p:blipFill>
        <p:spPr>
          <a:xfrm>
            <a:off x="502920" y="1216152"/>
            <a:ext cx="6766560" cy="2156560"/>
          </a:xfrm>
          <a:prstGeom prst="rect">
            <a:avLst/>
          </a:prstGeom>
          <a:ln w="9525">
            <a:solidFill>
              <a:srgbClr val="D9D9D9"/>
            </a:solidFill>
          </a:ln>
        </p:spPr>
      </p:pic>
      <p:sp>
        <p:nvSpPr>
          <p:cNvPr id="7" name="Rounded Rectangle 6"/>
          <p:cNvSpPr/>
          <p:nvPr/>
        </p:nvSpPr>
        <p:spPr>
          <a:xfrm>
            <a:off x="502920" y="3509872"/>
            <a:ext cx="6766560" cy="273548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600"/>
              </a:spcAft>
            </a:pPr>
            <a:r>
              <a:rPr lang="tr-TR" sz="2100" b="1" i="0">
                <a:solidFill>
                  <a:srgbClr val="262626"/>
                </a:solidFill>
                <a:latin typeface="Calibri"/>
              </a:rPr>
              <a:t>Türkiye’nin demografik dönüşüm aşamalarını grafik üzerinde çizerek gösteriniz.</a:t>
            </a:r>
          </a:p>
          <a:p>
            <a:pPr algn="l">
              <a:spcBef>
                <a:spcPts val="0"/>
              </a:spcBef>
              <a:spcAft>
                <a:spcPts val="0"/>
              </a:spcAft>
            </a:pPr>
            <a:r>
              <a:rPr lang="tr-TR" sz="1800" b="0" i="0">
                <a:solidFill>
                  <a:srgbClr val="262626"/>
                </a:solidFill>
                <a:latin typeface="Calibri"/>
              </a:rPr>
              <a:t>Defterine çiz: sınırları dikey çizgiyle göster, her aşamaya numarasını yaz.</a:t>
            </a:r>
          </a:p>
        </p:txBody>
      </p:sp>
      <p:sp>
        <p:nvSpPr>
          <p:cNvPr id="8" name="TextBox 7"/>
          <p:cNvSpPr txBox="1"/>
          <p:nvPr/>
        </p:nvSpPr>
        <p:spPr>
          <a:xfrm>
            <a:off x="7543800" y="1216152"/>
            <a:ext cx="4144975" cy="411480"/>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B85C12"/>
                </a:solidFill>
                <a:latin typeface="Calibri"/>
              </a:rPr>
              <a:t>Ölçüt: kitabın tanımları (s. 155)</a:t>
            </a:r>
          </a:p>
        </p:txBody>
      </p:sp>
      <p:sp>
        <p:nvSpPr>
          <p:cNvPr id="9" name="Rounded Rectangle 8"/>
          <p:cNvSpPr/>
          <p:nvPr/>
        </p:nvSpPr>
        <p:spPr>
          <a:xfrm>
            <a:off x="7543800" y="1673352"/>
            <a:ext cx="4144975" cy="1074420"/>
          </a:xfrm>
          <a:prstGeom prst="roundRect">
            <a:avLst>
              <a:gd name="adj" fmla="val 12000"/>
            </a:avLst>
          </a:prstGeom>
          <a:solidFill>
            <a:srgbClr val="F0F0F0"/>
          </a:solidFill>
          <a:ln>
            <a:noFill/>
          </a:ln>
          <a:effectLst/>
        </p:spPr>
        <p:txBody>
          <a:bodyPr rtlCol="0" anchor="ctr"/>
          <a:lstStyle/>
          <a:p/>
        </p:txBody>
      </p:sp>
      <p:sp>
        <p:nvSpPr>
          <p:cNvPr id="10" name="Oval 9"/>
          <p:cNvSpPr/>
          <p:nvPr/>
        </p:nvSpPr>
        <p:spPr>
          <a:xfrm>
            <a:off x="7653528" y="2004822"/>
            <a:ext cx="411480" cy="41148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11" name="TextBox 10"/>
          <p:cNvSpPr txBox="1"/>
          <p:nvPr/>
        </p:nvSpPr>
        <p:spPr>
          <a:xfrm>
            <a:off x="8183880" y="1673352"/>
            <a:ext cx="3431743" cy="107442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doğum ve ölüm yüksek, artış çok düşük</a:t>
            </a:r>
          </a:p>
        </p:txBody>
      </p:sp>
      <p:sp>
        <p:nvSpPr>
          <p:cNvPr id="12" name="Rounded Rectangle 11"/>
          <p:cNvSpPr/>
          <p:nvPr/>
        </p:nvSpPr>
        <p:spPr>
          <a:xfrm>
            <a:off x="7543800" y="2839212"/>
            <a:ext cx="4144975" cy="1074420"/>
          </a:xfrm>
          <a:prstGeom prst="roundRect">
            <a:avLst>
              <a:gd name="adj" fmla="val 12000"/>
            </a:avLst>
          </a:prstGeom>
          <a:solidFill>
            <a:srgbClr val="F0F0F0"/>
          </a:solidFill>
          <a:ln>
            <a:noFill/>
          </a:ln>
          <a:effectLst/>
        </p:spPr>
        <p:txBody>
          <a:bodyPr rtlCol="0" anchor="ctr"/>
          <a:lstStyle/>
          <a:p/>
        </p:txBody>
      </p:sp>
      <p:sp>
        <p:nvSpPr>
          <p:cNvPr id="13" name="Oval 12"/>
          <p:cNvSpPr/>
          <p:nvPr/>
        </p:nvSpPr>
        <p:spPr>
          <a:xfrm>
            <a:off x="7653528" y="3170682"/>
            <a:ext cx="411480" cy="41148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4" name="TextBox 13"/>
          <p:cNvSpPr txBox="1"/>
          <p:nvPr/>
        </p:nvSpPr>
        <p:spPr>
          <a:xfrm>
            <a:off x="8183880" y="2839212"/>
            <a:ext cx="3431743" cy="107442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doğum yüksek, ölüm düşmeye başlar</a:t>
            </a:r>
          </a:p>
        </p:txBody>
      </p:sp>
      <p:sp>
        <p:nvSpPr>
          <p:cNvPr id="15" name="Rounded Rectangle 14"/>
          <p:cNvSpPr/>
          <p:nvPr/>
        </p:nvSpPr>
        <p:spPr>
          <a:xfrm>
            <a:off x="7543800" y="4005072"/>
            <a:ext cx="4144975" cy="1074420"/>
          </a:xfrm>
          <a:prstGeom prst="roundRect">
            <a:avLst>
              <a:gd name="adj" fmla="val 12000"/>
            </a:avLst>
          </a:prstGeom>
          <a:solidFill>
            <a:srgbClr val="F0F0F0"/>
          </a:solidFill>
          <a:ln>
            <a:noFill/>
          </a:ln>
          <a:effectLst/>
        </p:spPr>
        <p:txBody>
          <a:bodyPr rtlCol="0" anchor="ctr"/>
          <a:lstStyle/>
          <a:p/>
        </p:txBody>
      </p:sp>
      <p:sp>
        <p:nvSpPr>
          <p:cNvPr id="16" name="Oval 15"/>
          <p:cNvSpPr/>
          <p:nvPr/>
        </p:nvSpPr>
        <p:spPr>
          <a:xfrm>
            <a:off x="7653528" y="4336542"/>
            <a:ext cx="411480" cy="41148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7" name="TextBox 16"/>
          <p:cNvSpPr txBox="1"/>
          <p:nvPr/>
        </p:nvSpPr>
        <p:spPr>
          <a:xfrm>
            <a:off x="8183880" y="4005072"/>
            <a:ext cx="3431743" cy="107442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ölüm düşükken doğum düşmeye başlar</a:t>
            </a:r>
          </a:p>
        </p:txBody>
      </p:sp>
      <p:sp>
        <p:nvSpPr>
          <p:cNvPr id="18" name="Rounded Rectangle 17"/>
          <p:cNvSpPr/>
          <p:nvPr/>
        </p:nvSpPr>
        <p:spPr>
          <a:xfrm>
            <a:off x="7543800" y="5170932"/>
            <a:ext cx="4144975" cy="1074420"/>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7653528" y="5502402"/>
            <a:ext cx="411480" cy="41148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20" name="TextBox 19"/>
          <p:cNvSpPr txBox="1"/>
          <p:nvPr/>
        </p:nvSpPr>
        <p:spPr>
          <a:xfrm>
            <a:off x="8183880" y="5170932"/>
            <a:ext cx="3431743" cy="107442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doğum hızla azalır, artış çok düşük</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 157</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234 / 379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5_grafik_s157.jpg"/>
          <p:cNvPicPr>
            <a:picLocks noChangeAspect="1"/>
          </p:cNvPicPr>
          <p:nvPr/>
        </p:nvPicPr>
        <p:blipFill>
          <a:blip r:embed="rId3"/>
          <a:stretch>
            <a:fillRect/>
          </a:stretch>
        </p:blipFill>
        <p:spPr>
          <a:xfrm>
            <a:off x="1340967" y="1673352"/>
            <a:ext cx="9509760" cy="3030842"/>
          </a:xfrm>
          <a:prstGeom prst="rect">
            <a:avLst/>
          </a:prstGeom>
          <a:ln w="9525">
            <a:solidFill>
              <a:srgbClr val="D9D9D9"/>
            </a:solidFill>
          </a:ln>
        </p:spPr>
      </p:pic>
      <p:sp>
        <p:nvSpPr>
          <p:cNvPr id="7" name="Rectangle 6"/>
          <p:cNvSpPr/>
          <p:nvPr/>
        </p:nvSpPr>
        <p:spPr>
          <a:xfrm>
            <a:off x="2304522" y="1706131"/>
            <a:ext cx="847827" cy="2599666"/>
          </a:xfrm>
          <a:prstGeom prst="rect">
            <a:avLst/>
          </a:prstGeom>
          <a:solidFill>
            <a:srgbClr val="E3ECF5">
              <a:alpha val="45000"/>
            </a:srgbClr>
          </a:solidFill>
          <a:ln>
            <a:noFill/>
          </a:ln>
          <a:effectLst/>
        </p:spPr>
        <p:txBody>
          <a:bodyPr rtlCol="0" anchor="ctr"/>
          <a:lstStyle/>
          <a:p/>
        </p:txBody>
      </p:sp>
      <p:sp>
        <p:nvSpPr>
          <p:cNvPr id="8" name="Oval 7"/>
          <p:cNvSpPr/>
          <p:nvPr/>
        </p:nvSpPr>
        <p:spPr>
          <a:xfrm>
            <a:off x="2545555" y="1243584"/>
            <a:ext cx="365760" cy="36576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9" name="Rectangle 8"/>
          <p:cNvSpPr/>
          <p:nvPr/>
        </p:nvSpPr>
        <p:spPr>
          <a:xfrm>
            <a:off x="3152349" y="1706131"/>
            <a:ext cx="1441559" cy="2599666"/>
          </a:xfrm>
          <a:prstGeom prst="rect">
            <a:avLst/>
          </a:prstGeom>
          <a:solidFill>
            <a:srgbClr val="FFF3D1">
              <a:alpha val="45000"/>
            </a:srgbClr>
          </a:solidFill>
          <a:ln>
            <a:noFill/>
          </a:ln>
          <a:effectLst/>
        </p:spPr>
        <p:txBody>
          <a:bodyPr rtlCol="0" anchor="ctr"/>
          <a:lstStyle/>
          <a:p/>
        </p:txBody>
      </p:sp>
      <p:cxnSp>
        <p:nvCxnSpPr>
          <p:cNvPr id="10" name="Connector 9"/>
          <p:cNvCxnSpPr/>
          <p:nvPr/>
        </p:nvCxnSpPr>
        <p:spPr>
          <a:xfrm>
            <a:off x="3152349" y="1627632"/>
            <a:ext cx="0" cy="2678165"/>
          </a:xfrm>
          <a:prstGeom prst="line">
            <a:avLst/>
          </a:prstGeom>
          <a:ln w="31750">
            <a:solidFill>
              <a:srgbClr val="B85C12"/>
            </a:solidFill>
            <a:prstDash val="dash"/>
          </a:ln>
        </p:spPr>
      </p:cxnSp>
      <p:sp>
        <p:nvSpPr>
          <p:cNvPr id="11" name="Oval 10"/>
          <p:cNvSpPr/>
          <p:nvPr/>
        </p:nvSpPr>
        <p:spPr>
          <a:xfrm>
            <a:off x="3690248" y="1243584"/>
            <a:ext cx="365760" cy="36576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2" name="Rectangle 11"/>
          <p:cNvSpPr/>
          <p:nvPr/>
        </p:nvSpPr>
        <p:spPr>
          <a:xfrm>
            <a:off x="4593908" y="1706131"/>
            <a:ext cx="4329708" cy="2599666"/>
          </a:xfrm>
          <a:prstGeom prst="rect">
            <a:avLst/>
          </a:prstGeom>
          <a:solidFill>
            <a:srgbClr val="E3ECF5">
              <a:alpha val="45000"/>
            </a:srgbClr>
          </a:solidFill>
          <a:ln>
            <a:noFill/>
          </a:ln>
          <a:effectLst/>
        </p:spPr>
        <p:txBody>
          <a:bodyPr rtlCol="0" anchor="ctr"/>
          <a:lstStyle/>
          <a:p/>
        </p:txBody>
      </p:sp>
      <p:cxnSp>
        <p:nvCxnSpPr>
          <p:cNvPr id="13" name="Connector 12"/>
          <p:cNvCxnSpPr/>
          <p:nvPr/>
        </p:nvCxnSpPr>
        <p:spPr>
          <a:xfrm>
            <a:off x="4593908" y="1627632"/>
            <a:ext cx="0" cy="2678165"/>
          </a:xfrm>
          <a:prstGeom prst="line">
            <a:avLst/>
          </a:prstGeom>
          <a:ln w="31750">
            <a:solidFill>
              <a:srgbClr val="B85C12"/>
            </a:solidFill>
            <a:prstDash val="dash"/>
          </a:ln>
        </p:spPr>
      </p:cxnSp>
      <p:sp>
        <p:nvSpPr>
          <p:cNvPr id="14" name="Oval 13"/>
          <p:cNvSpPr/>
          <p:nvPr/>
        </p:nvSpPr>
        <p:spPr>
          <a:xfrm>
            <a:off x="6575882" y="1243584"/>
            <a:ext cx="365760" cy="36576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5" name="Rectangle 14"/>
          <p:cNvSpPr/>
          <p:nvPr/>
        </p:nvSpPr>
        <p:spPr>
          <a:xfrm>
            <a:off x="8923616" y="1706131"/>
            <a:ext cx="1298158" cy="2599666"/>
          </a:xfrm>
          <a:prstGeom prst="rect">
            <a:avLst/>
          </a:prstGeom>
          <a:solidFill>
            <a:srgbClr val="FFF3D1">
              <a:alpha val="45000"/>
            </a:srgbClr>
          </a:solidFill>
          <a:ln>
            <a:noFill/>
          </a:ln>
          <a:effectLst/>
        </p:spPr>
        <p:txBody>
          <a:bodyPr rtlCol="0" anchor="ctr"/>
          <a:lstStyle/>
          <a:p/>
        </p:txBody>
      </p:sp>
      <p:cxnSp>
        <p:nvCxnSpPr>
          <p:cNvPr id="16" name="Connector 15"/>
          <p:cNvCxnSpPr/>
          <p:nvPr/>
        </p:nvCxnSpPr>
        <p:spPr>
          <a:xfrm>
            <a:off x="8923616" y="1627632"/>
            <a:ext cx="0" cy="2678165"/>
          </a:xfrm>
          <a:prstGeom prst="line">
            <a:avLst/>
          </a:prstGeom>
          <a:ln w="31750">
            <a:solidFill>
              <a:srgbClr val="B85C12"/>
            </a:solidFill>
            <a:prstDash val="dash"/>
          </a:ln>
        </p:spPr>
      </p:cxnSp>
      <p:sp>
        <p:nvSpPr>
          <p:cNvPr id="17" name="Oval 16"/>
          <p:cNvSpPr/>
          <p:nvPr/>
        </p:nvSpPr>
        <p:spPr>
          <a:xfrm>
            <a:off x="9389815" y="1243584"/>
            <a:ext cx="365760" cy="36576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18" name="Rounded Rectangle 17"/>
          <p:cNvSpPr/>
          <p:nvPr/>
        </p:nvSpPr>
        <p:spPr>
          <a:xfrm>
            <a:off x="502920" y="4841354"/>
            <a:ext cx="2693593" cy="1403998"/>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502920" y="4841354"/>
            <a:ext cx="2693593" cy="384048"/>
          </a:xfrm>
          <a:prstGeom prst="roundRect">
            <a:avLst>
              <a:gd name="adj" fmla="val 25000"/>
            </a:avLst>
          </a:prstGeom>
          <a:solidFill>
            <a:srgbClr val="B85C12"/>
          </a:solidFill>
          <a:ln>
            <a:noFill/>
          </a:ln>
          <a:effectLst/>
        </p:spPr>
        <p:txBody>
          <a:bodyPr rtlCol="0" anchor="ctr"/>
          <a:lstStyle/>
          <a:p/>
        </p:txBody>
      </p:sp>
      <p:sp>
        <p:nvSpPr>
          <p:cNvPr id="20" name="Rectangle 19"/>
          <p:cNvSpPr/>
          <p:nvPr/>
        </p:nvSpPr>
        <p:spPr>
          <a:xfrm>
            <a:off x="502920" y="5033378"/>
            <a:ext cx="2693593" cy="192024"/>
          </a:xfrm>
          <a:prstGeom prst="rect">
            <a:avLst/>
          </a:prstGeom>
          <a:solidFill>
            <a:srgbClr val="B85C12"/>
          </a:solidFill>
          <a:ln>
            <a:noFill/>
          </a:ln>
          <a:effectLst/>
        </p:spPr>
        <p:txBody>
          <a:bodyPr rtlCol="0" anchor="ctr"/>
          <a:lstStyle/>
          <a:p/>
        </p:txBody>
      </p:sp>
      <p:sp>
        <p:nvSpPr>
          <p:cNvPr id="21" name="TextBox 20"/>
          <p:cNvSpPr txBox="1"/>
          <p:nvPr/>
        </p:nvSpPr>
        <p:spPr>
          <a:xfrm>
            <a:off x="594360" y="4841354"/>
            <a:ext cx="2510713" cy="384048"/>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FFFFFF"/>
                </a:solidFill>
                <a:latin typeface="Calibri"/>
              </a:rPr>
              <a:t>1 · ≈1945'e kadar</a:t>
            </a:r>
          </a:p>
        </p:txBody>
      </p:sp>
      <p:sp>
        <p:nvSpPr>
          <p:cNvPr id="22" name="TextBox 21"/>
          <p:cNvSpPr txBox="1"/>
          <p:nvPr/>
        </p:nvSpPr>
        <p:spPr>
          <a:xfrm>
            <a:off x="612648" y="5298554"/>
            <a:ext cx="2474137" cy="873646"/>
          </a:xfrm>
          <a:prstGeom prst="rect">
            <a:avLst/>
          </a:prstGeom>
          <a:noFill/>
        </p:spPr>
        <p:txBody>
          <a:bodyPr wrap="square" anchor="t" lIns="73152" rIns="73152" tIns="36576" bIns="36576">
            <a:noAutofit/>
          </a:bodyPr>
          <a:lstStyle/>
          <a:p>
            <a:pPr algn="l">
              <a:spcBef>
                <a:spcPts val="0"/>
              </a:spcBef>
              <a:spcAft>
                <a:spcPts val="0"/>
              </a:spcAft>
            </a:pPr>
            <a:r>
              <a:rPr lang="tr-TR" sz="1600" b="0" i="0">
                <a:solidFill>
                  <a:srgbClr val="262626"/>
                </a:solidFill>
                <a:latin typeface="Calibri"/>
              </a:rPr>
              <a:t>Doğum ve ölüm oranı yüksek, artış hızı düşük → 1. aşamanın özellikleri</a:t>
            </a:r>
          </a:p>
        </p:txBody>
      </p:sp>
      <p:sp>
        <p:nvSpPr>
          <p:cNvPr id="23" name="Rounded Rectangle 22"/>
          <p:cNvSpPr/>
          <p:nvPr/>
        </p:nvSpPr>
        <p:spPr>
          <a:xfrm>
            <a:off x="3333673" y="4841354"/>
            <a:ext cx="2693593" cy="1403998"/>
          </a:xfrm>
          <a:prstGeom prst="roundRect">
            <a:avLst>
              <a:gd name="adj" fmla="val 5000"/>
            </a:avLst>
          </a:prstGeom>
          <a:solidFill>
            <a:srgbClr val="F0F0F0"/>
          </a:solidFill>
          <a:ln>
            <a:noFill/>
          </a:ln>
          <a:effectLst/>
        </p:spPr>
        <p:txBody>
          <a:bodyPr rtlCol="0" anchor="ctr"/>
          <a:lstStyle/>
          <a:p/>
        </p:txBody>
      </p:sp>
      <p:sp>
        <p:nvSpPr>
          <p:cNvPr id="24" name="Rounded Rectangle 23"/>
          <p:cNvSpPr/>
          <p:nvPr/>
        </p:nvSpPr>
        <p:spPr>
          <a:xfrm>
            <a:off x="3333673" y="4841354"/>
            <a:ext cx="2693593" cy="384048"/>
          </a:xfrm>
          <a:prstGeom prst="roundRect">
            <a:avLst>
              <a:gd name="adj" fmla="val 25000"/>
            </a:avLst>
          </a:prstGeom>
          <a:solidFill>
            <a:srgbClr val="4F4F4F"/>
          </a:solidFill>
          <a:ln>
            <a:noFill/>
          </a:ln>
          <a:effectLst/>
        </p:spPr>
        <p:txBody>
          <a:bodyPr rtlCol="0" anchor="ctr"/>
          <a:lstStyle/>
          <a:p/>
        </p:txBody>
      </p:sp>
      <p:sp>
        <p:nvSpPr>
          <p:cNvPr id="25" name="Rectangle 24"/>
          <p:cNvSpPr/>
          <p:nvPr/>
        </p:nvSpPr>
        <p:spPr>
          <a:xfrm>
            <a:off x="3333673" y="5033378"/>
            <a:ext cx="2693593" cy="192024"/>
          </a:xfrm>
          <a:prstGeom prst="rect">
            <a:avLst/>
          </a:prstGeom>
          <a:solidFill>
            <a:srgbClr val="4F4F4F"/>
          </a:solidFill>
          <a:ln>
            <a:noFill/>
          </a:ln>
          <a:effectLst/>
        </p:spPr>
        <p:txBody>
          <a:bodyPr rtlCol="0" anchor="ctr"/>
          <a:lstStyle/>
          <a:p/>
        </p:txBody>
      </p:sp>
      <p:sp>
        <p:nvSpPr>
          <p:cNvPr id="26" name="TextBox 25"/>
          <p:cNvSpPr txBox="1"/>
          <p:nvPr/>
        </p:nvSpPr>
        <p:spPr>
          <a:xfrm>
            <a:off x="3425113" y="4841354"/>
            <a:ext cx="2510713" cy="384048"/>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FFFFFF"/>
                </a:solidFill>
                <a:latin typeface="Calibri"/>
              </a:rPr>
              <a:t>2 · ≈1945-1960</a:t>
            </a:r>
          </a:p>
        </p:txBody>
      </p:sp>
      <p:sp>
        <p:nvSpPr>
          <p:cNvPr id="27" name="TextBox 26"/>
          <p:cNvSpPr txBox="1"/>
          <p:nvPr/>
        </p:nvSpPr>
        <p:spPr>
          <a:xfrm>
            <a:off x="3443401" y="5298554"/>
            <a:ext cx="2474137" cy="873646"/>
          </a:xfrm>
          <a:prstGeom prst="rect">
            <a:avLst/>
          </a:prstGeom>
          <a:noFill/>
        </p:spPr>
        <p:txBody>
          <a:bodyPr wrap="square" anchor="t" lIns="73152" rIns="73152" tIns="36576" bIns="36576">
            <a:noAutofit/>
          </a:bodyPr>
          <a:lstStyle/>
          <a:p>
            <a:pPr algn="l">
              <a:spcBef>
                <a:spcPts val="0"/>
              </a:spcBef>
              <a:spcAft>
                <a:spcPts val="0"/>
              </a:spcAft>
            </a:pPr>
            <a:r>
              <a:rPr lang="tr-TR" sz="1600" b="0" i="0">
                <a:solidFill>
                  <a:srgbClr val="262626"/>
                </a:solidFill>
                <a:latin typeface="Calibri"/>
              </a:rPr>
              <a:t>Ölüm oranı hızla düşer, doğum yüksek kalır → artış en yüksek</a:t>
            </a:r>
          </a:p>
        </p:txBody>
      </p:sp>
      <p:sp>
        <p:nvSpPr>
          <p:cNvPr id="28" name="Rounded Rectangle 27"/>
          <p:cNvSpPr/>
          <p:nvPr/>
        </p:nvSpPr>
        <p:spPr>
          <a:xfrm>
            <a:off x="6164426" y="4841354"/>
            <a:ext cx="2693593" cy="1403998"/>
          </a:xfrm>
          <a:prstGeom prst="roundRect">
            <a:avLst>
              <a:gd name="adj" fmla="val 5000"/>
            </a:avLst>
          </a:prstGeom>
          <a:solidFill>
            <a:srgbClr val="F0F0F0"/>
          </a:solidFill>
          <a:ln>
            <a:noFill/>
          </a:ln>
          <a:effectLst/>
        </p:spPr>
        <p:txBody>
          <a:bodyPr rtlCol="0" anchor="ctr"/>
          <a:lstStyle/>
          <a:p/>
        </p:txBody>
      </p:sp>
      <p:sp>
        <p:nvSpPr>
          <p:cNvPr id="29" name="Rounded Rectangle 28"/>
          <p:cNvSpPr/>
          <p:nvPr/>
        </p:nvSpPr>
        <p:spPr>
          <a:xfrm>
            <a:off x="6164426" y="4841354"/>
            <a:ext cx="2693593" cy="384048"/>
          </a:xfrm>
          <a:prstGeom prst="roundRect">
            <a:avLst>
              <a:gd name="adj" fmla="val 25000"/>
            </a:avLst>
          </a:prstGeom>
          <a:solidFill>
            <a:srgbClr val="B85C12"/>
          </a:solidFill>
          <a:ln>
            <a:noFill/>
          </a:ln>
          <a:effectLst/>
        </p:spPr>
        <p:txBody>
          <a:bodyPr rtlCol="0" anchor="ctr"/>
          <a:lstStyle/>
          <a:p/>
        </p:txBody>
      </p:sp>
      <p:sp>
        <p:nvSpPr>
          <p:cNvPr id="30" name="Rectangle 29"/>
          <p:cNvSpPr/>
          <p:nvPr/>
        </p:nvSpPr>
        <p:spPr>
          <a:xfrm>
            <a:off x="6164426" y="5033378"/>
            <a:ext cx="2693593" cy="192024"/>
          </a:xfrm>
          <a:prstGeom prst="rect">
            <a:avLst/>
          </a:prstGeom>
          <a:solidFill>
            <a:srgbClr val="B85C12"/>
          </a:solidFill>
          <a:ln>
            <a:noFill/>
          </a:ln>
          <a:effectLst/>
        </p:spPr>
        <p:txBody>
          <a:bodyPr rtlCol="0" anchor="ctr"/>
          <a:lstStyle/>
          <a:p/>
        </p:txBody>
      </p:sp>
      <p:sp>
        <p:nvSpPr>
          <p:cNvPr id="31" name="TextBox 30"/>
          <p:cNvSpPr txBox="1"/>
          <p:nvPr/>
        </p:nvSpPr>
        <p:spPr>
          <a:xfrm>
            <a:off x="6255866" y="4841354"/>
            <a:ext cx="2510713" cy="384048"/>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FFFFFF"/>
                </a:solidFill>
                <a:latin typeface="Calibri"/>
              </a:rPr>
              <a:t>3 · ≈1960-2015</a:t>
            </a:r>
          </a:p>
        </p:txBody>
      </p:sp>
      <p:sp>
        <p:nvSpPr>
          <p:cNvPr id="32" name="TextBox 31"/>
          <p:cNvSpPr txBox="1"/>
          <p:nvPr/>
        </p:nvSpPr>
        <p:spPr>
          <a:xfrm>
            <a:off x="6274154" y="5298554"/>
            <a:ext cx="2474137" cy="873646"/>
          </a:xfrm>
          <a:prstGeom prst="rect">
            <a:avLst/>
          </a:prstGeom>
          <a:noFill/>
        </p:spPr>
        <p:txBody>
          <a:bodyPr wrap="square" anchor="t" lIns="73152" rIns="73152" tIns="36576" bIns="36576">
            <a:noAutofit/>
          </a:bodyPr>
          <a:lstStyle/>
          <a:p>
            <a:pPr algn="l">
              <a:spcBef>
                <a:spcPts val="0"/>
              </a:spcBef>
              <a:spcAft>
                <a:spcPts val="0"/>
              </a:spcAft>
            </a:pPr>
            <a:r>
              <a:rPr lang="tr-TR" sz="1600" b="0" i="0">
                <a:solidFill>
                  <a:srgbClr val="262626"/>
                </a:solidFill>
                <a:latin typeface="Calibri"/>
              </a:rPr>
              <a:t>Doğum oranı düşer, ölüm düşük kalır → artış yavaşlar</a:t>
            </a:r>
          </a:p>
        </p:txBody>
      </p:sp>
      <p:sp>
        <p:nvSpPr>
          <p:cNvPr id="33" name="Rounded Rectangle 32"/>
          <p:cNvSpPr/>
          <p:nvPr/>
        </p:nvSpPr>
        <p:spPr>
          <a:xfrm>
            <a:off x="8995179" y="4841354"/>
            <a:ext cx="2693593" cy="1403998"/>
          </a:xfrm>
          <a:prstGeom prst="roundRect">
            <a:avLst>
              <a:gd name="adj" fmla="val 5000"/>
            </a:avLst>
          </a:prstGeom>
          <a:solidFill>
            <a:srgbClr val="F0F0F0"/>
          </a:solidFill>
          <a:ln>
            <a:noFill/>
          </a:ln>
          <a:effectLst/>
        </p:spPr>
        <p:txBody>
          <a:bodyPr rtlCol="0" anchor="ctr"/>
          <a:lstStyle/>
          <a:p/>
        </p:txBody>
      </p:sp>
      <p:sp>
        <p:nvSpPr>
          <p:cNvPr id="34" name="Rounded Rectangle 33"/>
          <p:cNvSpPr/>
          <p:nvPr/>
        </p:nvSpPr>
        <p:spPr>
          <a:xfrm>
            <a:off x="8995179" y="4841354"/>
            <a:ext cx="2693593" cy="384048"/>
          </a:xfrm>
          <a:prstGeom prst="roundRect">
            <a:avLst>
              <a:gd name="adj" fmla="val 25000"/>
            </a:avLst>
          </a:prstGeom>
          <a:solidFill>
            <a:srgbClr val="4F4F4F"/>
          </a:solidFill>
          <a:ln>
            <a:noFill/>
          </a:ln>
          <a:effectLst/>
        </p:spPr>
        <p:txBody>
          <a:bodyPr rtlCol="0" anchor="ctr"/>
          <a:lstStyle/>
          <a:p/>
        </p:txBody>
      </p:sp>
      <p:sp>
        <p:nvSpPr>
          <p:cNvPr id="35" name="Rectangle 34"/>
          <p:cNvSpPr/>
          <p:nvPr/>
        </p:nvSpPr>
        <p:spPr>
          <a:xfrm>
            <a:off x="8995179" y="5033378"/>
            <a:ext cx="2693593" cy="192024"/>
          </a:xfrm>
          <a:prstGeom prst="rect">
            <a:avLst/>
          </a:prstGeom>
          <a:solidFill>
            <a:srgbClr val="4F4F4F"/>
          </a:solidFill>
          <a:ln>
            <a:noFill/>
          </a:ln>
          <a:effectLst/>
        </p:spPr>
        <p:txBody>
          <a:bodyPr rtlCol="0" anchor="ctr"/>
          <a:lstStyle/>
          <a:p/>
        </p:txBody>
      </p:sp>
      <p:sp>
        <p:nvSpPr>
          <p:cNvPr id="36" name="TextBox 35"/>
          <p:cNvSpPr txBox="1"/>
          <p:nvPr/>
        </p:nvSpPr>
        <p:spPr>
          <a:xfrm>
            <a:off x="9086619" y="4841354"/>
            <a:ext cx="2510713" cy="384048"/>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FFFFFF"/>
                </a:solidFill>
                <a:latin typeface="Calibri"/>
              </a:rPr>
              <a:t>4 · 2015'ten günümüze</a:t>
            </a:r>
          </a:p>
        </p:txBody>
      </p:sp>
      <p:sp>
        <p:nvSpPr>
          <p:cNvPr id="37" name="TextBox 36"/>
          <p:cNvSpPr txBox="1"/>
          <p:nvPr/>
        </p:nvSpPr>
        <p:spPr>
          <a:xfrm>
            <a:off x="9104907" y="5298554"/>
            <a:ext cx="2474137" cy="873646"/>
          </a:xfrm>
          <a:prstGeom prst="rect">
            <a:avLst/>
          </a:prstGeom>
          <a:noFill/>
        </p:spPr>
        <p:txBody>
          <a:bodyPr wrap="square" anchor="t" lIns="73152" rIns="73152" tIns="36576" bIns="36576">
            <a:noAutofit/>
          </a:bodyPr>
          <a:lstStyle/>
          <a:p>
            <a:pPr algn="l">
              <a:spcBef>
                <a:spcPts val="0"/>
              </a:spcBef>
              <a:spcAft>
                <a:spcPts val="0"/>
              </a:spcAft>
            </a:pPr>
            <a:r>
              <a:rPr lang="tr-TR" sz="1600" b="0" i="0">
                <a:solidFill>
                  <a:srgbClr val="262626"/>
                </a:solidFill>
                <a:latin typeface="Calibri"/>
              </a:rPr>
              <a:t>Doğum en düşük düzeyde, artış hızı çok düşük → 4. aşamaya geçiş</a:t>
            </a:r>
          </a:p>
        </p:txBody>
      </p:sp>
      <p:sp>
        <p:nvSpPr>
          <p:cNvPr id="38" name="TextBox 3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9" name="Rounded Rectangle 3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 157</a:t>
            </a:r>
          </a:p>
        </p:txBody>
      </p:sp>
      <p:sp>
        <p:nvSpPr>
          <p:cNvPr id="40" name="TextBox 3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235 / 379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 157 grafiğine göre Türkiye'de nüfus artış hızının en yüksek olduğu yıllarda (yaklaşık 1950-1960) hangisi görülür?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Doğum ve ölüm oranının birlikte düşük olması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Ölüm oranının doğum oranından yüksek olması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Ölüm oranı düşerken doğum oranının yüksek kalması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Doğum oranının en düşük düzeyde olması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Ölüm oranının hızla artması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 157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236 / 379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 157 grafiğine göre Türkiye'de nüfus artış hızının en yüksek olduğu yıllarda (yaklaşık 1950-1960) hangisi görülür?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Doğum ve ölüm oranının birlikte düşük olması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Ölüm oranının doğum oranından yüksek olması</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Ölüm oranı düşerken doğum oranının yüksek kalması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Doğum oranının en düşük düzeyde olması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Ölüm oranının hızla artması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Grafikte bu yıllarda ölüm oranı hızla düşer, doğum oranı yüksek kalır: 2. aşamanın özelliği (s. 155).</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 157</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237 / 379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ve 3. sorular: ikili çalışma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İKİLİ · 7+3 dk</a:t>
            </a:r>
          </a:p>
        </p:txBody>
      </p:sp>
      <p:sp>
        <p:nvSpPr>
          <p:cNvPr id="6" name="Rounded Rectangle 5"/>
          <p:cNvSpPr/>
          <p:nvPr/>
        </p:nvSpPr>
        <p:spPr>
          <a:xfrm>
            <a:off x="502920" y="1216152"/>
            <a:ext cx="11185855" cy="1170432"/>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549908"/>
            <a:ext cx="502920" cy="50292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8" name="TextBox 7"/>
          <p:cNvSpPr txBox="1"/>
          <p:nvPr/>
        </p:nvSpPr>
        <p:spPr>
          <a:xfrm>
            <a:off x="1234440" y="1216152"/>
            <a:ext cx="10381183" cy="1170432"/>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262626"/>
                </a:solidFill>
                <a:latin typeface="Calibri"/>
              </a:rPr>
              <a:t>Türkiye’nin demografik dönüşüm sürecinde yaşanan değişimlerin sebeplerini açıklayınız.</a:t>
            </a:r>
          </a:p>
        </p:txBody>
      </p:sp>
      <p:sp>
        <p:nvSpPr>
          <p:cNvPr id="9" name="Rounded Rectangle 8"/>
          <p:cNvSpPr/>
          <p:nvPr/>
        </p:nvSpPr>
        <p:spPr>
          <a:xfrm>
            <a:off x="502920" y="2496312"/>
            <a:ext cx="11185855" cy="1170432"/>
          </a:xfrm>
          <a:prstGeom prst="roundRect">
            <a:avLst>
              <a:gd name="adj" fmla="val 12000"/>
            </a:avLst>
          </a:prstGeom>
          <a:solidFill>
            <a:srgbClr val="F0F0F0"/>
          </a:solidFill>
          <a:ln>
            <a:noFill/>
          </a:ln>
          <a:effectLst/>
        </p:spPr>
        <p:txBody>
          <a:bodyPr rtlCol="0" anchor="ctr"/>
          <a:lstStyle/>
          <a:p/>
        </p:txBody>
      </p:sp>
      <p:sp>
        <p:nvSpPr>
          <p:cNvPr id="10" name="Oval 9"/>
          <p:cNvSpPr/>
          <p:nvPr/>
        </p:nvSpPr>
        <p:spPr>
          <a:xfrm>
            <a:off x="612648" y="2830068"/>
            <a:ext cx="502920" cy="50292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1" name="TextBox 10"/>
          <p:cNvSpPr txBox="1"/>
          <p:nvPr/>
        </p:nvSpPr>
        <p:spPr>
          <a:xfrm>
            <a:off x="1234440" y="2496312"/>
            <a:ext cx="10381183" cy="1170432"/>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262626"/>
                </a:solidFill>
                <a:latin typeface="Calibri"/>
              </a:rPr>
              <a:t>1935 ile 2023 yıllarının nüfus özellikleri karşılaştırıldığında Türkiye’nin gelişmişlik seviyesiyle ilgili hangi sonuçlara ulaşılabilir?</a:t>
            </a:r>
          </a:p>
        </p:txBody>
      </p:sp>
      <p:sp>
        <p:nvSpPr>
          <p:cNvPr id="12" name="Rounded Rectangle 11"/>
          <p:cNvSpPr/>
          <p:nvPr/>
        </p:nvSpPr>
        <p:spPr>
          <a:xfrm>
            <a:off x="502920" y="3913632"/>
            <a:ext cx="3594506" cy="141732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502920" y="3913632"/>
            <a:ext cx="3594506" cy="530352"/>
          </a:xfrm>
          <a:prstGeom prst="roundRect">
            <a:avLst>
              <a:gd name="adj" fmla="val 25000"/>
            </a:avLst>
          </a:prstGeom>
          <a:solidFill>
            <a:srgbClr val="B85C12"/>
          </a:solidFill>
          <a:ln>
            <a:noFill/>
          </a:ln>
          <a:effectLst/>
        </p:spPr>
        <p:txBody>
          <a:bodyPr rtlCol="0" anchor="ctr"/>
          <a:lstStyle/>
          <a:p/>
        </p:txBody>
      </p:sp>
      <p:sp>
        <p:nvSpPr>
          <p:cNvPr id="14" name="Rectangle 13"/>
          <p:cNvSpPr/>
          <p:nvPr/>
        </p:nvSpPr>
        <p:spPr>
          <a:xfrm>
            <a:off x="502920" y="4178808"/>
            <a:ext cx="3594506" cy="265176"/>
          </a:xfrm>
          <a:prstGeom prst="rect">
            <a:avLst/>
          </a:prstGeom>
          <a:solidFill>
            <a:srgbClr val="B85C12"/>
          </a:solidFill>
          <a:ln>
            <a:noFill/>
          </a:ln>
          <a:effectLst/>
        </p:spPr>
        <p:txBody>
          <a:bodyPr rtlCol="0" anchor="ctr"/>
          <a:lstStyle/>
          <a:p/>
        </p:txBody>
      </p:sp>
      <p:sp>
        <p:nvSpPr>
          <p:cNvPr id="15" name="TextBox 14"/>
          <p:cNvSpPr txBox="1"/>
          <p:nvPr/>
        </p:nvSpPr>
        <p:spPr>
          <a:xfrm>
            <a:off x="594360" y="391363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İkili yaz</a:t>
            </a:r>
          </a:p>
        </p:txBody>
      </p:sp>
      <p:sp>
        <p:nvSpPr>
          <p:cNvPr id="16" name="TextBox 15"/>
          <p:cNvSpPr txBox="1"/>
          <p:nvPr/>
        </p:nvSpPr>
        <p:spPr>
          <a:xfrm>
            <a:off x="612648" y="4517136"/>
            <a:ext cx="3375050" cy="74066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7 dk · iki soru deftere</a:t>
            </a:r>
          </a:p>
        </p:txBody>
      </p:sp>
      <p:sp>
        <p:nvSpPr>
          <p:cNvPr id="17" name="Rounded Rectangle 16"/>
          <p:cNvSpPr/>
          <p:nvPr/>
        </p:nvSpPr>
        <p:spPr>
          <a:xfrm>
            <a:off x="4298594" y="3913632"/>
            <a:ext cx="3594506" cy="141732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4298594" y="3913632"/>
            <a:ext cx="3594506" cy="530352"/>
          </a:xfrm>
          <a:prstGeom prst="roundRect">
            <a:avLst>
              <a:gd name="adj" fmla="val 25000"/>
            </a:avLst>
          </a:prstGeom>
          <a:solidFill>
            <a:srgbClr val="4F4F4F"/>
          </a:solidFill>
          <a:ln>
            <a:noFill/>
          </a:ln>
          <a:effectLst/>
        </p:spPr>
        <p:txBody>
          <a:bodyPr rtlCol="0" anchor="ctr"/>
          <a:lstStyle/>
          <a:p/>
        </p:txBody>
      </p:sp>
      <p:sp>
        <p:nvSpPr>
          <p:cNvPr id="19" name="Rectangle 18"/>
          <p:cNvSpPr/>
          <p:nvPr/>
        </p:nvSpPr>
        <p:spPr>
          <a:xfrm>
            <a:off x="4298594" y="4178808"/>
            <a:ext cx="3594506" cy="265176"/>
          </a:xfrm>
          <a:prstGeom prst="rect">
            <a:avLst/>
          </a:prstGeom>
          <a:solidFill>
            <a:srgbClr val="4F4F4F"/>
          </a:solidFill>
          <a:ln>
            <a:noFill/>
          </a:ln>
          <a:effectLst/>
        </p:spPr>
        <p:txBody>
          <a:bodyPr rtlCol="0" anchor="ctr"/>
          <a:lstStyle/>
          <a:p/>
        </p:txBody>
      </p:sp>
      <p:sp>
        <p:nvSpPr>
          <p:cNvPr id="20" name="TextBox 19"/>
          <p:cNvSpPr txBox="1"/>
          <p:nvPr/>
        </p:nvSpPr>
        <p:spPr>
          <a:xfrm>
            <a:off x="4390034" y="391363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4'lü birleştir</a:t>
            </a:r>
          </a:p>
        </p:txBody>
      </p:sp>
      <p:sp>
        <p:nvSpPr>
          <p:cNvPr id="21" name="TextBox 20"/>
          <p:cNvSpPr txBox="1"/>
          <p:nvPr/>
        </p:nvSpPr>
        <p:spPr>
          <a:xfrm>
            <a:off x="4408322" y="4517136"/>
            <a:ext cx="3375050" cy="74066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3 dk · tek cevap</a:t>
            </a:r>
          </a:p>
        </p:txBody>
      </p:sp>
      <p:sp>
        <p:nvSpPr>
          <p:cNvPr id="22" name="Rounded Rectangle 21"/>
          <p:cNvSpPr/>
          <p:nvPr/>
        </p:nvSpPr>
        <p:spPr>
          <a:xfrm>
            <a:off x="8094268" y="3913632"/>
            <a:ext cx="3594506" cy="141732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8094268" y="3913632"/>
            <a:ext cx="3594506" cy="530352"/>
          </a:xfrm>
          <a:prstGeom prst="roundRect">
            <a:avLst>
              <a:gd name="adj" fmla="val 25000"/>
            </a:avLst>
          </a:prstGeom>
          <a:solidFill>
            <a:srgbClr val="B85C12"/>
          </a:solidFill>
          <a:ln>
            <a:noFill/>
          </a:ln>
          <a:effectLst/>
        </p:spPr>
        <p:txBody>
          <a:bodyPr rtlCol="0" anchor="ctr"/>
          <a:lstStyle/>
          <a:p/>
        </p:txBody>
      </p:sp>
      <p:sp>
        <p:nvSpPr>
          <p:cNvPr id="24" name="Rectangle 23"/>
          <p:cNvSpPr/>
          <p:nvPr/>
        </p:nvSpPr>
        <p:spPr>
          <a:xfrm>
            <a:off x="8094268" y="4178808"/>
            <a:ext cx="3594506" cy="265176"/>
          </a:xfrm>
          <a:prstGeom prst="rect">
            <a:avLst/>
          </a:prstGeom>
          <a:solidFill>
            <a:srgbClr val="B85C12"/>
          </a:solidFill>
          <a:ln>
            <a:noFill/>
          </a:ln>
          <a:effectLst/>
        </p:spPr>
        <p:txBody>
          <a:bodyPr rtlCol="0" anchor="ctr"/>
          <a:lstStyle/>
          <a:p/>
        </p:txBody>
      </p:sp>
      <p:sp>
        <p:nvSpPr>
          <p:cNvPr id="25" name="TextBox 24"/>
          <p:cNvSpPr txBox="1"/>
          <p:nvPr/>
        </p:nvSpPr>
        <p:spPr>
          <a:xfrm>
            <a:off x="8185708" y="391363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İpucu</a:t>
            </a:r>
          </a:p>
        </p:txBody>
      </p:sp>
      <p:sp>
        <p:nvSpPr>
          <p:cNvPr id="26" name="TextBox 25"/>
          <p:cNvSpPr txBox="1"/>
          <p:nvPr/>
        </p:nvSpPr>
        <p:spPr>
          <a:xfrm>
            <a:off x="8203996" y="4517136"/>
            <a:ext cx="3375050" cy="74066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s. 155: aşamaların açıklamaları</a:t>
            </a:r>
          </a:p>
        </p:txBody>
      </p:sp>
      <p:sp>
        <p:nvSpPr>
          <p:cNvPr id="27" name="Rounded Rectangle 26"/>
          <p:cNvSpPr/>
          <p:nvPr/>
        </p:nvSpPr>
        <p:spPr>
          <a:xfrm>
            <a:off x="502920" y="5605272"/>
            <a:ext cx="11185855" cy="658368"/>
          </a:xfrm>
          <a:prstGeom prst="roundRect">
            <a:avLst>
              <a:gd name="adj" fmla="val 8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1900" b="1" i="0">
                <a:solidFill>
                  <a:srgbClr val="262626"/>
                </a:solidFill>
                <a:latin typeface="Calibri"/>
              </a:rPr>
              <a:t>Neden ölümler azaldı? Neden doğumlar azaldı? Türkiye'nin gelişmişliği için ne söyler?</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 157</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238 / 379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55767" cy="278892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278892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5135727" cy="267919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Ölüm oranı neden düştü?</a:t>
            </a:r>
          </a:p>
          <a:p>
            <a:pPr algn="l">
              <a:spcBef>
                <a:spcPts val="0"/>
              </a:spcBef>
              <a:spcAft>
                <a:spcPts val="0"/>
              </a:spcAft>
            </a:pPr>
            <a:r>
              <a:rPr lang="tr-TR" sz="2100" b="0" i="0">
                <a:solidFill>
                  <a:srgbClr val="262626"/>
                </a:solidFill>
                <a:latin typeface="Calibri"/>
              </a:rPr>
              <a:t>Beslenme koşullarındaki iyileşme, sağlık hizmetlerinin gelişmesi ve bebek ölüm oranlarının düşmesi (2. aşama).</a:t>
            </a:r>
          </a:p>
        </p:txBody>
      </p:sp>
      <p:sp>
        <p:nvSpPr>
          <p:cNvPr id="9" name="Rounded Rectangle 8"/>
          <p:cNvSpPr/>
          <p:nvPr/>
        </p:nvSpPr>
        <p:spPr>
          <a:xfrm>
            <a:off x="6233007" y="1216152"/>
            <a:ext cx="5455767" cy="278892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6233007" y="1216152"/>
            <a:ext cx="109728" cy="2788920"/>
          </a:xfrm>
          <a:prstGeom prst="rect">
            <a:avLst/>
          </a:prstGeom>
          <a:solidFill>
            <a:srgbClr val="2E7D32"/>
          </a:solidFill>
          <a:ln>
            <a:noFill/>
          </a:ln>
          <a:effectLst/>
        </p:spPr>
        <p:txBody>
          <a:bodyPr rtlCol="0" anchor="ctr"/>
          <a:lstStyle/>
          <a:p/>
        </p:txBody>
      </p:sp>
      <p:sp>
        <p:nvSpPr>
          <p:cNvPr id="11" name="TextBox 10"/>
          <p:cNvSpPr txBox="1"/>
          <p:nvPr/>
        </p:nvSpPr>
        <p:spPr>
          <a:xfrm>
            <a:off x="6461607" y="1271016"/>
            <a:ext cx="5135727" cy="267919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Doğum oranı neden düştü?</a:t>
            </a:r>
          </a:p>
          <a:p>
            <a:pPr algn="l">
              <a:spcBef>
                <a:spcPts val="0"/>
              </a:spcBef>
              <a:spcAft>
                <a:spcPts val="0"/>
              </a:spcAft>
            </a:pPr>
            <a:r>
              <a:rPr lang="tr-TR" sz="2100" b="0" i="0">
                <a:solidFill>
                  <a:srgbClr val="262626"/>
                </a:solidFill>
                <a:latin typeface="Calibri"/>
              </a:rPr>
              <a:t>Doğum oranlarının azalması üzerinde kentleşme, eğitim ve kadınların çalışma hayatına girmesi etkilidir. (3. aşama)</a:t>
            </a:r>
          </a:p>
        </p:txBody>
      </p:sp>
      <p:sp>
        <p:nvSpPr>
          <p:cNvPr id="12" name="Rounded Rectangle 11"/>
          <p:cNvSpPr/>
          <p:nvPr/>
        </p:nvSpPr>
        <p:spPr>
          <a:xfrm>
            <a:off x="502920" y="4187952"/>
            <a:ext cx="11185855" cy="205740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502920" y="4187952"/>
            <a:ext cx="109728" cy="2057400"/>
          </a:xfrm>
          <a:prstGeom prst="rect">
            <a:avLst/>
          </a:prstGeom>
          <a:solidFill>
            <a:srgbClr val="2E7D32"/>
          </a:solidFill>
          <a:ln>
            <a:noFill/>
          </a:ln>
          <a:effectLst/>
        </p:spPr>
        <p:txBody>
          <a:bodyPr rtlCol="0" anchor="ctr"/>
          <a:lstStyle/>
          <a:p/>
        </p:txBody>
      </p:sp>
      <p:sp>
        <p:nvSpPr>
          <p:cNvPr id="14" name="TextBox 13"/>
          <p:cNvSpPr txBox="1"/>
          <p:nvPr/>
        </p:nvSpPr>
        <p:spPr>
          <a:xfrm>
            <a:off x="731520" y="4242816"/>
            <a:ext cx="10865815" cy="194767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Genel olarak</a:t>
            </a:r>
          </a:p>
          <a:p>
            <a:pPr algn="l">
              <a:spcBef>
                <a:spcPts val="0"/>
              </a:spcBef>
              <a:spcAft>
                <a:spcPts val="500"/>
              </a:spcAft>
            </a:pPr>
            <a:r>
              <a:rPr lang="tr-TR" sz="2000" b="0" i="0">
                <a:solidFill>
                  <a:srgbClr val="262626"/>
                </a:solidFill>
                <a:latin typeface="Calibri"/>
              </a:rPr>
              <a:t>Sanayileşme, kentleşme, sağlık hizmetlerinin iyileşmesi gibi toplumsal değişimler sonucunda ülkeler modelde belirtilen bir aşamadan diğerine geçer.</a:t>
            </a:r>
          </a:p>
          <a:p>
            <a:pPr algn="l">
              <a:spcBef>
                <a:spcPts val="0"/>
              </a:spcBef>
              <a:spcAft>
                <a:spcPts val="0"/>
              </a:spcAft>
            </a:pPr>
            <a:r>
              <a:rPr lang="tr-TR" sz="1800" b="0" i="0">
                <a:solidFill>
                  <a:srgbClr val="262626"/>
                </a:solidFill>
                <a:latin typeface="Calibri"/>
              </a:rPr>
              <a:t>+ uygulanan nüfus politikaları (ayrıntısı 27. haftada)</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 157</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239 / 379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135727" cy="2697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135727" cy="530352"/>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481328"/>
            <a:ext cx="5135727" cy="265176"/>
          </a:xfrm>
          <a:prstGeom prst="rect">
            <a:avLst/>
          </a:prstGeom>
          <a:solidFill>
            <a:srgbClr val="4F4F4F"/>
          </a:solidFill>
          <a:ln>
            <a:noFill/>
          </a:ln>
          <a:effectLst/>
        </p:spPr>
        <p:txBody>
          <a:bodyPr rtlCol="0" anchor="ctr"/>
          <a:lstStyle/>
          <a:p/>
        </p:txBody>
      </p:sp>
      <p:sp>
        <p:nvSpPr>
          <p:cNvPr id="9" name="TextBox 8"/>
          <p:cNvSpPr txBox="1"/>
          <p:nvPr/>
        </p:nvSpPr>
        <p:spPr>
          <a:xfrm>
            <a:off x="594360" y="1216152"/>
            <a:ext cx="495284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1935 (grafiğin başı)</a:t>
            </a:r>
          </a:p>
        </p:txBody>
      </p:sp>
      <p:sp>
        <p:nvSpPr>
          <p:cNvPr id="10" name="TextBox 9"/>
          <p:cNvSpPr txBox="1"/>
          <p:nvPr/>
        </p:nvSpPr>
        <p:spPr>
          <a:xfrm>
            <a:off x="612648" y="1819656"/>
            <a:ext cx="4916271" cy="202082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Doğum oranı yüksek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Ölüm oranı yüksek</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Piramit (1950): geniş taban, dar tepe</a:t>
            </a:r>
          </a:p>
        </p:txBody>
      </p:sp>
      <p:sp>
        <p:nvSpPr>
          <p:cNvPr id="11" name="Rounded Rectangle 10"/>
          <p:cNvSpPr/>
          <p:nvPr/>
        </p:nvSpPr>
        <p:spPr>
          <a:xfrm>
            <a:off x="6553047" y="1216152"/>
            <a:ext cx="5135727" cy="2697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553047" y="1216152"/>
            <a:ext cx="5135727" cy="530352"/>
          </a:xfrm>
          <a:prstGeom prst="roundRect">
            <a:avLst>
              <a:gd name="adj" fmla="val 25000"/>
            </a:avLst>
          </a:prstGeom>
          <a:solidFill>
            <a:srgbClr val="B85C12"/>
          </a:solidFill>
          <a:ln>
            <a:noFill/>
          </a:ln>
          <a:effectLst/>
        </p:spPr>
        <p:txBody>
          <a:bodyPr rtlCol="0" anchor="ctr"/>
          <a:lstStyle/>
          <a:p/>
        </p:txBody>
      </p:sp>
      <p:sp>
        <p:nvSpPr>
          <p:cNvPr id="13" name="Rectangle 12"/>
          <p:cNvSpPr/>
          <p:nvPr/>
        </p:nvSpPr>
        <p:spPr>
          <a:xfrm>
            <a:off x="6553047" y="1481328"/>
            <a:ext cx="5135727" cy="265176"/>
          </a:xfrm>
          <a:prstGeom prst="rect">
            <a:avLst/>
          </a:prstGeom>
          <a:solidFill>
            <a:srgbClr val="B85C12"/>
          </a:solidFill>
          <a:ln>
            <a:noFill/>
          </a:ln>
          <a:effectLst/>
        </p:spPr>
        <p:txBody>
          <a:bodyPr rtlCol="0" anchor="ctr"/>
          <a:lstStyle/>
          <a:p/>
        </p:txBody>
      </p:sp>
      <p:sp>
        <p:nvSpPr>
          <p:cNvPr id="14" name="TextBox 13"/>
          <p:cNvSpPr txBox="1"/>
          <p:nvPr/>
        </p:nvSpPr>
        <p:spPr>
          <a:xfrm>
            <a:off x="6644487" y="1216152"/>
            <a:ext cx="495284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2023 (grafiğin sonu)</a:t>
            </a:r>
          </a:p>
        </p:txBody>
      </p:sp>
      <p:sp>
        <p:nvSpPr>
          <p:cNvPr id="15" name="TextBox 14"/>
          <p:cNvSpPr txBox="1"/>
          <p:nvPr/>
        </p:nvSpPr>
        <p:spPr>
          <a:xfrm>
            <a:off x="6662775" y="1819656"/>
            <a:ext cx="4916271" cy="202082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Doğum oranı çok daha düşük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Ölüm oranı düşük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Nüfus artış hızı azalmış</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Piramit (2025): dar taban, genişleyen tepe</a:t>
            </a:r>
          </a:p>
        </p:txBody>
      </p:sp>
      <p:cxnSp>
        <p:nvCxnSpPr>
          <p:cNvPr id="16" name="Connector 15"/>
          <p:cNvCxnSpPr/>
          <p:nvPr/>
        </p:nvCxnSpPr>
        <p:spPr>
          <a:xfrm>
            <a:off x="5775807" y="2587752"/>
            <a:ext cx="640080" cy="0"/>
          </a:xfrm>
          <a:prstGeom prst="line">
            <a:avLst/>
          </a:prstGeom>
          <a:ln w="63500">
            <a:solidFill>
              <a:srgbClr val="B85C12"/>
            </a:solidFill>
            <a:tailEnd type="triangle" w="med" len="med"/>
          </a:ln>
        </p:spPr>
      </p:cxnSp>
      <p:sp>
        <p:nvSpPr>
          <p:cNvPr id="17" name="Rounded Rectangle 16"/>
          <p:cNvSpPr/>
          <p:nvPr/>
        </p:nvSpPr>
        <p:spPr>
          <a:xfrm>
            <a:off x="502920" y="4096512"/>
            <a:ext cx="11185855" cy="2148840"/>
          </a:xfrm>
          <a:prstGeom prst="roundRect">
            <a:avLst>
              <a:gd name="adj" fmla="val 6000"/>
            </a:avLst>
          </a:prstGeom>
          <a:solidFill>
            <a:srgbClr val="E3F1E4"/>
          </a:solidFill>
          <a:ln>
            <a:noFill/>
          </a:ln>
          <a:effectLst/>
        </p:spPr>
        <p:txBody>
          <a:bodyPr rtlCol="0" anchor="ctr"/>
          <a:lstStyle/>
          <a:p/>
        </p:txBody>
      </p:sp>
      <p:sp>
        <p:nvSpPr>
          <p:cNvPr id="18" name="Rectangle 17"/>
          <p:cNvSpPr/>
          <p:nvPr/>
        </p:nvSpPr>
        <p:spPr>
          <a:xfrm>
            <a:off x="502920" y="4096512"/>
            <a:ext cx="109728" cy="2148840"/>
          </a:xfrm>
          <a:prstGeom prst="rect">
            <a:avLst/>
          </a:prstGeom>
          <a:solidFill>
            <a:srgbClr val="2E7D32"/>
          </a:solidFill>
          <a:ln>
            <a:noFill/>
          </a:ln>
          <a:effectLst/>
        </p:spPr>
        <p:txBody>
          <a:bodyPr rtlCol="0" anchor="ctr"/>
          <a:lstStyle/>
          <a:p/>
        </p:txBody>
      </p:sp>
      <p:sp>
        <p:nvSpPr>
          <p:cNvPr id="19" name="TextBox 18"/>
          <p:cNvSpPr txBox="1"/>
          <p:nvPr/>
        </p:nvSpPr>
        <p:spPr>
          <a:xfrm>
            <a:off x="731520" y="4151376"/>
            <a:ext cx="10865815" cy="2039112"/>
          </a:xfrm>
          <a:prstGeom prst="rect">
            <a:avLst/>
          </a:prstGeom>
          <a:noFill/>
        </p:spPr>
        <p:txBody>
          <a:bodyPr wrap="square" anchor="ctr" lIns="73152" rIns="73152" tIns="36576" bIns="36576">
            <a:noAutofit/>
          </a:bodyPr>
          <a:lstStyle/>
          <a:p>
            <a:pPr algn="l">
              <a:spcBef>
                <a:spcPts val="0"/>
              </a:spcBef>
              <a:spcAft>
                <a:spcPts val="400"/>
              </a:spcAft>
            </a:pPr>
            <a:r>
              <a:rPr lang="tr-TR" sz="2200" b="1" i="0">
                <a:solidFill>
                  <a:srgbClr val="2E7D32"/>
                </a:solidFill>
                <a:latin typeface="Calibri"/>
              </a:rPr>
              <a:t>Sonuç</a:t>
            </a:r>
          </a:p>
          <a:p>
            <a:pPr algn="l">
              <a:spcBef>
                <a:spcPts val="0"/>
              </a:spcBef>
              <a:spcAft>
                <a:spcPts val="0"/>
              </a:spcAft>
            </a:pPr>
            <a:r>
              <a:rPr lang="tr-TR" sz="2200" b="0" i="0">
                <a:solidFill>
                  <a:srgbClr val="262626"/>
                </a:solidFill>
                <a:latin typeface="Calibri"/>
              </a:rPr>
              <a:t>Sağlık, beslenme, eğitim ve kentleşmedeki ilerlemeyle Türkiye'nin sosyal ve ekonomik gelişmişlik seviyesi yükselmiştir; nüfus özellikleri gelişmiş ülkelerinkine yaklaşmaktadır.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157</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240 / 379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Kitaba göre doğum oranlarının azalmasında etkili olan etkenler hangi seçenekte birlikte verilmiştir?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Savaşlar, salgınlar ve kıtlıklar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Bebek ölümlerinin artması ve kötü beslenme</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Tarım toplumuna dönüş ve kırsal yaşam</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Kentleşme, eğitim, kadınların çalışma hayatına girmesi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Göç vermek ve sanayinin gerilemesi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241 / 379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Kitaba göre doğum oranlarının azalmasında etkili olan etkenler hangi seçenekte birlikte verilmiştir?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Savaşlar, salgınlar ve kıtlıklar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Bebek ölümlerinin artması ve kötü beslenme</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Tarım toplumuna dönüş ve kırsal yaşam</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Kentleşme, eğitim, kadınların çalışma hayatına girmesi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Göç vermek ve sanayinin gerilemesi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Doğum oranlarının azalması üzerinde kentleşme, eğitim ve kadınların çalışma hayatına girmesi etkilidir.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242 / 379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çalışma yaprağı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 · 2 dk</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B85C12"/>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çizimi yapar.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B85C12"/>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Haritayı, tabloyu ve grafiği okur,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B85C12"/>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B85C12"/>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B85C12"/>
                </a:solidFill>
                <a:latin typeface="Calibri"/>
              </a:rPr>
              <a:t>Çalışma yaprağı: önce bireysel (6 dk), sonra grupta karşılaştırma (4 dk)</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243 / 379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700" b="1" i="0">
                <a:solidFill>
                  <a:srgbClr val="FFFFFF"/>
                </a:solidFill>
                <a:latin typeface="Calibri"/>
              </a:rPr>
              <a:t>Çalışma yaprağı: Türkiye'nin dünü, hangi ülkenin bugünü?</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BİREYSEL · 6 dk</a:t>
            </a:r>
          </a:p>
        </p:txBody>
      </p:sp>
      <p:sp>
        <p:nvSpPr>
          <p:cNvPr id="6" name="Rounded Rectangle 5"/>
          <p:cNvSpPr/>
          <p:nvPr/>
        </p:nvSpPr>
        <p:spPr>
          <a:xfrm>
            <a:off x="502920" y="1216152"/>
            <a:ext cx="11185855" cy="566928"/>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900" b="0" i="1">
                <a:solidFill>
                  <a:srgbClr val="262626"/>
                </a:solidFill>
                <a:latin typeface="Calibri"/>
              </a:rPr>
              <a:t>Türkiye'nin s. 157'deki dört piramidini oku; kitaptaki ülke piramitleriyle karşılaştır.</a:t>
            </a:r>
          </a:p>
        </p:txBody>
      </p:sp>
      <p:graphicFrame>
        <p:nvGraphicFramePr>
          <p:cNvPr id="7" name="Table 6"/>
          <p:cNvGraphicFramePr>
            <a:graphicFrameLocks noGrp="1"/>
          </p:cNvGraphicFramePr>
          <p:nvPr/>
        </p:nvGraphicFramePr>
        <p:xfrm>
          <a:off x="502920" y="1901952"/>
          <a:ext cx="11185855" cy="3712464"/>
        </p:xfrm>
        <a:graphic>
          <a:graphicData uri="http://schemas.openxmlformats.org/drawingml/2006/table">
            <a:tbl>
              <a:tblPr firstRow="1" bandRow="1">
                <a:tableStyleId>{5C22544A-7EE6-4342-B048-85BDC9FD1C3A}</a:tableStyleId>
              </a:tblPr>
              <a:tblGrid>
                <a:gridCol w="914400"/>
                <a:gridCol w="2514600"/>
                <a:gridCol w="2331720"/>
                <a:gridCol w="1325880"/>
                <a:gridCol w="4099255"/>
              </a:tblGrid>
              <a:tr h="566928">
                <a:tc>
                  <a:txBody>
                    <a:bodyPr wrap="square"/>
                    <a:lstStyle/>
                    <a:p>
                      <a:pPr algn="ctr">
                        <a:spcBef>
                          <a:spcPts val="0"/>
                        </a:spcBef>
                        <a:spcAft>
                          <a:spcPts val="0"/>
                        </a:spcAft>
                      </a:pPr>
                      <a:r>
                        <a:rPr lang="tr-TR" sz="1700" b="1" i="0">
                          <a:solidFill>
                            <a:srgbClr val="FFFFFF"/>
                          </a:solidFill>
                          <a:latin typeface="Calibri"/>
                        </a:rPr>
                        <a:t>Türkiye</a:t>
                      </a:r>
                    </a:p>
                  </a:txBody>
                  <a:tcPr marL="54864" marR="54864" marT="18288" marB="18288" anchor="ctr">
                    <a:solidFill>
                      <a:srgbClr val="B85C12"/>
                    </a:solidFill>
                  </a:tcPr>
                </a:tc>
                <a:tc>
                  <a:txBody>
                    <a:bodyPr wrap="square"/>
                    <a:lstStyle/>
                    <a:p>
                      <a:pPr algn="ctr">
                        <a:spcBef>
                          <a:spcPts val="0"/>
                        </a:spcBef>
                        <a:spcAft>
                          <a:spcPts val="0"/>
                        </a:spcAft>
                      </a:pPr>
                      <a:r>
                        <a:rPr lang="tr-TR" sz="1700" b="1" i="0">
                          <a:solidFill>
                            <a:srgbClr val="FFFFFF"/>
                          </a:solidFill>
                          <a:latin typeface="Calibri"/>
                        </a:rPr>
                        <a:t>Taban · gövde · tepe</a:t>
                      </a:r>
                    </a:p>
                  </a:txBody>
                  <a:tcPr marL="54864" marR="54864" marT="18288" marB="18288" anchor="ctr">
                    <a:solidFill>
                      <a:srgbClr val="B85C12"/>
                    </a:solidFill>
                  </a:tcPr>
                </a:tc>
                <a:tc>
                  <a:txBody>
                    <a:bodyPr wrap="square"/>
                    <a:lstStyle/>
                    <a:p>
                      <a:pPr algn="ctr">
                        <a:spcBef>
                          <a:spcPts val="0"/>
                        </a:spcBef>
                        <a:spcAft>
                          <a:spcPts val="0"/>
                        </a:spcAft>
                      </a:pPr>
                      <a:r>
                        <a:rPr lang="tr-TR" sz="1700" b="1" i="0">
                          <a:solidFill>
                            <a:srgbClr val="FFFFFF"/>
                          </a:solidFill>
                          <a:latin typeface="Calibri"/>
                        </a:rPr>
                        <a:t>En çok benzediği kitap piramidi</a:t>
                      </a:r>
                    </a:p>
                  </a:txBody>
                  <a:tcPr marL="54864" marR="54864" marT="18288" marB="18288" anchor="ctr">
                    <a:solidFill>
                      <a:srgbClr val="B85C12"/>
                    </a:solidFill>
                  </a:tcPr>
                </a:tc>
                <a:tc>
                  <a:txBody>
                    <a:bodyPr wrap="square"/>
                    <a:lstStyle/>
                    <a:p>
                      <a:pPr algn="ctr">
                        <a:spcBef>
                          <a:spcPts val="0"/>
                        </a:spcBef>
                        <a:spcAft>
                          <a:spcPts val="0"/>
                        </a:spcAft>
                      </a:pPr>
                      <a:r>
                        <a:rPr lang="tr-TR" sz="1700" b="1" i="0">
                          <a:solidFill>
                            <a:srgbClr val="FFFFFF"/>
                          </a:solidFill>
                          <a:latin typeface="Calibri"/>
                        </a:rPr>
                        <a:t>Olası aşama</a:t>
                      </a:r>
                    </a:p>
                  </a:txBody>
                  <a:tcPr marL="54864" marR="54864" marT="18288" marB="18288" anchor="ctr">
                    <a:solidFill>
                      <a:srgbClr val="B85C12"/>
                    </a:solidFill>
                  </a:tcPr>
                </a:tc>
                <a:tc>
                  <a:txBody>
                    <a:bodyPr wrap="square"/>
                    <a:lstStyle/>
                    <a:p>
                      <a:pPr algn="ctr">
                        <a:spcBef>
                          <a:spcPts val="0"/>
                        </a:spcBef>
                        <a:spcAft>
                          <a:spcPts val="0"/>
                        </a:spcAft>
                      </a:pPr>
                      <a:r>
                        <a:rPr lang="tr-TR" sz="1700" b="1" i="0">
                          <a:solidFill>
                            <a:srgbClr val="FFFFFF"/>
                          </a:solidFill>
                          <a:latin typeface="Calibri"/>
                        </a:rPr>
                        <a:t>Gerekçe (iki veri)</a:t>
                      </a:r>
                    </a:p>
                  </a:txBody>
                  <a:tcPr marL="54864" marR="54864" marT="18288" marB="18288" anchor="ctr">
                    <a:solidFill>
                      <a:srgbClr val="B85C12"/>
                    </a:solidFill>
                  </a:tcPr>
                </a:tc>
              </a:tr>
              <a:tr h="786384">
                <a:tc>
                  <a:txBody>
                    <a:bodyPr wrap="square"/>
                    <a:lstStyle/>
                    <a:p>
                      <a:pPr algn="ctr">
                        <a:spcBef>
                          <a:spcPts val="0"/>
                        </a:spcBef>
                        <a:spcAft>
                          <a:spcPts val="0"/>
                        </a:spcAft>
                      </a:pPr>
                      <a:r>
                        <a:rPr lang="tr-TR" sz="2200" b="1" i="0">
                          <a:solidFill>
                            <a:srgbClr val="262626"/>
                          </a:solidFill>
                          <a:latin typeface="Calibri"/>
                        </a:rPr>
                        <a:t>1950</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786384">
                <a:tc>
                  <a:txBody>
                    <a:bodyPr wrap="square"/>
                    <a:lstStyle/>
                    <a:p>
                      <a:pPr algn="ctr">
                        <a:spcBef>
                          <a:spcPts val="0"/>
                        </a:spcBef>
                        <a:spcAft>
                          <a:spcPts val="0"/>
                        </a:spcAft>
                      </a:pPr>
                      <a:r>
                        <a:rPr lang="tr-TR" sz="2200" b="1" i="0">
                          <a:solidFill>
                            <a:srgbClr val="262626"/>
                          </a:solidFill>
                          <a:latin typeface="Calibri"/>
                        </a:rPr>
                        <a:t>1980</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786384">
                <a:tc>
                  <a:txBody>
                    <a:bodyPr wrap="square"/>
                    <a:lstStyle/>
                    <a:p>
                      <a:pPr algn="ctr">
                        <a:spcBef>
                          <a:spcPts val="0"/>
                        </a:spcBef>
                        <a:spcAft>
                          <a:spcPts val="0"/>
                        </a:spcAft>
                      </a:pPr>
                      <a:r>
                        <a:rPr lang="tr-TR" sz="2200" b="1" i="0">
                          <a:solidFill>
                            <a:srgbClr val="262626"/>
                          </a:solidFill>
                          <a:latin typeface="Calibri"/>
                        </a:rPr>
                        <a:t>2000</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786384">
                <a:tc>
                  <a:txBody>
                    <a:bodyPr wrap="square"/>
                    <a:lstStyle/>
                    <a:p>
                      <a:pPr algn="ctr">
                        <a:spcBef>
                          <a:spcPts val="0"/>
                        </a:spcBef>
                        <a:spcAft>
                          <a:spcPts val="0"/>
                        </a:spcAft>
                      </a:pPr>
                      <a:r>
                        <a:rPr lang="tr-TR" sz="2200" b="1" i="0">
                          <a:solidFill>
                            <a:srgbClr val="262626"/>
                          </a:solidFill>
                          <a:latin typeface="Calibri"/>
                        </a:rPr>
                        <a:t>2025</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bl>
          </a:graphicData>
        </a:graphic>
      </p:graphicFrame>
      <p:sp>
        <p:nvSpPr>
          <p:cNvPr id="8" name="Rounded Rectangle 7"/>
          <p:cNvSpPr/>
          <p:nvPr/>
        </p:nvSpPr>
        <p:spPr>
          <a:xfrm>
            <a:off x="502920" y="5742432"/>
            <a:ext cx="11185855" cy="530352"/>
          </a:xfrm>
          <a:prstGeom prst="roundRect">
            <a:avLst>
              <a:gd name="adj" fmla="val 8000"/>
            </a:avLst>
          </a:prstGeom>
          <a:solidFill>
            <a:srgbClr val="F0F0F0"/>
          </a:solidFill>
          <a:ln>
            <a:noFill/>
          </a:ln>
          <a:effectLst/>
        </p:spPr>
        <p:txBody>
          <a:bodyPr rtlCol="0" anchor="ctr" wrap="square" lIns="128016" rIns="128016" tIns="18288" bIns="18288">
            <a:noAutofit/>
          </a:bodyPr>
          <a:lstStyle/>
          <a:p>
            <a:pPr algn="ctr">
              <a:spcBef>
                <a:spcPts val="0"/>
              </a:spcBef>
              <a:spcAft>
                <a:spcPts val="0"/>
              </a:spcAft>
            </a:pPr>
            <a:r>
              <a:rPr lang="tr-TR" sz="1900" b="1" i="0">
                <a:solidFill>
                  <a:srgbClr val="262626"/>
                </a:solidFill>
                <a:latin typeface="Calibri"/>
              </a:rPr>
              <a:t>Önce bireysel (6 dk) → sonra grubunla karşılaştır (4 dk) · gerekçe en az iki veri</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Rounded Rectangle 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 156, 157</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244 / 379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Karşılaştırma için piramitler</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ÇALIŞMA YAPRAĞI</a:t>
            </a:r>
          </a:p>
        </p:txBody>
      </p:sp>
      <p:pic>
        <p:nvPicPr>
          <p:cNvPr id="6" name="Picture 5" descr="h25_tr1950_s157.jpg"/>
          <p:cNvPicPr>
            <a:picLocks noChangeAspect="1"/>
          </p:cNvPicPr>
          <p:nvPr/>
        </p:nvPicPr>
        <p:blipFill>
          <a:blip r:embed="rId3"/>
          <a:stretch>
            <a:fillRect/>
          </a:stretch>
        </p:blipFill>
        <p:spPr>
          <a:xfrm>
            <a:off x="507612" y="1216152"/>
            <a:ext cx="2660662" cy="1965960"/>
          </a:xfrm>
          <a:prstGeom prst="rect">
            <a:avLst/>
          </a:prstGeom>
          <a:ln w="9525">
            <a:solidFill>
              <a:srgbClr val="D9D9D9"/>
            </a:solidFill>
          </a:ln>
        </p:spPr>
      </p:pic>
      <p:sp>
        <p:nvSpPr>
          <p:cNvPr id="7" name="TextBox 6"/>
          <p:cNvSpPr txBox="1"/>
          <p:nvPr/>
        </p:nvSpPr>
        <p:spPr>
          <a:xfrm>
            <a:off x="502920" y="3209544"/>
            <a:ext cx="2670048" cy="292608"/>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B85C12"/>
                </a:solidFill>
                <a:latin typeface="Calibri"/>
              </a:rPr>
              <a:t>Türkiye 1950</a:t>
            </a:r>
          </a:p>
        </p:txBody>
      </p:sp>
      <p:pic>
        <p:nvPicPr>
          <p:cNvPr id="8" name="Picture 7" descr="h25_tr1980_s157.jpg"/>
          <p:cNvPicPr>
            <a:picLocks noChangeAspect="1"/>
          </p:cNvPicPr>
          <p:nvPr/>
        </p:nvPicPr>
        <p:blipFill>
          <a:blip r:embed="rId4"/>
          <a:stretch>
            <a:fillRect/>
          </a:stretch>
        </p:blipFill>
        <p:spPr>
          <a:xfrm>
            <a:off x="3353304" y="1216152"/>
            <a:ext cx="2646484" cy="1965960"/>
          </a:xfrm>
          <a:prstGeom prst="rect">
            <a:avLst/>
          </a:prstGeom>
          <a:ln w="9525">
            <a:solidFill>
              <a:srgbClr val="D9D9D9"/>
            </a:solidFill>
          </a:ln>
        </p:spPr>
      </p:pic>
      <p:sp>
        <p:nvSpPr>
          <p:cNvPr id="9" name="TextBox 8"/>
          <p:cNvSpPr txBox="1"/>
          <p:nvPr/>
        </p:nvSpPr>
        <p:spPr>
          <a:xfrm>
            <a:off x="3341522" y="3209544"/>
            <a:ext cx="2670048" cy="292608"/>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B85C12"/>
                </a:solidFill>
                <a:latin typeface="Calibri"/>
              </a:rPr>
              <a:t>Türkiye 1980</a:t>
            </a:r>
          </a:p>
        </p:txBody>
      </p:sp>
      <p:pic>
        <p:nvPicPr>
          <p:cNvPr id="10" name="Picture 9" descr="h25_tr2000_s157.jpg"/>
          <p:cNvPicPr>
            <a:picLocks noChangeAspect="1"/>
          </p:cNvPicPr>
          <p:nvPr/>
        </p:nvPicPr>
        <p:blipFill>
          <a:blip r:embed="rId5"/>
          <a:stretch>
            <a:fillRect/>
          </a:stretch>
        </p:blipFill>
        <p:spPr>
          <a:xfrm>
            <a:off x="6258873" y="1216152"/>
            <a:ext cx="2512549" cy="1965960"/>
          </a:xfrm>
          <a:prstGeom prst="rect">
            <a:avLst/>
          </a:prstGeom>
          <a:ln w="9525">
            <a:solidFill>
              <a:srgbClr val="D9D9D9"/>
            </a:solidFill>
          </a:ln>
        </p:spPr>
      </p:pic>
      <p:sp>
        <p:nvSpPr>
          <p:cNvPr id="11" name="TextBox 10"/>
          <p:cNvSpPr txBox="1"/>
          <p:nvPr/>
        </p:nvSpPr>
        <p:spPr>
          <a:xfrm>
            <a:off x="6180124" y="3209544"/>
            <a:ext cx="2670048" cy="292608"/>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B85C12"/>
                </a:solidFill>
                <a:latin typeface="Calibri"/>
              </a:rPr>
              <a:t>Türkiye 2000</a:t>
            </a:r>
          </a:p>
        </p:txBody>
      </p:sp>
      <p:pic>
        <p:nvPicPr>
          <p:cNvPr id="12" name="Picture 11" descr="h25_tr2025_s157.jpg"/>
          <p:cNvPicPr>
            <a:picLocks noChangeAspect="1"/>
          </p:cNvPicPr>
          <p:nvPr/>
        </p:nvPicPr>
        <p:blipFill>
          <a:blip r:embed="rId6"/>
          <a:stretch>
            <a:fillRect/>
          </a:stretch>
        </p:blipFill>
        <p:spPr>
          <a:xfrm>
            <a:off x="9137736" y="1216152"/>
            <a:ext cx="2432028" cy="1965960"/>
          </a:xfrm>
          <a:prstGeom prst="rect">
            <a:avLst/>
          </a:prstGeom>
          <a:ln w="9525">
            <a:solidFill>
              <a:srgbClr val="D9D9D9"/>
            </a:solidFill>
          </a:ln>
        </p:spPr>
      </p:pic>
      <p:sp>
        <p:nvSpPr>
          <p:cNvPr id="13" name="TextBox 12"/>
          <p:cNvSpPr txBox="1"/>
          <p:nvPr/>
        </p:nvSpPr>
        <p:spPr>
          <a:xfrm>
            <a:off x="9018727" y="3209544"/>
            <a:ext cx="2670048" cy="292608"/>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B85C12"/>
                </a:solidFill>
                <a:latin typeface="Calibri"/>
              </a:rPr>
              <a:t>Türkiye 2025</a:t>
            </a:r>
          </a:p>
        </p:txBody>
      </p:sp>
      <p:pic>
        <p:nvPicPr>
          <p:cNvPr id="14" name="Picture 13" descr="h24_etiyopya_s156.jpg"/>
          <p:cNvPicPr>
            <a:picLocks noChangeAspect="1"/>
          </p:cNvPicPr>
          <p:nvPr/>
        </p:nvPicPr>
        <p:blipFill>
          <a:blip r:embed="rId7"/>
          <a:stretch>
            <a:fillRect/>
          </a:stretch>
        </p:blipFill>
        <p:spPr>
          <a:xfrm>
            <a:off x="502920" y="3828567"/>
            <a:ext cx="2103120" cy="1313128"/>
          </a:xfrm>
          <a:prstGeom prst="rect">
            <a:avLst/>
          </a:prstGeom>
          <a:ln w="9525">
            <a:solidFill>
              <a:srgbClr val="D9D9D9"/>
            </a:solidFill>
          </a:ln>
        </p:spPr>
      </p:pic>
      <p:sp>
        <p:nvSpPr>
          <p:cNvPr id="15" name="TextBox 14"/>
          <p:cNvSpPr txBox="1"/>
          <p:nvPr/>
        </p:nvSpPr>
        <p:spPr>
          <a:xfrm>
            <a:off x="502920" y="5312664"/>
            <a:ext cx="2103120" cy="292608"/>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4F4F4F"/>
                </a:solidFill>
                <a:latin typeface="Calibri"/>
              </a:rPr>
              <a:t>Etiyopya (2023)</a:t>
            </a:r>
          </a:p>
        </p:txBody>
      </p:sp>
      <p:pic>
        <p:nvPicPr>
          <p:cNvPr id="16" name="Picture 15" descr="h24_meksika_s156.jpg"/>
          <p:cNvPicPr>
            <a:picLocks noChangeAspect="1"/>
          </p:cNvPicPr>
          <p:nvPr/>
        </p:nvPicPr>
        <p:blipFill>
          <a:blip r:embed="rId8"/>
          <a:stretch>
            <a:fillRect/>
          </a:stretch>
        </p:blipFill>
        <p:spPr>
          <a:xfrm>
            <a:off x="2773603" y="3832530"/>
            <a:ext cx="2103120" cy="1305202"/>
          </a:xfrm>
          <a:prstGeom prst="rect">
            <a:avLst/>
          </a:prstGeom>
          <a:ln w="9525">
            <a:solidFill>
              <a:srgbClr val="D9D9D9"/>
            </a:solidFill>
          </a:ln>
        </p:spPr>
      </p:pic>
      <p:sp>
        <p:nvSpPr>
          <p:cNvPr id="17" name="TextBox 16"/>
          <p:cNvSpPr txBox="1"/>
          <p:nvPr/>
        </p:nvSpPr>
        <p:spPr>
          <a:xfrm>
            <a:off x="2773603" y="5312664"/>
            <a:ext cx="2103120" cy="292608"/>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4F4F4F"/>
                </a:solidFill>
                <a:latin typeface="Calibri"/>
              </a:rPr>
              <a:t>Meksika (2023)</a:t>
            </a:r>
          </a:p>
        </p:txBody>
      </p:sp>
      <p:pic>
        <p:nvPicPr>
          <p:cNvPr id="18" name="Picture 17" descr="h24_azerbaycan_s154.jpg"/>
          <p:cNvPicPr>
            <a:picLocks noChangeAspect="1"/>
          </p:cNvPicPr>
          <p:nvPr/>
        </p:nvPicPr>
        <p:blipFill>
          <a:blip r:embed="rId9"/>
          <a:stretch>
            <a:fillRect/>
          </a:stretch>
        </p:blipFill>
        <p:spPr>
          <a:xfrm>
            <a:off x="5044287" y="3832138"/>
            <a:ext cx="2103120" cy="1305987"/>
          </a:xfrm>
          <a:prstGeom prst="rect">
            <a:avLst/>
          </a:prstGeom>
          <a:ln w="9525">
            <a:solidFill>
              <a:srgbClr val="D9D9D9"/>
            </a:solidFill>
          </a:ln>
        </p:spPr>
      </p:pic>
      <p:sp>
        <p:nvSpPr>
          <p:cNvPr id="19" name="TextBox 18"/>
          <p:cNvSpPr txBox="1"/>
          <p:nvPr/>
        </p:nvSpPr>
        <p:spPr>
          <a:xfrm>
            <a:off x="5044287" y="5312664"/>
            <a:ext cx="2103120" cy="292608"/>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4F4F4F"/>
                </a:solidFill>
                <a:latin typeface="Calibri"/>
              </a:rPr>
              <a:t>Azerbaycan (2023)</a:t>
            </a:r>
          </a:p>
        </p:txBody>
      </p:sp>
      <p:pic>
        <p:nvPicPr>
          <p:cNvPr id="20" name="Picture 19" descr="h24_kanada_s156.jpg"/>
          <p:cNvPicPr>
            <a:picLocks noChangeAspect="1"/>
          </p:cNvPicPr>
          <p:nvPr/>
        </p:nvPicPr>
        <p:blipFill>
          <a:blip r:embed="rId10"/>
          <a:stretch>
            <a:fillRect/>
          </a:stretch>
        </p:blipFill>
        <p:spPr>
          <a:xfrm>
            <a:off x="7314971" y="3829406"/>
            <a:ext cx="2103120" cy="1311451"/>
          </a:xfrm>
          <a:prstGeom prst="rect">
            <a:avLst/>
          </a:prstGeom>
          <a:ln w="9525">
            <a:solidFill>
              <a:srgbClr val="D9D9D9"/>
            </a:solidFill>
          </a:ln>
        </p:spPr>
      </p:pic>
      <p:sp>
        <p:nvSpPr>
          <p:cNvPr id="21" name="TextBox 20"/>
          <p:cNvSpPr txBox="1"/>
          <p:nvPr/>
        </p:nvSpPr>
        <p:spPr>
          <a:xfrm>
            <a:off x="7314971" y="5312664"/>
            <a:ext cx="2103120" cy="292608"/>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4F4F4F"/>
                </a:solidFill>
                <a:latin typeface="Calibri"/>
              </a:rPr>
              <a:t>Kanada (2023)</a:t>
            </a:r>
          </a:p>
        </p:txBody>
      </p:sp>
      <p:pic>
        <p:nvPicPr>
          <p:cNvPr id="22" name="Picture 21" descr="h24_japonya_s156.jpg"/>
          <p:cNvPicPr>
            <a:picLocks noChangeAspect="1"/>
          </p:cNvPicPr>
          <p:nvPr/>
        </p:nvPicPr>
        <p:blipFill>
          <a:blip r:embed="rId11"/>
          <a:stretch>
            <a:fillRect/>
          </a:stretch>
        </p:blipFill>
        <p:spPr>
          <a:xfrm>
            <a:off x="9585655" y="3822890"/>
            <a:ext cx="2103120" cy="1324483"/>
          </a:xfrm>
          <a:prstGeom prst="rect">
            <a:avLst/>
          </a:prstGeom>
          <a:ln w="9525">
            <a:solidFill>
              <a:srgbClr val="D9D9D9"/>
            </a:solidFill>
          </a:ln>
        </p:spPr>
      </p:pic>
      <p:sp>
        <p:nvSpPr>
          <p:cNvPr id="23" name="TextBox 22"/>
          <p:cNvSpPr txBox="1"/>
          <p:nvPr/>
        </p:nvSpPr>
        <p:spPr>
          <a:xfrm>
            <a:off x="9585655" y="5312664"/>
            <a:ext cx="2103120" cy="292608"/>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4F4F4F"/>
                </a:solidFill>
                <a:latin typeface="Calibri"/>
              </a:rPr>
              <a:t>Japonya (2023)</a:t>
            </a:r>
          </a:p>
        </p:txBody>
      </p:sp>
      <p:cxnSp>
        <p:nvCxnSpPr>
          <p:cNvPr id="24" name="Connector 23"/>
          <p:cNvCxnSpPr/>
          <p:nvPr/>
        </p:nvCxnSpPr>
        <p:spPr>
          <a:xfrm>
            <a:off x="502920" y="3566160"/>
            <a:ext cx="11185855" cy="0"/>
          </a:xfrm>
          <a:prstGeom prst="line">
            <a:avLst/>
          </a:prstGeom>
          <a:ln w="19050">
            <a:solidFill>
              <a:srgbClr val="D9D9D9"/>
            </a:solidFill>
            <a:prstDash val="dash"/>
          </a:ln>
        </p:spPr>
      </p:cxn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 156, 157</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245 / 379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Çalışma yaprağı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16152"/>
          <a:ext cx="11185855" cy="4663440"/>
        </p:xfrm>
        <a:graphic>
          <a:graphicData uri="http://schemas.openxmlformats.org/drawingml/2006/table">
            <a:tbl>
              <a:tblPr firstRow="1" bandRow="1">
                <a:tableStyleId>{5C22544A-7EE6-4342-B048-85BDC9FD1C3A}</a:tableStyleId>
              </a:tblPr>
              <a:tblGrid>
                <a:gridCol w="914400"/>
                <a:gridCol w="2514600"/>
                <a:gridCol w="2331720"/>
                <a:gridCol w="1325880"/>
                <a:gridCol w="4099255"/>
              </a:tblGrid>
              <a:tr h="566928">
                <a:tc>
                  <a:txBody>
                    <a:bodyPr wrap="square"/>
                    <a:lstStyle/>
                    <a:p>
                      <a:pPr algn="ctr">
                        <a:spcBef>
                          <a:spcPts val="0"/>
                        </a:spcBef>
                        <a:spcAft>
                          <a:spcPts val="0"/>
                        </a:spcAft>
                      </a:pPr>
                      <a:r>
                        <a:rPr lang="tr-TR" sz="1700" b="1" i="0">
                          <a:solidFill>
                            <a:srgbClr val="FFFFFF"/>
                          </a:solidFill>
                          <a:latin typeface="Calibri"/>
                        </a:rPr>
                        <a:t>Türkiye</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Taban · gövde · tepe</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En çok benzediği kitap piramidi</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Olası aşama</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Gerekçe (iki veri)</a:t>
                      </a:r>
                    </a:p>
                  </a:txBody>
                  <a:tcPr marL="54864" marR="54864" marT="18288" marB="18288" anchor="ctr">
                    <a:solidFill>
                      <a:srgbClr val="2E7D32"/>
                    </a:solidFill>
                  </a:tcPr>
                </a:tc>
              </a:tr>
              <a:tr h="1024128">
                <a:tc>
                  <a:txBody>
                    <a:bodyPr wrap="square"/>
                    <a:lstStyle/>
                    <a:p>
                      <a:pPr algn="ctr">
                        <a:spcBef>
                          <a:spcPts val="0"/>
                        </a:spcBef>
                        <a:spcAft>
                          <a:spcPts val="0"/>
                        </a:spcAft>
                      </a:pPr>
                      <a:r>
                        <a:rPr lang="tr-TR" sz="1700" b="0" i="0">
                          <a:solidFill>
                            <a:srgbClr val="262626"/>
                          </a:solidFill>
                          <a:latin typeface="Calibri"/>
                        </a:rPr>
                        <a:t>1950</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Geniş taban, dar tepe (üçgen)</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Etiyopya (2023)</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2</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Taban en geniş, yaşlı çok az; grafikte ölüm oranı hızla düşüyor, doğum yüksek</a:t>
                      </a:r>
                    </a:p>
                  </a:txBody>
                  <a:tcPr marL="54864" marR="54864" marT="18288" marB="18288" anchor="ctr">
                    <a:solidFill>
                      <a:srgbClr val="FFFFFF"/>
                    </a:solidFill>
                  </a:tcPr>
                </a:tc>
              </a:tr>
              <a:tr h="1024128">
                <a:tc>
                  <a:txBody>
                    <a:bodyPr wrap="square"/>
                    <a:lstStyle/>
                    <a:p>
                      <a:pPr algn="ctr">
                        <a:spcBef>
                          <a:spcPts val="0"/>
                        </a:spcBef>
                        <a:spcAft>
                          <a:spcPts val="0"/>
                        </a:spcAft>
                      </a:pPr>
                      <a:r>
                        <a:rPr lang="tr-TR" sz="1700" b="0" i="0">
                          <a:solidFill>
                            <a:srgbClr val="262626"/>
                          </a:solidFill>
                          <a:latin typeface="Calibri"/>
                        </a:rPr>
                        <a:t>1980</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Taban hâlâ geniş; alt çubuklar arası fark azalmış</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Etiyopya ile Meksika arası</a:t>
                      </a:r>
                    </a:p>
                  </a:txBody>
                  <a:tcPr marL="54864" marR="54864" marT="18288" marB="18288" anchor="ctr">
                    <a:solidFill>
                      <a:srgbClr val="E3F1E4"/>
                    </a:solidFill>
                  </a:tcPr>
                </a:tc>
                <a:tc>
                  <a:txBody>
                    <a:bodyPr wrap="square"/>
                    <a:lstStyle/>
                    <a:p>
                      <a:pPr algn="ctr">
                        <a:spcBef>
                          <a:spcPts val="0"/>
                        </a:spcBef>
                        <a:spcAft>
                          <a:spcPts val="0"/>
                        </a:spcAft>
                      </a:pPr>
                      <a:r>
                        <a:rPr lang="tr-TR" sz="1700" b="0" i="0">
                          <a:solidFill>
                            <a:srgbClr val="262626"/>
                          </a:solidFill>
                          <a:latin typeface="Calibri"/>
                        </a:rPr>
                        <a:t>3'ün başı</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Şekil hâlâ üçgen; ama grafikte doğum oranı 1960'tan beri düşüyor</a:t>
                      </a:r>
                    </a:p>
                  </a:txBody>
                  <a:tcPr marL="54864" marR="54864" marT="18288" marB="18288" anchor="ctr">
                    <a:solidFill>
                      <a:srgbClr val="E3F1E4"/>
                    </a:solidFill>
                  </a:tcPr>
                </a:tc>
              </a:tr>
              <a:tr h="1024128">
                <a:tc>
                  <a:txBody>
                    <a:bodyPr wrap="square"/>
                    <a:lstStyle/>
                    <a:p>
                      <a:pPr algn="ctr">
                        <a:spcBef>
                          <a:spcPts val="0"/>
                        </a:spcBef>
                        <a:spcAft>
                          <a:spcPts val="0"/>
                        </a:spcAft>
                      </a:pPr>
                      <a:r>
                        <a:rPr lang="tr-TR" sz="1700" b="0" i="0">
                          <a:solidFill>
                            <a:srgbClr val="262626"/>
                          </a:solidFill>
                          <a:latin typeface="Calibri"/>
                        </a:rPr>
                        <a:t>2000</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Taban daralmaya başlamış; gövde şişkin</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Meksika (2023)</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3</a:t>
                      </a:r>
                    </a:p>
                  </a:txBody>
                  <a:tcPr marL="54864" marR="54864" marT="18288" marB="18288" anchor="ctr">
                    <a:solidFill>
                      <a:srgbClr val="FFFFFF"/>
                    </a:solidFill>
                  </a:tcPr>
                </a:tc>
                <a:tc>
                  <a:txBody>
                    <a:bodyPr wrap="square"/>
                    <a:lstStyle/>
                    <a:p>
                      <a:pPr algn="l">
                        <a:spcBef>
                          <a:spcPts val="0"/>
                        </a:spcBef>
                        <a:spcAft>
                          <a:spcPts val="0"/>
                        </a:spcAft>
                      </a:pPr>
                      <a:r>
                        <a:rPr lang="tr-TR" sz="1700" b="0" i="0">
                          <a:solidFill>
                            <a:srgbClr val="262626"/>
                          </a:solidFill>
                          <a:latin typeface="Calibri"/>
                        </a:rPr>
                        <a:t>0-4 yaş grubu 15-19'dan dar; doğum oranı düşüyor, ölüm düşük</a:t>
                      </a:r>
                    </a:p>
                  </a:txBody>
                  <a:tcPr marL="54864" marR="54864" marT="18288" marB="18288" anchor="ctr">
                    <a:solidFill>
                      <a:srgbClr val="FFFFFF"/>
                    </a:solidFill>
                  </a:tcPr>
                </a:tc>
              </a:tr>
              <a:tr h="1024128">
                <a:tc>
                  <a:txBody>
                    <a:bodyPr wrap="square"/>
                    <a:lstStyle/>
                    <a:p>
                      <a:pPr algn="ctr">
                        <a:spcBef>
                          <a:spcPts val="0"/>
                        </a:spcBef>
                        <a:spcAft>
                          <a:spcPts val="0"/>
                        </a:spcAft>
                      </a:pPr>
                      <a:r>
                        <a:rPr lang="tr-TR" sz="1700" b="0" i="0">
                          <a:solidFill>
                            <a:srgbClr val="262626"/>
                          </a:solidFill>
                          <a:latin typeface="Calibri"/>
                        </a:rPr>
                        <a:t>2025</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Dar taban; gövde dikdörtgene yakın; tepe genişliyor</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Kanada'ya yaklaşıyor</a:t>
                      </a:r>
                    </a:p>
                  </a:txBody>
                  <a:tcPr marL="54864" marR="54864" marT="18288" marB="18288" anchor="ctr">
                    <a:solidFill>
                      <a:srgbClr val="E3F1E4"/>
                    </a:solidFill>
                  </a:tcPr>
                </a:tc>
                <a:tc>
                  <a:txBody>
                    <a:bodyPr wrap="square"/>
                    <a:lstStyle/>
                    <a:p>
                      <a:pPr algn="ctr">
                        <a:spcBef>
                          <a:spcPts val="0"/>
                        </a:spcBef>
                        <a:spcAft>
                          <a:spcPts val="0"/>
                        </a:spcAft>
                      </a:pPr>
                      <a:r>
                        <a:rPr lang="tr-TR" sz="1700" b="0" i="0">
                          <a:solidFill>
                            <a:srgbClr val="262626"/>
                          </a:solidFill>
                          <a:latin typeface="Calibri"/>
                        </a:rPr>
                        <a:t>3'ün sonu → 4</a:t>
                      </a:r>
                    </a:p>
                  </a:txBody>
                  <a:tcPr marL="54864" marR="54864" marT="18288" marB="18288" anchor="ctr">
                    <a:solidFill>
                      <a:srgbClr val="E3F1E4"/>
                    </a:solidFill>
                  </a:tcPr>
                </a:tc>
                <a:tc>
                  <a:txBody>
                    <a:bodyPr wrap="square"/>
                    <a:lstStyle/>
                    <a:p>
                      <a:pPr algn="l">
                        <a:spcBef>
                          <a:spcPts val="0"/>
                        </a:spcBef>
                        <a:spcAft>
                          <a:spcPts val="0"/>
                        </a:spcAft>
                      </a:pPr>
                      <a:r>
                        <a:rPr lang="tr-TR" sz="1700" b="0" i="0">
                          <a:solidFill>
                            <a:srgbClr val="262626"/>
                          </a:solidFill>
                          <a:latin typeface="Calibri"/>
                        </a:rPr>
                        <a:t>0-4 belirgin dar; grafikte doğum en düşük düzeyde, artış hızı çok düşük</a:t>
                      </a:r>
                    </a:p>
                  </a:txBody>
                  <a:tcPr marL="54864" marR="54864" marT="18288" marB="18288" anchor="ctr">
                    <a:solidFill>
                      <a:srgbClr val="E3F1E4"/>
                    </a:solidFill>
                  </a:tcPr>
                </a:tc>
              </a:tr>
            </a:tbl>
          </a:graphicData>
        </a:graphic>
      </p:graphicFrame>
      <p:sp>
        <p:nvSpPr>
          <p:cNvPr id="7" name="TextBox 6"/>
          <p:cNvSpPr txBox="1"/>
          <p:nvPr/>
        </p:nvSpPr>
        <p:spPr>
          <a:xfrm>
            <a:off x="502920" y="5943600"/>
            <a:ext cx="11185855" cy="329184"/>
          </a:xfrm>
          <a:prstGeom prst="rect">
            <a:avLst/>
          </a:prstGeom>
          <a:noFill/>
        </p:spPr>
        <p:txBody>
          <a:bodyPr wrap="square" anchor="t" lIns="73152" rIns="73152" tIns="36576" bIns="36576">
            <a:noAutofit/>
          </a:bodyPr>
          <a:lstStyle/>
          <a:p>
            <a:pPr algn="r">
              <a:spcBef>
                <a:spcPts val="0"/>
              </a:spcBef>
              <a:spcAft>
                <a:spcPts val="0"/>
              </a:spcAft>
            </a:pPr>
            <a:r>
              <a:rPr lang="tr-TR" sz="1400" b="0" i="1">
                <a:solidFill>
                  <a:srgbClr val="767676"/>
                </a:solidFill>
                <a:latin typeface="Calibri"/>
              </a:rPr>
              <a:t>Gerekçeli farklı cevaplar kabul edilir: ölçüt iki veriye dayanmak.</a:t>
            </a:r>
          </a:p>
        </p:txBody>
      </p:sp>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 156, 157</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246 / 379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Çalışma kâğıdı: Bölüm 3 · 12-13. sorular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BİREYSEL · 5 dk</a:t>
            </a:r>
          </a:p>
        </p:txBody>
      </p:sp>
      <p:sp>
        <p:nvSpPr>
          <p:cNvPr id="6" name="Rounded Rectangle 5"/>
          <p:cNvSpPr/>
          <p:nvPr/>
        </p:nvSpPr>
        <p:spPr>
          <a:xfrm>
            <a:off x="502920" y="1444752"/>
            <a:ext cx="11185855" cy="1463040"/>
          </a:xfrm>
          <a:prstGeom prst="roundRect">
            <a:avLst>
              <a:gd name="adj" fmla="val 8000"/>
            </a:avLst>
          </a:prstGeom>
          <a:solidFill>
            <a:srgbClr val="F0F0F0"/>
          </a:solidFill>
          <a:ln>
            <a:noFill/>
          </a:ln>
          <a:effectLst/>
        </p:spPr>
        <p:txBody>
          <a:bodyPr rtlCol="0" anchor="ctr" wrap="square" lIns="320040" rIns="320040" tIns="73152" bIns="73152">
            <a:noAutofit/>
          </a:bodyPr>
          <a:lstStyle/>
          <a:p>
            <a:pPr algn="l">
              <a:spcBef>
                <a:spcPts val="0"/>
              </a:spcBef>
              <a:spcAft>
                <a:spcPts val="800"/>
              </a:spcAft>
            </a:pPr>
            <a:r>
              <a:rPr lang="tr-TR" sz="2400" b="1" i="0">
                <a:solidFill>
                  <a:srgbClr val="B85C12"/>
                </a:solidFill>
                <a:latin typeface="Calibri"/>
              </a:rPr>
              <a:t>COG9-CK-U4 · Bölüm 3: Demografik Dönüşüm ve Nüfus Piramitleri</a:t>
            </a:r>
          </a:p>
          <a:p>
            <a:pPr algn="l">
              <a:spcBef>
                <a:spcPts val="0"/>
              </a:spcBef>
              <a:spcAft>
                <a:spcPts val="0"/>
              </a:spcAft>
            </a:pPr>
            <a:r>
              <a:rPr lang="tr-TR" sz="3000" b="1" i="0">
                <a:solidFill>
                  <a:srgbClr val="262626"/>
                </a:solidFill>
                <a:latin typeface="Calibri"/>
              </a:rPr>
              <a:t>12. ve 13. soruları cevapla.</a:t>
            </a:r>
          </a:p>
        </p:txBody>
      </p:sp>
      <p:sp>
        <p:nvSpPr>
          <p:cNvPr id="7" name="Rounded Rectangle 6"/>
          <p:cNvSpPr/>
          <p:nvPr/>
        </p:nvSpPr>
        <p:spPr>
          <a:xfrm>
            <a:off x="502920" y="3182112"/>
            <a:ext cx="3594506" cy="182880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3182112"/>
            <a:ext cx="3594506" cy="530352"/>
          </a:xfrm>
          <a:prstGeom prst="roundRect">
            <a:avLst>
              <a:gd name="adj" fmla="val 25000"/>
            </a:avLst>
          </a:prstGeom>
          <a:solidFill>
            <a:srgbClr val="B85C12"/>
          </a:solidFill>
          <a:ln>
            <a:noFill/>
          </a:ln>
          <a:effectLst/>
        </p:spPr>
        <p:txBody>
          <a:bodyPr rtlCol="0" anchor="ctr"/>
          <a:lstStyle/>
          <a:p/>
        </p:txBody>
      </p:sp>
      <p:sp>
        <p:nvSpPr>
          <p:cNvPr id="9" name="Rectangle 8"/>
          <p:cNvSpPr/>
          <p:nvPr/>
        </p:nvSpPr>
        <p:spPr>
          <a:xfrm>
            <a:off x="502920" y="3447288"/>
            <a:ext cx="3594506" cy="265176"/>
          </a:xfrm>
          <a:prstGeom prst="rect">
            <a:avLst/>
          </a:prstGeom>
          <a:solidFill>
            <a:srgbClr val="B85C12"/>
          </a:solidFill>
          <a:ln>
            <a:noFill/>
          </a:ln>
          <a:effectLst/>
        </p:spPr>
        <p:txBody>
          <a:bodyPr rtlCol="0" anchor="ctr"/>
          <a:lstStyle/>
          <a:p/>
        </p:txBody>
      </p:sp>
      <p:sp>
        <p:nvSpPr>
          <p:cNvPr id="10" name="TextBox 9"/>
          <p:cNvSpPr txBox="1"/>
          <p:nvPr/>
        </p:nvSpPr>
        <p:spPr>
          <a:xfrm>
            <a:off x="594360" y="31821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Bireysel</a:t>
            </a:r>
          </a:p>
        </p:txBody>
      </p:sp>
      <p:sp>
        <p:nvSpPr>
          <p:cNvPr id="11" name="TextBox 10"/>
          <p:cNvSpPr txBox="1"/>
          <p:nvPr/>
        </p:nvSpPr>
        <p:spPr>
          <a:xfrm>
            <a:off x="612648" y="3785616"/>
            <a:ext cx="3375050" cy="1152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dk · sessiz</a:t>
            </a:r>
          </a:p>
        </p:txBody>
      </p:sp>
      <p:sp>
        <p:nvSpPr>
          <p:cNvPr id="12" name="Rounded Rectangle 11"/>
          <p:cNvSpPr/>
          <p:nvPr/>
        </p:nvSpPr>
        <p:spPr>
          <a:xfrm>
            <a:off x="4298594" y="3182112"/>
            <a:ext cx="3594506" cy="182880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4298594" y="3182112"/>
            <a:ext cx="3594506"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4298594" y="3447288"/>
            <a:ext cx="3594506" cy="265176"/>
          </a:xfrm>
          <a:prstGeom prst="rect">
            <a:avLst/>
          </a:prstGeom>
          <a:solidFill>
            <a:srgbClr val="4F4F4F"/>
          </a:solidFill>
          <a:ln>
            <a:noFill/>
          </a:ln>
          <a:effectLst/>
        </p:spPr>
        <p:txBody>
          <a:bodyPr rtlCol="0" anchor="ctr"/>
          <a:lstStyle/>
          <a:p/>
        </p:txBody>
      </p:sp>
      <p:sp>
        <p:nvSpPr>
          <p:cNvPr id="15" name="TextBox 14"/>
          <p:cNvSpPr txBox="1"/>
          <p:nvPr/>
        </p:nvSpPr>
        <p:spPr>
          <a:xfrm>
            <a:off x="4390034" y="31821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Grupta kontrol</a:t>
            </a:r>
          </a:p>
        </p:txBody>
      </p:sp>
      <p:sp>
        <p:nvSpPr>
          <p:cNvPr id="16" name="TextBox 15"/>
          <p:cNvSpPr txBox="1"/>
          <p:nvPr/>
        </p:nvSpPr>
        <p:spPr>
          <a:xfrm>
            <a:off x="4408322" y="3785616"/>
            <a:ext cx="3375050" cy="1152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farklı cevabın gerekçesini sor</a:t>
            </a:r>
          </a:p>
        </p:txBody>
      </p:sp>
      <p:sp>
        <p:nvSpPr>
          <p:cNvPr id="17" name="Rounded Rectangle 16"/>
          <p:cNvSpPr/>
          <p:nvPr/>
        </p:nvSpPr>
        <p:spPr>
          <a:xfrm>
            <a:off x="8094268" y="3182112"/>
            <a:ext cx="3594506" cy="182880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8094268" y="3182112"/>
            <a:ext cx="3594506" cy="530352"/>
          </a:xfrm>
          <a:prstGeom prst="roundRect">
            <a:avLst>
              <a:gd name="adj" fmla="val 25000"/>
            </a:avLst>
          </a:prstGeom>
          <a:solidFill>
            <a:srgbClr val="B85C12"/>
          </a:solidFill>
          <a:ln>
            <a:noFill/>
          </a:ln>
          <a:effectLst/>
        </p:spPr>
        <p:txBody>
          <a:bodyPr rtlCol="0" anchor="ctr"/>
          <a:lstStyle/>
          <a:p/>
        </p:txBody>
      </p:sp>
      <p:sp>
        <p:nvSpPr>
          <p:cNvPr id="19" name="Rectangle 18"/>
          <p:cNvSpPr/>
          <p:nvPr/>
        </p:nvSpPr>
        <p:spPr>
          <a:xfrm>
            <a:off x="8094268" y="3447288"/>
            <a:ext cx="3594506" cy="265176"/>
          </a:xfrm>
          <a:prstGeom prst="rect">
            <a:avLst/>
          </a:prstGeom>
          <a:solidFill>
            <a:srgbClr val="B85C12"/>
          </a:solidFill>
          <a:ln>
            <a:noFill/>
          </a:ln>
          <a:effectLst/>
        </p:spPr>
        <p:txBody>
          <a:bodyPr rtlCol="0" anchor="ctr"/>
          <a:lstStyle/>
          <a:p/>
        </p:txBody>
      </p:sp>
      <p:sp>
        <p:nvSpPr>
          <p:cNvPr id="20" name="TextBox 19"/>
          <p:cNvSpPr txBox="1"/>
          <p:nvPr/>
        </p:nvSpPr>
        <p:spPr>
          <a:xfrm>
            <a:off x="8185708" y="31821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Kaynak</a:t>
            </a:r>
          </a:p>
        </p:txBody>
      </p:sp>
      <p:sp>
        <p:nvSpPr>
          <p:cNvPr id="21" name="TextBox 20"/>
          <p:cNvSpPr txBox="1"/>
          <p:nvPr/>
        </p:nvSpPr>
        <p:spPr>
          <a:xfrm>
            <a:off x="8203996" y="3785616"/>
            <a:ext cx="3375050" cy="11521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kitap s. 155-157, 164 ve bugünkü çalışma yaprağı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247 / 379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Çalışma kâğıdı: 12-13. sorular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307592"/>
            <a:ext cx="5478627" cy="484632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307592"/>
            <a:ext cx="109728" cy="4846320"/>
          </a:xfrm>
          <a:prstGeom prst="rect">
            <a:avLst/>
          </a:prstGeom>
          <a:solidFill>
            <a:srgbClr val="2E7D32"/>
          </a:solidFill>
          <a:ln>
            <a:noFill/>
          </a:ln>
          <a:effectLst/>
        </p:spPr>
        <p:txBody>
          <a:bodyPr rtlCol="0" anchor="ctr"/>
          <a:lstStyle/>
          <a:p/>
        </p:txBody>
      </p:sp>
      <p:sp>
        <p:nvSpPr>
          <p:cNvPr id="8" name="TextBox 7"/>
          <p:cNvSpPr txBox="1"/>
          <p:nvPr/>
        </p:nvSpPr>
        <p:spPr>
          <a:xfrm>
            <a:off x="731520" y="1362456"/>
            <a:ext cx="5158587" cy="473659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12 · Türkiye'nin dönüşümü</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1950: tabanı geniş, tepesi dar → doğum oranı yüksek, genç nüfus fazla</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2025: tabanı daralmış, gövde geniş, tepe genişliyor → doğum oranı düşmüş, nüfus yaşlanıyor</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Doğum oranını düşürenler: kentleşme, eğitim, kadınların çalışma hayatına girmesi (s. 155)</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Bugün: 3. aşamanın sonu – 4. aşamaya geçiş · kaba doğum hızı ‰10,6, kaba ölüm hızı ‰6 → doğal artış ‰4,6 · doğurganlık 1,62</a:t>
            </a:r>
          </a:p>
        </p:txBody>
      </p:sp>
      <p:sp>
        <p:nvSpPr>
          <p:cNvPr id="9" name="Rounded Rectangle 8"/>
          <p:cNvSpPr/>
          <p:nvPr/>
        </p:nvSpPr>
        <p:spPr>
          <a:xfrm>
            <a:off x="6210147" y="1307592"/>
            <a:ext cx="5478627" cy="484632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6210147" y="1307592"/>
            <a:ext cx="109728" cy="4846320"/>
          </a:xfrm>
          <a:prstGeom prst="rect">
            <a:avLst/>
          </a:prstGeom>
          <a:solidFill>
            <a:srgbClr val="2E7D32"/>
          </a:solidFill>
          <a:ln>
            <a:noFill/>
          </a:ln>
          <a:effectLst/>
        </p:spPr>
        <p:txBody>
          <a:bodyPr rtlCol="0" anchor="ctr"/>
          <a:lstStyle/>
          <a:p/>
        </p:txBody>
      </p:sp>
      <p:sp>
        <p:nvSpPr>
          <p:cNvPr id="11" name="TextBox 10"/>
          <p:cNvSpPr txBox="1"/>
          <p:nvPr/>
        </p:nvSpPr>
        <p:spPr>
          <a:xfrm>
            <a:off x="6438747" y="1362456"/>
            <a:ext cx="5158587" cy="473659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13 · Piramit → ülke → aşama (s. 156)</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Üçgen, tabanı geniş → Etiyopya · 2. aşama (doğum ‰29,6, ölüm ‰5,8)</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Tabanı daralmaya başlamış → Meksika · 3. aşama (doğum ‰14,3)</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Tabanı dar, orta yaşlar geniş → Kanada · 4. aşama (doğal artış %0,18)</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Tabanı en dar, ölüm &gt; doğum → Japonya · 5. aşama (‰11,9 &gt; ‰6,9)</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155-157, 164</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248 / 379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700" b="1" i="0">
                <a:solidFill>
                  <a:srgbClr val="FFFFFF"/>
                </a:solidFill>
                <a:latin typeface="Calibri"/>
              </a:rPr>
              <a:t>2025 → 2060 (tahminî): Türkiye nereye gidiyor?</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KARŞILAŞTIR</a:t>
            </a:r>
          </a:p>
        </p:txBody>
      </p:sp>
      <p:pic>
        <p:nvPicPr>
          <p:cNvPr id="6" name="Picture 5" descr="h25_tr2025_s164.jpg"/>
          <p:cNvPicPr>
            <a:picLocks noChangeAspect="1"/>
          </p:cNvPicPr>
          <p:nvPr/>
        </p:nvPicPr>
        <p:blipFill>
          <a:blip r:embed="rId3"/>
          <a:stretch>
            <a:fillRect/>
          </a:stretch>
        </p:blipFill>
        <p:spPr>
          <a:xfrm>
            <a:off x="1386687" y="1219520"/>
            <a:ext cx="4572000" cy="3705726"/>
          </a:xfrm>
          <a:prstGeom prst="rect">
            <a:avLst/>
          </a:prstGeom>
          <a:ln w="9525">
            <a:solidFill>
              <a:srgbClr val="D9D9D9"/>
            </a:solidFill>
          </a:ln>
        </p:spPr>
      </p:pic>
      <p:pic>
        <p:nvPicPr>
          <p:cNvPr id="7" name="Picture 6" descr="h25_tr2060_s164.jpg"/>
          <p:cNvPicPr>
            <a:picLocks noChangeAspect="1"/>
          </p:cNvPicPr>
          <p:nvPr/>
        </p:nvPicPr>
        <p:blipFill>
          <a:blip r:embed="rId4"/>
          <a:stretch>
            <a:fillRect/>
          </a:stretch>
        </p:blipFill>
        <p:spPr>
          <a:xfrm>
            <a:off x="6233007" y="1446918"/>
            <a:ext cx="4572000" cy="3250929"/>
          </a:xfrm>
          <a:prstGeom prst="rect">
            <a:avLst/>
          </a:prstGeom>
          <a:ln w="9525">
            <a:solidFill>
              <a:srgbClr val="D9D9D9"/>
            </a:solidFill>
          </a:ln>
        </p:spPr>
      </p:pic>
      <p:sp>
        <p:nvSpPr>
          <p:cNvPr id="8" name="TextBox 7"/>
          <p:cNvSpPr txBox="1"/>
          <p:nvPr/>
        </p:nvSpPr>
        <p:spPr>
          <a:xfrm>
            <a:off x="2368111" y="1900895"/>
            <a:ext cx="731520" cy="274320"/>
          </a:xfrm>
          <a:prstGeom prst="rect">
            <a:avLst/>
          </a:prstGeom>
          <a:noFill/>
        </p:spPr>
        <p:txBody>
          <a:bodyPr wrap="square" anchor="t" lIns="73152" rIns="73152" tIns="36576" bIns="36576">
            <a:noAutofit/>
          </a:bodyPr>
          <a:lstStyle/>
          <a:p>
            <a:pPr algn="l">
              <a:spcBef>
                <a:spcPts val="0"/>
              </a:spcBef>
              <a:spcAft>
                <a:spcPts val="0"/>
              </a:spcAft>
            </a:pPr>
            <a:r>
              <a:rPr lang="tr-TR" sz="1250" b="1" i="0">
                <a:solidFill>
                  <a:srgbClr val="2C6696"/>
                </a:solidFill>
                <a:latin typeface="Calibri"/>
              </a:rPr>
              <a:t>Erkek</a:t>
            </a:r>
          </a:p>
        </p:txBody>
      </p:sp>
      <p:sp>
        <p:nvSpPr>
          <p:cNvPr id="9" name="TextBox 8"/>
          <p:cNvSpPr txBox="1"/>
          <p:nvPr/>
        </p:nvSpPr>
        <p:spPr>
          <a:xfrm>
            <a:off x="4929388" y="1900895"/>
            <a:ext cx="731520" cy="274320"/>
          </a:xfrm>
          <a:prstGeom prst="rect">
            <a:avLst/>
          </a:prstGeom>
          <a:noFill/>
        </p:spPr>
        <p:txBody>
          <a:bodyPr wrap="square" anchor="t" lIns="73152" rIns="73152" tIns="36576" bIns="36576">
            <a:noAutofit/>
          </a:bodyPr>
          <a:lstStyle/>
          <a:p>
            <a:pPr algn="l">
              <a:spcBef>
                <a:spcPts val="0"/>
              </a:spcBef>
              <a:spcAft>
                <a:spcPts val="0"/>
              </a:spcAft>
            </a:pPr>
            <a:r>
              <a:rPr lang="tr-TR" sz="1250" b="1" i="0">
                <a:solidFill>
                  <a:srgbClr val="D3373A"/>
                </a:solidFill>
                <a:latin typeface="Calibri"/>
              </a:rPr>
              <a:t>Kadın</a:t>
            </a:r>
          </a:p>
        </p:txBody>
      </p:sp>
      <p:sp>
        <p:nvSpPr>
          <p:cNvPr id="10" name="Rounded Rectangle 9"/>
          <p:cNvSpPr/>
          <p:nvPr/>
        </p:nvSpPr>
        <p:spPr>
          <a:xfrm>
            <a:off x="502920" y="5285232"/>
            <a:ext cx="11185855" cy="96012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Defterine üç madde: taban? en kalabalık yaş grupları? tepe?</a:t>
            </a:r>
          </a:p>
        </p:txBody>
      </p:sp>
      <p:sp>
        <p:nvSpPr>
          <p:cNvPr id="11" name="TextBox 10"/>
          <p:cNvSpPr txBox="1"/>
          <p:nvPr/>
        </p:nvSpPr>
        <p:spPr>
          <a:xfrm>
            <a:off x="1386687" y="4956047"/>
            <a:ext cx="941832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Kitap s. 164 · TÜİK, 2025 · 2060 tahminîdir</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249 / 379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700" b="1" i="0">
                <a:solidFill>
                  <a:srgbClr val="FFFFFF"/>
                </a:solidFill>
                <a:latin typeface="Calibri"/>
              </a:rPr>
              <a:t>2025 → 2060 (tahminî): Türkiye nereye gidiyor?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5_tr2025_s164.jpg"/>
          <p:cNvPicPr>
            <a:picLocks noChangeAspect="1"/>
          </p:cNvPicPr>
          <p:nvPr/>
        </p:nvPicPr>
        <p:blipFill>
          <a:blip r:embed="rId3"/>
          <a:stretch>
            <a:fillRect/>
          </a:stretch>
        </p:blipFill>
        <p:spPr>
          <a:xfrm>
            <a:off x="502920" y="1251284"/>
            <a:ext cx="3749039" cy="3038694"/>
          </a:xfrm>
          <a:prstGeom prst="rect">
            <a:avLst/>
          </a:prstGeom>
          <a:ln w="9525">
            <a:solidFill>
              <a:srgbClr val="D9D9D9"/>
            </a:solidFill>
          </a:ln>
        </p:spPr>
      </p:pic>
      <p:pic>
        <p:nvPicPr>
          <p:cNvPr id="7" name="Picture 6" descr="h25_tr2060_s164.jpg"/>
          <p:cNvPicPr>
            <a:picLocks noChangeAspect="1"/>
          </p:cNvPicPr>
          <p:nvPr/>
        </p:nvPicPr>
        <p:blipFill>
          <a:blip r:embed="rId4"/>
          <a:stretch>
            <a:fillRect/>
          </a:stretch>
        </p:blipFill>
        <p:spPr>
          <a:xfrm>
            <a:off x="4526279" y="1437751"/>
            <a:ext cx="3749039" cy="2665761"/>
          </a:xfrm>
          <a:prstGeom prst="rect">
            <a:avLst/>
          </a:prstGeom>
          <a:ln w="9525">
            <a:solidFill>
              <a:srgbClr val="D9D9D9"/>
            </a:solidFill>
          </a:ln>
        </p:spPr>
      </p:pic>
      <p:sp>
        <p:nvSpPr>
          <p:cNvPr id="8" name="TextBox 7"/>
          <p:cNvSpPr txBox="1"/>
          <p:nvPr/>
        </p:nvSpPr>
        <p:spPr>
          <a:xfrm>
            <a:off x="1307687" y="1810011"/>
            <a:ext cx="731520" cy="274320"/>
          </a:xfrm>
          <a:prstGeom prst="rect">
            <a:avLst/>
          </a:prstGeom>
          <a:noFill/>
        </p:spPr>
        <p:txBody>
          <a:bodyPr wrap="square" anchor="t" lIns="73152" rIns="73152" tIns="36576" bIns="36576">
            <a:noAutofit/>
          </a:bodyPr>
          <a:lstStyle/>
          <a:p>
            <a:pPr algn="l">
              <a:spcBef>
                <a:spcPts val="0"/>
              </a:spcBef>
              <a:spcAft>
                <a:spcPts val="0"/>
              </a:spcAft>
            </a:pPr>
            <a:r>
              <a:rPr lang="tr-TR" sz="1250" b="1" i="0">
                <a:solidFill>
                  <a:srgbClr val="2C6696"/>
                </a:solidFill>
                <a:latin typeface="Calibri"/>
              </a:rPr>
              <a:t>Erkek</a:t>
            </a:r>
          </a:p>
        </p:txBody>
      </p:sp>
      <p:sp>
        <p:nvSpPr>
          <p:cNvPr id="9" name="TextBox 8"/>
          <p:cNvSpPr txBox="1"/>
          <p:nvPr/>
        </p:nvSpPr>
        <p:spPr>
          <a:xfrm>
            <a:off x="3407934" y="1810011"/>
            <a:ext cx="731520" cy="274320"/>
          </a:xfrm>
          <a:prstGeom prst="rect">
            <a:avLst/>
          </a:prstGeom>
          <a:noFill/>
        </p:spPr>
        <p:txBody>
          <a:bodyPr wrap="square" anchor="t" lIns="73152" rIns="73152" tIns="36576" bIns="36576">
            <a:noAutofit/>
          </a:bodyPr>
          <a:lstStyle/>
          <a:p>
            <a:pPr algn="l">
              <a:spcBef>
                <a:spcPts val="0"/>
              </a:spcBef>
              <a:spcAft>
                <a:spcPts val="0"/>
              </a:spcAft>
            </a:pPr>
            <a:r>
              <a:rPr lang="tr-TR" sz="1250" b="1" i="0">
                <a:solidFill>
                  <a:srgbClr val="D3373A"/>
                </a:solidFill>
                <a:latin typeface="Calibri"/>
              </a:rPr>
              <a:t>Kadın</a:t>
            </a:r>
          </a:p>
        </p:txBody>
      </p:sp>
      <p:sp>
        <p:nvSpPr>
          <p:cNvPr id="10" name="Rounded Rectangle 9"/>
          <p:cNvSpPr/>
          <p:nvPr/>
        </p:nvSpPr>
        <p:spPr>
          <a:xfrm>
            <a:off x="1704182" y="3586177"/>
            <a:ext cx="1876483" cy="147033"/>
          </a:xfrm>
          <a:prstGeom prst="roundRect">
            <a:avLst>
              <a:gd name="adj" fmla="val 18000"/>
            </a:avLst>
          </a:prstGeom>
          <a:noFill/>
          <a:ln w="31750">
            <a:solidFill>
              <a:srgbClr val="D3373A"/>
            </a:solidFill>
          </a:ln>
          <a:effectLst/>
        </p:spPr>
        <p:txBody>
          <a:bodyPr rtlCol="0" anchor="ctr"/>
          <a:lstStyle/>
          <a:p/>
        </p:txBody>
      </p:sp>
      <p:sp>
        <p:nvSpPr>
          <p:cNvPr id="11" name="Rounded Rectangle 10"/>
          <p:cNvSpPr/>
          <p:nvPr/>
        </p:nvSpPr>
        <p:spPr>
          <a:xfrm>
            <a:off x="2018238" y="1633571"/>
            <a:ext cx="1326885" cy="678315"/>
          </a:xfrm>
          <a:prstGeom prst="roundRect">
            <a:avLst>
              <a:gd name="adj" fmla="val 18000"/>
            </a:avLst>
          </a:prstGeom>
          <a:noFill/>
          <a:ln w="31750">
            <a:solidFill>
              <a:srgbClr val="4F4F4F"/>
            </a:solidFill>
          </a:ln>
          <a:effectLst/>
        </p:spPr>
        <p:txBody>
          <a:bodyPr rtlCol="0" anchor="ctr"/>
          <a:lstStyle/>
          <a:p/>
        </p:txBody>
      </p:sp>
      <p:sp>
        <p:nvSpPr>
          <p:cNvPr id="12" name="Rounded Rectangle 11"/>
          <p:cNvSpPr/>
          <p:nvPr/>
        </p:nvSpPr>
        <p:spPr>
          <a:xfrm>
            <a:off x="5796786" y="3403641"/>
            <a:ext cx="1615905" cy="138932"/>
          </a:xfrm>
          <a:prstGeom prst="roundRect">
            <a:avLst>
              <a:gd name="adj" fmla="val 18000"/>
            </a:avLst>
          </a:prstGeom>
          <a:noFill/>
          <a:ln w="31750">
            <a:solidFill>
              <a:srgbClr val="D3373A"/>
            </a:solidFill>
          </a:ln>
          <a:effectLst/>
        </p:spPr>
        <p:txBody>
          <a:bodyPr rtlCol="0" anchor="ctr"/>
          <a:lstStyle/>
          <a:p/>
        </p:txBody>
      </p:sp>
      <p:sp>
        <p:nvSpPr>
          <p:cNvPr id="13" name="Rounded Rectangle 12"/>
          <p:cNvSpPr/>
          <p:nvPr/>
        </p:nvSpPr>
        <p:spPr>
          <a:xfrm>
            <a:off x="5666611" y="1783344"/>
            <a:ext cx="2023787" cy="699871"/>
          </a:xfrm>
          <a:prstGeom prst="roundRect">
            <a:avLst>
              <a:gd name="adj" fmla="val 18000"/>
            </a:avLst>
          </a:prstGeom>
          <a:noFill/>
          <a:ln w="31750">
            <a:solidFill>
              <a:srgbClr val="4F4F4F"/>
            </a:solidFill>
          </a:ln>
          <a:effectLst/>
        </p:spPr>
        <p:txBody>
          <a:bodyPr rtlCol="0" anchor="ctr"/>
          <a:lstStyle/>
          <a:p/>
        </p:txBody>
      </p:sp>
      <p:sp>
        <p:nvSpPr>
          <p:cNvPr id="14" name="Rounded Rectangle 13"/>
          <p:cNvSpPr/>
          <p:nvPr/>
        </p:nvSpPr>
        <p:spPr>
          <a:xfrm>
            <a:off x="5454860" y="2521421"/>
            <a:ext cx="2308436" cy="199715"/>
          </a:xfrm>
          <a:prstGeom prst="roundRect">
            <a:avLst>
              <a:gd name="adj" fmla="val 30000"/>
            </a:avLst>
          </a:prstGeom>
          <a:noFill/>
          <a:ln w="25400">
            <a:solidFill>
              <a:srgbClr val="B85C12"/>
            </a:solidFill>
          </a:ln>
          <a:effectLst/>
        </p:spPr>
        <p:txBody>
          <a:bodyPr rtlCol="0" anchor="ctr"/>
          <a:lstStyle/>
          <a:p/>
        </p:txBody>
      </p:sp>
      <p:sp>
        <p:nvSpPr>
          <p:cNvPr id="15" name="Rounded Rectangle 14"/>
          <p:cNvSpPr/>
          <p:nvPr/>
        </p:nvSpPr>
        <p:spPr>
          <a:xfrm>
            <a:off x="8503918" y="1216152"/>
            <a:ext cx="3184857" cy="5029200"/>
          </a:xfrm>
          <a:prstGeom prst="roundRect">
            <a:avLst>
              <a:gd name="adj" fmla="val 6000"/>
            </a:avLst>
          </a:prstGeom>
          <a:solidFill>
            <a:srgbClr val="E3F1E4"/>
          </a:solidFill>
          <a:ln>
            <a:noFill/>
          </a:ln>
          <a:effectLst/>
        </p:spPr>
        <p:txBody>
          <a:bodyPr rtlCol="0" anchor="ctr"/>
          <a:lstStyle/>
          <a:p/>
        </p:txBody>
      </p:sp>
      <p:sp>
        <p:nvSpPr>
          <p:cNvPr id="16" name="Rectangle 15"/>
          <p:cNvSpPr/>
          <p:nvPr/>
        </p:nvSpPr>
        <p:spPr>
          <a:xfrm>
            <a:off x="8503918" y="1216152"/>
            <a:ext cx="109728" cy="5029200"/>
          </a:xfrm>
          <a:prstGeom prst="rect">
            <a:avLst/>
          </a:prstGeom>
          <a:solidFill>
            <a:srgbClr val="2E7D32"/>
          </a:solidFill>
          <a:ln>
            <a:noFill/>
          </a:ln>
          <a:effectLst/>
        </p:spPr>
        <p:txBody>
          <a:bodyPr rtlCol="0" anchor="ctr"/>
          <a:lstStyle/>
          <a:p/>
        </p:txBody>
      </p:sp>
      <p:sp>
        <p:nvSpPr>
          <p:cNvPr id="17" name="TextBox 16"/>
          <p:cNvSpPr txBox="1"/>
          <p:nvPr/>
        </p:nvSpPr>
        <p:spPr>
          <a:xfrm>
            <a:off x="8732518" y="1271016"/>
            <a:ext cx="2864817" cy="4919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2025 → 2060</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Taban daralıyor → doğumlar azalıyor</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En kalabalık yaşlar yukarı kayıyor (2060'ta 50-59) → nüfus yaşlanıyor</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Tepe genişliyor → yaşlı nüfus oranı artıyor</a:t>
            </a:r>
          </a:p>
          <a:p>
            <a:pPr algn="l" marL="236189" indent="-236189">
              <a:spcBef>
                <a:spcPts val="0"/>
              </a:spcBef>
              <a:spcAft>
                <a:spcPts val="0"/>
              </a:spcAft>
            </a:pPr>
            <a:r>
              <a:rPr lang="tr-TR" sz="1900" b="1" i="0">
                <a:solidFill>
                  <a:srgbClr val="2C6696"/>
                </a:solidFill>
                <a:latin typeface="Calibri"/>
              </a:rPr>
              <a:t>•  </a:t>
            </a:r>
            <a:r>
              <a:rPr lang="tr-TR" sz="1900" b="1" i="0">
                <a:solidFill>
                  <a:srgbClr val="262626"/>
                </a:solidFill>
                <a:latin typeface="Calibri"/>
              </a:rPr>
              <a:t>Piramit: tabanı tepesinden dar → 5. aşama özelliği</a:t>
            </a:r>
          </a:p>
        </p:txBody>
      </p:sp>
      <p:sp>
        <p:nvSpPr>
          <p:cNvPr id="18" name="TextBox 17"/>
          <p:cNvSpPr txBox="1"/>
          <p:nvPr/>
        </p:nvSpPr>
        <p:spPr>
          <a:xfrm>
            <a:off x="502920" y="4352544"/>
            <a:ext cx="7772398"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Kitap s. 164 · TÜİK, 2025 · 2060 tahminîdir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250 / 379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soru: 2075'e kadar nüfus projeksiyonu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TÜM SINIF</a:t>
            </a:r>
          </a:p>
        </p:txBody>
      </p:sp>
      <p:pic>
        <p:nvPicPr>
          <p:cNvPr id="6" name="Picture 5" descr="h25_projeksiyon_s144.jpg"/>
          <p:cNvPicPr>
            <a:picLocks noChangeAspect="1"/>
          </p:cNvPicPr>
          <p:nvPr/>
        </p:nvPicPr>
        <p:blipFill>
          <a:blip r:embed="rId3"/>
          <a:stretch>
            <a:fillRect/>
          </a:stretch>
        </p:blipFill>
        <p:spPr>
          <a:xfrm>
            <a:off x="502920" y="1216152"/>
            <a:ext cx="7589520" cy="2575772"/>
          </a:xfrm>
          <a:prstGeom prst="rect">
            <a:avLst/>
          </a:prstGeom>
          <a:ln w="9525">
            <a:solidFill>
              <a:srgbClr val="D9D9D9"/>
            </a:solidFill>
          </a:ln>
        </p:spPr>
      </p:pic>
      <p:cxnSp>
        <p:nvCxnSpPr>
          <p:cNvPr id="7" name="Connector 6"/>
          <p:cNvCxnSpPr/>
          <p:nvPr/>
        </p:nvCxnSpPr>
        <p:spPr>
          <a:xfrm>
            <a:off x="5588576" y="1385610"/>
            <a:ext cx="0" cy="1991140"/>
          </a:xfrm>
          <a:prstGeom prst="line">
            <a:avLst/>
          </a:prstGeom>
          <a:ln w="31750">
            <a:solidFill>
              <a:srgbClr val="B85C12"/>
            </a:solidFill>
            <a:prstDash val="dash"/>
          </a:ln>
        </p:spPr>
      </p:cxnSp>
      <p:sp>
        <p:nvSpPr>
          <p:cNvPr id="8" name="Rounded Rectangle 7"/>
          <p:cNvSpPr/>
          <p:nvPr/>
        </p:nvSpPr>
        <p:spPr>
          <a:xfrm>
            <a:off x="5268536" y="1083858"/>
            <a:ext cx="640080" cy="256032"/>
          </a:xfrm>
          <a:prstGeom prst="roundRect">
            <a:avLst>
              <a:gd name="adj" fmla="val 30000"/>
            </a:avLst>
          </a:prstGeom>
          <a:solidFill>
            <a:srgbClr val="B85C12"/>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2075</a:t>
            </a:r>
          </a:p>
        </p:txBody>
      </p:sp>
      <p:sp>
        <p:nvSpPr>
          <p:cNvPr id="9" name="TextBox 8"/>
          <p:cNvSpPr txBox="1"/>
          <p:nvPr/>
        </p:nvSpPr>
        <p:spPr>
          <a:xfrm>
            <a:off x="502920" y="3837644"/>
            <a:ext cx="7589520" cy="502920"/>
          </a:xfrm>
          <a:prstGeom prst="rect">
            <a:avLst/>
          </a:prstGeom>
          <a:noFill/>
        </p:spPr>
        <p:txBody>
          <a:bodyPr wrap="square" anchor="t" lIns="73152" rIns="73152" tIns="36576" bIns="36576">
            <a:noAutofit/>
          </a:bodyPr>
          <a:lstStyle/>
          <a:p>
            <a:pPr algn="l">
              <a:spcBef>
                <a:spcPts val="0"/>
              </a:spcBef>
              <a:spcAft>
                <a:spcPts val="0"/>
              </a:spcAft>
            </a:pPr>
            <a:r>
              <a:rPr lang="tr-TR" sz="1300" b="0" i="1">
                <a:solidFill>
                  <a:srgbClr val="767676"/>
                </a:solidFill>
                <a:latin typeface="Calibri"/>
              </a:rPr>
              <a:t>Türkiye’nin 1927-2023 yılları arası nüfus miktarı ve 2024-2080 yılları arası nüfus projeksiyonları, TÜİK (kitap s. 144)</a:t>
            </a:r>
          </a:p>
        </p:txBody>
      </p:sp>
      <p:sp>
        <p:nvSpPr>
          <p:cNvPr id="10" name="Rounded Rectangle 9"/>
          <p:cNvSpPr/>
          <p:nvPr/>
        </p:nvSpPr>
        <p:spPr>
          <a:xfrm>
            <a:off x="8366760" y="1216152"/>
            <a:ext cx="3322015" cy="2377440"/>
          </a:xfrm>
          <a:prstGeom prst="roundRect">
            <a:avLst>
              <a:gd name="adj" fmla="val 8000"/>
            </a:avLst>
          </a:prstGeom>
          <a:solidFill>
            <a:srgbClr val="B85C12"/>
          </a:solidFill>
          <a:ln>
            <a:noFill/>
          </a:ln>
          <a:effectLst/>
        </p:spPr>
        <p:txBody>
          <a:bodyPr rtlCol="0" anchor="ctr" wrap="square" lIns="182880" rIns="182880" tIns="73152" bIns="73152">
            <a:noAutofit/>
          </a:bodyPr>
          <a:lstStyle/>
          <a:p>
            <a:pPr algn="l">
              <a:spcBef>
                <a:spcPts val="0"/>
              </a:spcBef>
              <a:spcAft>
                <a:spcPts val="0"/>
              </a:spcAft>
            </a:pPr>
            <a:r>
              <a:rPr lang="tr-TR" sz="1950" b="1" i="0">
                <a:solidFill>
                  <a:srgbClr val="FFFFFF"/>
                </a:solidFill>
                <a:latin typeface="Calibri"/>
              </a:rPr>
              <a:t>Türkiye’nin 2075 yılına kadar olan nüfus projeksiyonunu dikkate alarak demografik dönüşüm sürecinde yaşanabilecek değişimle ilgili çıkarımlarınızı yazınız.</a:t>
            </a:r>
          </a:p>
        </p:txBody>
      </p:sp>
      <p:sp>
        <p:nvSpPr>
          <p:cNvPr id="11" name="Rounded Rectangle 10"/>
          <p:cNvSpPr/>
          <p:nvPr/>
        </p:nvSpPr>
        <p:spPr>
          <a:xfrm>
            <a:off x="8366760" y="3730752"/>
            <a:ext cx="3322015" cy="251460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marL="248620" indent="-248620">
              <a:spcBef>
                <a:spcPts val="0"/>
              </a:spcBef>
              <a:spcAft>
                <a:spcPts val="600"/>
              </a:spcAft>
            </a:pPr>
            <a:r>
              <a:rPr lang="tr-TR" sz="2000" b="1" i="0">
                <a:solidFill>
                  <a:srgbClr val="B85C12"/>
                </a:solidFill>
                <a:latin typeface="Calibri"/>
              </a:rPr>
              <a:t>•  </a:t>
            </a:r>
            <a:r>
              <a:rPr lang="tr-TR" sz="2000" b="0" i="0">
                <a:solidFill>
                  <a:srgbClr val="2E7D32"/>
                </a:solidFill>
                <a:latin typeface="Calibri"/>
              </a:rPr>
              <a:t>Temel senaryo</a:t>
            </a:r>
          </a:p>
          <a:p>
            <a:pPr algn="l" marL="248620" indent="-248620">
              <a:spcBef>
                <a:spcPts val="0"/>
              </a:spcBef>
              <a:spcAft>
                <a:spcPts val="600"/>
              </a:spcAft>
            </a:pPr>
            <a:r>
              <a:rPr lang="tr-TR" sz="2000" b="1" i="0">
                <a:solidFill>
                  <a:srgbClr val="B85C12"/>
                </a:solidFill>
                <a:latin typeface="Calibri"/>
              </a:rPr>
              <a:t>•  </a:t>
            </a:r>
            <a:r>
              <a:rPr lang="tr-TR" sz="2000" b="0" i="0">
                <a:solidFill>
                  <a:srgbClr val="D3373A"/>
                </a:solidFill>
                <a:latin typeface="Calibri"/>
              </a:rPr>
              <a:t>Yüksek senaryo</a:t>
            </a:r>
          </a:p>
          <a:p>
            <a:pPr algn="l" marL="248620" indent="-248620">
              <a:spcBef>
                <a:spcPts val="0"/>
              </a:spcBef>
              <a:spcAft>
                <a:spcPts val="600"/>
              </a:spcAft>
            </a:pPr>
            <a:r>
              <a:rPr lang="tr-TR" sz="2000" b="1" i="0">
                <a:solidFill>
                  <a:srgbClr val="B85C12"/>
                </a:solidFill>
                <a:latin typeface="Calibri"/>
              </a:rPr>
              <a:t>•  </a:t>
            </a:r>
            <a:r>
              <a:rPr lang="tr-TR" sz="2000" b="0" i="0">
                <a:solidFill>
                  <a:srgbClr val="262626"/>
                </a:solidFill>
                <a:latin typeface="Calibri"/>
              </a:rPr>
              <a:t>Düşük senaryo</a:t>
            </a:r>
          </a:p>
          <a:p>
            <a:pPr algn="l">
              <a:spcBef>
                <a:spcPts val="0"/>
              </a:spcBef>
              <a:spcAft>
                <a:spcPts val="0"/>
              </a:spcAft>
            </a:pPr>
            <a:r>
              <a:rPr lang="tr-TR" sz="2000" b="1" i="0">
                <a:solidFill>
                  <a:srgbClr val="262626"/>
                </a:solidFill>
                <a:latin typeface="Calibri"/>
              </a:rPr>
              <a:t>2075'e doğru her biri ne yapıyor?</a:t>
            </a:r>
          </a:p>
        </p:txBody>
      </p:sp>
      <p:sp>
        <p:nvSpPr>
          <p:cNvPr id="12" name="Rounded Rectangle 11"/>
          <p:cNvSpPr/>
          <p:nvPr/>
        </p:nvSpPr>
        <p:spPr>
          <a:xfrm>
            <a:off x="502920" y="4477724"/>
            <a:ext cx="7589520" cy="1767628"/>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marL="236189" indent="-236189">
              <a:spcBef>
                <a:spcPts val="0"/>
              </a:spcBef>
              <a:spcAft>
                <a:spcPts val="400"/>
              </a:spcAft>
            </a:pPr>
            <a:r>
              <a:rPr lang="tr-TR" sz="1900" b="1" i="0">
                <a:solidFill>
                  <a:srgbClr val="B85C12"/>
                </a:solidFill>
                <a:latin typeface="Calibri"/>
              </a:rPr>
              <a:t>•  </a:t>
            </a:r>
            <a:r>
              <a:rPr lang="tr-TR" sz="1900" b="0" i="0">
                <a:solidFill>
                  <a:srgbClr val="262626"/>
                </a:solidFill>
                <a:latin typeface="Calibri"/>
              </a:rPr>
              <a:t>Kesikli çizgi: 2075</a:t>
            </a:r>
          </a:p>
          <a:p>
            <a:pPr algn="l" marL="236189" indent="-236189">
              <a:spcBef>
                <a:spcPts val="0"/>
              </a:spcBef>
              <a:spcAft>
                <a:spcPts val="400"/>
              </a:spcAft>
            </a:pPr>
            <a:r>
              <a:rPr lang="tr-TR" sz="1900" b="1" i="0">
                <a:solidFill>
                  <a:srgbClr val="B85C12"/>
                </a:solidFill>
                <a:latin typeface="Calibri"/>
              </a:rPr>
              <a:t>•  </a:t>
            </a:r>
            <a:r>
              <a:rPr lang="tr-TR" sz="1900" b="0" i="0">
                <a:solidFill>
                  <a:srgbClr val="262626"/>
                </a:solidFill>
                <a:latin typeface="Calibri"/>
              </a:rPr>
              <a:t>Mavi: gerçekleşen nüfus (1927-2024)</a:t>
            </a:r>
          </a:p>
          <a:p>
            <a:pPr algn="l" marL="236189" indent="-236189">
              <a:spcBef>
                <a:spcPts val="0"/>
              </a:spcBef>
              <a:spcAft>
                <a:spcPts val="0"/>
              </a:spcAft>
            </a:pPr>
            <a:r>
              <a:rPr lang="tr-TR" sz="1900" b="1" i="0">
                <a:solidFill>
                  <a:srgbClr val="B85C12"/>
                </a:solidFill>
                <a:latin typeface="Calibri"/>
              </a:rPr>
              <a:t>•  </a:t>
            </a:r>
            <a:r>
              <a:rPr lang="tr-TR" sz="1900" b="0" i="0">
                <a:solidFill>
                  <a:srgbClr val="262626"/>
                </a:solidFill>
                <a:latin typeface="Calibri"/>
              </a:rPr>
              <a:t>Yeşil, kırmızı, siyah: üç senaryo (TÜİK)</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 157</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251 / 379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50" b="1" i="0">
                <a:solidFill>
                  <a:srgbClr val="FFFFFF"/>
                </a:solidFill>
                <a:latin typeface="Calibri"/>
              </a:rPr>
              <a:t>4. soru: 2075'e kadar nüfus projeksiyonu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5_projeksiyon_s144.jpg"/>
          <p:cNvPicPr>
            <a:picLocks noChangeAspect="1"/>
          </p:cNvPicPr>
          <p:nvPr/>
        </p:nvPicPr>
        <p:blipFill>
          <a:blip r:embed="rId3"/>
          <a:stretch>
            <a:fillRect/>
          </a:stretch>
        </p:blipFill>
        <p:spPr>
          <a:xfrm>
            <a:off x="502920" y="1216152"/>
            <a:ext cx="6675120" cy="2265438"/>
          </a:xfrm>
          <a:prstGeom prst="rect">
            <a:avLst/>
          </a:prstGeom>
          <a:ln w="9525">
            <a:solidFill>
              <a:srgbClr val="D9D9D9"/>
            </a:solidFill>
          </a:ln>
        </p:spPr>
      </p:pic>
      <p:cxnSp>
        <p:nvCxnSpPr>
          <p:cNvPr id="7" name="Connector 6"/>
          <p:cNvCxnSpPr/>
          <p:nvPr/>
        </p:nvCxnSpPr>
        <p:spPr>
          <a:xfrm>
            <a:off x="4975846" y="1365193"/>
            <a:ext cx="0" cy="1751244"/>
          </a:xfrm>
          <a:prstGeom prst="line">
            <a:avLst/>
          </a:prstGeom>
          <a:ln w="31750">
            <a:solidFill>
              <a:srgbClr val="B85C12"/>
            </a:solidFill>
            <a:prstDash val="dash"/>
          </a:ln>
        </p:spPr>
      </p:cxnSp>
      <p:sp>
        <p:nvSpPr>
          <p:cNvPr id="8" name="Rounded Rectangle 7"/>
          <p:cNvSpPr/>
          <p:nvPr/>
        </p:nvSpPr>
        <p:spPr>
          <a:xfrm>
            <a:off x="4655806" y="1063441"/>
            <a:ext cx="640080" cy="256032"/>
          </a:xfrm>
          <a:prstGeom prst="roundRect">
            <a:avLst>
              <a:gd name="adj" fmla="val 30000"/>
            </a:avLst>
          </a:prstGeom>
          <a:solidFill>
            <a:srgbClr val="B85C12"/>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2075</a:t>
            </a:r>
          </a:p>
        </p:txBody>
      </p:sp>
      <p:sp>
        <p:nvSpPr>
          <p:cNvPr id="9" name="TextBox 8"/>
          <p:cNvSpPr txBox="1"/>
          <p:nvPr/>
        </p:nvSpPr>
        <p:spPr>
          <a:xfrm>
            <a:off x="502920" y="3527310"/>
            <a:ext cx="6675120" cy="502920"/>
          </a:xfrm>
          <a:prstGeom prst="rect">
            <a:avLst/>
          </a:prstGeom>
          <a:noFill/>
        </p:spPr>
        <p:txBody>
          <a:bodyPr wrap="square" anchor="t" lIns="73152" rIns="73152" tIns="36576" bIns="36576">
            <a:noAutofit/>
          </a:bodyPr>
          <a:lstStyle/>
          <a:p>
            <a:pPr algn="l">
              <a:spcBef>
                <a:spcPts val="0"/>
              </a:spcBef>
              <a:spcAft>
                <a:spcPts val="0"/>
              </a:spcAft>
            </a:pPr>
            <a:r>
              <a:rPr lang="tr-TR" sz="1300" b="0" i="1">
                <a:solidFill>
                  <a:srgbClr val="767676"/>
                </a:solidFill>
                <a:latin typeface="Calibri"/>
              </a:rPr>
              <a:t>Türkiye’nin 1927-2023 yılları arası nüfus miktarı ve 2024-2080 yılları arası nüfus projeksiyonları, TÜİK (kitap s. 144)</a:t>
            </a:r>
          </a:p>
        </p:txBody>
      </p:sp>
      <p:sp>
        <p:nvSpPr>
          <p:cNvPr id="10" name="Rounded Rectangle 9"/>
          <p:cNvSpPr/>
          <p:nvPr/>
        </p:nvSpPr>
        <p:spPr>
          <a:xfrm>
            <a:off x="7452360" y="1216152"/>
            <a:ext cx="4236415" cy="5029200"/>
          </a:xfrm>
          <a:prstGeom prst="roundRect">
            <a:avLst>
              <a:gd name="adj" fmla="val 6000"/>
            </a:avLst>
          </a:prstGeom>
          <a:solidFill>
            <a:srgbClr val="E3F1E4"/>
          </a:solidFill>
          <a:ln>
            <a:noFill/>
          </a:ln>
          <a:effectLst/>
        </p:spPr>
        <p:txBody>
          <a:bodyPr rtlCol="0" anchor="ctr"/>
          <a:lstStyle/>
          <a:p/>
        </p:txBody>
      </p:sp>
      <p:sp>
        <p:nvSpPr>
          <p:cNvPr id="11" name="Rectangle 10"/>
          <p:cNvSpPr/>
          <p:nvPr/>
        </p:nvSpPr>
        <p:spPr>
          <a:xfrm>
            <a:off x="7452360" y="1216152"/>
            <a:ext cx="109728" cy="5029200"/>
          </a:xfrm>
          <a:prstGeom prst="rect">
            <a:avLst/>
          </a:prstGeom>
          <a:solidFill>
            <a:srgbClr val="2E7D32"/>
          </a:solidFill>
          <a:ln>
            <a:noFill/>
          </a:ln>
          <a:effectLst/>
        </p:spPr>
        <p:txBody>
          <a:bodyPr rtlCol="0" anchor="ctr"/>
          <a:lstStyle/>
          <a:p/>
        </p:txBody>
      </p:sp>
      <p:sp>
        <p:nvSpPr>
          <p:cNvPr id="12" name="TextBox 11"/>
          <p:cNvSpPr txBox="1"/>
          <p:nvPr/>
        </p:nvSpPr>
        <p:spPr>
          <a:xfrm>
            <a:off x="7680960" y="1271016"/>
            <a:ext cx="3916375" cy="4919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2075'e doğru</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Temel senaryo: nüfus 2060'lardan sonra neredeyse sabit → artış hızı sıfıra yaklaşır</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Düşük senaryo: nüfus azalır → 5. aşama özelliği</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Yüksek senaryo: artış yavaşlayarak sürer</a:t>
            </a:r>
          </a:p>
          <a:p>
            <a:pPr algn="l" marL="223758" indent="-223758">
              <a:spcBef>
                <a:spcPts val="0"/>
              </a:spcBef>
              <a:spcAft>
                <a:spcPts val="0"/>
              </a:spcAft>
            </a:pPr>
            <a:r>
              <a:rPr lang="tr-TR" sz="1800" b="1" i="0">
                <a:solidFill>
                  <a:srgbClr val="2C6696"/>
                </a:solidFill>
                <a:latin typeface="Calibri"/>
              </a:rPr>
              <a:t>•  </a:t>
            </a:r>
            <a:r>
              <a:rPr lang="tr-TR" sz="1800" b="1" i="0">
                <a:solidFill>
                  <a:srgbClr val="262626"/>
                </a:solidFill>
                <a:latin typeface="Calibri"/>
              </a:rPr>
              <a:t>Doğumlar azalmaya devam ederse yaşlı nüfus artar: 4. aşamadan 5. aşamaya doğru.</a:t>
            </a:r>
          </a:p>
        </p:txBody>
      </p:sp>
      <p:sp>
        <p:nvSpPr>
          <p:cNvPr id="13" name="Rounded Rectangle 12"/>
          <p:cNvSpPr/>
          <p:nvPr/>
        </p:nvSpPr>
        <p:spPr>
          <a:xfrm>
            <a:off x="502920" y="4167390"/>
            <a:ext cx="6675120" cy="10058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1900" b="1" i="0">
                <a:solidFill>
                  <a:srgbClr val="262626"/>
                </a:solidFill>
                <a:latin typeface="Calibri"/>
              </a:rPr>
              <a:t>Senaryo = bugünkü eğilimler sürerse beklenen. Kesin gelecek değildir.</a:t>
            </a:r>
          </a:p>
        </p:txBody>
      </p:sp>
      <p:sp>
        <p:nvSpPr>
          <p:cNvPr id="14" name="Rounded Rectangle 13"/>
          <p:cNvSpPr/>
          <p:nvPr/>
        </p:nvSpPr>
        <p:spPr>
          <a:xfrm>
            <a:off x="502920" y="5310389"/>
            <a:ext cx="6675120" cy="934962"/>
          </a:xfrm>
          <a:prstGeom prst="roundRect">
            <a:avLst>
              <a:gd name="adj" fmla="val 8000"/>
            </a:avLst>
          </a:prstGeom>
          <a:solidFill>
            <a:srgbClr val="E3F1E4"/>
          </a:solidFill>
          <a:ln w="12700">
            <a:solidFill>
              <a:srgbClr val="2E7D32"/>
            </a:solidFill>
          </a:ln>
          <a:effectLst/>
        </p:spPr>
        <p:txBody>
          <a:bodyPr rtlCol="0" anchor="ctr" wrap="square" lIns="228600" rIns="228600" tIns="73152" bIns="73152">
            <a:noAutofit/>
          </a:bodyPr>
          <a:lstStyle/>
          <a:p>
            <a:pPr algn="ctr">
              <a:spcBef>
                <a:spcPts val="0"/>
              </a:spcBef>
              <a:spcAft>
                <a:spcPts val="0"/>
              </a:spcAft>
            </a:pPr>
            <a:r>
              <a:rPr lang="tr-TR" sz="1900" b="0" i="0">
                <a:solidFill>
                  <a:srgbClr val="262626"/>
                </a:solidFill>
                <a:latin typeface="Calibri"/>
              </a:rPr>
              <a:t>2060 tahminî piramidi (s. 164) de aynı yönü gösterir: taban dar, tepe geniş.</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 157</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252 / 379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Türkiye'nin 2060 tahminî nüfus piramidi için hangisi söylenebilir?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Tabanı tepesinden dardır; yaşlı nüfus oranı artmıştır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Tabanı 2025'tekinden geniştir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Üçgen biçimlidir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Genç nüfus oranı 2025'tekinden fazladır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65 yaş ve üstü nüfus azalmıştır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253 / 379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Türkiye'nin 2060 tahminî nüfus piramidi için hangisi söylenebilir?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Tabanı tepesinden dardır; yaşlı nüfus oranı artmıştır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Tabanı 2025'tekinden geniştir</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Üçgen biçimlidir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Genç nüfus oranı 2025'tekinden fazladır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65 yaş ve üstü nüfus azalmıştır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2060 piramidinde 0-4 yaş grubu en dar gruplardandır, 50-79 yaş grupları geniştir (grafikten okunur): nüfus yaşlanır (s. 155, 5. aşama).</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254 / 379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Paylaşım: en tartışmalı piramit</a:t>
            </a:r>
          </a:p>
        </p:txBody>
      </p:sp>
      <p:sp>
        <p:nvSpPr>
          <p:cNvPr id="5" name="Rounded Rectangle 4"/>
          <p:cNvSpPr/>
          <p:nvPr/>
        </p:nvSpPr>
        <p:spPr>
          <a:xfrm>
            <a:off x="9555480" y="201168"/>
            <a:ext cx="2221992" cy="475488"/>
          </a:xfrm>
          <a:prstGeom prst="roundRect">
            <a:avLst>
              <a:gd name="adj" fmla="val 50000"/>
            </a:avLst>
          </a:prstGeom>
          <a:solidFill>
            <a:srgbClr val="B85C1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PAYLAŞIM</a:t>
            </a:r>
          </a:p>
        </p:txBody>
      </p:sp>
      <p:sp>
        <p:nvSpPr>
          <p:cNvPr id="6" name="Rounded Rectangle 5"/>
          <p:cNvSpPr/>
          <p:nvPr/>
        </p:nvSpPr>
        <p:spPr>
          <a:xfrm>
            <a:off x="502920" y="1261872"/>
            <a:ext cx="3594506" cy="2743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3594506" cy="530352"/>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527048"/>
            <a:ext cx="3594506" cy="265176"/>
          </a:xfrm>
          <a:prstGeom prst="rect">
            <a:avLst/>
          </a:prstGeom>
          <a:solidFill>
            <a:srgbClr val="B85C12"/>
          </a:solidFill>
          <a:ln>
            <a:noFill/>
          </a:ln>
          <a:effectLst/>
        </p:spPr>
        <p:txBody>
          <a:bodyPr rtlCol="0" anchor="ctr"/>
          <a:lstStyle/>
          <a:p/>
        </p:txBody>
      </p:sp>
      <p:sp>
        <p:nvSpPr>
          <p:cNvPr id="9" name="TextBox 8"/>
          <p:cNvSpPr txBox="1"/>
          <p:nvPr/>
        </p:nvSpPr>
        <p:spPr>
          <a:xfrm>
            <a:off x="594360"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En tartışmalı piramit</a:t>
            </a:r>
          </a:p>
        </p:txBody>
      </p:sp>
      <p:sp>
        <p:nvSpPr>
          <p:cNvPr id="10" name="TextBox 9"/>
          <p:cNvSpPr txBox="1"/>
          <p:nvPr/>
        </p:nvSpPr>
        <p:spPr>
          <a:xfrm>
            <a:off x="612648" y="1865376"/>
            <a:ext cx="3375050" cy="206654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Grubunuzda en çok hangisi tartışıldı? · 1 dk · sözcü</a:t>
            </a:r>
          </a:p>
        </p:txBody>
      </p:sp>
      <p:sp>
        <p:nvSpPr>
          <p:cNvPr id="11" name="Rounded Rectangle 10"/>
          <p:cNvSpPr/>
          <p:nvPr/>
        </p:nvSpPr>
        <p:spPr>
          <a:xfrm>
            <a:off x="4298594" y="1261872"/>
            <a:ext cx="3594506" cy="27432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61872"/>
            <a:ext cx="359450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8594" y="1527048"/>
            <a:ext cx="3594506" cy="265176"/>
          </a:xfrm>
          <a:prstGeom prst="rect">
            <a:avLst/>
          </a:prstGeom>
          <a:solidFill>
            <a:srgbClr val="4F4F4F"/>
          </a:solidFill>
          <a:ln>
            <a:noFill/>
          </a:ln>
          <a:effectLst/>
        </p:spPr>
        <p:txBody>
          <a:bodyPr rtlCol="0" anchor="ctr"/>
          <a:lstStyle/>
          <a:p/>
        </p:txBody>
      </p:sp>
      <p:sp>
        <p:nvSpPr>
          <p:cNvPr id="14" name="TextBox 13"/>
          <p:cNvSpPr txBox="1"/>
          <p:nvPr/>
        </p:nvSpPr>
        <p:spPr>
          <a:xfrm>
            <a:off x="4390034"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Hangi veri sizi ayırdı?</a:t>
            </a:r>
          </a:p>
        </p:txBody>
      </p:sp>
      <p:sp>
        <p:nvSpPr>
          <p:cNvPr id="15" name="TextBox 14"/>
          <p:cNvSpPr txBox="1"/>
          <p:nvPr/>
        </p:nvSpPr>
        <p:spPr>
          <a:xfrm>
            <a:off x="4408322" y="1865376"/>
            <a:ext cx="3375050" cy="206654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gerekçeyle</a:t>
            </a:r>
          </a:p>
        </p:txBody>
      </p:sp>
      <p:sp>
        <p:nvSpPr>
          <p:cNvPr id="16" name="Rounded Rectangle 15"/>
          <p:cNvSpPr/>
          <p:nvPr/>
        </p:nvSpPr>
        <p:spPr>
          <a:xfrm>
            <a:off x="8094268" y="1261872"/>
            <a:ext cx="3594506" cy="27432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61872"/>
            <a:ext cx="3594506" cy="530352"/>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8094268" y="1527048"/>
            <a:ext cx="3594506" cy="265176"/>
          </a:xfrm>
          <a:prstGeom prst="rect">
            <a:avLst/>
          </a:prstGeom>
          <a:solidFill>
            <a:srgbClr val="B85C12"/>
          </a:solidFill>
          <a:ln>
            <a:noFill/>
          </a:ln>
          <a:effectLst/>
        </p:spPr>
        <p:txBody>
          <a:bodyPr rtlCol="0" anchor="ctr"/>
          <a:lstStyle/>
          <a:p/>
        </p:txBody>
      </p:sp>
      <p:sp>
        <p:nvSpPr>
          <p:cNvPr id="19" name="TextBox 18"/>
          <p:cNvSpPr txBox="1"/>
          <p:nvPr/>
        </p:nvSpPr>
        <p:spPr>
          <a:xfrm>
            <a:off x="8185708"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Zenginleştirme paylaşımı</a:t>
            </a:r>
          </a:p>
        </p:txBody>
      </p:sp>
      <p:sp>
        <p:nvSpPr>
          <p:cNvPr id="20" name="TextBox 19"/>
          <p:cNvSpPr txBox="1"/>
          <p:nvPr/>
        </p:nvSpPr>
        <p:spPr>
          <a:xfrm>
            <a:off x="8203996" y="1865376"/>
            <a:ext cx="3375050" cy="206654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Türk devletleri, KKTC, beyin göçü (varsa) · 2 dk</a:t>
            </a:r>
          </a:p>
        </p:txBody>
      </p:sp>
      <p:sp>
        <p:nvSpPr>
          <p:cNvPr id="21" name="Rounded Rectangle 20"/>
          <p:cNvSpPr/>
          <p:nvPr/>
        </p:nvSpPr>
        <p:spPr>
          <a:xfrm>
            <a:off x="502920" y="4279392"/>
            <a:ext cx="11185855" cy="173736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800"/>
              </a:spcAft>
            </a:pPr>
            <a:r>
              <a:rPr lang="tr-TR" sz="2600" b="1" i="0">
                <a:solidFill>
                  <a:srgbClr val="B85C12"/>
                </a:solidFill>
                <a:latin typeface="Calibri"/>
              </a:rPr>
              <a:t>Bir piramit = bir ülkenin geçmişi + bugünü</a:t>
            </a:r>
          </a:p>
          <a:p>
            <a:pPr algn="ctr">
              <a:spcBef>
                <a:spcPts val="0"/>
              </a:spcBef>
              <a:spcAft>
                <a:spcPts val="0"/>
              </a:spcAft>
            </a:pPr>
            <a:r>
              <a:rPr lang="tr-TR" sz="2000" b="0" i="0">
                <a:solidFill>
                  <a:srgbClr val="262626"/>
                </a:solidFill>
                <a:latin typeface="Calibri"/>
              </a:rPr>
              <a:t>Taban bugünün doğumlarını, tepe geçmişin doğumlarını ve yaşam süresini gösterir.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255 / 379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Kütüphaneler Haftası: nüfus üzerine oku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KÜTÜPHANE</a:t>
            </a:r>
          </a:p>
        </p:txBody>
      </p:sp>
      <p:sp>
        <p:nvSpPr>
          <p:cNvPr id="6" name="Rounded Rectangle 5"/>
          <p:cNvSpPr/>
          <p:nvPr/>
        </p:nvSpPr>
        <p:spPr>
          <a:xfrm>
            <a:off x="502920" y="1261872"/>
            <a:ext cx="3594506" cy="301752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3594506" cy="530352"/>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527048"/>
            <a:ext cx="3594506" cy="265176"/>
          </a:xfrm>
          <a:prstGeom prst="rect">
            <a:avLst/>
          </a:prstGeom>
          <a:solidFill>
            <a:srgbClr val="B85C12"/>
          </a:solidFill>
          <a:ln>
            <a:noFill/>
          </a:ln>
          <a:effectLst/>
        </p:spPr>
        <p:txBody>
          <a:bodyPr rtlCol="0" anchor="ctr"/>
          <a:lstStyle/>
          <a:p/>
        </p:txBody>
      </p:sp>
      <p:sp>
        <p:nvSpPr>
          <p:cNvPr id="9" name="TextBox 8"/>
          <p:cNvSpPr txBox="1"/>
          <p:nvPr/>
        </p:nvSpPr>
        <p:spPr>
          <a:xfrm>
            <a:off x="594360"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Okul kütüphanesi</a:t>
            </a:r>
          </a:p>
        </p:txBody>
      </p:sp>
      <p:sp>
        <p:nvSpPr>
          <p:cNvPr id="10" name="TextBox 9"/>
          <p:cNvSpPr txBox="1"/>
          <p:nvPr/>
        </p:nvSpPr>
        <p:spPr>
          <a:xfrm>
            <a:off x="612648" y="1865376"/>
            <a:ext cx="3375050" cy="234086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Nüfus ve göç temalı kitaplar</a:t>
            </a:r>
          </a:p>
        </p:txBody>
      </p:sp>
      <p:sp>
        <p:nvSpPr>
          <p:cNvPr id="11" name="Rounded Rectangle 10"/>
          <p:cNvSpPr/>
          <p:nvPr/>
        </p:nvSpPr>
        <p:spPr>
          <a:xfrm>
            <a:off x="4298594" y="1261872"/>
            <a:ext cx="3594506" cy="301752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61872"/>
            <a:ext cx="359450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8594" y="1527048"/>
            <a:ext cx="3594506" cy="265176"/>
          </a:xfrm>
          <a:prstGeom prst="rect">
            <a:avLst/>
          </a:prstGeom>
          <a:solidFill>
            <a:srgbClr val="4F4F4F"/>
          </a:solidFill>
          <a:ln>
            <a:noFill/>
          </a:ln>
          <a:effectLst/>
        </p:spPr>
        <p:txBody>
          <a:bodyPr rtlCol="0" anchor="ctr"/>
          <a:lstStyle/>
          <a:p/>
        </p:txBody>
      </p:sp>
      <p:sp>
        <p:nvSpPr>
          <p:cNvPr id="14" name="TextBox 13"/>
          <p:cNvSpPr txBox="1"/>
          <p:nvPr/>
        </p:nvSpPr>
        <p:spPr>
          <a:xfrm>
            <a:off x="4390034"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TÜİK bültenleri</a:t>
            </a:r>
          </a:p>
        </p:txBody>
      </p:sp>
      <p:sp>
        <p:nvSpPr>
          <p:cNvPr id="15" name="TextBox 14"/>
          <p:cNvSpPr txBox="1"/>
          <p:nvPr/>
        </p:nvSpPr>
        <p:spPr>
          <a:xfrm>
            <a:off x="4408322" y="1865376"/>
            <a:ext cx="3375050" cy="234086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Nüfus istatistikleri (öğretmen çıktısı ya da okul laboratuvarı)</a:t>
            </a:r>
          </a:p>
        </p:txBody>
      </p:sp>
      <p:sp>
        <p:nvSpPr>
          <p:cNvPr id="16" name="Rounded Rectangle 15"/>
          <p:cNvSpPr/>
          <p:nvPr/>
        </p:nvSpPr>
        <p:spPr>
          <a:xfrm>
            <a:off x="8094268" y="1261872"/>
            <a:ext cx="3594506" cy="301752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61872"/>
            <a:ext cx="3594506" cy="530352"/>
          </a:xfrm>
          <a:prstGeom prst="roundRect">
            <a:avLst>
              <a:gd name="adj" fmla="val 25000"/>
            </a:avLst>
          </a:prstGeom>
          <a:solidFill>
            <a:srgbClr val="B85C12"/>
          </a:solidFill>
          <a:ln>
            <a:noFill/>
          </a:ln>
          <a:effectLst/>
        </p:spPr>
        <p:txBody>
          <a:bodyPr rtlCol="0" anchor="ctr"/>
          <a:lstStyle/>
          <a:p/>
        </p:txBody>
      </p:sp>
      <p:sp>
        <p:nvSpPr>
          <p:cNvPr id="18" name="Rectangle 17"/>
          <p:cNvSpPr/>
          <p:nvPr/>
        </p:nvSpPr>
        <p:spPr>
          <a:xfrm>
            <a:off x="8094268" y="1527048"/>
            <a:ext cx="3594506" cy="265176"/>
          </a:xfrm>
          <a:prstGeom prst="rect">
            <a:avLst/>
          </a:prstGeom>
          <a:solidFill>
            <a:srgbClr val="B85C12"/>
          </a:solidFill>
          <a:ln>
            <a:noFill/>
          </a:ln>
          <a:effectLst/>
        </p:spPr>
        <p:txBody>
          <a:bodyPr rtlCol="0" anchor="ctr"/>
          <a:lstStyle/>
          <a:p/>
        </p:txBody>
      </p:sp>
      <p:sp>
        <p:nvSpPr>
          <p:cNvPr id="19" name="TextBox 18"/>
          <p:cNvSpPr txBox="1"/>
          <p:nvPr/>
        </p:nvSpPr>
        <p:spPr>
          <a:xfrm>
            <a:off x="8185708"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Öğrenme günlüğü</a:t>
            </a:r>
          </a:p>
        </p:txBody>
      </p:sp>
      <p:sp>
        <p:nvSpPr>
          <p:cNvPr id="20" name="TextBox 19"/>
          <p:cNvSpPr txBox="1"/>
          <p:nvPr/>
        </p:nvSpPr>
        <p:spPr>
          <a:xfrm>
            <a:off x="8203996" y="1865376"/>
            <a:ext cx="3375050" cy="234086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Okuduğundan bir cümle: nüfus hakkında ne öğrendin?</a:t>
            </a:r>
          </a:p>
        </p:txBody>
      </p:sp>
      <p:sp>
        <p:nvSpPr>
          <p:cNvPr id="21" name="Rounded Rectangle 20"/>
          <p:cNvSpPr/>
          <p:nvPr/>
        </p:nvSpPr>
        <p:spPr>
          <a:xfrm>
            <a:off x="502920" y="4553712"/>
            <a:ext cx="11185855" cy="137160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600"/>
              </a:spcAft>
            </a:pPr>
            <a:r>
              <a:rPr lang="tr-TR" sz="2800" b="1" i="0">
                <a:solidFill>
                  <a:srgbClr val="B85C12"/>
                </a:solidFill>
                <a:latin typeface="Calibri"/>
              </a:rPr>
              <a:t>Seç · oku · günlüğüne yaz</a:t>
            </a:r>
          </a:p>
          <a:p>
            <a:pPr algn="ctr">
              <a:spcBef>
                <a:spcPts val="0"/>
              </a:spcBef>
              <a:spcAft>
                <a:spcPts val="0"/>
              </a:spcAft>
            </a:pPr>
            <a:r>
              <a:rPr lang="tr-TR" sz="2000" b="0" i="0">
                <a:solidFill>
                  <a:srgbClr val="262626"/>
                </a:solidFill>
                <a:latin typeface="Calibri"/>
              </a:rPr>
              <a:t>Satın alma yok: okul kütüphanesinden ödünç</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256 / 379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Performans görevi: 26. hafta okul laboratuvarı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P1</a:t>
            </a:r>
          </a:p>
        </p:txBody>
      </p:sp>
      <p:sp>
        <p:nvSpPr>
          <p:cNvPr id="6" name="Rounded Rectangle 5"/>
          <p:cNvSpPr/>
          <p:nvPr/>
        </p:nvSpPr>
        <p:spPr>
          <a:xfrm>
            <a:off x="502920" y="1216152"/>
            <a:ext cx="11185855" cy="114300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600"/>
              </a:spcAft>
            </a:pPr>
            <a:r>
              <a:rPr lang="tr-TR" sz="2500" b="1" i="0">
                <a:solidFill>
                  <a:srgbClr val="B85C12"/>
                </a:solidFill>
                <a:latin typeface="Calibri"/>
              </a:rPr>
              <a:t>26. hafta · okul bilgisayar laboratuvarı · gün ve saat: ……</a:t>
            </a:r>
          </a:p>
          <a:p>
            <a:pPr algn="l">
              <a:spcBef>
                <a:spcPts val="0"/>
              </a:spcBef>
              <a:spcAft>
                <a:spcPts val="0"/>
              </a:spcAft>
            </a:pPr>
            <a:r>
              <a:rPr lang="tr-TR" sz="2100" b="0" i="0">
                <a:solidFill>
                  <a:srgbClr val="262626"/>
                </a:solidFill>
                <a:latin typeface="Calibri"/>
              </a:rPr>
              <a:t>Getir: iş bölümü şablonu · TÜİK tablo listesi</a:t>
            </a:r>
          </a:p>
        </p:txBody>
      </p:sp>
      <p:sp>
        <p:nvSpPr>
          <p:cNvPr id="7" name="TextBox 6"/>
          <p:cNvSpPr txBox="1"/>
          <p:nvPr/>
        </p:nvSpPr>
        <p:spPr>
          <a:xfrm>
            <a:off x="502920" y="2496312"/>
            <a:ext cx="11185855" cy="384048"/>
          </a:xfrm>
          <a:prstGeom prst="rect">
            <a:avLst/>
          </a:prstGeom>
          <a:noFill/>
        </p:spPr>
        <p:txBody>
          <a:bodyPr wrap="square" anchor="t" lIns="73152" rIns="73152" tIns="36576" bIns="36576">
            <a:noAutofit/>
          </a:bodyPr>
          <a:lstStyle/>
          <a:p>
            <a:pPr algn="l">
              <a:spcBef>
                <a:spcPts val="0"/>
              </a:spcBef>
              <a:spcAft>
                <a:spcPts val="0"/>
              </a:spcAft>
            </a:pPr>
            <a:r>
              <a:rPr lang="tr-TR" sz="1900" b="1" i="0">
                <a:solidFill>
                  <a:srgbClr val="B85C12"/>
                </a:solidFill>
                <a:latin typeface="Calibri"/>
              </a:rPr>
              <a:t>Kitabın “Gelecek Derse Hazırlık” adımları laboratuvarda:</a:t>
            </a:r>
          </a:p>
        </p:txBody>
      </p:sp>
      <p:sp>
        <p:nvSpPr>
          <p:cNvPr id="8" name="Rounded Rectangle 7"/>
          <p:cNvSpPr/>
          <p:nvPr/>
        </p:nvSpPr>
        <p:spPr>
          <a:xfrm>
            <a:off x="502920" y="2953512"/>
            <a:ext cx="11185855" cy="941832"/>
          </a:xfrm>
          <a:prstGeom prst="roundRect">
            <a:avLst>
              <a:gd name="adj" fmla="val 8000"/>
            </a:avLst>
          </a:prstGeom>
          <a:solidFill>
            <a:srgbClr val="F0F0F0"/>
          </a:solidFill>
          <a:ln>
            <a:noFill/>
          </a:ln>
          <a:effectLst/>
        </p:spPr>
        <p:txBody>
          <a:bodyPr rtlCol="0" anchor="ctr"/>
          <a:lstStyle/>
          <a:p/>
        </p:txBody>
      </p:sp>
      <p:sp>
        <p:nvSpPr>
          <p:cNvPr id="9" name="Rounded Rectangle 8"/>
          <p:cNvSpPr/>
          <p:nvPr/>
        </p:nvSpPr>
        <p:spPr>
          <a:xfrm>
            <a:off x="502920" y="2953512"/>
            <a:ext cx="1600200" cy="941832"/>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Adım</a:t>
            </a:r>
          </a:p>
        </p:txBody>
      </p:sp>
      <p:sp>
        <p:nvSpPr>
          <p:cNvPr id="10" name="TextBox 9"/>
          <p:cNvSpPr txBox="1"/>
          <p:nvPr/>
        </p:nvSpPr>
        <p:spPr>
          <a:xfrm>
            <a:off x="2240280" y="2953512"/>
            <a:ext cx="9357055" cy="94183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Türkiye İstatistik Kurumu (TÜİK) verilerinden yararlanarak kontrol listesinde istenen bilgileri toplayınız.</a:t>
            </a:r>
          </a:p>
        </p:txBody>
      </p:sp>
      <p:sp>
        <p:nvSpPr>
          <p:cNvPr id="11" name="Rounded Rectangle 10"/>
          <p:cNvSpPr/>
          <p:nvPr/>
        </p:nvSpPr>
        <p:spPr>
          <a:xfrm>
            <a:off x="502920" y="4023360"/>
            <a:ext cx="11185855" cy="941832"/>
          </a:xfrm>
          <a:prstGeom prst="roundRect">
            <a:avLst>
              <a:gd name="adj" fmla="val 8000"/>
            </a:avLst>
          </a:prstGeom>
          <a:solidFill>
            <a:srgbClr val="F0F0F0"/>
          </a:solidFill>
          <a:ln>
            <a:noFill/>
          </a:ln>
          <a:effectLst/>
        </p:spPr>
        <p:txBody>
          <a:bodyPr rtlCol="0" anchor="ctr"/>
          <a:lstStyle/>
          <a:p/>
        </p:txBody>
      </p:sp>
      <p:sp>
        <p:nvSpPr>
          <p:cNvPr id="12" name="Rounded Rectangle 11"/>
          <p:cNvSpPr/>
          <p:nvPr/>
        </p:nvSpPr>
        <p:spPr>
          <a:xfrm>
            <a:off x="502920" y="4023360"/>
            <a:ext cx="1600200" cy="941832"/>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Adım</a:t>
            </a:r>
          </a:p>
        </p:txBody>
      </p:sp>
      <p:sp>
        <p:nvSpPr>
          <p:cNvPr id="13" name="TextBox 12"/>
          <p:cNvSpPr txBox="1"/>
          <p:nvPr/>
        </p:nvSpPr>
        <p:spPr>
          <a:xfrm>
            <a:off x="2240280" y="4023360"/>
            <a:ext cx="9357055" cy="94183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Demografik özelliklere göre yaşadığınız ildeki fırsat ve sorunları araştırınız.</a:t>
            </a:r>
          </a:p>
        </p:txBody>
      </p:sp>
      <p:sp>
        <p:nvSpPr>
          <p:cNvPr id="14" name="Rounded Rectangle 13"/>
          <p:cNvSpPr/>
          <p:nvPr/>
        </p:nvSpPr>
        <p:spPr>
          <a:xfrm>
            <a:off x="502920" y="5148071"/>
            <a:ext cx="11185855" cy="105156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262626"/>
                </a:solidFill>
                <a:latin typeface="Calibri"/>
              </a:rPr>
              <a:t>Telefon yok · kişisel veri yok · erişim yoksa öğretmen çıktısı</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165</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257 / 379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25.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767676"/>
                </a:solidFill>
                <a:latin typeface="Calibri"/>
              </a:rPr>
              <a:t>Önce öğrenme günlüğüne: Türkiye'nin piramidi 1950'den 2025'e nasıl değişti? Sonra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Türkiye'nin 1950 ve 2025 piramitlerini taban ve tepe bakımından karşılaştırınız.</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Grafikte nüfus artış hızının 1990'dan sonra azalmasında hangi oran belirleyicidir?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2060 tahminî piramidi Türkiye için hangi eğilimi gösterir?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157, 164</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258 / 379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25.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B85C12"/>
                </a:solidFill>
                <a:latin typeface="Calibri"/>
              </a:rPr>
              <a:t>•  </a:t>
            </a:r>
            <a:r>
              <a:rPr lang="tr-TR" sz="2600" b="0" i="0">
                <a:solidFill>
                  <a:srgbClr val="262626"/>
                </a:solidFill>
                <a:latin typeface="Calibri"/>
              </a:rPr>
              <a:t>COG9-CK-U4 Bölüm 3 kontrol edilir, eksik kalan soru tamamlanır (10-13).</a:t>
            </a:r>
          </a:p>
          <a:p>
            <a:pPr algn="l" marL="323206" indent="-323206">
              <a:spcBef>
                <a:spcPts val="0"/>
              </a:spcBef>
              <a:spcAft>
                <a:spcPts val="1200"/>
              </a:spcAft>
            </a:pPr>
            <a:r>
              <a:rPr lang="tr-TR" sz="2600" b="1" i="0">
                <a:solidFill>
                  <a:srgbClr val="B85C12"/>
                </a:solidFill>
                <a:latin typeface="Calibri"/>
              </a:rPr>
              <a:t>•  </a:t>
            </a:r>
            <a:r>
              <a:rPr lang="tr-TR" sz="2600" b="0" i="0">
                <a:solidFill>
                  <a:srgbClr val="262626"/>
                </a:solidFill>
                <a:latin typeface="Calibri"/>
              </a:rPr>
              <a:t>Kitap s. 158 karikatürü incelenir ve 'Konuya Başlarken' sorusuna (farklı gelişmişlik seviyesindeki ülkeler nüfusla ilgili benzer fırsat ve sorunlarla karşılaşır mı?) bir cümlelik ilk cevap öğrenme günlüğüne yazılır.</a:t>
            </a:r>
          </a:p>
          <a:p>
            <a:pPr algn="l" marL="323206" indent="-323206">
              <a:spcBef>
                <a:spcPts val="0"/>
              </a:spcBef>
              <a:spcAft>
                <a:spcPts val="1200"/>
              </a:spcAft>
            </a:pPr>
            <a:r>
              <a:rPr lang="tr-TR" sz="2600" b="1" i="0">
                <a:solidFill>
                  <a:srgbClr val="B85C12"/>
                </a:solidFill>
                <a:latin typeface="Calibri"/>
              </a:rPr>
              <a:t>•  </a:t>
            </a:r>
            <a:r>
              <a:rPr lang="tr-TR" sz="2600" b="0" i="0">
                <a:solidFill>
                  <a:srgbClr val="262626"/>
                </a:solidFill>
                <a:latin typeface="Calibri"/>
              </a:rPr>
              <a:t>Seçilen kütüphane kitabı ya da bülten okunmaya başlanır (P2 kitap okuma).</a:t>
            </a:r>
          </a:p>
          <a:p>
            <a:pPr algn="l" marL="323206" indent="-323206">
              <a:spcBef>
                <a:spcPts val="0"/>
              </a:spcBef>
              <a:spcAft>
                <a:spcPts val="0"/>
              </a:spcAft>
            </a:pPr>
            <a:r>
              <a:rPr lang="tr-TR" sz="2600" b="1" i="0">
                <a:solidFill>
                  <a:srgbClr val="B85C12"/>
                </a:solidFill>
                <a:latin typeface="Calibri"/>
              </a:rPr>
              <a:t>•  </a:t>
            </a:r>
            <a:r>
              <a:rPr lang="tr-TR" sz="2600" b="0" i="0">
                <a:solidFill>
                  <a:srgbClr val="262626"/>
                </a:solidFill>
                <a:latin typeface="Calibri"/>
              </a:rPr>
              <a:t>P1: 26. hafta laboratuvar saati için grup TÜİK tablo listesi hazır bulundurulur.</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259 / 379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GNL-COG9-SN-U4 — 25. hafta · Demografik Dönüşüm II: Türkiye'nin Dönüşüm Süreci (slayt 221-259)</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