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5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15" r:id="rId267"/>
    <p:sldId id="516" r:id="rId268"/>
    <p:sldId id="517" r:id="rId269"/>
    <p:sldId id="518" r:id="rId270"/>
    <p:sldId id="519" r:id="rId271"/>
    <p:sldId id="520" r:id="rId272"/>
    <p:sldId id="521" r:id="rId273"/>
    <p:sldId id="522" r:id="rId274"/>
    <p:sldId id="523" r:id="rId275"/>
    <p:sldId id="524" r:id="rId276"/>
    <p:sldId id="525" r:id="rId277"/>
    <p:sldId id="526" r:id="rId278"/>
    <p:sldId id="527" r:id="rId279"/>
    <p:sldId id="528" r:id="rId280"/>
    <p:sldId id="529" r:id="rId281"/>
    <p:sldId id="530" r:id="rId282"/>
    <p:sldId id="531" r:id="rId283"/>
    <p:sldId id="532" r:id="rId284"/>
    <p:sldId id="533" r:id="rId285"/>
    <p:sldId id="534" r:id="rId286"/>
    <p:sldId id="535" r:id="rId287"/>
    <p:sldId id="536" r:id="rId288"/>
    <p:sldId id="537" r:id="rId289"/>
    <p:sldId id="538" r:id="rId290"/>
    <p:sldId id="539" r:id="rId291"/>
    <p:sldId id="540" r:id="rId292"/>
    <p:sldId id="541" r:id="rId293"/>
    <p:sldId id="542" r:id="rId294"/>
    <p:sldId id="543" r:id="rId295"/>
    <p:sldId id="544" r:id="rId296"/>
    <p:sldId id="545" r:id="rId297"/>
    <p:sldId id="546" r:id="rId298"/>
    <p:sldId id="547" r:id="rId299"/>
    <p:sldId id="548" r:id="rId300"/>
    <p:sldId id="549" r:id="rId301"/>
    <p:sldId id="550" r:id="rId302"/>
    <p:sldId id="551" r:id="rId303"/>
    <p:sldId id="552" r:id="rId304"/>
    <p:sldId id="553" r:id="rId305"/>
    <p:sldId id="554" r:id="rId306"/>
    <p:sldId id="555" r:id="rId307"/>
    <p:sldId id="556" r:id="rId308"/>
    <p:sldId id="557" r:id="rId309"/>
    <p:sldId id="558" r:id="rId310"/>
    <p:sldId id="559" r:id="rId311"/>
    <p:sldId id="560" r:id="rId312"/>
    <p:sldId id="561" r:id="rId313"/>
    <p:sldId id="562" r:id="rId314"/>
    <p:sldId id="563" r:id="rId315"/>
    <p:sldId id="564" r:id="rId316"/>
    <p:sldId id="565" r:id="rId58"/>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8" Type="http://schemas.openxmlformats.org/officeDocument/2006/relationships/slide" Target="slides/slide51.xml"/><Relationship Id="rId267" Type="http://schemas.openxmlformats.org/officeDocument/2006/relationships/slide" Target="slides/slide1.xml"/><Relationship Id="rId268" Type="http://schemas.openxmlformats.org/officeDocument/2006/relationships/slide" Target="slides/slide2.xml"/><Relationship Id="rId269" Type="http://schemas.openxmlformats.org/officeDocument/2006/relationships/slide" Target="slides/slide3.xml"/><Relationship Id="rId270" Type="http://schemas.openxmlformats.org/officeDocument/2006/relationships/slide" Target="slides/slide4.xml"/><Relationship Id="rId271" Type="http://schemas.openxmlformats.org/officeDocument/2006/relationships/slide" Target="slides/slide5.xml"/><Relationship Id="rId272" Type="http://schemas.openxmlformats.org/officeDocument/2006/relationships/slide" Target="slides/slide6.xml"/><Relationship Id="rId273" Type="http://schemas.openxmlformats.org/officeDocument/2006/relationships/slide" Target="slides/slide7.xml"/><Relationship Id="rId274" Type="http://schemas.openxmlformats.org/officeDocument/2006/relationships/slide" Target="slides/slide8.xml"/><Relationship Id="rId275" Type="http://schemas.openxmlformats.org/officeDocument/2006/relationships/slide" Target="slides/slide9.xml"/><Relationship Id="rId276" Type="http://schemas.openxmlformats.org/officeDocument/2006/relationships/slide" Target="slides/slide10.xml"/><Relationship Id="rId277" Type="http://schemas.openxmlformats.org/officeDocument/2006/relationships/slide" Target="slides/slide11.xml"/><Relationship Id="rId278" Type="http://schemas.openxmlformats.org/officeDocument/2006/relationships/slide" Target="slides/slide12.xml"/><Relationship Id="rId279" Type="http://schemas.openxmlformats.org/officeDocument/2006/relationships/slide" Target="slides/slide13.xml"/><Relationship Id="rId280" Type="http://schemas.openxmlformats.org/officeDocument/2006/relationships/slide" Target="slides/slide14.xml"/><Relationship Id="rId281" Type="http://schemas.openxmlformats.org/officeDocument/2006/relationships/slide" Target="slides/slide15.xml"/><Relationship Id="rId282" Type="http://schemas.openxmlformats.org/officeDocument/2006/relationships/slide" Target="slides/slide16.xml"/><Relationship Id="rId283" Type="http://schemas.openxmlformats.org/officeDocument/2006/relationships/slide" Target="slides/slide17.xml"/><Relationship Id="rId284" Type="http://schemas.openxmlformats.org/officeDocument/2006/relationships/slide" Target="slides/slide18.xml"/><Relationship Id="rId285" Type="http://schemas.openxmlformats.org/officeDocument/2006/relationships/slide" Target="slides/slide19.xml"/><Relationship Id="rId286" Type="http://schemas.openxmlformats.org/officeDocument/2006/relationships/slide" Target="slides/slide20.xml"/><Relationship Id="rId287" Type="http://schemas.openxmlformats.org/officeDocument/2006/relationships/slide" Target="slides/slide21.xml"/><Relationship Id="rId288" Type="http://schemas.openxmlformats.org/officeDocument/2006/relationships/slide" Target="slides/slide22.xml"/><Relationship Id="rId289" Type="http://schemas.openxmlformats.org/officeDocument/2006/relationships/slide" Target="slides/slide23.xml"/><Relationship Id="rId290" Type="http://schemas.openxmlformats.org/officeDocument/2006/relationships/slide" Target="slides/slide24.xml"/><Relationship Id="rId291" Type="http://schemas.openxmlformats.org/officeDocument/2006/relationships/slide" Target="slides/slide25.xml"/><Relationship Id="rId292" Type="http://schemas.openxmlformats.org/officeDocument/2006/relationships/slide" Target="slides/slide26.xml"/><Relationship Id="rId293" Type="http://schemas.openxmlformats.org/officeDocument/2006/relationships/slide" Target="slides/slide27.xml"/><Relationship Id="rId294" Type="http://schemas.openxmlformats.org/officeDocument/2006/relationships/slide" Target="slides/slide28.xml"/><Relationship Id="rId295" Type="http://schemas.openxmlformats.org/officeDocument/2006/relationships/slide" Target="slides/slide29.xml"/><Relationship Id="rId296" Type="http://schemas.openxmlformats.org/officeDocument/2006/relationships/slide" Target="slides/slide30.xml"/><Relationship Id="rId297" Type="http://schemas.openxmlformats.org/officeDocument/2006/relationships/slide" Target="slides/slide31.xml"/><Relationship Id="rId298" Type="http://schemas.openxmlformats.org/officeDocument/2006/relationships/slide" Target="slides/slide32.xml"/><Relationship Id="rId299" Type="http://schemas.openxmlformats.org/officeDocument/2006/relationships/slide" Target="slides/slide33.xml"/><Relationship Id="rId300" Type="http://schemas.openxmlformats.org/officeDocument/2006/relationships/slide" Target="slides/slide34.xml"/><Relationship Id="rId301" Type="http://schemas.openxmlformats.org/officeDocument/2006/relationships/slide" Target="slides/slide35.xml"/><Relationship Id="rId302" Type="http://schemas.openxmlformats.org/officeDocument/2006/relationships/slide" Target="slides/slide36.xml"/><Relationship Id="rId303" Type="http://schemas.openxmlformats.org/officeDocument/2006/relationships/slide" Target="slides/slide37.xml"/><Relationship Id="rId304" Type="http://schemas.openxmlformats.org/officeDocument/2006/relationships/slide" Target="slides/slide38.xml"/><Relationship Id="rId305" Type="http://schemas.openxmlformats.org/officeDocument/2006/relationships/slide" Target="slides/slide39.xml"/><Relationship Id="rId306" Type="http://schemas.openxmlformats.org/officeDocument/2006/relationships/slide" Target="slides/slide40.xml"/><Relationship Id="rId307" Type="http://schemas.openxmlformats.org/officeDocument/2006/relationships/slide" Target="slides/slide41.xml"/><Relationship Id="rId308" Type="http://schemas.openxmlformats.org/officeDocument/2006/relationships/slide" Target="slides/slide42.xml"/><Relationship Id="rId309" Type="http://schemas.openxmlformats.org/officeDocument/2006/relationships/slide" Target="slides/slide43.xml"/><Relationship Id="rId310" Type="http://schemas.openxmlformats.org/officeDocument/2006/relationships/slide" Target="slides/slide44.xml"/><Relationship Id="rId311" Type="http://schemas.openxmlformats.org/officeDocument/2006/relationships/slide" Target="slides/slide45.xml"/><Relationship Id="rId312" Type="http://schemas.openxmlformats.org/officeDocument/2006/relationships/slide" Target="slides/slide46.xml"/><Relationship Id="rId313" Type="http://schemas.openxmlformats.org/officeDocument/2006/relationships/slide" Target="slides/slide47.xml"/><Relationship Id="rId314" Type="http://schemas.openxmlformats.org/officeDocument/2006/relationships/slide" Target="slides/slide48.xml"/><Relationship Id="rId315" Type="http://schemas.openxmlformats.org/officeDocument/2006/relationships/slide" Target="slides/slide49.xml"/><Relationship Id="rId316"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2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üç süreç bileşenini (a soru sorma, b bilgi toplama, c düzenleme) tanıtmak; 4.1.4 bölümünü açmak.</a:t>
            </a:r>
          </a:p>
          <a:p/>
          <a:p>
            <a:r>
              <a:t>SÜRE: 80 dakikalık akış (ders planı, 26. hafta): sınav dönütü 12 (E) · karikatür 5 · nüfus politikası ve fırsat penceresi 10 · beş politika 13 (40. dk) · geçiş 2 (E) · münazara ve soru üretimi 12 · altı şapka 14 · paylaşım 8 · toparlama 4.</a:t>
            </a:r>
          </a:p>
          <a:p/>
          <a:p>
            <a:r>
              <a:t>NASIL: Çıktıyı öğrencinin diliyle söyleyin: 'Bugün ülkelerin nüfusla ilgili fırsat ve sorunlarına göre nasıl politika belirlediğini inceleyeceğiz; sonunda iki ülke için kendi politikanızı önereceksiniz.' 2. dönem 1. yazılı dönemi (29 Mart-9 Nisan 2027) bu hafta sürer: sınav yapıldıysa ilk 12 dakika dönüttür; yapılmadıysa dönüt slaytları atlanır, süre 3, 6 ve 9. aşamalara (nüfus politikası, münazara, toparlama) eklenir.</a:t>
            </a:r>
          </a:p>
          <a:p/>
          <a:p>
            <a:r>
              <a:t>KAYNAK: Program (2026) COĞ.9.4.4 a-c (birebir); ders planı 26. hafta; kitap 4.1.4 (s. 158-163).</a:t>
            </a:r>
          </a:p>
          <a:p/>
          <a:p>
            <a:r>
              <a:t>NOT: OGM: COĞ.9.4.4 için OGM Materyal'de ayrı uygulama yoktur; bu haftanın etkinlikleri kitabındır. Görseller ders kitabındandır — sunum yalnız okul içi kullanım içindir.</a:t>
            </a:r>
          </a:p>
        </p:txBody>
      </p:sp>
      <p:sp>
        <p:nvSpPr>
          <p:cNvPr id="4" name="Slide Number Placeholder 3"/>
          <p:cNvSpPr>
            <a:spLocks noGrp="1"/>
          </p:cNvSpPr>
          <p:nvPr>
            <p:ph type="sldNum" idx="5" sz="quarter"/>
          </p:nvPr>
        </p:nvSpPr>
        <p:spPr/>
      </p:sp>
    </p:spTree>
  </p:cSld>
  <p:clrMapOvr>
    <a:masterClrMapping/>
  </p:clrMapOvr>
</p:notes>
</file>

<file path=ppt/notesSlides/notesSlide2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İstasyonları bir cümleyle söyleyin; 4. istasyonun (beş politika) sonunda dersin ilk yarısı biter (40. dk). Son 12 dakika paylaşım ve toparlamadır. Sınav dönütü yoksa 1. istasyonu atlayın.</a:t>
            </a:r>
          </a:p>
          <a:p/>
          <a:p>
            <a:r>
              <a:t>KAYNAK: Ders planı 26.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2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Sınav dönütü için kalıp slayt: ortak hataları isimsiz paylaşmak, doğru çözümü birlikte yazmak, itiraz süresini hatırlatmak (zümre kararı).</a:t>
            </a:r>
          </a:p>
          <a:p/>
          <a:p>
            <a:r>
              <a:t>SÜRE: Esnek aşama, 12 dk: ortak hatalar 6 dk · nüfus piramidi yorumu 5 dk · itiraz ve telafi 1 dk. Sınav bu hafta henüz yapılmadıysa iki dönüt slaytını atlayın; süre 3, 6 ve 9. aşamalara eklenir, dönüt 27. haftanın girişine kısa olarak alınır.</a:t>
            </a:r>
          </a:p>
          <a:p/>
          <a:p>
            <a:r>
              <a:t>NASIL: Sınavın soruları ve puanları bu sunumda yoktur. Şube analizinden en çok yanlış yapılan 3 soruyu tahtadaki tabloya isimsiz yazın; her soru için öğrencilerden doğru çözüm yolunu alın. Öncelikli çıktı 'nüfus piramidi yorumu' (zümre kararı): sınavda piramit sorusu varsa onu birlikte yeniden çözün; sonraki slayttaki dört sık hatayla eşleştirin. Öğrenciler kendi kâğıdındaki hatayı defterine 'ortak hata → doğru çözüm' olarak yazar. Sonuçlara itiraz süresi 5 iş günüdür (OKY md. 49/4); telafi ders içi yeniden işlemedir.</a:t>
            </a:r>
          </a:p>
          <a:p/>
          <a:p>
            <a:r>
              <a:t>KAYNAK: Zümre kararları (analiz ve telafi); okulun sınav takvimi (2. dönem 1. yazılı dönemi 29 Mart-9 Nisan 2027); ders planı 26. hafta 1. aşama.</a:t>
            </a:r>
          </a:p>
        </p:txBody>
      </p:sp>
      <p:sp>
        <p:nvSpPr>
          <p:cNvPr id="4" name="Slide Number Placeholder 3"/>
          <p:cNvSpPr>
            <a:spLocks noGrp="1"/>
          </p:cNvSpPr>
          <p:nvPr>
            <p:ph type="sldNum" idx="5" sz="quarter"/>
          </p:nvPr>
        </p:nvSpPr>
        <p:spPr/>
      </p:sp>
    </p:spTree>
  </p:cSld>
  <p:clrMapOvr>
    <a:masterClrMapping/>
  </p:clrMapOvr>
</p:notes>
</file>

<file path=ppt/notesSlides/notesSlide2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Zümrenin öncelikli çıktısı (nüfus piramidi yorumu) için genel hata kalıplarını kitabın 'Nüfus Piramitleri Nasıl Okunur?' kutusuyla düzeltmek.</a:t>
            </a:r>
          </a:p>
          <a:p/>
          <a:p>
            <a:r>
              <a:t>NASIL: Her satırda önce soldaki hatayı okutun, 'Neden yanlış?' diye sorun, sonra sağdaki doğru okumayı kitabın cümlesiyle gösterin. Şube analizinde başka bir piramit hatası çıktıysa tahtaya beşinci satır olarak ekleyin. Bu slayt sınavın kendi sorusunu içermez.</a:t>
            </a:r>
          </a:p>
          <a:p/>
          <a:p>
            <a:r>
              <a:t>BEKLENEN CEVAP: Taban 0-14 yaş (çocuk nüfus) olduğu için geniş taban genç nüfusun fazlalığını gösterir; dar taban nüfus artış hızının az olduğunu gösterir; 15-64 çalışma çağı, 65 ve üstü yaşlı nüfustur; karşılaştırmadan önce yatay eksenin birimi (milyon, bin ya da oran) okunur.</a:t>
            </a:r>
          </a:p>
          <a:p/>
          <a:p>
            <a:r>
              <a:t>KAYNAK: Kitap s. 154 'Nüfus Piramitleri Nasıl Okunur?' (doğru okumalar birebir). Hata kalıpları örnektir (sınav analizi yerine geçmez).</a:t>
            </a:r>
          </a:p>
        </p:txBody>
      </p:sp>
      <p:sp>
        <p:nvSpPr>
          <p:cNvPr id="4" name="Slide Number Placeholder 3"/>
          <p:cNvSpPr>
            <a:spLocks noGrp="1"/>
          </p:cNvSpPr>
          <p:nvPr>
            <p:ph type="sldNum" idx="5" sz="quarter"/>
          </p:nvPr>
        </p:nvSpPr>
        <p:spPr/>
      </p:sp>
    </p:spTree>
  </p:cSld>
  <p:clrMapOvr>
    <a:masterClrMapping/>
  </p:clrMapOvr>
</p:notes>
</file>

<file path=ppt/notesSlides/notesSlide2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Karikatürle konuyu açmak; 25. haftada günlüğe yazılan 'Konuya Başlarken' tahminlerini almak (köprü kurma: görsel okuma).</a:t>
            </a:r>
          </a:p>
          <a:p/>
          <a:p>
            <a:r>
              <a:t>SÜRE: Köprü 5 dk: karikatür 2 dk · günlükten iki tahmin 1 dk · örnek cevap 2 dk.</a:t>
            </a:r>
          </a:p>
          <a:p/>
          <a:p>
            <a:r>
              <a:t>NASIL: Karikatürü 20 saniye sessizce inceletin. İsim kartıyla üç öğrenciden 1. sorunun cevabını alın (önce gözlem: kimler, nerede, hangi taraf aşağıda; sonra yorum). 2. soru 25. haftada günlüğe yazılmıştı: iki öğrenciye tahminini okutun, tahtaya 'tahminler' başlığıyla not edin.</a:t>
            </a:r>
          </a:p>
          <a:p/>
          <a:p>
            <a:r>
              <a:t>BEKLENEN CEVAP: 1) Tahterevalli Dünya'nın üstünde: konu bütün dünyanın nüfusu. Yaşlı adamın tarafı ağır basıyor, çocuk havada: yaşlı nüfusun payı artıyor, genç nüfus azalıyor; denge bozuluyor. 2) Çoğunlukla hayır: gelişmekte olan ülkeler hızlı artışın, gelişmiş ülkeler düşük artış ve yaşlanmanın sorunlarıyla karşılaşır; politikaları da farklıdır (s. 160).</a:t>
            </a:r>
          </a:p>
          <a:p/>
          <a:p>
            <a:r>
              <a:t>KAYNAK: Kitap s. 158 (karikatür, 'Yukarıda verilen karikatürü nüfusla ilişkilendirerek yorumlayınız.' sorusu ve kenar kutusu birebir); s. 160 (düşük artışın sonuçları, farklı politikalar). Karikatürün yorumu örnektir (kitapta cevap yok). Program köprü kurma: 'fotoğraf, harita gibi coğrafi temsiller üzerinden görsel okuma yapılabilir'.</a:t>
            </a:r>
          </a:p>
        </p:txBody>
      </p:sp>
      <p:sp>
        <p:nvSpPr>
          <p:cNvPr id="4" name="Slide Number Placeholder 3"/>
          <p:cNvSpPr>
            <a:spLocks noGrp="1"/>
          </p:cNvSpPr>
          <p:nvPr>
            <p:ph type="sldNum" idx="5" sz="quarter"/>
          </p:nvPr>
        </p:nvSpPr>
        <p:spPr/>
      </p:sp>
    </p:spTree>
  </p:cSld>
  <p:clrMapOvr>
    <a:masterClrMapping/>
  </p:clrMapOvr>
</p:notes>
</file>

<file path=ppt/notesSlides/notesSlide2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 sorunun örnek cevabını göstermek; tahmini ders boyunca sınayacağımızı söylemek.</a:t>
            </a:r>
          </a:p>
          <a:p/>
          <a:p>
            <a:r>
              <a:t>NASIL: Öğrenci yorumlarıyla karşılaştırın; karikatürün tek bir doğru yorumu yoktur, gerekçeli yorumlar kabul edilir. 2. sorunun cevabını bu ders iki ülkeyle (s. 162), 27. haftada Türkiye ile sınayacağız.</a:t>
            </a:r>
          </a:p>
          <a:p/>
          <a:p>
            <a:r>
              <a:t>BEKLENEN CEVAP: 1) Tahterevalli Dünya'nın üstünde: konu bütün dünyanın nüfusu. Yaşlı adamın tarafı ağır basıyor, çocuk havada: yaşlı nüfusun payı artıyor, genç nüfus azalıyor; denge bozuluyor. 2) Çoğunlukla hayır: gelişmekte olan ülkeler hızlı artışın, gelişmiş ülkeler düşük artış ve yaşlanmanın sorunlarıyla karşılaşır; politikaları da farklıdır (s. 160).</a:t>
            </a:r>
          </a:p>
          <a:p/>
          <a:p>
            <a:r>
              <a:t>KAYNAK: Kitap s. 158 (karikatür, 'Yukarıda verilen karikatürü nüfusla ilişkilendirerek yorumlayınız.' sorusu ve kenar kutusu birebir); s. 160 (düşük artışın sonuçları, farklı politikalar). Karikatürün yorumu örnektir (kitapta cevap yok). Program köprü kurma: 'fotoğraf, harita gibi coğrafi temsiller üzerinden görsel okuma yapılabilir'.</a:t>
            </a:r>
          </a:p>
        </p:txBody>
      </p:sp>
      <p:sp>
        <p:nvSpPr>
          <p:cNvPr id="4" name="Slide Number Placeholder 3"/>
          <p:cNvSpPr>
            <a:spLocks noGrp="1"/>
          </p:cNvSpPr>
          <p:nvPr>
            <p:ph type="sldNum" idx="5" sz="quarter"/>
          </p:nvPr>
        </p:nvSpPr>
        <p:spPr/>
      </p:sp>
    </p:spTree>
  </p:cSld>
  <p:clrMapOvr>
    <a:masterClrMapping/>
  </p:clrMapOvr>
</p:notes>
</file>

<file path=ppt/notesSlides/notesSlide2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Nüfusun neden politika konusu olduğunu göstermek: nüfus bir güçtür; artış hızının hem düşük hem yüksek olması ülkeyi etkiler.</a:t>
            </a:r>
          </a:p>
          <a:p/>
          <a:p>
            <a:r>
              <a:t>SÜRE: Nüfus politikası ve fırsat penceresi 10 dk: güç ve tanım 3 dk · faktörler ve fırsat penceresi 3 dk · iki sütun etkinliği 3 dk · yoklama 1 dk.</a:t>
            </a:r>
          </a:p>
          <a:p/>
          <a:p>
            <a:r>
              <a:t>NASIL: Üstteki cümleyi okutun: 'Nüfus hangi bakımdan güçtür?' (asker, siyasi ağırlık, üretim). İki kartı karşılaştırın: 'Artış hızı hem düşük hem yüksek olunca sorun mu var?' Alttaki cümle dersin anahtarıdır: her ülke kendi koşullarına uygun politika belirler.</a:t>
            </a:r>
          </a:p>
          <a:p/>
          <a:p>
            <a:r>
              <a:t>BEKLENEN CEVAP: Askerî (savunma), siyasi (uluslararası ağırlık) ve ekonomik (üretim ve tüketim) açıdan; düşük artış da yüksek artış da sorun olabilir — denge ülkenin koşullarına bağlıdır.</a:t>
            </a:r>
          </a:p>
          <a:p/>
          <a:p>
            <a:r>
              <a:t>KAYNAK: Kitap s. 158 (ilk paragraf birebir).</a:t>
            </a:r>
          </a:p>
          <a:p/>
          <a:p>
            <a:r>
              <a:t>NOT: Kitapta: 'Bu potansiyelden yararlanmak ve nüfusun sağladığı avantajları devam ettirmek isteyen yönetimler, tarihsel süreçte nüfusla ilgili pek çok politika geliştirmiştir.'</a:t>
            </a:r>
          </a:p>
        </p:txBody>
      </p:sp>
      <p:sp>
        <p:nvSpPr>
          <p:cNvPr id="4" name="Slide Number Placeholder 3"/>
          <p:cNvSpPr>
            <a:spLocks noGrp="1"/>
          </p:cNvSpPr>
          <p:nvPr>
            <p:ph type="sldNum" idx="5" sz="quarter"/>
          </p:nvPr>
        </p:nvSpPr>
        <p:spPr/>
      </p:sp>
    </p:spTree>
  </p:cSld>
  <p:clrMapOvr>
    <a:masterClrMapping/>
  </p:clrMapOvr>
</p:notes>
</file>

<file path=ppt/notesSlides/notesSlide2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politikasını tanımlamak; nasıl oluşturulduğunu ve temel hedefini göstermek.</a:t>
            </a:r>
          </a:p>
          <a:p/>
          <a:p>
            <a:r>
              <a:t>NASIL: Tanımı deftere yazdırın. Dört anahtar sözcüğü sorun: yapısı (yaş, cinsiyet), dağılışı (nerede yaşadığı), niteliği (eğitim, sağlık), niceliği (sayısı). Alttaki iki kart: politika veriye ve fırsat-sorun analizine dayanır; temel hedef artış hızını düzenlemektir.</a:t>
            </a:r>
          </a:p>
          <a:p/>
          <a:p>
            <a:r>
              <a:t>BEKLENEN CEVAP: Nitelik: nüfusun eğitim, sağlık, istihdam özellikleri (s. 161'de 'nicelik ve niteliğini geliştirmeye yönelik' politikada sayılır); nicelik: nüfusun miktarı.</a:t>
            </a:r>
          </a:p>
          <a:p/>
          <a:p>
            <a:r>
              <a:t>KAYNAK: Kitap s. 158 (tanım, 'nüfus özellikleri, nüfusla ilgili fırsat ve sorunları analiz edilerek oluşturulur', temel hedef cümleleri birebir).</a:t>
            </a:r>
          </a:p>
          <a:p/>
          <a:p>
            <a:r>
              <a:t>NOT: Kitapta ayrıca: politikalar 'kritik nüfus değişkenlerini etkileyerek ekonomik, sosyal, demografik, siyasi ve millî hedeflere ulaşılmasını sağlar'; 'devletin demografik nitelikteki kamu politikasını yansıtır'.</a:t>
            </a:r>
          </a:p>
        </p:txBody>
      </p:sp>
      <p:sp>
        <p:nvSpPr>
          <p:cNvPr id="4" name="Slide Number Placeholder 3"/>
          <p:cNvSpPr>
            <a:spLocks noGrp="1"/>
          </p:cNvSpPr>
          <p:nvPr>
            <p:ph type="sldNum" idx="5" sz="quarter"/>
          </p:nvPr>
        </p:nvSpPr>
        <p:spPr/>
      </p:sp>
    </p:spTree>
  </p:cSld>
  <p:clrMapOvr>
    <a:masterClrMapping/>
  </p:clrMapOvr>
</p:notes>
</file>

<file path=ppt/notesSlides/notesSlide2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politikalarının belirlenmesinde etkili olan sekiz faktörü göstermek; faktörler değişince politikanın da değişebileceğini vurgulamak.</a:t>
            </a:r>
          </a:p>
          <a:p/>
          <a:p>
            <a:r>
              <a:t>NASIL: Kartları okutun. Alttaki soruyu ikililere 30 saniye düşündürün; iki cevap alın.</a:t>
            </a:r>
          </a:p>
          <a:p/>
          <a:p>
            <a:r>
              <a:t>BEKLENEN CEVAP: Salgın hastalık ölüm oranını artırabilir, sağlık hizmetlerini öncelikli hâle getirir; bir ülke salgından sonra sağlık ve doğumu destekleyen uygulamalara yönelebilir (gerekçeli her cevap kabul).</a:t>
            </a:r>
          </a:p>
          <a:p/>
          <a:p>
            <a:r>
              <a:t>KAYNAK: Kitap s. 158 (faktörler ve son cümle birebir).</a:t>
            </a:r>
          </a:p>
        </p:txBody>
      </p:sp>
      <p:sp>
        <p:nvSpPr>
          <p:cNvPr id="4" name="Slide Number Placeholder 3"/>
          <p:cNvSpPr>
            <a:spLocks noGrp="1"/>
          </p:cNvSpPr>
          <p:nvPr>
            <p:ph type="sldNum" idx="5" sz="quarter"/>
          </p:nvPr>
        </p:nvSpPr>
        <p:spPr/>
      </p:sp>
    </p:spTree>
  </p:cSld>
  <p:clrMapOvr>
    <a:masterClrMapping/>
  </p:clrMapOvr>
</p:notes>
</file>

<file path=ppt/notesSlides/notesSlide2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Demografik fırsat penceresini kitabın kenar notuyla tanımlamak; çalışma çağı ve bağımlı nüfusu piramit üzerinde göstermek (24. haftanın piramit bilgisine bağ).</a:t>
            </a:r>
          </a:p>
          <a:p/>
          <a:p>
            <a:r>
              <a:t>NASIL: Tanımı okutun. Şematik piramitte üç kuşağı gösterin: 0-14 çocuk (bağımlı), 15-64 çalışma çağı, 65+ yaşlı (bağımlı). Piramit şematiktir: sayı yoktur, yalnız biçimi gösterir. Sağdaki soruyu sorun; iki öğrenciden cevap alın.</a:t>
            </a:r>
          </a:p>
          <a:p/>
          <a:p>
            <a:r>
              <a:t>BEKLENEN CEVAP: Çalışan, üreten nüfus kalabalık; bakılması gereken çocuk ve yaşlıların oranı düşüktür. Bu dönemde üretim ve gelir artabilir; eğitim, sağlık ve iş alanlarına yatırım için uygun bir dönemdir (bilimsel açıklama, 9. sınıf düzeyi).</a:t>
            </a:r>
          </a:p>
          <a:p/>
          <a:p>
            <a:r>
              <a:t>KAYNAK: Kitap s. 158 kenar notu (tanım birebir); yaş grupları s. 154 ('15-64 yaş, aktif nüfus veya çalışma çağındaki nüfustur'). Şematik piramit sunum çizimidir (veri içermez).</a:t>
            </a:r>
          </a:p>
          <a:p/>
          <a:p>
            <a:r>
              <a:t>NOT: Pencere kalıcı değildir: doğumlar azalmaya devam edip çalışma çağındakiler yaşlandıkça bağımlı yaşlı nüfus artar ve pencere kapanır (27. haftada Türkiye'nin 2060 piramidiyle).</a:t>
            </a:r>
          </a:p>
        </p:txBody>
      </p:sp>
      <p:sp>
        <p:nvSpPr>
          <p:cNvPr id="4" name="Slide Number Placeholder 3"/>
          <p:cNvSpPr>
            <a:spLocks noGrp="1"/>
          </p:cNvSpPr>
          <p:nvPr>
            <p:ph type="sldNum" idx="5" sz="quarter"/>
          </p:nvPr>
        </p:nvSpPr>
        <p:spPr/>
      </p:sp>
    </p:spTree>
  </p:cSld>
  <p:clrMapOvr>
    <a:masterClrMapping/>
  </p:clrMapOvr>
</p:notes>
</file>

<file path=ppt/notesSlides/notesSlide2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Hızlı ve düşük nüfus artışının sorunlarını iki sütunda ayırmak (münazaraya hazırlık; süreç c: bilgiyi düzenleme).</a:t>
            </a:r>
          </a:p>
          <a:p/>
          <a:p>
            <a:r>
              <a:t>NASIL: İkililer on kartı defterlerindeki iki sütuna 2 dakikada yazar; sonra parmakla oylama: 'İş gücü açığı hangi sütunda?'</a:t>
            </a:r>
          </a:p>
          <a:p/>
          <a:p>
            <a:r>
              <a:t>BEKLENEN CEVAP: Yüksek artış: doğal kaynakların aşırı tüketimi, yetersiz beslenme, konut açığı, işsizlik, çarpık kentleşme (gelişmekte olan ülkeler). Düşük artış: genç nüfus oranının azalması, yaşlı nüfus oranının fazla olması, çalışma çağındaki nüfusun giderek azalması, iş gücü açığı, nüfusun azalması (gelişmiş ülkeler).</a:t>
            </a:r>
          </a:p>
          <a:p/>
          <a:p>
            <a:r>
              <a:t>KAYNAK: Kitap s. 160 ('Nüfus Artış Hızını Azaltma' ve 'Nüfus Artış Hızını Artırma' paragrafları) ve s. 158 ('nüfusun azalması'); kart metinleri kitabın ifadeleri.</a:t>
            </a:r>
          </a:p>
        </p:txBody>
      </p:sp>
      <p:sp>
        <p:nvSpPr>
          <p:cNvPr id="4" name="Slide Number Placeholder 3"/>
          <p:cNvSpPr>
            <a:spLocks noGrp="1"/>
          </p:cNvSpPr>
          <p:nvPr>
            <p:ph type="sldNum" idx="5" sz="quarter"/>
          </p:nvPr>
        </p:nvSpPr>
        <p:spPr/>
      </p:sp>
    </p:spTree>
  </p:cSld>
  <p:clrMapOvr>
    <a:masterClrMapping/>
  </p:clrMapOvr>
</p:notes>
</file>

<file path=ppt/notesSlides/notesSlide2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Hızlı ve düşük nüfus artışının sorunlarını iki sütunda ayırmak (münazaraya hazırlık; süreç c: bilgiyi düzenleme).</a:t>
            </a:r>
          </a:p>
          <a:p/>
          <a:p>
            <a:r>
              <a:t>NASIL: Sütunları okutun; her sütunun hangi ülke grubunda görüldüğünü sorun. Bu iki sütun münazaranın kanıt listesidir.</a:t>
            </a:r>
          </a:p>
          <a:p/>
          <a:p>
            <a:r>
              <a:t>BEKLENEN CEVAP: Yüksek artış: doğal kaynakların aşırı tüketimi, yetersiz beslenme, konut açığı, işsizlik, çarpık kentleşme (gelişmekte olan ülkeler). Düşük artış: genç nüfus oranının azalması, yaşlı nüfus oranının fazla olması, çalışma çağındaki nüfusun giderek azalması, iş gücü açığı, nüfusun azalması (gelişmiş ülkeler).</a:t>
            </a:r>
          </a:p>
          <a:p/>
          <a:p>
            <a:r>
              <a:t>KAYNAK: Kitap s. 160 ('Nüfus Artış Hızını Azaltma' ve 'Nüfus Artış Hızını Artırma' paragrafları) ve s. 158 ('nüfusun azalması'); kart metinleri kitabın ifadeleri.</a:t>
            </a:r>
          </a:p>
        </p:txBody>
      </p:sp>
      <p:sp>
        <p:nvSpPr>
          <p:cNvPr id="4" name="Slide Number Placeholder 3"/>
          <p:cNvSpPr>
            <a:spLocks noGrp="1"/>
          </p:cNvSpPr>
          <p:nvPr>
            <p:ph type="sldNum" idx="5" sz="quarter"/>
          </p:nvPr>
        </p:nvSpPr>
        <p:spPr/>
      </p:sp>
    </p:spTree>
  </p:cSld>
  <p:clrMapOvr>
    <a:masterClrMapping/>
  </p:clrMapOvr>
</p:notes>
</file>

<file path=ppt/notesSlides/notesSlide2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nüfus politikasının temel hedefini tanımak (parmakla A-E).</a:t>
            </a:r>
          </a:p>
          <a:p/>
          <a:p>
            <a:r>
              <a:t>NASIL: 20 saniye; kitapsız. Önce bütün sınıf parmakla gösterir.</a:t>
            </a:r>
          </a:p>
          <a:p/>
          <a:p>
            <a:r>
              <a:t>BEKLENEN CEVAP: A.</a:t>
            </a:r>
          </a:p>
          <a:p/>
          <a:p>
            <a:r>
              <a:t>KAYNAK: Kitap s. 158.</a:t>
            </a:r>
          </a:p>
        </p:txBody>
      </p:sp>
      <p:sp>
        <p:nvSpPr>
          <p:cNvPr id="4" name="Slide Number Placeholder 3"/>
          <p:cNvSpPr>
            <a:spLocks noGrp="1"/>
          </p:cNvSpPr>
          <p:nvPr>
            <p:ph type="sldNum" idx="5" sz="quarter"/>
          </p:nvPr>
        </p:nvSpPr>
        <p:spPr/>
      </p:sp>
    </p:spTree>
  </p:cSld>
  <p:clrMapOvr>
    <a:masterClrMapping/>
  </p:clrMapOvr>
</p:notes>
</file>

<file path=ppt/notesSlides/notesSlide2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 seçeneklerin neden yanlış olduğunu sorun: politika 'düzenler'; artırma da azaltma da olabilir, ülkenin koşuluna göre seçilir.</a:t>
            </a:r>
          </a:p>
          <a:p/>
          <a:p>
            <a:r>
              <a:t>SÖYLENEBİLİR: D: bazı ülkeler azaltmaya çalışır (s. 160); B ve C kitapta politika hedefi olarak geçmez; E nüfus politikası değildir.</a:t>
            </a:r>
          </a:p>
          <a:p/>
          <a:p>
            <a:r>
              <a:t>KAYNAK: Kitap s. 158, 160.</a:t>
            </a:r>
          </a:p>
        </p:txBody>
      </p:sp>
      <p:sp>
        <p:nvSpPr>
          <p:cNvPr id="4" name="Slide Number Placeholder 3"/>
          <p:cNvSpPr>
            <a:spLocks noGrp="1"/>
          </p:cNvSpPr>
          <p:nvPr>
            <p:ph type="sldNum" idx="5" sz="quarter"/>
          </p:nvPr>
        </p:nvSpPr>
        <p:spPr/>
      </p:sp>
    </p:spTree>
  </p:cSld>
  <p:clrMapOvr>
    <a:masterClrMapping/>
  </p:clrMapOvr>
</p:notes>
</file>

<file path=ppt/notesSlides/notesSlide2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Beş politika türünü bir haritada göstermek; her birini 'neden · amaç · örnek ülke' üçlüsüyle işleyeceğimizi söylemek.</a:t>
            </a:r>
          </a:p>
          <a:p/>
          <a:p>
            <a:r>
              <a:t>SÜRE: Beş politika 13 dk: giriş 1 dk · beş politika 7 dk · favela 1 dk · eşleştirme 2 dk · iki yoklama 2 dk.</a:t>
            </a:r>
          </a:p>
          <a:p/>
          <a:p>
            <a:r>
              <a:t>NASIL: Üstteki iki cümleyi okutun: 'Ülkeler neden farklı politikalar uygular?' Numaraları kitabın sayfa sırasıyla verin (s. 160: 1-3, s. 161: 4-5); eşleştirme oyununda bu numaralar kullanılacak. Defterde beş satırlık 'amaç · neden · örnek ülke' tablosu açtırın.</a:t>
            </a:r>
          </a:p>
          <a:p/>
          <a:p>
            <a:r>
              <a:t>BEKLENEN CEVAP: Siyasal, sosyal, ekonomik ve kültürel özellikleri farklı olduğu için.</a:t>
            </a:r>
          </a:p>
          <a:p/>
          <a:p>
            <a:r>
              <a:t>KAYNAK: Kitap s. 160 (giriş cümleleri birebir), başlıklar s. 160-161 (birebir).</a:t>
            </a:r>
          </a:p>
        </p:txBody>
      </p:sp>
      <p:sp>
        <p:nvSpPr>
          <p:cNvPr id="4" name="Slide Number Placeholder 3"/>
          <p:cNvSpPr>
            <a:spLocks noGrp="1"/>
          </p:cNvSpPr>
          <p:nvPr>
            <p:ph type="sldNum" idx="5" sz="quarter"/>
          </p:nvPr>
        </p:nvSpPr>
        <p:spPr/>
      </p:sp>
    </p:spTree>
  </p:cSld>
  <p:clrMapOvr>
    <a:masterClrMapping/>
  </p:clrMapOvr>
</p:notes>
</file>

<file path=ppt/notesSlides/notesSlide2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artış hızını azaltma politikasının nedenini, amacını ve örnek ülkelerini göstermek.</a:t>
            </a:r>
          </a:p>
          <a:p/>
          <a:p>
            <a:r>
              <a:t>NASIL: Üç kartı okutun; 'Planlama yapılmazsa ne olur?' kartını önceki iki sütun etkinliğiyle bağlayın. Defterdeki tabloya satır 1 yazılır.</a:t>
            </a:r>
          </a:p>
          <a:p/>
          <a:p>
            <a:r>
              <a:t>BEKLENEN CEVAP: Neden: doğum oranı yüksek, eğitim ve sağlık hizmetleri yetersiz. Amaç: doğal kaynakların aşırı tüketimi, yetersiz beslenme, konut açığı, işsizlik ve çarpık kentleşmenin önüne geçmek. Örnek: Afganistan, Pakistan, Hindistan.</a:t>
            </a:r>
          </a:p>
          <a:p/>
          <a:p>
            <a:r>
              <a:t>KAYNAK: Kitap s. 160 ('Nüfus Artış Hızını Azaltma' paragrafı birebir).</a:t>
            </a:r>
          </a:p>
        </p:txBody>
      </p:sp>
      <p:sp>
        <p:nvSpPr>
          <p:cNvPr id="4" name="Slide Number Placeholder 3"/>
          <p:cNvSpPr>
            <a:spLocks noGrp="1"/>
          </p:cNvSpPr>
          <p:nvPr>
            <p:ph type="sldNum" idx="5" sz="quarter"/>
          </p:nvPr>
        </p:nvSpPr>
        <p:spPr/>
      </p:sp>
    </p:spTree>
  </p:cSld>
  <p:clrMapOvr>
    <a:masterClrMapping/>
  </p:clrMapOvr>
</p:notes>
</file>

<file path=ppt/notesSlides/notesSlide2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artış hızını artırma politikasının nedenini, sonucunu ve örnek ülkelerini göstermek.</a:t>
            </a:r>
          </a:p>
          <a:p/>
          <a:p>
            <a:r>
              <a:t>NASIL: Fotoğrafı gösterin (kitap s. 160). 'Gelişmiş ülkelerde doğum oranı neden azalır?' Kartları okutun; karikatürdeki tahterevalliyle bağlayın (yaşlı nüfus ağır basıyor).</a:t>
            </a:r>
          </a:p>
          <a:p/>
          <a:p>
            <a:r>
              <a:t>BEKLENEN CEVAP: Neden: eğitim seviyesi, kentleşme oranı ve kadınların iş hayatına katılımı yüksek → doğum oranı azalır. Sonuç: genç nüfus azalır, yaşlı nüfus artar, iş gücü açığı. Örnek: Almanya, Japonya, İsveç.</a:t>
            </a:r>
          </a:p>
          <a:p/>
          <a:p>
            <a:r>
              <a:t>KAYNAK: Kitap s. 160 ('Nüfus Artış Hızını Artırma' paragrafı birebir; fotoğraf s. 160).</a:t>
            </a:r>
          </a:p>
          <a:p/>
          <a:p>
            <a:r>
              <a:t>NOT: Kitap düzeltmesi: s. 160'taki cümle kitapta 'nüfusu artış hızını artırmaya yönelik politikalar' diye basılmıştır (yazım hatası); slaytta 'nüfus artış hızını artırmaya'.</a:t>
            </a:r>
          </a:p>
        </p:txBody>
      </p:sp>
      <p:sp>
        <p:nvSpPr>
          <p:cNvPr id="4" name="Slide Number Placeholder 3"/>
          <p:cNvSpPr>
            <a:spLocks noGrp="1"/>
          </p:cNvSpPr>
          <p:nvPr>
            <p:ph type="sldNum" idx="5" sz="quarter"/>
          </p:nvPr>
        </p:nvSpPr>
        <p:spPr/>
      </p:sp>
    </p:spTree>
  </p:cSld>
  <p:clrMapOvr>
    <a:masterClrMapping/>
  </p:clrMapOvr>
</p:notes>
</file>

<file path=ppt/notesSlides/notesSlide2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Nüfusun ülke içindeki dağılışını düzenleme politikasının amacını ve örnek ülkelerini göstermek; 22. haftanın nüfus dağılışı konusuna bağlamak.</a:t>
            </a:r>
          </a:p>
          <a:p/>
          <a:p>
            <a:r>
              <a:t>NASIL: 'Büyük kentlerde nüfus yığılırsa ne olur?' (konut, ulaşım, altyapı). Kartları okutun. 22. haftadaki Şema 4.1'i hatırlatın: nüfusun dağılışını etkileyen beşerî faktörlerden biri 'siyasi nedenler ve nüfus politikaları'dır.</a:t>
            </a:r>
          </a:p>
          <a:p/>
          <a:p>
            <a:r>
              <a:t>BEKLENEN CEVAP: Amaç: bölgesel eşitsizlikleri gidermek, nüfusu büyük kentlerden küçük kasaba ve köylere dağıtmak. Örnek: Kanada, Endonezya, Avustralya, Norveç, Çin, Hindistan.</a:t>
            </a:r>
          </a:p>
          <a:p/>
          <a:p>
            <a:r>
              <a:t>KAYNAK: Kitap s. 160 ('Nüfusun Ülke İçindeki Dağılışını Düzenleme' paragrafı birebir); Şema 4.1 (s. 146).</a:t>
            </a:r>
          </a:p>
        </p:txBody>
      </p:sp>
      <p:sp>
        <p:nvSpPr>
          <p:cNvPr id="4" name="Slide Number Placeholder 3"/>
          <p:cNvSpPr>
            <a:spLocks noGrp="1"/>
          </p:cNvSpPr>
          <p:nvPr>
            <p:ph type="sldNum" idx="5" sz="quarter"/>
          </p:nvPr>
        </p:nvSpPr>
        <p:spPr/>
      </p:sp>
    </p:spTree>
  </p:cSld>
  <p:clrMapOvr>
    <a:masterClrMapping/>
  </p:clrMapOvr>
</p:notes>
</file>

<file path=ppt/notesSlides/notesSlide2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Demografik yapıyı iyileştirme politikasının amacını ve geliştirilmek istenen dört özelliği göstermek (nüfusun niteliği).</a:t>
            </a:r>
          </a:p>
          <a:p/>
          <a:p>
            <a:r>
              <a:t>NASIL: Fotoğrafları gösterin: 'Bu fotoğraflar nüfusun hangi özelliğini geliştirmeyle ilgili?' (eğitim, sağlık). Dört özelliği okutun. Kitap bu politika için ülke adı vermez; gelişmekte olan ülkeleri anar.</a:t>
            </a:r>
          </a:p>
          <a:p/>
          <a:p>
            <a:r>
              <a:t>BEKLENEN CEVAP: Eğitim (okuma yazma, eğitim seviyesi) ve sağlık; ayrıca istihdam. Bu politika, doğum oranı düşmeye başlayan ülkelerde nüfusun niteliğini ve niceliğini geliştirmeyi amaçlar.</a:t>
            </a:r>
          </a:p>
          <a:p/>
          <a:p>
            <a:r>
              <a:t>KAYNAK: Kitap s. 161 ('Demografik Yapıyı İyileştirme' paragrafları birebir; fotoğraflar s. 161).</a:t>
            </a:r>
          </a:p>
          <a:p/>
          <a:p>
            <a:r>
              <a:t>NOT: Kitapta ayrıca: 'Hızlı nüfus artışı yaşayan ülkeler, doğum oranlarını ve nüfus artış hızını düşürmeyi başardığında nüfusun nicelik ve niteliğini geliştirmeye yönelik nüfus politikasını uygular.'</a:t>
            </a:r>
          </a:p>
        </p:txBody>
      </p:sp>
      <p:sp>
        <p:nvSpPr>
          <p:cNvPr id="4" name="Slide Number Placeholder 3"/>
          <p:cNvSpPr>
            <a:spLocks noGrp="1"/>
          </p:cNvSpPr>
          <p:nvPr>
            <p:ph type="sldNum" idx="5" sz="quarter"/>
          </p:nvPr>
        </p:nvSpPr>
        <p:spPr/>
      </p:sp>
    </p:spTree>
  </p:cSld>
  <p:clrMapOvr>
    <a:masterClrMapping/>
  </p:clrMapOvr>
</p:notes>
</file>

<file path=ppt/notesSlides/notesSlide2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Göç politikası belirlemenin hangi ülkelerde, hangi açığı kapatmak için uygulandığını göstermek; 23. haftanın göç konusuna bağlamak.</a:t>
            </a:r>
          </a:p>
          <a:p/>
          <a:p>
            <a:r>
              <a:t>NASIL: Cümleyi okutun; alttaki soruyu sorun. 23. haftada göçün çekici faktörlerini işlemiştik: iş olanakları göç alan yerin çekici faktörüdür. Siyasi değerlendirmeye girmeyin; kitabın ifadesiyle kalın.</a:t>
            </a:r>
          </a:p>
          <a:p/>
          <a:p>
            <a:r>
              <a:t>BEKLENEN CEVAP: Çalışma çağındaki nüfusun yetersizliği ve iş gücü açığı. Almanya hem 'artırma' hem 'göç' politikasında örnek gösterilir: doğum oranını artırmaya ve göç almaya birlikte yönelebilir.</a:t>
            </a:r>
          </a:p>
          <a:p/>
          <a:p>
            <a:r>
              <a:t>KAYNAK: Kitap s. 161 ('Göç Politikası Belirleme' paragrafı birebir).</a:t>
            </a:r>
          </a:p>
        </p:txBody>
      </p:sp>
      <p:sp>
        <p:nvSpPr>
          <p:cNvPr id="4" name="Slide Number Placeholder 3"/>
          <p:cNvSpPr>
            <a:spLocks noGrp="1"/>
          </p:cNvSpPr>
          <p:nvPr>
            <p:ph type="sldNum" idx="5" sz="quarter"/>
          </p:nvPr>
        </p:nvSpPr>
        <p:spPr/>
      </p:sp>
    </p:spTree>
  </p:cSld>
  <p:clrMapOvr>
    <a:masterClrMapping/>
  </p:clrMapOvr>
</p:notes>
</file>

<file path=ppt/notesSlides/notesSlide2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Hızlı nüfus artışı ve kırdan kente göçün mekândaki sonucunu kitabın fotoğrafıyla göstermek; politikaları bir sorunla eşleştirmek.</a:t>
            </a:r>
          </a:p>
          <a:p/>
          <a:p>
            <a:r>
              <a:t>NASIL: Fotoğrafı 15 saniye inceletin: 'Evler nasıl yerleşmiş, yamaçta neden bu kadar yoğun?' Alt yazıyı okutun, alttaki soruyu sorun; iki cevap alın.</a:t>
            </a:r>
          </a:p>
          <a:p/>
          <a:p>
            <a:r>
              <a:t>BEKLENEN CEVAP: Konut açığı ve çarpık kentleşme (s. 160'taki hızlı artış sorunları). Çözüm: nüfus artış hızını azaltma (1), nüfusun ülke içindeki dağılışını düzenleme (3), demografik yapıyı iyileştirme — eğitim, sağlık, istihdam (4).</a:t>
            </a:r>
          </a:p>
          <a:p/>
          <a:p>
            <a:r>
              <a:t>KAYNAK: Kitap s. 160-161 (fotoğraf ve alt yazı birebir; 'konut açığı', 'çarpık kentleşme' s. 160).</a:t>
            </a:r>
          </a:p>
          <a:p/>
          <a:p>
            <a:r>
              <a:t>NOT: Fotoğrafın çekildiği kent kitapta yazılmaz; yalnız 'Brezilya'da' denir.</a:t>
            </a:r>
          </a:p>
        </p:txBody>
      </p:sp>
      <p:sp>
        <p:nvSpPr>
          <p:cNvPr id="4" name="Slide Number Placeholder 3"/>
          <p:cNvSpPr>
            <a:spLocks noGrp="1"/>
          </p:cNvSpPr>
          <p:nvPr>
            <p:ph type="sldNum" idx="5" sz="quarter"/>
          </p:nvPr>
        </p:nvSpPr>
        <p:spPr/>
      </p:sp>
    </p:spTree>
  </p:cSld>
  <p:clrMapOvr>
    <a:masterClrMapping/>
  </p:clrMapOvr>
</p:notes>
</file>

<file path=ppt/notesSlides/notesSlide2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Örnek ülkeleri politika türleriyle eşleştirmek; bir ülkenin birden fazla politika uygulayabileceğini fark ettirmek.</a:t>
            </a:r>
          </a:p>
          <a:p/>
          <a:p>
            <a:r>
              <a:t>NASIL: Grupların masasında 1-5 numaralı mini kâğıtlar var. Ülke adını okuyun; gruplar 5 saniyede numarayı kaldırır. Hindistan, Almanya ve Kanada'da iki numara kaldıran grubu övün.</a:t>
            </a:r>
          </a:p>
          <a:p/>
          <a:p>
            <a:r>
              <a:t>BEKLENEN CEVAP: Afganistan 1 · Japonya 2 · Norveç 3 · Katar 5 · Hindistan 1 ve 3 · İsveç 2 · Endonezya 3 · ABD 5 · Almanya 2 ve 5 · Kanada 3 ve 5.</a:t>
            </a:r>
          </a:p>
          <a:p/>
          <a:p>
            <a:r>
              <a:t>KAYNAK: Kitap s. 160-161 (örnek ülke listeleri).</a:t>
            </a:r>
          </a:p>
        </p:txBody>
      </p:sp>
      <p:sp>
        <p:nvSpPr>
          <p:cNvPr id="4" name="Slide Number Placeholder 3"/>
          <p:cNvSpPr>
            <a:spLocks noGrp="1"/>
          </p:cNvSpPr>
          <p:nvPr>
            <p:ph type="sldNum" idx="5" sz="quarter"/>
          </p:nvPr>
        </p:nvSpPr>
        <p:spPr/>
      </p:sp>
    </p:spTree>
  </p:cSld>
  <p:clrMapOvr>
    <a:masterClrMapping/>
  </p:clrMapOvr>
</p:notes>
</file>

<file path=ppt/notesSlides/notesSlide2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Örnek ülkeleri politika türleriyle eşleştirmek; bir ülkenin birden fazla politika uygulayabileceğini fark ettirmek.</a:t>
            </a:r>
          </a:p>
          <a:p/>
          <a:p>
            <a:r>
              <a:t>NASIL: İki politikada geçen üç ülkeyi vurgulayın: politika türleri birbirini dışlamaz. 4 numaralı politika için kitap ülke adı vermez (gelişmekte olan ülkeler).</a:t>
            </a:r>
          </a:p>
          <a:p/>
          <a:p>
            <a:r>
              <a:t>BEKLENEN CEVAP: Afganistan 1 · Japonya 2 · Norveç 3 · Katar 5 · Hindistan 1 ve 3 · İsveç 2 · Endonezya 3 · ABD 5 · Almanya 2 ve 5 · Kanada 3 ve 5.</a:t>
            </a:r>
          </a:p>
          <a:p/>
          <a:p>
            <a:r>
              <a:t>KAYNAK: Kitap s. 160-161 (örnek ülke listeleri).</a:t>
            </a:r>
          </a:p>
        </p:txBody>
      </p:sp>
      <p:sp>
        <p:nvSpPr>
          <p:cNvPr id="4" name="Slide Number Placeholder 3"/>
          <p:cNvSpPr>
            <a:spLocks noGrp="1"/>
          </p:cNvSpPr>
          <p:nvPr>
            <p:ph type="sldNum" idx="5" sz="quarter"/>
          </p:nvPr>
        </p:nvSpPr>
        <p:spPr/>
      </p:sp>
    </p:spTree>
  </p:cSld>
  <p:clrMapOvr>
    <a:masterClrMapping/>
  </p:clrMapOvr>
</p:notes>
</file>

<file path=ppt/notesSlides/notesSlide2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göç politikası uygulayan ülkeleri tanımak (parmakla A-E).</a:t>
            </a:r>
          </a:p>
          <a:p/>
          <a:p>
            <a:r>
              <a:t>NASIL: 20 saniye. Beş ülkenin hepsi aynı listede: 'Hangi politikada beşi birlikte geçiyor?'</a:t>
            </a:r>
          </a:p>
          <a:p/>
          <a:p>
            <a:r>
              <a:t>BEKLENEN CEVAP: C.</a:t>
            </a:r>
          </a:p>
          <a:p/>
          <a:p>
            <a:r>
              <a:t>KAYNAK: Kitap s. 161.</a:t>
            </a:r>
          </a:p>
        </p:txBody>
      </p:sp>
      <p:sp>
        <p:nvSpPr>
          <p:cNvPr id="4" name="Slide Number Placeholder 3"/>
          <p:cNvSpPr>
            <a:spLocks noGrp="1"/>
          </p:cNvSpPr>
          <p:nvPr>
            <p:ph type="sldNum" idx="5" sz="quarter"/>
          </p:nvPr>
        </p:nvSpPr>
        <p:spPr/>
      </p:sp>
    </p:spTree>
  </p:cSld>
  <p:clrMapOvr>
    <a:masterClrMapping/>
  </p:clrMapOvr>
</p:notes>
</file>

<file path=ppt/notesSlides/notesSlide2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Kanada ve Avustralya 'dağılışı düzenleme' listesinde de vardır; ama Katar ve ABD yalnız göç listesinde geçer — beşini birlikte veren tek politika göçtür.</a:t>
            </a:r>
          </a:p>
          <a:p/>
          <a:p>
            <a:r>
              <a:t>SÖYLENEBİLİR: B yalnız Kanada ve Avustralya için doğrudur; A, D, E listede geçmez.</a:t>
            </a:r>
          </a:p>
          <a:p/>
          <a:p>
            <a:r>
              <a:t>KAYNAK: Kitap s. 160-161.</a:t>
            </a:r>
          </a:p>
        </p:txBody>
      </p:sp>
      <p:sp>
        <p:nvSpPr>
          <p:cNvPr id="4" name="Slide Number Placeholder 3"/>
          <p:cNvSpPr>
            <a:spLocks noGrp="1"/>
          </p:cNvSpPr>
          <p:nvPr>
            <p:ph type="sldNum" idx="5" sz="quarter"/>
          </p:nvPr>
        </p:nvSpPr>
        <p:spPr/>
      </p:sp>
    </p:spTree>
  </p:cSld>
  <p:clrMapOvr>
    <a:masterClrMapping/>
  </p:clrMapOvr>
</p:notes>
</file>

<file path=ppt/notesSlides/notesSlide2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nüfus artış hızını artırma politikasının gerekçesini hatırlamak.</a:t>
            </a:r>
          </a:p>
          <a:p/>
          <a:p>
            <a:r>
              <a:t>NASIL: 20 saniye; kitapsız.</a:t>
            </a:r>
          </a:p>
          <a:p/>
          <a:p>
            <a:r>
              <a:t>BEKLENEN CEVAP: A.</a:t>
            </a:r>
          </a:p>
          <a:p/>
          <a:p>
            <a:r>
              <a:t>KAYNAK: Kitap s. 160.</a:t>
            </a:r>
          </a:p>
        </p:txBody>
      </p:sp>
      <p:sp>
        <p:nvSpPr>
          <p:cNvPr id="4" name="Slide Number Placeholder 3"/>
          <p:cNvSpPr>
            <a:spLocks noGrp="1"/>
          </p:cNvSpPr>
          <p:nvPr>
            <p:ph type="sldNum" idx="5" sz="quarter"/>
          </p:nvPr>
        </p:nvSpPr>
        <p:spPr/>
      </p:sp>
    </p:spTree>
  </p:cSld>
  <p:clrMapOvr>
    <a:masterClrMapping/>
  </p:clrMapOvr>
</p:notes>
</file>

<file path=ppt/notesSlides/notesSlide2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 seçeneklerin hangisinin gelişmekte olan ülkelere ait olduğunu sorun.</a:t>
            </a:r>
          </a:p>
          <a:p/>
          <a:p>
            <a:r>
              <a:t>SÖYLENEBİLİR: C, D ve E daha çok gelişmekte olan ülkelerin özellikleridir; B kitapta doğum oranını azaltan etken olarak sayılmaz.</a:t>
            </a:r>
          </a:p>
          <a:p/>
          <a:p>
            <a:r>
              <a:t>KAYNAK: Kitap s. 160.</a:t>
            </a:r>
          </a:p>
        </p:txBody>
      </p:sp>
      <p:sp>
        <p:nvSpPr>
          <p:cNvPr id="4" name="Slide Number Placeholder 3"/>
          <p:cNvSpPr>
            <a:spLocks noGrp="1"/>
          </p:cNvSpPr>
          <p:nvPr>
            <p:ph type="sldNum" idx="5" sz="quarter"/>
          </p:nvPr>
        </p:nvSpPr>
        <p:spPr/>
      </p:sp>
    </p:spTree>
  </p:cSld>
  <p:clrMapOvr>
    <a:masterClrMapping/>
  </p:clrMapOvr>
</p:notes>
</file>

<file path=ppt/notesSlides/notesSlide2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Geçiş 2 dk (E): sıralar adaya, taraflar ve şapka kartları dağıtılır.</a:t>
            </a:r>
          </a:p>
          <a:p/>
          <a:p>
            <a:r>
              <a:t>NASIL: Ayağa kalkma molası; sıralar 4'lü adalara çevrilir, malzeme sorumluları grup zarflarını alır. Roller her hafta döner; 4 kişilik grupta ilk dört rol, 5 kişilikte editör de vardır. Münazara tarafı grup numarasıyla belirlenir (1-4 fırsattır, 5-8 sorundur); taraflar öğrencinin kişisel görüşü değildir, kanıt kullanmayı öğrenmek içindir.</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2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münazara uygulamasını kısa biçimde yapmak: iki görüşü kitaptan kanıtla tartışmak (D14.1 saygı, SDB2.1 iletişim).</a:t>
            </a:r>
          </a:p>
          <a:p/>
          <a:p>
            <a:r>
              <a:t>SÜRE: Münazara ve soru üretimi 12 dk: hazırlık 4 dk · münazara 5 dk · soru üretimi 2 dk · günlük yönergesi 1 dk.</a:t>
            </a:r>
          </a:p>
          <a:p/>
          <a:p>
            <a:r>
              <a:t>NASIL: Tarafları atayın (1-4 fırsattır, 5-8 sorundur). Hazırlıkta kanıt yalnız kitaptan: s. 158 metni, s. 160-161 politika gerekçeleri, iki sütun etkinliği. Her taraftan iki sözcü: biri açılış, diğeri karşılık yapar; kapanış 30'ar saniye. Süreleri tahtada kronometreyle tutun. Kurallar: söz kesilmez, kişiye değil görüşe karşı konuşulur.</a:t>
            </a:r>
          </a:p>
          <a:p/>
          <a:p>
            <a:r>
              <a:t>KAYNAK: Kitap s. 159 (Yönerge 1 ve iki görüş birebir); ders planı 26. hafta 6. aşama.</a:t>
            </a:r>
          </a:p>
        </p:txBody>
      </p:sp>
      <p:sp>
        <p:nvSpPr>
          <p:cNvPr id="4" name="Slide Number Placeholder 3"/>
          <p:cNvSpPr>
            <a:spLocks noGrp="1"/>
          </p:cNvSpPr>
          <p:nvPr>
            <p:ph type="sldNum" idx="5" sz="quarter"/>
          </p:nvPr>
        </p:nvSpPr>
        <p:spPr/>
      </p:sp>
    </p:spTree>
  </p:cSld>
  <p:clrMapOvr>
    <a:masterClrMapping/>
  </p:clrMapOvr>
</p:notes>
</file>

<file path=ppt/notesSlides/notesSlide2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Münazaranın ölçütlü örnek ürünü: iki tarafın kitaptan kullanabileceği kanıtlar ve iyi bir konuşmanın dört ölçütü (doğru cevap değil, örnektir).</a:t>
            </a:r>
          </a:p>
          <a:p/>
          <a:p>
            <a:r>
              <a:t>NASIL: Münazaradan hemen sonra gösterin: 'Hangi kanıtı kullandınız, hangisini atladınız?' Bir tarafın kanıtının öbür tarafın karşılığıyla nasıl çürütülebileceğini sorun (ör. 'güç' ↔ 'hizmetler yetersiz'). Kazanan ilan edilmez; iki tarafın da haklı olduğu koşullar konuşulur.</a:t>
            </a:r>
          </a:p>
          <a:p/>
          <a:p>
            <a:r>
              <a:t>BEKLENEN CEVAP: Fırsattır: nüfus potansiyel bir güçtür; genç nüfus çalışma çağına girince fırsat penceresi açılır; düşük artışın yaşlanma ve iş gücü açığı sorunları yaşanmaz. Sorundur: eğitim ve sağlık hizmetleri yetersiz kalır; kaynak tüketimi, yetersiz beslenme, konut açığı, işsizlik, çarpık kentleşme; kişi başına düşen millî gelir azalır; favelalar.</a:t>
            </a:r>
          </a:p>
          <a:p/>
          <a:p>
            <a:r>
              <a:t>KAYNAK: Kitap s. 158 (güç, fırsat penceresi), s. 160 (iki politika paragrafı), s. 161 (favela).</a:t>
            </a:r>
          </a:p>
        </p:txBody>
      </p:sp>
      <p:sp>
        <p:nvSpPr>
          <p:cNvPr id="4" name="Slide Number Placeholder 3"/>
          <p:cNvSpPr>
            <a:spLocks noGrp="1"/>
          </p:cNvSpPr>
          <p:nvPr>
            <p:ph type="sldNum" idx="5" sz="quarter"/>
          </p:nvPr>
        </p:nvSpPr>
        <p:spPr/>
      </p:sp>
    </p:spTree>
  </p:cSld>
  <p:clrMapOvr>
    <a:masterClrMapping/>
  </p:clrMapOvr>
</p:notes>
</file>

<file path=ppt/notesSlides/notesSlide2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a süreç bileşenini uygulamak: her grup fırsat/sorunların nüfus politikasına etkisini soran iki sorgulama sorusu yazar (E3.8 soru sorma). Bu sorular altı şapka çalışmasının başlangıcıdır.</a:t>
            </a:r>
          </a:p>
          <a:p/>
          <a:p>
            <a:r>
              <a:t>NASIL: Soru kartına iki soru; kalıplardan yararlanılabilir. Dolaşırken 'Bu sorunun cevabını hangi veriyle ararız?' diye sorun. Sözcüler kartı tahtadaki 'sorularımız' panosuna asar.</a:t>
            </a:r>
          </a:p>
          <a:p/>
          <a:p>
            <a:r>
              <a:t>KAYNAK: Program (2026) COĞ.9.4.4 a: 'Türkiye ve farklı ülkelerdeki nüfusla ilgili fırsat ve sorunların nüfus politikalarının belirlenmesindeki etkisine ilişkin sorular sorar.'; öğrenme-öğretme uygulaması: 'Bu tespitlerden yola çıkılarak çeşitli sorular hazırlanır'.</a:t>
            </a:r>
          </a:p>
        </p:txBody>
      </p:sp>
      <p:sp>
        <p:nvSpPr>
          <p:cNvPr id="4" name="Slide Number Placeholder 3"/>
          <p:cNvSpPr>
            <a:spLocks noGrp="1"/>
          </p:cNvSpPr>
          <p:nvPr>
            <p:ph type="sldNum" idx="5" sz="quarter"/>
          </p:nvPr>
        </p:nvSpPr>
        <p:spPr/>
      </p:sp>
    </p:spTree>
  </p:cSld>
  <p:clrMapOvr>
    <a:masterClrMapping/>
  </p:clrMapOvr>
</p:notes>
</file>

<file path=ppt/notesSlides/notesSlide2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Ölçütlü örnek: iyi bir sorgulama sorusunun özellikleri ve dört örnek soru.</a:t>
            </a:r>
          </a:p>
          <a:p/>
          <a:p>
            <a:r>
              <a:t>NASIL: Grupların sorularını ölçütle karşılaştırın: 'Sorunuz bir politikaya bağlanıyor mu? Cevabını veriyle arayabilir miyiz?' Evet/hayırla biten soruları birlikte 'neden/nasıl' sorusuna çevirin.</a:t>
            </a:r>
          </a:p>
          <a:p/>
          <a:p>
            <a:r>
              <a:t>BEKLENEN CEVAP: Örnek sorular slayttaki gibi; her grup sorusu ölçüte göre kabul edilir.</a:t>
            </a:r>
          </a:p>
          <a:p/>
          <a:p>
            <a:r>
              <a:t>KAYNAK: Program (2026) COĞ.9.4.4 a; örnek sorular sunum örneğidir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2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Yönerge 2 ve 3'teki beş sorusunu öğrenme günlüğü kaydı olarak vermek (SDB1.1 öz farkındalık).</a:t>
            </a:r>
          </a:p>
          <a:p/>
          <a:p>
            <a:r>
              <a:t>NASIL: Soruları okuyun; günlüğe evde yazılacak (ev çalışması). Süre kalırsa 3. soruya iki sözcüden sözlü cevap alın. Sonraki slayttaki örnek cevapları öğrenciler yazdıktan sonra gösterin: süre kalırsa hemen, kalmazsa 27. haftanın girişinde.</a:t>
            </a:r>
          </a:p>
          <a:p/>
          <a:p>
            <a:r>
              <a:t>BEKLENEN CEVAP: Örnek cevaplar sonraki slayttadır.</a:t>
            </a:r>
          </a:p>
          <a:p/>
          <a:p>
            <a:r>
              <a:t>KAYNAK: Kitap s. 159 (Yönerge 2 ve 3, beş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2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Yönerge 2-3'ün beş sorusuna örnek cevaplar (1 ve 2 kişisel görüştür: ölçüt gerekçe ve kanıttır).</a:t>
            </a:r>
          </a:p>
          <a:p/>
          <a:p>
            <a:r>
              <a:t>NASIL: Öğrencilerin günlük kayıtlarıyla karşılaştırın. 4. sorunun cevabı kitapta doğrudan yazılmaz: s. 160'taki hızlı artış sorunlarının tersinden çıkarılır — bunu söyleyin.</a:t>
            </a:r>
          </a:p>
          <a:p/>
          <a:p>
            <a:r>
              <a:t>BEKLENEN CEVAP: Slayttaki gibi. 3: hızlı artış yaşayan ülke için azaltma + demografik yapıyı iyileştirme. 5: genç nüfus azalır, yaşlı nüfus artar, çalışma çağındaki nüfus azalır, iş gücü açığı.</a:t>
            </a:r>
          </a:p>
          <a:p/>
          <a:p>
            <a:r>
              <a:t>KAYNAK: Kitap s. 158 (güç), s. 160 (iki politika paragrafı), s. 161 (demografik yapıyı iyileştirme, favela). 4. soru: kitabın s. 160 metninden çıkarım.</a:t>
            </a:r>
          </a:p>
        </p:txBody>
      </p:sp>
      <p:sp>
        <p:nvSpPr>
          <p:cNvPr id="4" name="Slide Number Placeholder 3"/>
          <p:cNvSpPr>
            <a:spLocks noGrp="1"/>
          </p:cNvSpPr>
          <p:nvPr>
            <p:ph type="sldNum" idx="5" sz="quarter"/>
          </p:nvPr>
        </p:nvSpPr>
        <p:spPr/>
      </p:sp>
    </p:spTree>
  </p:cSld>
  <p:clrMapOvr>
    <a:masterClrMapping/>
  </p:clrMapOvr>
</p:notes>
</file>

<file path=ppt/notesSlides/notesSlide2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Coğrafi sorgulama adımlarını programın süreç bileşenleriyle göstermek; bugün hangi adımları yaptığımızı işaretlemek. Veri etiği: 7 Nisan Kişisel Verileri Koruma Günü.</a:t>
            </a:r>
          </a:p>
          <a:p/>
          <a:p>
            <a:r>
              <a:t>SÜRE: Altı şapka 14 dk: adımlar ve tablo 2 dk · yoklama 1 dk · şapkaları tanıma 1 dk · grup çalışması 10 dk.</a:t>
            </a:r>
          </a:p>
          <a:p/>
          <a:p>
            <a:r>
              <a:t>NASIL: Şeridi soldan sağa okutun: soruyu münazaradan sonra yazdınız (a); şimdi s. 162'nin tablo ve piramitlerinden bilgi topluyoruz (b), altı şapkayla düzenliyoruz (c), politika önerisiyle çözümlüyoruz (ç) ve paylaşıyoruz (d). Alttaki şeridi 7 Nisan Kişisel Verileri Koruma Günü'yle bağlayın: tablodaki sayılar toplu istatistiktir; kimsenin adı, adresi, sağlık bilgisi yoktur. Performans görevinde de yalnız TÜİK'in toplu tabloları kullanılır.</a:t>
            </a:r>
          </a:p>
          <a:p/>
          <a:p>
            <a:r>
              <a:t>KAYNAK: Program (2026) COĞ.9.4.4 a-d ve öğrenme-öğretme uygulaması ('Coğrafi sorgulama sürecinde birincil ve ikincil kaynaklar titizlikle incelenir'; 'bilimsel bir dürüstlük ve özveriyle davranmaları sağlanır' — D3.3, OB1).</a:t>
            </a:r>
          </a:p>
          <a:p/>
          <a:p>
            <a:r>
              <a:t>NOT: 7 Nisan Kişisel Verileri Koruma Günü (2026-2027 belirli günler); performans görevinde kişisel veri toplanmaz (ders planı notu).</a:t>
            </a:r>
          </a:p>
        </p:txBody>
      </p:sp>
      <p:sp>
        <p:nvSpPr>
          <p:cNvPr id="4" name="Slide Number Placeholder 3"/>
          <p:cNvSpPr>
            <a:spLocks noGrp="1"/>
          </p:cNvSpPr>
          <p:nvPr>
            <p:ph type="sldNum" idx="5" sz="quarter"/>
          </p:nvPr>
        </p:nvSpPr>
        <p:spPr/>
      </p:sp>
    </p:spTree>
  </p:cSld>
  <p:clrMapOvr>
    <a:masterClrMapping/>
  </p:clrMapOvr>
</p:notes>
</file>

<file path=ppt/notesSlides/notesSlide2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Uygulamanın verisini okumak (süreç b: bilgi toplama): iki ülkenin tablosu ve piramitleri.</a:t>
            </a:r>
          </a:p>
          <a:p/>
          <a:p>
            <a:r>
              <a:t>NASIL: Yönergeyi okutun. Tabloyu satır satır karşılaştırın: 'Hangi ülkede doğurganlık yüksek, ortalama ömür kısa?' Piramitlerde tabanı ve tepeyi gösterin. İşaretli iki hücreyi açıklayın: bu değerler kitapta hatalı basılmış olabilir, etkinlikte kullanmıyoruz.</a:t>
            </a:r>
          </a:p>
          <a:p/>
          <a:p>
            <a:r>
              <a:t>BEKLENEN CEVAP: I. Ülke: doğurganlık 4,43, doğum ‰34,2, ortalama ömür 54,4; piramit tabanı geniş, üste doğru hızla daralır. II. Ülke: doğurganlık 1,90, ortalama ömür 82,6, nüfus artış hızı %0,20; piramit tabanı dar, orta ve ileri yaşlar geniş.</a:t>
            </a:r>
          </a:p>
          <a:p/>
          <a:p>
            <a:r>
              <a:t>KAYNAK: Kitap s. 162 (yönerge, tablo değerleri ve piramitler birebir; tablo motorla yeniden dizildi, piramitler kitaptan kırpıldı).</a:t>
            </a:r>
          </a:p>
          <a:p/>
          <a:p>
            <a:r>
              <a:t>NOT: KİTAP TUTARSIZLIĞI (II. Ülke satırı): doğum oranı '1,90 ‰' yazılmış — doğurganlık hızıyla aynı sayı, dizgi hatası olası; doğal nüfus artış hızı '0,9 %' yazılmış. Doğum ‰1,90 ve ölüm ‰10,8 olsaydı doğal artış yaklaşık −%0,9 olurdu; ölüm ‰10,8 ve doğal artış +%0,9 için doğum ‰19,8 gerekirdi; bu da 1,90 doğurganlık ve dar tabanlı piramitle uyuşmaz. Bu iki hücre etkinlikte kullanılmaz; II. Ülke için nüfus artış hızı %0,20, doğurganlık 1,90, ölüm ‰10,8, ortalama ömür 82,6 ve piramit yeterlidir. I. Ülke tutarlıdır: 34,2 − 11,8 = 22,4 ‰ ≈ %2,24 (tabloda %2,23).</a:t>
            </a:r>
          </a:p>
        </p:txBody>
      </p:sp>
      <p:sp>
        <p:nvSpPr>
          <p:cNvPr id="4" name="Slide Number Placeholder 3"/>
          <p:cNvSpPr>
            <a:spLocks noGrp="1"/>
          </p:cNvSpPr>
          <p:nvPr>
            <p:ph type="sldNum" idx="5" sz="quarter"/>
          </p:nvPr>
        </p:nvSpPr>
        <p:spPr/>
      </p:sp>
    </p:spTree>
  </p:cSld>
  <p:clrMapOvr>
    <a:masterClrMapping/>
  </p:clrMapOvr>
</p:notes>
</file>

<file path=ppt/notesSlides/notesSlide2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tablo ve piramitten veri okumak (süreç b; altı şapkada tarafsız şapkanın işi).</a:t>
            </a:r>
          </a:p>
          <a:p/>
          <a:p>
            <a:r>
              <a:t>NASIL: 30 saniye; önceki slayt tahtada açık kalabilir. Parmakla A-E.</a:t>
            </a:r>
          </a:p>
          <a:p/>
          <a:p>
            <a:r>
              <a:t>BEKLENEN CEVAP: A (4,43 ÷ 1,90 ≈ 2,3).</a:t>
            </a:r>
          </a:p>
          <a:p/>
          <a:p>
            <a:r>
              <a:t>KAYNAK: Kitap s. 162 (tablo ve piramitler).</a:t>
            </a:r>
          </a:p>
        </p:txBody>
      </p:sp>
      <p:sp>
        <p:nvSpPr>
          <p:cNvPr id="4" name="Slide Number Placeholder 3"/>
          <p:cNvSpPr>
            <a:spLocks noGrp="1"/>
          </p:cNvSpPr>
          <p:nvPr>
            <p:ph type="sldNum" idx="5" sz="quarter"/>
          </p:nvPr>
        </p:nvSpPr>
        <p:spPr/>
      </p:sp>
    </p:spTree>
  </p:cSld>
  <p:clrMapOvr>
    <a:masterClrMapping/>
  </p:clrMapOvr>
</p:notes>
</file>

<file path=ppt/notesSlides/notesSlide2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hesapla göstermek.</a:t>
            </a:r>
          </a:p>
          <a:p/>
          <a:p>
            <a:r>
              <a:t>NASIL: Hesabı tahtada yapın: 2 × 1,90 = 3,80 &lt; 4,43. Yanlış seçenekleri tablodaki sayılarla çürütün.</a:t>
            </a:r>
          </a:p>
          <a:p/>
          <a:p>
            <a:r>
              <a:t>SÖYLENEBİLİR: Tarafsız şapka tam olarak bunu yapar: verileri düzenler, yorum katmaz.</a:t>
            </a:r>
          </a:p>
          <a:p/>
          <a:p>
            <a:r>
              <a:t>KAYNAK: Kitap s. 162; hesaplar tablodaki değerlerden.</a:t>
            </a:r>
          </a:p>
        </p:txBody>
      </p:sp>
      <p:sp>
        <p:nvSpPr>
          <p:cNvPr id="4" name="Slide Number Placeholder 3"/>
          <p:cNvSpPr>
            <a:spLocks noGrp="1"/>
          </p:cNvSpPr>
          <p:nvPr>
            <p:ph type="sldNum" idx="5" sz="quarter"/>
          </p:nvPr>
        </p:nvSpPr>
        <p:spPr/>
      </p:sp>
    </p:spTree>
  </p:cSld>
  <p:clrMapOvr>
    <a:masterClrMapping/>
  </p:clrMapOvr>
</p:notes>
</file>

<file path=ppt/notesSlides/notesSlide2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altı şapkasını ve görevlerini tanıtmak (süreç c: bilgiyi düzenleme).</a:t>
            </a:r>
          </a:p>
          <a:p/>
          <a:p>
            <a:r>
              <a:t>NASIL: Şapkaları sırayla okutun; her şapkanın sorusunu bir örnekle söyleyin. Uyarı: kişisel şapka kitapta 'gelişmişlik seviyesini değerlendirme' görevini alır; duygusal yorum değil, verilere dayalı değerlendirme istenir.</a:t>
            </a:r>
          </a:p>
          <a:p/>
          <a:p>
            <a:r>
              <a:t>KAYNAK: Kitap s. 162 (şapka adları ve görevleri birebir; şapka görselleri kitaptan). Yönlendirme soruları sunum örneğidir.</a:t>
            </a:r>
          </a:p>
        </p:txBody>
      </p:sp>
      <p:sp>
        <p:nvSpPr>
          <p:cNvPr id="4" name="Slide Number Placeholder 3"/>
          <p:cNvSpPr>
            <a:spLocks noGrp="1"/>
          </p:cNvSpPr>
          <p:nvPr>
            <p:ph type="sldNum" idx="5" sz="quarter"/>
          </p:nvPr>
        </p:nvSpPr>
        <p:spPr/>
      </p:sp>
    </p:spTree>
  </p:cSld>
  <p:clrMapOvr>
    <a:masterClrMapping/>
  </p:clrMapOvr>
</p:notes>
</file>

<file path=ppt/notesSlides/notesSlide2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Altı şapka çalışmasını iki ülke için yaptırmak; politika önerisini iki veriye dayandırmak (süreç c-ç).</a:t>
            </a:r>
          </a:p>
          <a:p/>
          <a:p>
            <a:r>
              <a:t>NASIL: Her üye bir şapka alır; 4 kişilik grupta şapkalar 7. dakikada el değiştirir, 5 kişilik grupta bir üye iki şapka alır. Yazıcı s. 162 kopyasındaki iki sütunu (I ve II) doldurur. Dolaşırken her gruba: 'Önerinizin dayandığı iki veri hangisi?'</a:t>
            </a:r>
          </a:p>
          <a:p/>
          <a:p>
            <a:r>
              <a:t>KAYNAK: Kitap s. 162; ders planı 26. hafta 7. aşama.</a:t>
            </a:r>
          </a:p>
        </p:txBody>
      </p:sp>
      <p:sp>
        <p:nvSpPr>
          <p:cNvPr id="4" name="Slide Number Placeholder 3"/>
          <p:cNvSpPr>
            <a:spLocks noGrp="1"/>
          </p:cNvSpPr>
          <p:nvPr>
            <p:ph type="sldNum" idx="5" sz="quarter"/>
          </p:nvPr>
        </p:nvSpPr>
        <p:spPr/>
      </p:sp>
    </p:spTree>
  </p:cSld>
  <p:clrMapOvr>
    <a:masterClrMapping/>
  </p:clrMapOvr>
</p:notes>
</file>

<file path=ppt/notesSlides/notesSlide3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Altı şapka çalışmasının I. Ülke için ölçütlü örnek ürünü (gerekçeli her öneri kabul edilir).</a:t>
            </a:r>
          </a:p>
          <a:p/>
          <a:p>
            <a:r>
              <a:t>NASIL: Grupların sütunlarıyla karşılaştırın: 'Düzenleyici şapka hangi iki veriye dayandı?' Demografik dönüşüm bağı (24. hafta): doğum oranı yüksek, ölüm oranı görece düşük, piramit tabanı geniş → 2. aşamanın özellikleri (kitap aşamayı vermez; ölçüt s. 155 tablosu).</a:t>
            </a:r>
          </a:p>
          <a:p/>
          <a:p>
            <a:r>
              <a:t>BEKLENEN CEVAP: Düzenleyici: nüfus artış hızını azaltma + demografik yapıyı iyileştirme (eğitim, sağlık, istihdam). Gerekçe: doğurganlık 4,43, doğum ‰34,2, ortalama ömür 54,4.</a:t>
            </a:r>
          </a:p>
          <a:p/>
          <a:p>
            <a:r>
              <a:t>KAYNAK: Kitap s. 162 (veriler), s. 154 (piramit okuma), s. 158 (fırsat penceresi), s. 160-161 (politikalar). Yaratıcı şapkadaki 'bilinçlendirme' s. 163'teki Türkiye örneğinin aracıdır.</a:t>
            </a:r>
          </a:p>
          <a:p/>
          <a:p>
            <a:r>
              <a:t>NOT: Nüfus artış hızı (%2,22) doğal artıştan (%2,23) çok az düşüktür: ülke çok az göç veriyor olabilir (zenginleştirme; s. 155 doğal nüfus artışı tanımı).</a:t>
            </a:r>
          </a:p>
        </p:txBody>
      </p:sp>
      <p:sp>
        <p:nvSpPr>
          <p:cNvPr id="4" name="Slide Number Placeholder 3"/>
          <p:cNvSpPr>
            <a:spLocks noGrp="1"/>
          </p:cNvSpPr>
          <p:nvPr>
            <p:ph type="sldNum" idx="5" sz="quarter"/>
          </p:nvPr>
        </p:nvSpPr>
        <p:spPr/>
      </p:sp>
    </p:spTree>
  </p:cSld>
  <p:clrMapOvr>
    <a:masterClrMapping/>
  </p:clrMapOvr>
</p:notes>
</file>

<file path=ppt/notesSlides/notesSlide3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Altı şapka çalışmasının II. Ülke için ölçütlü örnek ürünü.</a:t>
            </a:r>
          </a:p>
          <a:p/>
          <a:p>
            <a:r>
              <a:t>NASIL: İşaretli iki hücrenin kullanılmadığını hatırlatın. Piramitte en kalabalık grupların orta yaşlarda olduğunu gösterin: 'Bu insanlar 20-30 yıl sonra hangi gruba geçecek?' (yaşlı). Demografik dönüşüm bağı: dar taban ve geniş yaşlı nüfus 4-5. aşamanın özellikleridir (s. 155).</a:t>
            </a:r>
          </a:p>
          <a:p/>
          <a:p>
            <a:r>
              <a:t>BEKLENEN CEVAP: Düzenleyici: nüfus artış hızını artırma; iş gücü açığı için göç politikası da önerilebilir (Almanya örneği, s. 160-161). Gerekçe: doğurganlık 1,90, dar taban, uzun ömür (82,6).</a:t>
            </a:r>
          </a:p>
          <a:p/>
          <a:p>
            <a:r>
              <a:t>KAYNAK: Kitap s. 162 (veriler), s. 154-155, s. 160-161.</a:t>
            </a:r>
          </a:p>
          <a:p/>
          <a:p>
            <a:r>
              <a:t>NOT: Doğum oranı hücresi hatalı olduğundan doğal artış hesaplanamaz; ülkenin göç alıp almadığı bu tablodan kesin söylenemez. Yaratıcı şapkadaki aile destek uygulamalarına örnek: ünite sonundaki İsveç metni (s. 166).</a:t>
            </a:r>
          </a:p>
        </p:txBody>
      </p:sp>
      <p:sp>
        <p:nvSpPr>
          <p:cNvPr id="4" name="Slide Number Placeholder 3"/>
          <p:cNvSpPr>
            <a:spLocks noGrp="1"/>
          </p:cNvSpPr>
          <p:nvPr>
            <p:ph type="sldNum" idx="5" sz="quarter"/>
          </p:nvPr>
        </p:nvSpPr>
        <p:spPr/>
      </p:sp>
    </p:spTree>
  </p:cSld>
  <p:clrMapOvr>
    <a:masterClrMapping/>
  </p:clrMapOvr>
</p:notes>
</file>

<file path=ppt/notesSlides/notesSlide3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paylaşma seçeneğini uygulamak (süreç d'ye hazırlık): gruplar sonucu görsel, sözel ya da kinestetik biçimde sunar.</a:t>
            </a:r>
          </a:p>
          <a:p/>
          <a:p>
            <a:r>
              <a:t>SÜRE: Paylaşım 8 dk: dört grup 1'er dk + örnek ürün ve bağ 4 dk. Kalan dört grup 27. haftada sunar.</a:t>
            </a:r>
          </a:p>
          <a:p/>
          <a:p>
            <a:r>
              <a:t>NASIL: Her grup bir biçim seçer (3 dakikalık hazırlık grup çalışmasının sonuna sıkıştırılmıştır). İsim kartıyla dört grup sunar; diğerleri önerilen politikayı not eder.</a:t>
            </a:r>
          </a:p>
          <a:p/>
          <a:p>
            <a:r>
              <a:t>KAYNAK: Program (2026) COĞ.9.4.4 öğrenme-öğretme uygulaması: 'Öğrencilere sonuçlarını resim, afiş gibi görsel; köşe yazısı, rapor gibi sözel veya drama gibi kinestetik etkinliklerle sunma imkânı verilebilir.'</a:t>
            </a:r>
          </a:p>
        </p:txBody>
      </p:sp>
      <p:sp>
        <p:nvSpPr>
          <p:cNvPr id="4" name="Slide Number Placeholder 3"/>
          <p:cNvSpPr>
            <a:spLocks noGrp="1"/>
          </p:cNvSpPr>
          <p:nvPr>
            <p:ph type="sldNum" idx="5" sz="quarter"/>
          </p:nvPr>
        </p:nvSpPr>
        <p:spPr/>
      </p:sp>
    </p:spTree>
  </p:cSld>
  <p:clrMapOvr>
    <a:masterClrMapping/>
  </p:clrMapOvr>
</p:notes>
</file>

<file path=ppt/notesSlides/notesSlide3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paylaşım biçiminin ölçütlü örnekleri: ne içermeli + birer örnek (doğru cevap değil).</a:t>
            </a:r>
          </a:p>
          <a:p/>
          <a:p>
            <a:r>
              <a:t>NASIL: Ölçütü okutun; sunan grupların ürününü ölçüte göre kısa övgü/öneriyle değerlendirin.</a:t>
            </a:r>
          </a:p>
          <a:p/>
          <a:p>
            <a:r>
              <a:t>BEKLENEN CEVAP: Her ürün dört öğe içermeli: ülke, önerilen politika, dayandığı iki veri, bir uygulama.</a:t>
            </a:r>
          </a:p>
          <a:p/>
          <a:p>
            <a:r>
              <a:t>KAYNAK: Kitap s. 162 verileri; örnek ürünler sunum örneğidir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3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Haftayı tek zincirde toplamak; 'Konuya Başlarken' sorusuna iki ülkenin kanıtıyla dönmek.</a:t>
            </a:r>
          </a:p>
          <a:p/>
          <a:p>
            <a:r>
              <a:t>NASIL: Zinciri soldan sağa okutun. Alttaki iki satırı birlikte doldurun (I ve II). Son soru: 'Tahminleriniz doğru çıktı mı?'</a:t>
            </a:r>
          </a:p>
          <a:p/>
          <a:p>
            <a:r>
              <a:t>BEKLENEN CEVAP: Farklı gelişmişlik seviyesindeki iki ülke farklı sorunlarla karşılaşır (I: hızlı artış; II: yaşlanma); bu yüzden politikaları da farklıdır (azaltma ↔ artırma).</a:t>
            </a:r>
          </a:p>
          <a:p/>
          <a:p>
            <a:r>
              <a:t>KAYNAK: Kitap s. 158 ('nüfus özellikleri, nüfusla ilgili fırsat ve sorunları analiz edilerek oluşturulur'), s. 160 (farklı politikalar), s. 162 (iki ülke).</a:t>
            </a:r>
          </a:p>
        </p:txBody>
      </p:sp>
      <p:sp>
        <p:nvSpPr>
          <p:cNvPr id="4" name="Slide Number Placeholder 3"/>
          <p:cNvSpPr>
            <a:spLocks noGrp="1"/>
          </p:cNvSpPr>
          <p:nvPr>
            <p:ph type="sldNum" idx="5" sz="quarter"/>
          </p:nvPr>
        </p:nvSpPr>
        <p:spPr/>
      </p:sp>
    </p:spTree>
  </p:cSld>
  <p:clrMapOvr>
    <a:masterClrMapping/>
  </p:clrMapOvr>
</p:notes>
</file>

<file path=ppt/notesSlides/notesSlide3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a:t>
            </a:r>
          </a:p>
          <a:p/>
          <a:p>
            <a:r>
              <a:t>SÜRE: Toparlama 4 dk: çıkış kartı 2 dk · P1 kontrol kartı 1 dk · ev 1 dk.</a:t>
            </a:r>
          </a:p>
          <a:p/>
          <a:p>
            <a:r>
              <a:t>NASIL: 2 dakika; kitapsız yazılır, yazıcılar toplar. Kartlar P2 katılım gözlemine işlenir.</a:t>
            </a:r>
          </a:p>
          <a:p/>
          <a:p>
            <a:r>
              <a:t>BEKLENEN CEVAP: 1) Ülkelerin nüfusun yapısı, dağılışı, nitelik ve niceliğine yönelik aldığı karar ve uygulamalar; temel hedef nüfusun artış hızının düzenlenmesi. 2) Çalışma çağındaki nüfus oranının bağımlı (çocuk ve yaşlı) nüfus oranından yüksek olduğu dönem. 3) Artış hızını azaltma ve demografik yapıyı iyileştirme; doğurganlık 4,43 (doğum ‰34,2) ve ortalama ömür 54,4 gibi iki veriyle.</a:t>
            </a:r>
          </a:p>
          <a:p/>
          <a:p>
            <a:r>
              <a:t>KAYNAK: Ders planı 26. hafta çıkış kartı; kitap s. 158, 160-162.</a:t>
            </a:r>
          </a:p>
        </p:txBody>
      </p:sp>
      <p:sp>
        <p:nvSpPr>
          <p:cNvPr id="4" name="Slide Number Placeholder 3"/>
          <p:cNvSpPr>
            <a:spLocks noGrp="1"/>
          </p:cNvSpPr>
          <p:nvPr>
            <p:ph type="sldNum" idx="5" sz="quarter"/>
          </p:nvPr>
        </p:nvSpPr>
        <p:spPr/>
      </p:sp>
    </p:spTree>
  </p:cSld>
  <p:clrMapOvr>
    <a:masterClrMapping/>
  </p:clrMapOvr>
</p:notes>
</file>

<file path=ppt/notesSlides/notesSlide3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P1 süreç kontrol kartını (2. kayıt) toplamak: laboratuvar saatinde hangi TÜİK tablolarının alındığını ve eksikleri görmek.</a:t>
            </a:r>
          </a:p>
          <a:p/>
          <a:p>
            <a:r>
              <a:t>NASIL: Gruplar kartta dokuz adımın karşısına aldıkları tablonun adını ve yılını yazar, eksikleri işaretler (1 dk). Teslim 27. haftadadır: poster + kısa rapor, grup başına 2 dakikalık sunum. Kişisel veri içeren hiçbir sayfa açılmaz; veriler TÜİK'in toplu tablolarıdır.</a:t>
            </a:r>
          </a:p>
          <a:p/>
          <a:p>
            <a:r>
              <a:t>KAYNAK: Kitap s. 165 (performans görevinin dokuz adımı — kısaltılmış etiketler); ders planı 26. hafta 9. aşama; zümre kararı (P1 süreç %40).</a:t>
            </a:r>
          </a:p>
        </p:txBody>
      </p:sp>
      <p:sp>
        <p:nvSpPr>
          <p:cNvPr id="4" name="Slide Number Placeholder 3"/>
          <p:cNvSpPr>
            <a:spLocks noGrp="1"/>
          </p:cNvSpPr>
          <p:nvPr>
            <p:ph type="sldNum" idx="5" sz="quarter"/>
          </p:nvPr>
        </p:nvSpPr>
        <p:spPr/>
      </p:sp>
    </p:spTree>
  </p:cSld>
  <p:clrMapOvr>
    <a:masterClrMapping/>
  </p:clrMapOvr>
</p:notes>
</file>

<file path=ppt/notesSlides/notesSlide3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sınıf dışı etkinliğini isteğe bağlı ev/zenginleştirme çalışması olarak tanıtmak.</a:t>
            </a:r>
          </a:p>
          <a:p/>
          <a:p>
            <a:r>
              <a:t>NASIL: Etkinlik isteğe bağlıdır. Karekoddaki kaynaklar (CENSUS, Dünya Bankası) öğrenci telefonuyla değil okul laboratuvarında açılır; öz değerlendirme formunun çıktısını öğretmen verir. Seçilecek ülke kitapta geçen ülkelerden olabilir (ör. s. 160-161'deki örnek ülkeler).</a:t>
            </a:r>
          </a:p>
          <a:p/>
          <a:p>
            <a:r>
              <a:t>KAYNAK: Kitap s. 163 (künye, yönerge ve dokuz araştırma basamağı birebir).</a:t>
            </a:r>
          </a:p>
          <a:p/>
          <a:p>
            <a:r>
              <a:t>NOT: Değerlendirme kitapta: 'Yapılan etkinlik, karekodda verilen “Öz Değerlendirme Formu”ndaki ölçütlere göre değerlendirilecektir.'</a:t>
            </a:r>
          </a:p>
        </p:txBody>
      </p:sp>
      <p:sp>
        <p:nvSpPr>
          <p:cNvPr id="4" name="Slide Number Placeholder 3"/>
          <p:cNvSpPr>
            <a:spLocks noGrp="1"/>
          </p:cNvSpPr>
          <p:nvPr>
            <p:ph type="sldNum" idx="5" sz="quarter"/>
          </p:nvPr>
        </p:nvSpPr>
        <p:spPr/>
      </p:sp>
    </p:spTree>
  </p:cSld>
  <p:clrMapOvr>
    <a:masterClrMapping/>
  </p:clrMapOvr>
</p:notes>
</file>

<file path=ppt/notesSlides/notesSlide3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Açık uçlu ürün için ölçütlü örnek: posterin dokuz bölümü ve her bölümde ne olmalı.</a:t>
            </a:r>
          </a:p>
          <a:p/>
          <a:p>
            <a:r>
              <a:t>NASIL: İskeleti gösterin; '……' yerlerine öğrencinin seçtiği ülkenin resmî kaynaktaki verisi gelir. Sunum veri içermez: veri öğrencinin kaynağından (karekoddaki kaynaklar) alınır.</a:t>
            </a:r>
          </a:p>
          <a:p/>
          <a:p>
            <a:r>
              <a:t>BEKLENEN CEVAP: İyi bir poster: dokuz basamağın hepsi, her veri için kaynak ve yıl, gelişmişlik yorumu ve en az iki veriye dayanan politika önerisi.</a:t>
            </a:r>
          </a:p>
          <a:p/>
          <a:p>
            <a:r>
              <a:t>KAYNAK: Kitap s. 163 (dokuz basamak); iskelet sunum örneğidir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3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27. haftaya hazırlığı duyurmak.</a:t>
            </a:r>
          </a:p>
          <a:p/>
          <a:p>
            <a:r>
              <a:t>NASIL: Tahtaya da yazın. Telefon gerekmez: performans görevi verileri laboratuvar çıktısındadır; karekodlu kaynaklar okul laboratuvarında açılır. Malzeme okuldan; veliye mali yük yoktur.</a:t>
            </a:r>
          </a:p>
          <a:p/>
          <a:p>
            <a:r>
              <a:t>KAYNAK: Ders planı 26. hafta ev çalışması; çalışma kâğıdı COG9-CK-U4 Bölüm 4 (14-15).</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4.xml"/><Relationship Id="rId3" Type="http://schemas.openxmlformats.org/officeDocument/2006/relationships/image" Target="../media/image3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5.xml"/><Relationship Id="rId3" Type="http://schemas.openxmlformats.org/officeDocument/2006/relationships/image" Target="../media/image3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6.xml"/><Relationship Id="rId3" Type="http://schemas.openxmlformats.org/officeDocument/2006/relationships/image" Target="../media/image3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8.xml"/><Relationship Id="rId3" Type="http://schemas.openxmlformats.org/officeDocument/2006/relationships/image" Target="../media/image35.jpg"/><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0.xml"/><Relationship Id="rId3" Type="http://schemas.openxmlformats.org/officeDocument/2006/relationships/image" Target="../media/image3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5.xml"/><Relationship Id="rId3" Type="http://schemas.openxmlformats.org/officeDocument/2006/relationships/image" Target="../media/image3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8.xml"/><Relationship Id="rId3" Type="http://schemas.openxmlformats.org/officeDocument/2006/relationships/image" Target="../media/image39.jpg"/><Relationship Id="rId4" Type="http://schemas.openxmlformats.org/officeDocument/2006/relationships/image" Target="../media/image40.jpg"/><Relationship Id="rId5" Type="http://schemas.openxmlformats.org/officeDocument/2006/relationships/image" Target="../media/image41.jpg"/><Relationship Id="rId6" Type="http://schemas.openxmlformats.org/officeDocument/2006/relationships/image" Target="../media/image42.jpg"/><Relationship Id="rId7" Type="http://schemas.openxmlformats.org/officeDocument/2006/relationships/image" Target="../media/image43.jpg"/><Relationship Id="rId8" Type="http://schemas.openxmlformats.org/officeDocument/2006/relationships/image" Target="../media/image4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0.xml"/><Relationship Id="rId3" Type="http://schemas.openxmlformats.org/officeDocument/2006/relationships/image" Target="../media/image39.jpg"/><Relationship Id="rId4" Type="http://schemas.openxmlformats.org/officeDocument/2006/relationships/image" Target="../media/image40.jpg"/><Relationship Id="rId5" Type="http://schemas.openxmlformats.org/officeDocument/2006/relationships/image" Target="../media/image41.jpg"/><Relationship Id="rId6" Type="http://schemas.openxmlformats.org/officeDocument/2006/relationships/image" Target="../media/image42.jpg"/><Relationship Id="rId7" Type="http://schemas.openxmlformats.org/officeDocument/2006/relationships/image" Target="../media/image43.jpg"/><Relationship Id="rId8" Type="http://schemas.openxmlformats.org/officeDocument/2006/relationships/image" Target="../media/image4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1.xml"/><Relationship Id="rId3" Type="http://schemas.openxmlformats.org/officeDocument/2006/relationships/image" Target="../media/image39.jpg"/><Relationship Id="rId4" Type="http://schemas.openxmlformats.org/officeDocument/2006/relationships/image" Target="../media/image40.jpg"/><Relationship Id="rId5" Type="http://schemas.openxmlformats.org/officeDocument/2006/relationships/image" Target="../media/image41.jpg"/><Relationship Id="rId6" Type="http://schemas.openxmlformats.org/officeDocument/2006/relationships/image" Target="../media/image42.jpg"/><Relationship Id="rId7" Type="http://schemas.openxmlformats.org/officeDocument/2006/relationships/image" Target="../media/image43.jpg"/><Relationship Id="rId8" Type="http://schemas.openxmlformats.org/officeDocument/2006/relationships/image" Target="../media/image4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7A4EA0"/>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26.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26</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Nüfus Politikaları (I)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5-9 Nisan 2027 · 2 ders saati · Kitap s. 158-163</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COĞ.9.4.4</a:t>
            </a:r>
          </a:p>
        </p:txBody>
      </p:sp>
      <p:sp>
        <p:nvSpPr>
          <p:cNvPr id="10" name="TextBox 9"/>
          <p:cNvSpPr txBox="1"/>
          <p:nvPr/>
        </p:nvSpPr>
        <p:spPr>
          <a:xfrm>
            <a:off x="3063240" y="2532888"/>
            <a:ext cx="8412480" cy="12606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Türkiye ve farklı ülkelerdeki nüfusla ilgili fırsat ve sorunların nüfus politikalarının belirlenmesindeki etkisini sorgulayabilme</a:t>
            </a:r>
          </a:p>
        </p:txBody>
      </p:sp>
      <p:sp>
        <p:nvSpPr>
          <p:cNvPr id="11" name="TextBox 10"/>
          <p:cNvSpPr txBox="1"/>
          <p:nvPr/>
        </p:nvSpPr>
        <p:spPr>
          <a:xfrm>
            <a:off x="3063240" y="39032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4268978"/>
            <a:ext cx="8412480" cy="1656334"/>
          </a:xfrm>
          <a:prstGeom prst="rect">
            <a:avLst/>
          </a:prstGeom>
          <a:noFill/>
        </p:spPr>
        <p:txBody>
          <a:bodyPr wrap="square" anchor="t" lIns="73152" rIns="73152" tIns="36576" bIns="36576">
            <a:noAutofit/>
          </a:bodyPr>
          <a:lstStyle/>
          <a:p>
            <a:pPr algn="l" marL="254933" indent="-254933">
              <a:spcBef>
                <a:spcPts val="0"/>
              </a:spcBef>
              <a:spcAft>
                <a:spcPts val="387"/>
              </a:spcAft>
            </a:pPr>
            <a:r>
              <a:rPr lang="tr-TR" sz="1550" b="1" i="0">
                <a:solidFill>
                  <a:srgbClr val="FCC021"/>
                </a:solidFill>
                <a:latin typeface="Calibri"/>
              </a:rPr>
              <a:t>a)  </a:t>
            </a:r>
            <a:r>
              <a:rPr lang="tr-TR" sz="1550" b="0" i="0">
                <a:solidFill>
                  <a:srgbClr val="FFFFFF"/>
                </a:solidFill>
                <a:latin typeface="Calibri"/>
              </a:rPr>
              <a:t>Türkiye ve farklı ülkelerdeki nüfusla ilgili fırsat ve sorunların nüfus politikalarının belirlenmesindeki etkisine ilişkin sorular sorar.</a:t>
            </a:r>
          </a:p>
          <a:p>
            <a:pPr algn="l" marL="263645" indent="-263645">
              <a:spcBef>
                <a:spcPts val="0"/>
              </a:spcBef>
              <a:spcAft>
                <a:spcPts val="387"/>
              </a:spcAft>
            </a:pPr>
            <a:r>
              <a:rPr lang="tr-TR" sz="1550" b="1" i="0">
                <a:solidFill>
                  <a:srgbClr val="FCC021"/>
                </a:solidFill>
                <a:latin typeface="Calibri"/>
              </a:rPr>
              <a:t>b)  </a:t>
            </a:r>
            <a:r>
              <a:rPr lang="tr-TR" sz="1550" b="0" i="0">
                <a:solidFill>
                  <a:srgbClr val="FFFFFF"/>
                </a:solidFill>
                <a:latin typeface="Calibri"/>
              </a:rPr>
              <a:t>Türkiye ve farklı ülkelerdeki nüfusla ilgili fırsat ve sorunların nüfus politikalarının belirlenmesindeki etkisine ilişkin bilgi toplar.</a:t>
            </a:r>
          </a:p>
          <a:p>
            <a:pPr algn="l" marL="239695" indent="-239695">
              <a:spcBef>
                <a:spcPts val="0"/>
              </a:spcBef>
              <a:spcAft>
                <a:spcPts val="0"/>
              </a:spcAft>
            </a:pPr>
            <a:r>
              <a:rPr lang="tr-TR" sz="1550" b="1" i="0">
                <a:solidFill>
                  <a:srgbClr val="FCC021"/>
                </a:solidFill>
                <a:latin typeface="Calibri"/>
              </a:rPr>
              <a:t>c)  </a:t>
            </a:r>
            <a:r>
              <a:rPr lang="tr-TR" sz="1550" b="0" i="0">
                <a:solidFill>
                  <a:srgbClr val="FFFFFF"/>
                </a:solidFill>
                <a:latin typeface="Calibri"/>
              </a:rPr>
              <a:t>Türkiye ve farklı ülkelerdeki nüfusla ilgili fırsat ve sorunların nüfus politikalarının belirlenmesindeki etkisine ilişkin topladığı bilgileri düzenler.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4. Ünite: Beşerî Sistemler ve Süreçler</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260 / 379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26.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Sınav dönütü</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Ortak hatalar (sınav yapıldıysa)</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Karikatür</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Konuya Başlarken (s. 158)</a:t>
            </a:r>
          </a:p>
        </p:txBody>
      </p:sp>
      <p:sp>
        <p:nvSpPr>
          <p:cNvPr id="13" name="Oval 12"/>
          <p:cNvSpPr/>
          <p:nvPr/>
        </p:nvSpPr>
        <p:spPr>
          <a:xfrm>
            <a:off x="4762880"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Nüfus politikası</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Tanım, hedef, fırsat penceresi</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Beş politika</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Ülkeler ne yapıyor? (s. 160-161)</a:t>
            </a:r>
          </a:p>
        </p:txBody>
      </p:sp>
      <p:sp>
        <p:nvSpPr>
          <p:cNvPr id="19" name="Oval 18"/>
          <p:cNvSpPr/>
          <p:nvPr/>
        </p:nvSpPr>
        <p:spPr>
          <a:xfrm>
            <a:off x="8558554"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Münazara</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Fırsat mı, sorun mu? (s. 159)</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Altı şapka</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İki ülkeye politika (s. 162)</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261 / 379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dönem 1. yazılı: ortak hatalar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DÖNÜT · 12 dk</a:t>
            </a:r>
          </a:p>
        </p:txBody>
      </p:sp>
      <p:sp>
        <p:nvSpPr>
          <p:cNvPr id="6" name="Rounded Rectangle 5"/>
          <p:cNvSpPr/>
          <p:nvPr/>
        </p:nvSpPr>
        <p:spPr>
          <a:xfrm>
            <a:off x="502920" y="1261872"/>
            <a:ext cx="3749039" cy="1024128"/>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40080" y="1481328"/>
            <a:ext cx="585216" cy="58521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1</a:t>
            </a:r>
          </a:p>
        </p:txBody>
      </p:sp>
      <p:sp>
        <p:nvSpPr>
          <p:cNvPr id="8" name="TextBox 7"/>
          <p:cNvSpPr txBox="1"/>
          <p:nvPr/>
        </p:nvSpPr>
        <p:spPr>
          <a:xfrm>
            <a:off x="1371600" y="1261872"/>
            <a:ext cx="2788920" cy="102412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Soruyu yeniden oku: ne soruluyordu?</a:t>
            </a:r>
          </a:p>
        </p:txBody>
      </p:sp>
      <p:sp>
        <p:nvSpPr>
          <p:cNvPr id="9" name="Rounded Rectangle 8"/>
          <p:cNvSpPr/>
          <p:nvPr/>
        </p:nvSpPr>
        <p:spPr>
          <a:xfrm>
            <a:off x="502920" y="2432304"/>
            <a:ext cx="3749039" cy="1024128"/>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640080" y="2651760"/>
            <a:ext cx="585216" cy="58521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2</a:t>
            </a:r>
          </a:p>
        </p:txBody>
      </p:sp>
      <p:sp>
        <p:nvSpPr>
          <p:cNvPr id="11" name="TextBox 10"/>
          <p:cNvSpPr txBox="1"/>
          <p:nvPr/>
        </p:nvSpPr>
        <p:spPr>
          <a:xfrm>
            <a:off x="1371600" y="2432304"/>
            <a:ext cx="2788920" cy="102412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Ortak hatayı bul: nerede yanıldık?</a:t>
            </a:r>
          </a:p>
        </p:txBody>
      </p:sp>
      <p:sp>
        <p:nvSpPr>
          <p:cNvPr id="12" name="Rounded Rectangle 11"/>
          <p:cNvSpPr/>
          <p:nvPr/>
        </p:nvSpPr>
        <p:spPr>
          <a:xfrm>
            <a:off x="502920" y="3602736"/>
            <a:ext cx="3749039" cy="1024128"/>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40080" y="3822192"/>
            <a:ext cx="585216" cy="58521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3</a:t>
            </a:r>
          </a:p>
        </p:txBody>
      </p:sp>
      <p:sp>
        <p:nvSpPr>
          <p:cNvPr id="14" name="TextBox 13"/>
          <p:cNvSpPr txBox="1"/>
          <p:nvPr/>
        </p:nvSpPr>
        <p:spPr>
          <a:xfrm>
            <a:off x="1371600" y="3602736"/>
            <a:ext cx="2788920" cy="102412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Doğru çözümü defterine yaz.</a:t>
            </a:r>
          </a:p>
        </p:txBody>
      </p:sp>
      <p:graphicFrame>
        <p:nvGraphicFramePr>
          <p:cNvPr id="15" name="Table 14"/>
          <p:cNvGraphicFramePr>
            <a:graphicFrameLocks noGrp="1"/>
          </p:cNvGraphicFramePr>
          <p:nvPr/>
        </p:nvGraphicFramePr>
        <p:xfrm>
          <a:off x="4480559" y="1261872"/>
          <a:ext cx="7205472" cy="3154680"/>
        </p:xfrm>
        <a:graphic>
          <a:graphicData uri="http://schemas.openxmlformats.org/drawingml/2006/table">
            <a:tbl>
              <a:tblPr firstRow="1" bandRow="1">
                <a:tableStyleId>{5C22544A-7EE6-4342-B048-85BDC9FD1C3A}</a:tableStyleId>
              </a:tblPr>
              <a:tblGrid>
                <a:gridCol w="914400"/>
                <a:gridCol w="2514600"/>
                <a:gridCol w="2514600"/>
                <a:gridCol w="1261872"/>
              </a:tblGrid>
              <a:tr h="548640">
                <a:tc>
                  <a:txBody>
                    <a:bodyPr wrap="square"/>
                    <a:lstStyle/>
                    <a:p>
                      <a:pPr algn="ctr">
                        <a:spcBef>
                          <a:spcPts val="0"/>
                        </a:spcBef>
                        <a:spcAft>
                          <a:spcPts val="0"/>
                        </a:spcAft>
                      </a:pPr>
                      <a:r>
                        <a:rPr lang="tr-TR" sz="1700" b="1" i="0">
                          <a:solidFill>
                            <a:srgbClr val="FFFFFF"/>
                          </a:solidFill>
                          <a:latin typeface="Calibri"/>
                        </a:rPr>
                        <a:t>Soru</a:t>
                      </a:r>
                    </a:p>
                  </a:txBody>
                  <a:tcPr marL="54864" marR="54864" marT="18288" marB="18288" anchor="ctr">
                    <a:solidFill>
                      <a:srgbClr val="7A4EA0"/>
                    </a:solidFill>
                  </a:tcPr>
                </a:tc>
                <a:tc>
                  <a:txBody>
                    <a:bodyPr wrap="square"/>
                    <a:lstStyle/>
                    <a:p>
                      <a:pPr algn="ctr">
                        <a:spcBef>
                          <a:spcPts val="0"/>
                        </a:spcBef>
                        <a:spcAft>
                          <a:spcPts val="0"/>
                        </a:spcAft>
                      </a:pPr>
                      <a:r>
                        <a:rPr lang="tr-TR" sz="1700" b="1" i="0">
                          <a:solidFill>
                            <a:srgbClr val="FFFFFF"/>
                          </a:solidFill>
                          <a:latin typeface="Calibri"/>
                        </a:rPr>
                        <a:t>Ortak hata</a:t>
                      </a:r>
                    </a:p>
                  </a:txBody>
                  <a:tcPr marL="54864" marR="54864" marT="18288" marB="18288" anchor="ctr">
                    <a:solidFill>
                      <a:srgbClr val="7A4EA0"/>
                    </a:solidFill>
                  </a:tcPr>
                </a:tc>
                <a:tc>
                  <a:txBody>
                    <a:bodyPr wrap="square"/>
                    <a:lstStyle/>
                    <a:p>
                      <a:pPr algn="ctr">
                        <a:spcBef>
                          <a:spcPts val="0"/>
                        </a:spcBef>
                        <a:spcAft>
                          <a:spcPts val="0"/>
                        </a:spcAft>
                      </a:pPr>
                      <a:r>
                        <a:rPr lang="tr-TR" sz="1700" b="1" i="0">
                          <a:solidFill>
                            <a:srgbClr val="FFFFFF"/>
                          </a:solidFill>
                          <a:latin typeface="Calibri"/>
                        </a:rPr>
                        <a:t>Doğru çözüm</a:t>
                      </a:r>
                    </a:p>
                  </a:txBody>
                  <a:tcPr marL="54864" marR="54864" marT="18288" marB="18288" anchor="ctr">
                    <a:solidFill>
                      <a:srgbClr val="7A4EA0"/>
                    </a:solidFill>
                  </a:tcPr>
                </a:tc>
                <a:tc>
                  <a:txBody>
                    <a:bodyPr wrap="square"/>
                    <a:lstStyle/>
                    <a:p>
                      <a:pPr algn="ctr">
                        <a:spcBef>
                          <a:spcPts val="0"/>
                        </a:spcBef>
                        <a:spcAft>
                          <a:spcPts val="0"/>
                        </a:spcAft>
                      </a:pPr>
                      <a:r>
                        <a:rPr lang="tr-TR" sz="1700" b="1" i="0">
                          <a:solidFill>
                            <a:srgbClr val="FFFFFF"/>
                          </a:solidFill>
                          <a:latin typeface="Calibri"/>
                        </a:rPr>
                        <a:t>Kitap</a:t>
                      </a:r>
                    </a:p>
                  </a:txBody>
                  <a:tcPr marL="54864" marR="54864" marT="18288" marB="18288" anchor="ctr">
                    <a:solidFill>
                      <a:srgbClr val="7A4EA0"/>
                    </a:solidFill>
                  </a:tcPr>
                </a:tc>
              </a:tr>
              <a:tr h="868680">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s. …</a:t>
                      </a:r>
                    </a:p>
                  </a:txBody>
                  <a:tcPr marL="54864" marR="54864" marT="18288" marB="18288" anchor="ctr">
                    <a:solidFill>
                      <a:srgbClr val="FFFFFF"/>
                    </a:solidFill>
                  </a:tcPr>
                </a:tc>
              </a:tr>
              <a:tr h="868680">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r>
                        <a:rPr lang="tr-TR" sz="1800" b="0" i="0">
                          <a:solidFill>
                            <a:srgbClr val="262626"/>
                          </a:solidFill>
                          <a:latin typeface="Calibri"/>
                        </a:rPr>
                        <a:t>s. …</a:t>
                      </a:r>
                    </a:p>
                  </a:txBody>
                  <a:tcPr marL="54864" marR="54864" marT="18288" marB="18288" anchor="ctr">
                    <a:solidFill>
                      <a:srgbClr val="F0F0F0"/>
                    </a:solidFill>
                  </a:tcPr>
                </a:tc>
              </a:tr>
              <a:tr h="868680">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s. …</a:t>
                      </a:r>
                    </a:p>
                  </a:txBody>
                  <a:tcPr marL="54864" marR="54864" marT="18288" marB="18288" anchor="ctr">
                    <a:solidFill>
                      <a:srgbClr val="FFFFFF"/>
                    </a:solidFill>
                  </a:tcPr>
                </a:tc>
              </a:tr>
            </a:tbl>
          </a:graphicData>
        </a:graphic>
      </p:graphicFrame>
      <p:sp>
        <p:nvSpPr>
          <p:cNvPr id="16" name="Rounded Rectangle 15"/>
          <p:cNvSpPr/>
          <p:nvPr/>
        </p:nvSpPr>
        <p:spPr>
          <a:xfrm>
            <a:off x="502920" y="4828032"/>
            <a:ext cx="5486400" cy="1325880"/>
          </a:xfrm>
          <a:prstGeom prst="roundRect">
            <a:avLst>
              <a:gd name="adj" fmla="val 8000"/>
            </a:avLst>
          </a:prstGeom>
          <a:solidFill>
            <a:srgbClr val="E3ECF5"/>
          </a:solidFill>
          <a:ln>
            <a:noFill/>
          </a:ln>
          <a:effectLst/>
        </p:spPr>
        <p:txBody>
          <a:bodyPr rtlCol="0" anchor="ctr" wrap="square" lIns="201168" rIns="201168" tIns="73152" bIns="73152">
            <a:noAutofit/>
          </a:bodyPr>
          <a:lstStyle/>
          <a:p>
            <a:pPr algn="l">
              <a:spcBef>
                <a:spcPts val="0"/>
              </a:spcBef>
              <a:spcAft>
                <a:spcPts val="0"/>
              </a:spcAft>
            </a:pPr>
            <a:r>
              <a:rPr lang="tr-TR" sz="1900" b="1" i="0">
                <a:solidFill>
                  <a:srgbClr val="262626"/>
                </a:solidFill>
                <a:latin typeface="Calibri"/>
              </a:rPr>
              <a:t>Öncelikli çıktı:</a:t>
            </a:r>
            <a:r>
              <a:rPr lang="tr-TR" sz="1900" b="0" i="0">
                <a:solidFill>
                  <a:srgbClr val="262626"/>
                </a:solidFill>
                <a:latin typeface="Calibri"/>
              </a:rPr>
              <a:t> nüfus piramidi yorumu — yaş grupları, taban ve tepe, yatay eksenin birimi (kitap s. 154)</a:t>
            </a:r>
          </a:p>
        </p:txBody>
      </p:sp>
      <p:sp>
        <p:nvSpPr>
          <p:cNvPr id="17" name="Rounded Rectangle 16"/>
          <p:cNvSpPr/>
          <p:nvPr/>
        </p:nvSpPr>
        <p:spPr>
          <a:xfrm>
            <a:off x="6172200" y="4828032"/>
            <a:ext cx="5516575" cy="13258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1900" b="1" i="0">
                <a:solidFill>
                  <a:srgbClr val="262626"/>
                </a:solidFill>
                <a:latin typeface="Calibri"/>
              </a:rPr>
              <a:t>İtiraz süresi: 5 iş günü</a:t>
            </a:r>
            <a:r>
              <a:rPr lang="tr-TR" sz="1900" b="0" i="0">
                <a:solidFill>
                  <a:srgbClr val="262626"/>
                </a:solidFill>
                <a:latin typeface="Calibri"/>
              </a:rPr>
              <a:t> · Kendi eksik başlığını işaretle, tekrar planına yaz.</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262 / 379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piramidi okurken sık yapılan hatalar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DÖNÜT</a:t>
            </a:r>
          </a:p>
        </p:txBody>
      </p:sp>
      <p:sp>
        <p:nvSpPr>
          <p:cNvPr id="6" name="Rounded Rectangle 5"/>
          <p:cNvSpPr/>
          <p:nvPr/>
        </p:nvSpPr>
        <p:spPr>
          <a:xfrm>
            <a:off x="502920" y="1216152"/>
            <a:ext cx="4206240" cy="1161288"/>
          </a:xfrm>
          <a:prstGeom prst="roundRect">
            <a:avLst>
              <a:gd name="adj" fmla="val 8000"/>
            </a:avLst>
          </a:prstGeom>
          <a:solidFill>
            <a:srgbClr val="F9E1E1"/>
          </a:solidFill>
          <a:ln>
            <a:noFill/>
          </a:ln>
          <a:effectLst/>
        </p:spPr>
        <p:txBody>
          <a:bodyPr rtlCol="0" anchor="ctr" wrap="square" lIns="182880" rIns="182880" tIns="54864" bIns="54864">
            <a:noAutofit/>
          </a:bodyPr>
          <a:lstStyle/>
          <a:p>
            <a:pPr algn="l">
              <a:spcBef>
                <a:spcPts val="0"/>
              </a:spcBef>
              <a:spcAft>
                <a:spcPts val="0"/>
              </a:spcAft>
            </a:pPr>
            <a:r>
              <a:rPr lang="tr-TR" sz="1900" b="1" i="0">
                <a:solidFill>
                  <a:srgbClr val="262626"/>
                </a:solidFill>
                <a:latin typeface="Calibri"/>
              </a:rPr>
              <a:t>Hata:</a:t>
            </a:r>
            <a:r>
              <a:rPr lang="tr-TR" sz="1900" b="0" i="0">
                <a:solidFill>
                  <a:srgbClr val="262626"/>
                </a:solidFill>
                <a:latin typeface="Calibri"/>
              </a:rPr>
              <a:t> Tabanı geniş piramit = yaşlı nüfus fazla.</a:t>
            </a:r>
          </a:p>
        </p:txBody>
      </p:sp>
      <p:cxnSp>
        <p:nvCxnSpPr>
          <p:cNvPr id="7" name="Connector 6"/>
          <p:cNvCxnSpPr/>
          <p:nvPr/>
        </p:nvCxnSpPr>
        <p:spPr>
          <a:xfrm>
            <a:off x="4782312" y="1796796"/>
            <a:ext cx="402336" cy="0"/>
          </a:xfrm>
          <a:prstGeom prst="line">
            <a:avLst/>
          </a:prstGeom>
          <a:ln w="38100">
            <a:solidFill>
              <a:srgbClr val="4F4F4F"/>
            </a:solidFill>
            <a:tailEnd type="triangle" w="med" len="med"/>
          </a:ln>
        </p:spPr>
      </p:cxnSp>
      <p:sp>
        <p:nvSpPr>
          <p:cNvPr id="8" name="Rounded Rectangle 7"/>
          <p:cNvSpPr/>
          <p:nvPr/>
        </p:nvSpPr>
        <p:spPr>
          <a:xfrm>
            <a:off x="5257800" y="1216152"/>
            <a:ext cx="6430975" cy="1161288"/>
          </a:xfrm>
          <a:prstGeom prst="roundRect">
            <a:avLst>
              <a:gd name="adj" fmla="val 8000"/>
            </a:avLst>
          </a:prstGeom>
          <a:solidFill>
            <a:srgbClr val="E3F1E4"/>
          </a:solidFill>
          <a:ln w="12700">
            <a:solidFill>
              <a:srgbClr val="2E7D32"/>
            </a:solidFill>
          </a:ln>
          <a:effectLst/>
        </p:spPr>
        <p:txBody>
          <a:bodyPr rtlCol="0" anchor="ctr" wrap="square" lIns="182880" rIns="182880" tIns="54864" bIns="54864">
            <a:noAutofit/>
          </a:bodyPr>
          <a:lstStyle/>
          <a:p>
            <a:pPr algn="l">
              <a:spcBef>
                <a:spcPts val="0"/>
              </a:spcBef>
              <a:spcAft>
                <a:spcPts val="0"/>
              </a:spcAft>
            </a:pPr>
            <a:r>
              <a:rPr lang="tr-TR" sz="1900" b="1" i="0">
                <a:solidFill>
                  <a:srgbClr val="262626"/>
                </a:solidFill>
                <a:latin typeface="Calibri"/>
              </a:rPr>
              <a:t>Doğrusu:</a:t>
            </a:r>
            <a:r>
              <a:rPr lang="tr-TR" sz="1900" b="0" i="0">
                <a:solidFill>
                  <a:srgbClr val="262626"/>
                </a:solidFill>
                <a:latin typeface="Calibri"/>
              </a:rPr>
              <a:t> 0-14 yaş, çocuk nüfustur. Geniş taban, genç nüfusun fazla olduğunu gösterir.</a:t>
            </a:r>
          </a:p>
        </p:txBody>
      </p:sp>
      <p:sp>
        <p:nvSpPr>
          <p:cNvPr id="9" name="Rounded Rectangle 8"/>
          <p:cNvSpPr/>
          <p:nvPr/>
        </p:nvSpPr>
        <p:spPr>
          <a:xfrm>
            <a:off x="502920" y="2505456"/>
            <a:ext cx="4206240" cy="1161288"/>
          </a:xfrm>
          <a:prstGeom prst="roundRect">
            <a:avLst>
              <a:gd name="adj" fmla="val 8000"/>
            </a:avLst>
          </a:prstGeom>
          <a:solidFill>
            <a:srgbClr val="F9E1E1"/>
          </a:solidFill>
          <a:ln>
            <a:noFill/>
          </a:ln>
          <a:effectLst/>
        </p:spPr>
        <p:txBody>
          <a:bodyPr rtlCol="0" anchor="ctr" wrap="square" lIns="182880" rIns="182880" tIns="54864" bIns="54864">
            <a:noAutofit/>
          </a:bodyPr>
          <a:lstStyle/>
          <a:p>
            <a:pPr algn="l">
              <a:spcBef>
                <a:spcPts val="0"/>
              </a:spcBef>
              <a:spcAft>
                <a:spcPts val="0"/>
              </a:spcAft>
            </a:pPr>
            <a:r>
              <a:rPr lang="tr-TR" sz="1900" b="1" i="0">
                <a:solidFill>
                  <a:srgbClr val="262626"/>
                </a:solidFill>
                <a:latin typeface="Calibri"/>
              </a:rPr>
              <a:t>Hata:</a:t>
            </a:r>
            <a:r>
              <a:rPr lang="tr-TR" sz="1900" b="0" i="0">
                <a:solidFill>
                  <a:srgbClr val="262626"/>
                </a:solidFill>
                <a:latin typeface="Calibri"/>
              </a:rPr>
              <a:t> Tabanı dar piramit = nüfus hızla artıyor.</a:t>
            </a:r>
          </a:p>
        </p:txBody>
      </p:sp>
      <p:cxnSp>
        <p:nvCxnSpPr>
          <p:cNvPr id="10" name="Connector 9"/>
          <p:cNvCxnSpPr/>
          <p:nvPr/>
        </p:nvCxnSpPr>
        <p:spPr>
          <a:xfrm>
            <a:off x="4782312" y="3086100"/>
            <a:ext cx="402336" cy="0"/>
          </a:xfrm>
          <a:prstGeom prst="line">
            <a:avLst/>
          </a:prstGeom>
          <a:ln w="38100">
            <a:solidFill>
              <a:srgbClr val="4F4F4F"/>
            </a:solidFill>
            <a:tailEnd type="triangle" w="med" len="med"/>
          </a:ln>
        </p:spPr>
      </p:cxnSp>
      <p:sp>
        <p:nvSpPr>
          <p:cNvPr id="11" name="Rounded Rectangle 10"/>
          <p:cNvSpPr/>
          <p:nvPr/>
        </p:nvSpPr>
        <p:spPr>
          <a:xfrm>
            <a:off x="5257800" y="2505456"/>
            <a:ext cx="6430975" cy="1161288"/>
          </a:xfrm>
          <a:prstGeom prst="roundRect">
            <a:avLst>
              <a:gd name="adj" fmla="val 8000"/>
            </a:avLst>
          </a:prstGeom>
          <a:solidFill>
            <a:srgbClr val="E3F1E4"/>
          </a:solidFill>
          <a:ln w="12700">
            <a:solidFill>
              <a:srgbClr val="2E7D32"/>
            </a:solidFill>
          </a:ln>
          <a:effectLst/>
        </p:spPr>
        <p:txBody>
          <a:bodyPr rtlCol="0" anchor="ctr" wrap="square" lIns="182880" rIns="182880" tIns="54864" bIns="54864">
            <a:noAutofit/>
          </a:bodyPr>
          <a:lstStyle/>
          <a:p>
            <a:pPr algn="l">
              <a:spcBef>
                <a:spcPts val="0"/>
              </a:spcBef>
              <a:spcAft>
                <a:spcPts val="0"/>
              </a:spcAft>
            </a:pPr>
            <a:r>
              <a:rPr lang="tr-TR" sz="1900" b="1" i="0">
                <a:solidFill>
                  <a:srgbClr val="262626"/>
                </a:solidFill>
                <a:latin typeface="Calibri"/>
              </a:rPr>
              <a:t>Doğrusu:</a:t>
            </a:r>
            <a:r>
              <a:rPr lang="tr-TR" sz="1900" b="0" i="0">
                <a:solidFill>
                  <a:srgbClr val="262626"/>
                </a:solidFill>
                <a:latin typeface="Calibri"/>
              </a:rPr>
              <a:t> Nüfus artış hızının az olduğu ülkelerde piramit tabanı dardır.</a:t>
            </a:r>
          </a:p>
        </p:txBody>
      </p:sp>
      <p:sp>
        <p:nvSpPr>
          <p:cNvPr id="12" name="Rounded Rectangle 11"/>
          <p:cNvSpPr/>
          <p:nvPr/>
        </p:nvSpPr>
        <p:spPr>
          <a:xfrm>
            <a:off x="502920" y="3794760"/>
            <a:ext cx="4206240" cy="1161288"/>
          </a:xfrm>
          <a:prstGeom prst="roundRect">
            <a:avLst>
              <a:gd name="adj" fmla="val 8000"/>
            </a:avLst>
          </a:prstGeom>
          <a:solidFill>
            <a:srgbClr val="F9E1E1"/>
          </a:solidFill>
          <a:ln>
            <a:noFill/>
          </a:ln>
          <a:effectLst/>
        </p:spPr>
        <p:txBody>
          <a:bodyPr rtlCol="0" anchor="ctr" wrap="square" lIns="182880" rIns="182880" tIns="54864" bIns="54864">
            <a:noAutofit/>
          </a:bodyPr>
          <a:lstStyle/>
          <a:p>
            <a:pPr algn="l">
              <a:spcBef>
                <a:spcPts val="0"/>
              </a:spcBef>
              <a:spcAft>
                <a:spcPts val="0"/>
              </a:spcAft>
            </a:pPr>
            <a:r>
              <a:rPr lang="tr-TR" sz="1900" b="1" i="0">
                <a:solidFill>
                  <a:srgbClr val="262626"/>
                </a:solidFill>
                <a:latin typeface="Calibri"/>
              </a:rPr>
              <a:t>Hata:</a:t>
            </a:r>
            <a:r>
              <a:rPr lang="tr-TR" sz="1900" b="0" i="0">
                <a:solidFill>
                  <a:srgbClr val="262626"/>
                </a:solidFill>
                <a:latin typeface="Calibri"/>
              </a:rPr>
              <a:t> 65 yaş üstünü de çalışma çağına saymak.</a:t>
            </a:r>
          </a:p>
        </p:txBody>
      </p:sp>
      <p:cxnSp>
        <p:nvCxnSpPr>
          <p:cNvPr id="13" name="Connector 12"/>
          <p:cNvCxnSpPr/>
          <p:nvPr/>
        </p:nvCxnSpPr>
        <p:spPr>
          <a:xfrm>
            <a:off x="4782312" y="4375404"/>
            <a:ext cx="402336" cy="0"/>
          </a:xfrm>
          <a:prstGeom prst="line">
            <a:avLst/>
          </a:prstGeom>
          <a:ln w="38100">
            <a:solidFill>
              <a:srgbClr val="4F4F4F"/>
            </a:solidFill>
            <a:tailEnd type="triangle" w="med" len="med"/>
          </a:ln>
        </p:spPr>
      </p:cxnSp>
      <p:sp>
        <p:nvSpPr>
          <p:cNvPr id="14" name="Rounded Rectangle 13"/>
          <p:cNvSpPr/>
          <p:nvPr/>
        </p:nvSpPr>
        <p:spPr>
          <a:xfrm>
            <a:off x="5257800" y="3794760"/>
            <a:ext cx="6430975" cy="1161288"/>
          </a:xfrm>
          <a:prstGeom prst="roundRect">
            <a:avLst>
              <a:gd name="adj" fmla="val 8000"/>
            </a:avLst>
          </a:prstGeom>
          <a:solidFill>
            <a:srgbClr val="E3F1E4"/>
          </a:solidFill>
          <a:ln w="12700">
            <a:solidFill>
              <a:srgbClr val="2E7D32"/>
            </a:solidFill>
          </a:ln>
          <a:effectLst/>
        </p:spPr>
        <p:txBody>
          <a:bodyPr rtlCol="0" anchor="ctr" wrap="square" lIns="182880" rIns="182880" tIns="54864" bIns="54864">
            <a:noAutofit/>
          </a:bodyPr>
          <a:lstStyle/>
          <a:p>
            <a:pPr algn="l">
              <a:spcBef>
                <a:spcPts val="0"/>
              </a:spcBef>
              <a:spcAft>
                <a:spcPts val="0"/>
              </a:spcAft>
            </a:pPr>
            <a:r>
              <a:rPr lang="tr-TR" sz="1900" b="1" i="0">
                <a:solidFill>
                  <a:srgbClr val="262626"/>
                </a:solidFill>
                <a:latin typeface="Calibri"/>
              </a:rPr>
              <a:t>Doğrusu:</a:t>
            </a:r>
            <a:r>
              <a:rPr lang="tr-TR" sz="1900" b="0" i="0">
                <a:solidFill>
                  <a:srgbClr val="262626"/>
                </a:solidFill>
                <a:latin typeface="Calibri"/>
              </a:rPr>
              <a:t> 15-64 yaş, aktif nüfus veya çalışma çağındaki nüfustur. 65 yaş ve üstü, yaşlı nüfustur.</a:t>
            </a:r>
          </a:p>
        </p:txBody>
      </p:sp>
      <p:sp>
        <p:nvSpPr>
          <p:cNvPr id="15" name="Rounded Rectangle 14"/>
          <p:cNvSpPr/>
          <p:nvPr/>
        </p:nvSpPr>
        <p:spPr>
          <a:xfrm>
            <a:off x="502920" y="5084064"/>
            <a:ext cx="4206240" cy="1161288"/>
          </a:xfrm>
          <a:prstGeom prst="roundRect">
            <a:avLst>
              <a:gd name="adj" fmla="val 8000"/>
            </a:avLst>
          </a:prstGeom>
          <a:solidFill>
            <a:srgbClr val="F9E1E1"/>
          </a:solidFill>
          <a:ln>
            <a:noFill/>
          </a:ln>
          <a:effectLst/>
        </p:spPr>
        <p:txBody>
          <a:bodyPr rtlCol="0" anchor="ctr" wrap="square" lIns="182880" rIns="182880" tIns="54864" bIns="54864">
            <a:noAutofit/>
          </a:bodyPr>
          <a:lstStyle/>
          <a:p>
            <a:pPr algn="l">
              <a:spcBef>
                <a:spcPts val="0"/>
              </a:spcBef>
              <a:spcAft>
                <a:spcPts val="0"/>
              </a:spcAft>
            </a:pPr>
            <a:r>
              <a:rPr lang="tr-TR" sz="1900" b="1" i="0">
                <a:solidFill>
                  <a:srgbClr val="262626"/>
                </a:solidFill>
                <a:latin typeface="Calibri"/>
              </a:rPr>
              <a:t>Hata:</a:t>
            </a:r>
            <a:r>
              <a:rPr lang="tr-TR" sz="1900" b="0" i="0">
                <a:solidFill>
                  <a:srgbClr val="262626"/>
                </a:solidFill>
                <a:latin typeface="Calibri"/>
              </a:rPr>
              <a:t> Yatay eksene bakmadan iki piramidi karşılaştırmak.</a:t>
            </a:r>
          </a:p>
        </p:txBody>
      </p:sp>
      <p:cxnSp>
        <p:nvCxnSpPr>
          <p:cNvPr id="16" name="Connector 15"/>
          <p:cNvCxnSpPr/>
          <p:nvPr/>
        </p:nvCxnSpPr>
        <p:spPr>
          <a:xfrm>
            <a:off x="4782312" y="5664708"/>
            <a:ext cx="402336" cy="0"/>
          </a:xfrm>
          <a:prstGeom prst="line">
            <a:avLst/>
          </a:prstGeom>
          <a:ln w="38100">
            <a:solidFill>
              <a:srgbClr val="4F4F4F"/>
            </a:solidFill>
            <a:tailEnd type="triangle" w="med" len="med"/>
          </a:ln>
        </p:spPr>
      </p:cxnSp>
      <p:sp>
        <p:nvSpPr>
          <p:cNvPr id="17" name="Rounded Rectangle 16"/>
          <p:cNvSpPr/>
          <p:nvPr/>
        </p:nvSpPr>
        <p:spPr>
          <a:xfrm>
            <a:off x="5257800" y="5084064"/>
            <a:ext cx="6430975" cy="1161288"/>
          </a:xfrm>
          <a:prstGeom prst="roundRect">
            <a:avLst>
              <a:gd name="adj" fmla="val 8000"/>
            </a:avLst>
          </a:prstGeom>
          <a:solidFill>
            <a:srgbClr val="E3F1E4"/>
          </a:solidFill>
          <a:ln w="12700">
            <a:solidFill>
              <a:srgbClr val="2E7D32"/>
            </a:solidFill>
          </a:ln>
          <a:effectLst/>
        </p:spPr>
        <p:txBody>
          <a:bodyPr rtlCol="0" anchor="ctr" wrap="square" lIns="182880" rIns="182880" tIns="54864" bIns="54864">
            <a:noAutofit/>
          </a:bodyPr>
          <a:lstStyle/>
          <a:p>
            <a:pPr algn="l">
              <a:spcBef>
                <a:spcPts val="0"/>
              </a:spcBef>
              <a:spcAft>
                <a:spcPts val="0"/>
              </a:spcAft>
            </a:pPr>
            <a:r>
              <a:rPr lang="tr-TR" sz="1900" b="1" i="0">
                <a:solidFill>
                  <a:srgbClr val="262626"/>
                </a:solidFill>
                <a:latin typeface="Calibri"/>
              </a:rPr>
              <a:t>Doğrusu:</a:t>
            </a:r>
            <a:r>
              <a:rPr lang="tr-TR" sz="1900" b="0" i="0">
                <a:solidFill>
                  <a:srgbClr val="262626"/>
                </a:solidFill>
                <a:latin typeface="Calibri"/>
              </a:rPr>
              <a:t> Ülke nüfusu miktar veya oran olarak verilir. Önce birime bak: milyon, bin, oran?</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263 / 379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KONUYA BAŞLARKEN</a:t>
            </a:r>
          </a:p>
        </p:txBody>
      </p:sp>
      <p:pic>
        <p:nvPicPr>
          <p:cNvPr id="6" name="Picture 5" descr="h26_karikatur_s158.jpg"/>
          <p:cNvPicPr>
            <a:picLocks noChangeAspect="1"/>
          </p:cNvPicPr>
          <p:nvPr/>
        </p:nvPicPr>
        <p:blipFill>
          <a:blip r:embed="rId3"/>
          <a:stretch>
            <a:fillRect/>
          </a:stretch>
        </p:blipFill>
        <p:spPr>
          <a:xfrm>
            <a:off x="502920" y="1349270"/>
            <a:ext cx="5760720" cy="3482803"/>
          </a:xfrm>
          <a:prstGeom prst="rect">
            <a:avLst/>
          </a:prstGeom>
          <a:ln w="9525">
            <a:solidFill>
              <a:srgbClr val="D9D9D9"/>
            </a:solidFill>
          </a:ln>
        </p:spPr>
      </p:pic>
      <p:sp>
        <p:nvSpPr>
          <p:cNvPr id="7" name="TextBox 6"/>
          <p:cNvSpPr txBox="1"/>
          <p:nvPr/>
        </p:nvSpPr>
        <p:spPr>
          <a:xfrm>
            <a:off x="502920" y="4965192"/>
            <a:ext cx="5760720" cy="274320"/>
          </a:xfrm>
          <a:prstGeom prst="rect">
            <a:avLst/>
          </a:prstGeom>
          <a:noFill/>
        </p:spPr>
        <p:txBody>
          <a:bodyPr wrap="square" anchor="t" lIns="73152" rIns="73152" tIns="36576" bIns="36576">
            <a:noAutofit/>
          </a:bodyPr>
          <a:lstStyle/>
          <a:p>
            <a:pPr algn="ctr">
              <a:spcBef>
                <a:spcPts val="0"/>
              </a:spcBef>
              <a:spcAft>
                <a:spcPts val="0"/>
              </a:spcAft>
            </a:pPr>
            <a:r>
              <a:rPr lang="tr-TR" sz="1100" b="0" i="0">
                <a:solidFill>
                  <a:srgbClr val="767676"/>
                </a:solidFill>
                <a:latin typeface="Calibri"/>
              </a:rPr>
              <a:t>Karikatür: Ders kitabı s. 158</a:t>
            </a:r>
          </a:p>
        </p:txBody>
      </p:sp>
      <p:sp>
        <p:nvSpPr>
          <p:cNvPr id="8" name="Rounded Rectangle 7"/>
          <p:cNvSpPr/>
          <p:nvPr/>
        </p:nvSpPr>
        <p:spPr>
          <a:xfrm>
            <a:off x="6492240" y="1216152"/>
            <a:ext cx="5196535" cy="2423160"/>
          </a:xfrm>
          <a:prstGeom prst="roundRect">
            <a:avLst>
              <a:gd name="adj" fmla="val 8000"/>
            </a:avLst>
          </a:prstGeom>
          <a:solidFill>
            <a:srgbClr val="F0F0F0"/>
          </a:solidFill>
          <a:ln>
            <a:noFill/>
          </a:ln>
          <a:effectLst/>
        </p:spPr>
        <p:txBody>
          <a:bodyPr rtlCol="0" anchor="ctr"/>
          <a:lstStyle/>
          <a:p/>
        </p:txBody>
      </p:sp>
      <p:sp>
        <p:nvSpPr>
          <p:cNvPr id="9" name="Oval 8"/>
          <p:cNvSpPr/>
          <p:nvPr/>
        </p:nvSpPr>
        <p:spPr>
          <a:xfrm>
            <a:off x="6629400" y="1380744"/>
            <a:ext cx="566928" cy="56692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400" b="1" i="0">
                <a:solidFill>
                  <a:srgbClr val="262626"/>
                </a:solidFill>
                <a:latin typeface="Calibri"/>
              </a:rPr>
              <a:t>1</a:t>
            </a:r>
          </a:p>
        </p:txBody>
      </p:sp>
      <p:sp>
        <p:nvSpPr>
          <p:cNvPr id="10" name="TextBox 9"/>
          <p:cNvSpPr txBox="1"/>
          <p:nvPr/>
        </p:nvSpPr>
        <p:spPr>
          <a:xfrm>
            <a:off x="7315200" y="1289304"/>
            <a:ext cx="4236415" cy="2276856"/>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Karikatürü nüfusla ilişkilendirerek yorumla: tahterevallide kimler var, hangi taraf ağır basıyor?</a:t>
            </a:r>
          </a:p>
        </p:txBody>
      </p:sp>
      <p:sp>
        <p:nvSpPr>
          <p:cNvPr id="11" name="Rounded Rectangle 10"/>
          <p:cNvSpPr/>
          <p:nvPr/>
        </p:nvSpPr>
        <p:spPr>
          <a:xfrm>
            <a:off x="6492240" y="3822192"/>
            <a:ext cx="5196535" cy="2423160"/>
          </a:xfrm>
          <a:prstGeom prst="roundRect">
            <a:avLst>
              <a:gd name="adj" fmla="val 8000"/>
            </a:avLst>
          </a:prstGeom>
          <a:solidFill>
            <a:srgbClr val="F0F0F0"/>
          </a:solidFill>
          <a:ln>
            <a:noFill/>
          </a:ln>
          <a:effectLst/>
        </p:spPr>
        <p:txBody>
          <a:bodyPr rtlCol="0" anchor="ctr"/>
          <a:lstStyle/>
          <a:p/>
        </p:txBody>
      </p:sp>
      <p:sp>
        <p:nvSpPr>
          <p:cNvPr id="12" name="Oval 11"/>
          <p:cNvSpPr/>
          <p:nvPr/>
        </p:nvSpPr>
        <p:spPr>
          <a:xfrm>
            <a:off x="6629400" y="3986784"/>
            <a:ext cx="566928" cy="56692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400" b="1" i="0">
                <a:solidFill>
                  <a:srgbClr val="262626"/>
                </a:solidFill>
                <a:latin typeface="Calibri"/>
              </a:rPr>
              <a:t>2</a:t>
            </a:r>
          </a:p>
        </p:txBody>
      </p:sp>
      <p:sp>
        <p:nvSpPr>
          <p:cNvPr id="13" name="TextBox 12"/>
          <p:cNvSpPr txBox="1"/>
          <p:nvPr/>
        </p:nvSpPr>
        <p:spPr>
          <a:xfrm>
            <a:off x="7315200" y="3895344"/>
            <a:ext cx="4236415" cy="2276856"/>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Farklı gelişmişlik seviyesindeki ülkeler, nüfusla ilgili benzer fırsat ve sorunlarla karşılaşır mı?</a:t>
            </a:r>
          </a:p>
        </p:txBody>
      </p:sp>
      <p:sp>
        <p:nvSpPr>
          <p:cNvPr id="14" name="TextBox 13"/>
          <p:cNvSpPr txBox="1"/>
          <p:nvPr/>
        </p:nvSpPr>
        <p:spPr>
          <a:xfrm>
            <a:off x="502920" y="5285232"/>
            <a:ext cx="5760720" cy="100584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İpucu: Kim ağır basıyor? Altındaki küre neyi anlatıyor?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264 / 379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6_karikatur_s158.jpg"/>
          <p:cNvPicPr>
            <a:picLocks noChangeAspect="1"/>
          </p:cNvPicPr>
          <p:nvPr/>
        </p:nvPicPr>
        <p:blipFill>
          <a:blip r:embed="rId3"/>
          <a:stretch>
            <a:fillRect/>
          </a:stretch>
        </p:blipFill>
        <p:spPr>
          <a:xfrm>
            <a:off x="502920" y="1349270"/>
            <a:ext cx="5760720" cy="3482803"/>
          </a:xfrm>
          <a:prstGeom prst="rect">
            <a:avLst/>
          </a:prstGeom>
          <a:ln w="9525">
            <a:solidFill>
              <a:srgbClr val="D9D9D9"/>
            </a:solidFill>
          </a:ln>
        </p:spPr>
      </p:pic>
      <p:sp>
        <p:nvSpPr>
          <p:cNvPr id="7" name="TextBox 6"/>
          <p:cNvSpPr txBox="1"/>
          <p:nvPr/>
        </p:nvSpPr>
        <p:spPr>
          <a:xfrm>
            <a:off x="502920" y="4965192"/>
            <a:ext cx="5760720" cy="274320"/>
          </a:xfrm>
          <a:prstGeom prst="rect">
            <a:avLst/>
          </a:prstGeom>
          <a:noFill/>
        </p:spPr>
        <p:txBody>
          <a:bodyPr wrap="square" anchor="t" lIns="73152" rIns="73152" tIns="36576" bIns="36576">
            <a:noAutofit/>
          </a:bodyPr>
          <a:lstStyle/>
          <a:p>
            <a:pPr algn="ctr">
              <a:spcBef>
                <a:spcPts val="0"/>
              </a:spcBef>
              <a:spcAft>
                <a:spcPts val="0"/>
              </a:spcAft>
            </a:pPr>
            <a:r>
              <a:rPr lang="tr-TR" sz="1100" b="0" i="0">
                <a:solidFill>
                  <a:srgbClr val="767676"/>
                </a:solidFill>
                <a:latin typeface="Calibri"/>
              </a:rPr>
              <a:t>Karikatür: Ders kitabı s. 158</a:t>
            </a:r>
          </a:p>
        </p:txBody>
      </p:sp>
      <p:sp>
        <p:nvSpPr>
          <p:cNvPr id="8" name="Rounded Rectangle 7"/>
          <p:cNvSpPr/>
          <p:nvPr/>
        </p:nvSpPr>
        <p:spPr>
          <a:xfrm>
            <a:off x="6492240" y="1216152"/>
            <a:ext cx="5196535" cy="2697480"/>
          </a:xfrm>
          <a:prstGeom prst="roundRect">
            <a:avLst>
              <a:gd name="adj" fmla="val 6000"/>
            </a:avLst>
          </a:prstGeom>
          <a:solidFill>
            <a:srgbClr val="E3F1E4"/>
          </a:solidFill>
          <a:ln>
            <a:noFill/>
          </a:ln>
          <a:effectLst/>
        </p:spPr>
        <p:txBody>
          <a:bodyPr rtlCol="0" anchor="ctr"/>
          <a:lstStyle/>
          <a:p/>
        </p:txBody>
      </p:sp>
      <p:sp>
        <p:nvSpPr>
          <p:cNvPr id="9" name="Rectangle 8"/>
          <p:cNvSpPr/>
          <p:nvPr/>
        </p:nvSpPr>
        <p:spPr>
          <a:xfrm>
            <a:off x="6492240" y="1216152"/>
            <a:ext cx="109728" cy="2697480"/>
          </a:xfrm>
          <a:prstGeom prst="rect">
            <a:avLst/>
          </a:prstGeom>
          <a:solidFill>
            <a:srgbClr val="2E7D32"/>
          </a:solidFill>
          <a:ln>
            <a:noFill/>
          </a:ln>
          <a:effectLst/>
        </p:spPr>
        <p:txBody>
          <a:bodyPr rtlCol="0" anchor="ctr"/>
          <a:lstStyle/>
          <a:p/>
        </p:txBody>
      </p:sp>
      <p:sp>
        <p:nvSpPr>
          <p:cNvPr id="10" name="TextBox 9"/>
          <p:cNvSpPr txBox="1"/>
          <p:nvPr/>
        </p:nvSpPr>
        <p:spPr>
          <a:xfrm>
            <a:off x="6720840" y="1271016"/>
            <a:ext cx="4876495" cy="258775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1 · Karikatür</a:t>
            </a:r>
          </a:p>
          <a:p>
            <a:pPr algn="l">
              <a:spcBef>
                <a:spcPts val="0"/>
              </a:spcBef>
              <a:spcAft>
                <a:spcPts val="500"/>
              </a:spcAft>
            </a:pPr>
            <a:r>
              <a:rPr lang="tr-TR" sz="1900" b="0" i="0">
                <a:solidFill>
                  <a:srgbClr val="262626"/>
                </a:solidFill>
                <a:latin typeface="Calibri"/>
              </a:rPr>
              <a:t>Tahterevalli Dünya'nın üstünde: konu bütün dünyanın nüfusu.</a:t>
            </a:r>
          </a:p>
          <a:p>
            <a:pPr algn="l">
              <a:spcBef>
                <a:spcPts val="0"/>
              </a:spcBef>
              <a:spcAft>
                <a:spcPts val="0"/>
              </a:spcAft>
            </a:pPr>
            <a:r>
              <a:rPr lang="tr-TR" sz="1900" b="0" i="0">
                <a:solidFill>
                  <a:srgbClr val="262626"/>
                </a:solidFill>
                <a:latin typeface="Calibri"/>
              </a:rPr>
              <a:t>Yaşlı nüfus ağır basıyor, çocuk havada: genç nüfus azalıyor, yaşlı nüfusun payı artıyor.</a:t>
            </a:r>
          </a:p>
        </p:txBody>
      </p:sp>
      <p:sp>
        <p:nvSpPr>
          <p:cNvPr id="11" name="Rounded Rectangle 10"/>
          <p:cNvSpPr/>
          <p:nvPr/>
        </p:nvSpPr>
        <p:spPr>
          <a:xfrm>
            <a:off x="6492240" y="4050792"/>
            <a:ext cx="5196535" cy="2194560"/>
          </a:xfrm>
          <a:prstGeom prst="roundRect">
            <a:avLst>
              <a:gd name="adj" fmla="val 6000"/>
            </a:avLst>
          </a:prstGeom>
          <a:solidFill>
            <a:srgbClr val="E3F1E4"/>
          </a:solidFill>
          <a:ln>
            <a:noFill/>
          </a:ln>
          <a:effectLst/>
        </p:spPr>
        <p:txBody>
          <a:bodyPr rtlCol="0" anchor="ctr"/>
          <a:lstStyle/>
          <a:p/>
        </p:txBody>
      </p:sp>
      <p:sp>
        <p:nvSpPr>
          <p:cNvPr id="12" name="Rectangle 11"/>
          <p:cNvSpPr/>
          <p:nvPr/>
        </p:nvSpPr>
        <p:spPr>
          <a:xfrm>
            <a:off x="6492240" y="4050792"/>
            <a:ext cx="109728" cy="2194560"/>
          </a:xfrm>
          <a:prstGeom prst="rect">
            <a:avLst/>
          </a:prstGeom>
          <a:solidFill>
            <a:srgbClr val="2E7D32"/>
          </a:solidFill>
          <a:ln>
            <a:noFill/>
          </a:ln>
          <a:effectLst/>
        </p:spPr>
        <p:txBody>
          <a:bodyPr rtlCol="0" anchor="ctr"/>
          <a:lstStyle/>
          <a:p/>
        </p:txBody>
      </p:sp>
      <p:sp>
        <p:nvSpPr>
          <p:cNvPr id="13" name="TextBox 12"/>
          <p:cNvSpPr txBox="1"/>
          <p:nvPr/>
        </p:nvSpPr>
        <p:spPr>
          <a:xfrm>
            <a:off x="6720840" y="4105656"/>
            <a:ext cx="4876495" cy="208483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2 · Benzer mi?</a:t>
            </a:r>
          </a:p>
          <a:p>
            <a:pPr algn="l">
              <a:spcBef>
                <a:spcPts val="0"/>
              </a:spcBef>
              <a:spcAft>
                <a:spcPts val="500"/>
              </a:spcAft>
            </a:pPr>
            <a:r>
              <a:rPr lang="tr-TR" sz="1900" b="0" i="0">
                <a:solidFill>
                  <a:srgbClr val="262626"/>
                </a:solidFill>
                <a:latin typeface="Calibri"/>
              </a:rPr>
              <a:t>Çoğunlukla hayır: gelişmekte olan ülkeler hızlı artışın, gelişmiş ülkeler yaşlanmanın sorunlarıyla karşılaşır.</a:t>
            </a:r>
          </a:p>
          <a:p>
            <a:pPr algn="l">
              <a:spcBef>
                <a:spcPts val="0"/>
              </a:spcBef>
              <a:spcAft>
                <a:spcPts val="0"/>
              </a:spcAft>
            </a:pPr>
            <a:r>
              <a:rPr lang="tr-TR" sz="1900" b="0" i="0">
                <a:solidFill>
                  <a:srgbClr val="262626"/>
                </a:solidFill>
                <a:latin typeface="Calibri"/>
              </a:rPr>
              <a:t>Bu yüzden ülkelerin uyguladığı nüfus politikaları da farklılık gösterir.</a:t>
            </a:r>
          </a:p>
        </p:txBody>
      </p:sp>
      <p:sp>
        <p:nvSpPr>
          <p:cNvPr id="14" name="Rounded Rectangle 13"/>
          <p:cNvSpPr/>
          <p:nvPr/>
        </p:nvSpPr>
        <p:spPr>
          <a:xfrm>
            <a:off x="502920" y="5285232"/>
            <a:ext cx="5760720" cy="1005840"/>
          </a:xfrm>
          <a:prstGeom prst="roundRect">
            <a:avLst>
              <a:gd name="adj" fmla="val 8000"/>
            </a:avLst>
          </a:prstGeom>
          <a:solidFill>
            <a:srgbClr val="F0F0F0"/>
          </a:solidFill>
          <a:ln>
            <a:noFill/>
          </a:ln>
          <a:effectLst/>
        </p:spPr>
        <p:txBody>
          <a:bodyPr rtlCol="0" anchor="ctr"/>
          <a:lstStyle/>
          <a:p/>
        </p:txBody>
      </p:sp>
      <p:sp>
        <p:nvSpPr>
          <p:cNvPr id="15" name="Rectangle 14"/>
          <p:cNvSpPr/>
          <p:nvPr/>
        </p:nvSpPr>
        <p:spPr>
          <a:xfrm>
            <a:off x="502920" y="5285232"/>
            <a:ext cx="118872" cy="1005840"/>
          </a:xfrm>
          <a:prstGeom prst="rect">
            <a:avLst/>
          </a:prstGeom>
          <a:solidFill>
            <a:srgbClr val="2C6696"/>
          </a:solidFill>
          <a:ln>
            <a:noFill/>
          </a:ln>
          <a:effectLst/>
        </p:spPr>
        <p:txBody>
          <a:bodyPr rtlCol="0" anchor="ctr"/>
          <a:lstStyle/>
          <a:p/>
        </p:txBody>
      </p:sp>
      <p:sp>
        <p:nvSpPr>
          <p:cNvPr id="16" name="TextBox 15"/>
          <p:cNvSpPr txBox="1"/>
          <p:nvPr/>
        </p:nvSpPr>
        <p:spPr>
          <a:xfrm>
            <a:off x="777240" y="5285232"/>
            <a:ext cx="5349240" cy="100584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Nüfus artış hızının düşük olması; genç nüfus oranının azalmasına, yaşlı nüfus oranının fazla olmasına … yol açar. (s. 160)</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265 / 379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geçmişte de bugün de bir güç</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4.1.4</a:t>
            </a:r>
          </a:p>
        </p:txBody>
      </p:sp>
      <p:sp>
        <p:nvSpPr>
          <p:cNvPr id="6" name="Rounded Rectangle 5"/>
          <p:cNvSpPr/>
          <p:nvPr/>
        </p:nvSpPr>
        <p:spPr>
          <a:xfrm>
            <a:off x="502920" y="1216152"/>
            <a:ext cx="11185855" cy="12344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234440"/>
          </a:xfrm>
          <a:prstGeom prst="rect">
            <a:avLst/>
          </a:prstGeom>
          <a:solidFill>
            <a:srgbClr val="7A4EA0"/>
          </a:solidFill>
          <a:ln>
            <a:noFill/>
          </a:ln>
          <a:effectLst/>
        </p:spPr>
        <p:txBody>
          <a:bodyPr rtlCol="0" anchor="ctr"/>
          <a:lstStyle/>
          <a:p/>
        </p:txBody>
      </p:sp>
      <p:sp>
        <p:nvSpPr>
          <p:cNvPr id="8" name="TextBox 7"/>
          <p:cNvSpPr txBox="1"/>
          <p:nvPr/>
        </p:nvSpPr>
        <p:spPr>
          <a:xfrm>
            <a:off x="777240" y="1216152"/>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Nüfus, modern toplumlarda olduğu gibi geçmişteki pek çok uygarlıkta da askerî, siyasi ve ekonomik açıdan potansiyel bir güç olarak görülmüştür.</a:t>
            </a:r>
          </a:p>
        </p:txBody>
      </p:sp>
      <p:sp>
        <p:nvSpPr>
          <p:cNvPr id="9" name="Rounded Rectangle 8"/>
          <p:cNvSpPr/>
          <p:nvPr/>
        </p:nvSpPr>
        <p:spPr>
          <a:xfrm>
            <a:off x="502920" y="2633472"/>
            <a:ext cx="5455767" cy="1874519"/>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633472"/>
            <a:ext cx="5455767" cy="530352"/>
          </a:xfrm>
          <a:prstGeom prst="roundRect">
            <a:avLst>
              <a:gd name="adj" fmla="val 25000"/>
            </a:avLst>
          </a:prstGeom>
          <a:solidFill>
            <a:srgbClr val="2C6696"/>
          </a:solidFill>
          <a:ln>
            <a:noFill/>
          </a:ln>
          <a:effectLst/>
        </p:spPr>
        <p:txBody>
          <a:bodyPr rtlCol="0" anchor="ctr"/>
          <a:lstStyle/>
          <a:p/>
        </p:txBody>
      </p:sp>
      <p:sp>
        <p:nvSpPr>
          <p:cNvPr id="11" name="Rectangle 10"/>
          <p:cNvSpPr/>
          <p:nvPr/>
        </p:nvSpPr>
        <p:spPr>
          <a:xfrm>
            <a:off x="502920" y="2898648"/>
            <a:ext cx="5455767" cy="265176"/>
          </a:xfrm>
          <a:prstGeom prst="rect">
            <a:avLst/>
          </a:prstGeom>
          <a:solidFill>
            <a:srgbClr val="2C6696"/>
          </a:solidFill>
          <a:ln>
            <a:noFill/>
          </a:ln>
          <a:effectLst/>
        </p:spPr>
        <p:txBody>
          <a:bodyPr rtlCol="0" anchor="ctr"/>
          <a:lstStyle/>
          <a:p/>
        </p:txBody>
      </p:sp>
      <p:sp>
        <p:nvSpPr>
          <p:cNvPr id="12" name="TextBox 11"/>
          <p:cNvSpPr txBox="1"/>
          <p:nvPr/>
        </p:nvSpPr>
        <p:spPr>
          <a:xfrm>
            <a:off x="594360" y="263347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Artış hızı düşükse ya da nüfus azalıyorsa</a:t>
            </a:r>
          </a:p>
        </p:txBody>
      </p:sp>
      <p:sp>
        <p:nvSpPr>
          <p:cNvPr id="13" name="TextBox 12"/>
          <p:cNvSpPr txBox="1"/>
          <p:nvPr/>
        </p:nvSpPr>
        <p:spPr>
          <a:xfrm>
            <a:off x="612648" y="3236976"/>
            <a:ext cx="5236311" cy="1197863"/>
          </a:xfrm>
          <a:prstGeom prst="rect">
            <a:avLst/>
          </a:prstGeom>
          <a:noFill/>
        </p:spPr>
        <p:txBody>
          <a:bodyPr wrap="square" anchor="ctr" lIns="73152" rIns="73152" tIns="36576" bIns="36576">
            <a:noAutofit/>
          </a:bodyPr>
          <a:lstStyle/>
          <a:p>
            <a:pPr algn="l">
              <a:spcBef>
                <a:spcPts val="0"/>
              </a:spcBef>
              <a:spcAft>
                <a:spcPts val="0"/>
              </a:spcAft>
            </a:pPr>
            <a:r>
              <a:rPr lang="tr-TR" sz="2050" b="0" i="0">
                <a:solidFill>
                  <a:srgbClr val="262626"/>
                </a:solidFill>
                <a:latin typeface="Calibri"/>
              </a:rPr>
              <a:t>Ülkelerin kalkınmasında önemli bir rol oynayan nüfus artış hızının düşük olması veya nüfusun azalması ülkelerin geleceğini tehdit edebilir.</a:t>
            </a:r>
          </a:p>
        </p:txBody>
      </p:sp>
      <p:sp>
        <p:nvSpPr>
          <p:cNvPr id="14" name="Rounded Rectangle 13"/>
          <p:cNvSpPr/>
          <p:nvPr/>
        </p:nvSpPr>
        <p:spPr>
          <a:xfrm>
            <a:off x="6233007" y="2633472"/>
            <a:ext cx="5455767" cy="1874519"/>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6233007" y="2633472"/>
            <a:ext cx="5455767" cy="530352"/>
          </a:xfrm>
          <a:prstGeom prst="roundRect">
            <a:avLst>
              <a:gd name="adj" fmla="val 25000"/>
            </a:avLst>
          </a:prstGeom>
          <a:solidFill>
            <a:srgbClr val="D3373A"/>
          </a:solidFill>
          <a:ln>
            <a:noFill/>
          </a:ln>
          <a:effectLst/>
        </p:spPr>
        <p:txBody>
          <a:bodyPr rtlCol="0" anchor="ctr"/>
          <a:lstStyle/>
          <a:p/>
        </p:txBody>
      </p:sp>
      <p:sp>
        <p:nvSpPr>
          <p:cNvPr id="16" name="Rectangle 15"/>
          <p:cNvSpPr/>
          <p:nvPr/>
        </p:nvSpPr>
        <p:spPr>
          <a:xfrm>
            <a:off x="6233007" y="2898648"/>
            <a:ext cx="5455767" cy="265176"/>
          </a:xfrm>
          <a:prstGeom prst="rect">
            <a:avLst/>
          </a:prstGeom>
          <a:solidFill>
            <a:srgbClr val="D3373A"/>
          </a:solidFill>
          <a:ln>
            <a:noFill/>
          </a:ln>
          <a:effectLst/>
        </p:spPr>
        <p:txBody>
          <a:bodyPr rtlCol="0" anchor="ctr"/>
          <a:lstStyle/>
          <a:p/>
        </p:txBody>
      </p:sp>
      <p:sp>
        <p:nvSpPr>
          <p:cNvPr id="17" name="TextBox 16"/>
          <p:cNvSpPr txBox="1"/>
          <p:nvPr/>
        </p:nvSpPr>
        <p:spPr>
          <a:xfrm>
            <a:off x="6324447" y="263347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Artış hızı yüksekse</a:t>
            </a:r>
          </a:p>
        </p:txBody>
      </p:sp>
      <p:sp>
        <p:nvSpPr>
          <p:cNvPr id="18" name="TextBox 17"/>
          <p:cNvSpPr txBox="1"/>
          <p:nvPr/>
        </p:nvSpPr>
        <p:spPr>
          <a:xfrm>
            <a:off x="6342735" y="3236976"/>
            <a:ext cx="5236311" cy="1197863"/>
          </a:xfrm>
          <a:prstGeom prst="rect">
            <a:avLst/>
          </a:prstGeom>
          <a:noFill/>
        </p:spPr>
        <p:txBody>
          <a:bodyPr wrap="square" anchor="ctr" lIns="73152" rIns="73152" tIns="36576" bIns="36576">
            <a:noAutofit/>
          </a:bodyPr>
          <a:lstStyle/>
          <a:p>
            <a:pPr algn="l">
              <a:spcBef>
                <a:spcPts val="0"/>
              </a:spcBef>
              <a:spcAft>
                <a:spcPts val="0"/>
              </a:spcAft>
            </a:pPr>
            <a:r>
              <a:rPr lang="tr-TR" sz="2050" b="0" i="0">
                <a:solidFill>
                  <a:srgbClr val="262626"/>
                </a:solidFill>
                <a:latin typeface="Calibri"/>
              </a:rPr>
              <a:t>Nüfus artış hızının yüksek olması ise çeşitli sorunlara yol açabilir.</a:t>
            </a:r>
          </a:p>
        </p:txBody>
      </p:sp>
      <p:sp>
        <p:nvSpPr>
          <p:cNvPr id="19" name="Rounded Rectangle 18"/>
          <p:cNvSpPr/>
          <p:nvPr/>
        </p:nvSpPr>
        <p:spPr>
          <a:xfrm>
            <a:off x="502920" y="4690872"/>
            <a:ext cx="11185855" cy="15544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2200" b="0" i="0">
                <a:solidFill>
                  <a:srgbClr val="262626"/>
                </a:solidFill>
                <a:latin typeface="Calibri"/>
              </a:rPr>
              <a:t>Ülke kalkınmasının sürdürülebilir olması, o ülkenin koşullarına uygun nüfus politikasının belirlenmesi ve buna yönelik nüfus planlaması yapılmasına bağlıdır.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266 / 379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politikası nedir?</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TANIM</a:t>
            </a:r>
          </a:p>
        </p:txBody>
      </p:sp>
      <p:sp>
        <p:nvSpPr>
          <p:cNvPr id="6" name="Rounded Rectangle 5"/>
          <p:cNvSpPr/>
          <p:nvPr/>
        </p:nvSpPr>
        <p:spPr>
          <a:xfrm>
            <a:off x="502920" y="1216152"/>
            <a:ext cx="11185855" cy="18288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216152"/>
            <a:ext cx="146304" cy="1828800"/>
          </a:xfrm>
          <a:prstGeom prst="rect">
            <a:avLst/>
          </a:prstGeom>
          <a:solidFill>
            <a:srgbClr val="7A4EA0"/>
          </a:solidFill>
          <a:ln>
            <a:noFill/>
          </a:ln>
          <a:effectLst/>
        </p:spPr>
        <p:txBody>
          <a:bodyPr rtlCol="0" anchor="ctr"/>
          <a:lstStyle/>
          <a:p/>
        </p:txBody>
      </p:sp>
      <p:sp>
        <p:nvSpPr>
          <p:cNvPr id="8" name="TextBox 7"/>
          <p:cNvSpPr txBox="1"/>
          <p:nvPr/>
        </p:nvSpPr>
        <p:spPr>
          <a:xfrm>
            <a:off x="868680" y="132588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A4EA0"/>
                </a:solidFill>
                <a:latin typeface="Calibri"/>
              </a:rPr>
              <a:t>NÜFUS POLİTİKASI</a:t>
            </a:r>
          </a:p>
        </p:txBody>
      </p:sp>
      <p:sp>
        <p:nvSpPr>
          <p:cNvPr id="9" name="TextBox 8"/>
          <p:cNvSpPr txBox="1"/>
          <p:nvPr/>
        </p:nvSpPr>
        <p:spPr>
          <a:xfrm>
            <a:off x="868680" y="1719072"/>
            <a:ext cx="10637215" cy="1188720"/>
          </a:xfrm>
          <a:prstGeom prst="rect">
            <a:avLst/>
          </a:prstGeom>
          <a:noFill/>
        </p:spPr>
        <p:txBody>
          <a:bodyPr wrap="square" anchor="ctr" lIns="73152" rIns="73152" tIns="36576" bIns="36576">
            <a:noAutofit/>
          </a:bodyPr>
          <a:lstStyle/>
          <a:p>
            <a:pPr algn="l">
              <a:spcBef>
                <a:spcPts val="0"/>
              </a:spcBef>
              <a:spcAft>
                <a:spcPts val="0"/>
              </a:spcAft>
            </a:pPr>
            <a:r>
              <a:rPr lang="tr-TR" sz="2800" b="0" i="0">
                <a:solidFill>
                  <a:srgbClr val="262626"/>
                </a:solidFill>
                <a:latin typeface="Calibri"/>
              </a:rPr>
              <a:t>Ülkelerin nüfusun yapısı, dağılışı, nitelik ve niceliğine yönelik aldığı karar ve uygulamalara nüfus politikası denir.</a:t>
            </a:r>
          </a:p>
        </p:txBody>
      </p:sp>
      <p:sp>
        <p:nvSpPr>
          <p:cNvPr id="10" name="Rounded Rectangle 9"/>
          <p:cNvSpPr/>
          <p:nvPr/>
        </p:nvSpPr>
        <p:spPr>
          <a:xfrm>
            <a:off x="502920" y="3227832"/>
            <a:ext cx="5455767" cy="3017520"/>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3227832"/>
            <a:ext cx="5455767" cy="530352"/>
          </a:xfrm>
          <a:prstGeom prst="roundRect">
            <a:avLst>
              <a:gd name="adj" fmla="val 25000"/>
            </a:avLst>
          </a:prstGeom>
          <a:solidFill>
            <a:srgbClr val="4F4F4F"/>
          </a:solidFill>
          <a:ln>
            <a:noFill/>
          </a:ln>
          <a:effectLst/>
        </p:spPr>
        <p:txBody>
          <a:bodyPr rtlCol="0" anchor="ctr"/>
          <a:lstStyle/>
          <a:p/>
        </p:txBody>
      </p:sp>
      <p:sp>
        <p:nvSpPr>
          <p:cNvPr id="12" name="Rectangle 11"/>
          <p:cNvSpPr/>
          <p:nvPr/>
        </p:nvSpPr>
        <p:spPr>
          <a:xfrm>
            <a:off x="502920" y="3493008"/>
            <a:ext cx="5455767" cy="265176"/>
          </a:xfrm>
          <a:prstGeom prst="rect">
            <a:avLst/>
          </a:prstGeom>
          <a:solidFill>
            <a:srgbClr val="4F4F4F"/>
          </a:solidFill>
          <a:ln>
            <a:noFill/>
          </a:ln>
          <a:effectLst/>
        </p:spPr>
        <p:txBody>
          <a:bodyPr rtlCol="0" anchor="ctr"/>
          <a:lstStyle/>
          <a:p/>
        </p:txBody>
      </p:sp>
      <p:sp>
        <p:nvSpPr>
          <p:cNvPr id="13" name="TextBox 12"/>
          <p:cNvSpPr txBox="1"/>
          <p:nvPr/>
        </p:nvSpPr>
        <p:spPr>
          <a:xfrm>
            <a:off x="594360" y="322783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Nasıl oluşturulur?</a:t>
            </a:r>
          </a:p>
        </p:txBody>
      </p:sp>
      <p:sp>
        <p:nvSpPr>
          <p:cNvPr id="14" name="TextBox 13"/>
          <p:cNvSpPr txBox="1"/>
          <p:nvPr/>
        </p:nvSpPr>
        <p:spPr>
          <a:xfrm>
            <a:off x="612648" y="3831336"/>
            <a:ext cx="5236311" cy="234086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 ülkenin nüfus politikası; o ülkenin nüfus özellikleri, nüfusla ilgili fırsat ve sorunları analiz edilerek oluşturulur.</a:t>
            </a:r>
          </a:p>
        </p:txBody>
      </p:sp>
      <p:sp>
        <p:nvSpPr>
          <p:cNvPr id="15" name="Rounded Rectangle 14"/>
          <p:cNvSpPr/>
          <p:nvPr/>
        </p:nvSpPr>
        <p:spPr>
          <a:xfrm>
            <a:off x="6233007" y="3227832"/>
            <a:ext cx="5455767" cy="301752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6233007" y="3227832"/>
            <a:ext cx="5455767" cy="530352"/>
          </a:xfrm>
          <a:prstGeom prst="roundRect">
            <a:avLst>
              <a:gd name="adj" fmla="val 25000"/>
            </a:avLst>
          </a:prstGeom>
          <a:solidFill>
            <a:srgbClr val="7A4EA0"/>
          </a:solidFill>
          <a:ln>
            <a:noFill/>
          </a:ln>
          <a:effectLst/>
        </p:spPr>
        <p:txBody>
          <a:bodyPr rtlCol="0" anchor="ctr"/>
          <a:lstStyle/>
          <a:p/>
        </p:txBody>
      </p:sp>
      <p:sp>
        <p:nvSpPr>
          <p:cNvPr id="17" name="Rectangle 16"/>
          <p:cNvSpPr/>
          <p:nvPr/>
        </p:nvSpPr>
        <p:spPr>
          <a:xfrm>
            <a:off x="6233007" y="3493008"/>
            <a:ext cx="5455767" cy="265176"/>
          </a:xfrm>
          <a:prstGeom prst="rect">
            <a:avLst/>
          </a:prstGeom>
          <a:solidFill>
            <a:srgbClr val="7A4EA0"/>
          </a:solidFill>
          <a:ln>
            <a:noFill/>
          </a:ln>
          <a:effectLst/>
        </p:spPr>
        <p:txBody>
          <a:bodyPr rtlCol="0" anchor="ctr"/>
          <a:lstStyle/>
          <a:p/>
        </p:txBody>
      </p:sp>
      <p:sp>
        <p:nvSpPr>
          <p:cNvPr id="18" name="TextBox 17"/>
          <p:cNvSpPr txBox="1"/>
          <p:nvPr/>
        </p:nvSpPr>
        <p:spPr>
          <a:xfrm>
            <a:off x="6324447" y="322783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Temel hedef</a:t>
            </a:r>
          </a:p>
        </p:txBody>
      </p:sp>
      <p:sp>
        <p:nvSpPr>
          <p:cNvPr id="19" name="TextBox 18"/>
          <p:cNvSpPr txBox="1"/>
          <p:nvPr/>
        </p:nvSpPr>
        <p:spPr>
          <a:xfrm>
            <a:off x="6342735" y="3831336"/>
            <a:ext cx="5236311" cy="234086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politikalarında temel hedef, nüfusun artış hızının düzenlenmesidir. Ayrıca nüfusun yapısı ve dağılışına ilişkin hedefler de nüfus politikasının önemli bir bileşenidir.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267 / 379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politikalarını neler belirler?</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FAKTÖRLER</a:t>
            </a:r>
          </a:p>
        </p:txBody>
      </p:sp>
      <p:sp>
        <p:nvSpPr>
          <p:cNvPr id="6" name="Rounded Rectangle 5"/>
          <p:cNvSpPr/>
          <p:nvPr/>
        </p:nvSpPr>
        <p:spPr>
          <a:xfrm>
            <a:off x="502920" y="1261872"/>
            <a:ext cx="2625013" cy="1097280"/>
          </a:xfrm>
          <a:prstGeom prst="roundRect">
            <a:avLst>
              <a:gd name="adj" fmla="val 20000"/>
            </a:avLst>
          </a:prstGeom>
          <a:solidFill>
            <a:srgbClr val="FFFFFF"/>
          </a:solidFill>
          <a:ln w="25400">
            <a:solidFill>
              <a:srgbClr val="7A4EA0"/>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Doğum ve ölüm oranları</a:t>
            </a:r>
          </a:p>
        </p:txBody>
      </p:sp>
      <p:sp>
        <p:nvSpPr>
          <p:cNvPr id="7" name="Rounded Rectangle 6"/>
          <p:cNvSpPr/>
          <p:nvPr/>
        </p:nvSpPr>
        <p:spPr>
          <a:xfrm>
            <a:off x="3356533" y="1261872"/>
            <a:ext cx="2625013" cy="1097280"/>
          </a:xfrm>
          <a:prstGeom prst="roundRect">
            <a:avLst>
              <a:gd name="adj" fmla="val 20000"/>
            </a:avLst>
          </a:prstGeom>
          <a:solidFill>
            <a:srgbClr val="FFFFFF"/>
          </a:solidFill>
          <a:ln w="25400">
            <a:solidFill>
              <a:srgbClr val="7A4EA0"/>
            </a:solidFill>
          </a:ln>
          <a:effectLst/>
        </p:spPr>
        <p:txBody>
          <a:bodyPr rtlCol="0" anchor="ctr" wrap="square" tIns="73152" bIns="73152">
            <a:noAutofit/>
          </a:bodyPr>
          <a:lstStyle/>
          <a:p>
            <a:pPr algn="ctr">
              <a:spcBef>
                <a:spcPts val="0"/>
              </a:spcBef>
              <a:spcAft>
                <a:spcPts val="0"/>
              </a:spcAft>
            </a:pPr>
            <a:r>
              <a:rPr lang="tr-TR" sz="1850" b="1" i="0">
                <a:solidFill>
                  <a:srgbClr val="262626"/>
                </a:solidFill>
                <a:latin typeface="Calibri"/>
              </a:rPr>
              <a:t>Nüfusun yaş gruplarına göre dağılışı</a:t>
            </a:r>
          </a:p>
        </p:txBody>
      </p:sp>
      <p:sp>
        <p:nvSpPr>
          <p:cNvPr id="8" name="Rounded Rectangle 7"/>
          <p:cNvSpPr/>
          <p:nvPr/>
        </p:nvSpPr>
        <p:spPr>
          <a:xfrm>
            <a:off x="6210147" y="1261872"/>
            <a:ext cx="2625013" cy="1097280"/>
          </a:xfrm>
          <a:prstGeom prst="roundRect">
            <a:avLst>
              <a:gd name="adj" fmla="val 20000"/>
            </a:avLst>
          </a:prstGeom>
          <a:solidFill>
            <a:srgbClr val="FFFFFF"/>
          </a:solidFill>
          <a:ln w="25400">
            <a:solidFill>
              <a:srgbClr val="7A4EA0"/>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Eğitim düzeyi</a:t>
            </a:r>
          </a:p>
        </p:txBody>
      </p:sp>
      <p:sp>
        <p:nvSpPr>
          <p:cNvPr id="9" name="Rounded Rectangle 8"/>
          <p:cNvSpPr/>
          <p:nvPr/>
        </p:nvSpPr>
        <p:spPr>
          <a:xfrm>
            <a:off x="9063761" y="1261872"/>
            <a:ext cx="2625013" cy="1097280"/>
          </a:xfrm>
          <a:prstGeom prst="roundRect">
            <a:avLst>
              <a:gd name="adj" fmla="val 20000"/>
            </a:avLst>
          </a:prstGeom>
          <a:solidFill>
            <a:srgbClr val="FFFFFF"/>
          </a:solidFill>
          <a:ln w="25400">
            <a:solidFill>
              <a:srgbClr val="7A4EA0"/>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Savaş</a:t>
            </a:r>
          </a:p>
        </p:txBody>
      </p:sp>
      <p:sp>
        <p:nvSpPr>
          <p:cNvPr id="10" name="Rounded Rectangle 9"/>
          <p:cNvSpPr/>
          <p:nvPr/>
        </p:nvSpPr>
        <p:spPr>
          <a:xfrm>
            <a:off x="502920" y="2587752"/>
            <a:ext cx="2625013" cy="1097280"/>
          </a:xfrm>
          <a:prstGeom prst="roundRect">
            <a:avLst>
              <a:gd name="adj" fmla="val 20000"/>
            </a:avLst>
          </a:prstGeom>
          <a:solidFill>
            <a:srgbClr val="FFFFFF"/>
          </a:solidFill>
          <a:ln w="25400">
            <a:solidFill>
              <a:srgbClr val="7A4EA0"/>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Salgın hastalık</a:t>
            </a:r>
          </a:p>
        </p:txBody>
      </p:sp>
      <p:sp>
        <p:nvSpPr>
          <p:cNvPr id="11" name="Rounded Rectangle 10"/>
          <p:cNvSpPr/>
          <p:nvPr/>
        </p:nvSpPr>
        <p:spPr>
          <a:xfrm>
            <a:off x="3356533" y="2587752"/>
            <a:ext cx="2625013" cy="1097280"/>
          </a:xfrm>
          <a:prstGeom prst="roundRect">
            <a:avLst>
              <a:gd name="adj" fmla="val 20000"/>
            </a:avLst>
          </a:prstGeom>
          <a:solidFill>
            <a:srgbClr val="FFFFFF"/>
          </a:solidFill>
          <a:ln w="25400">
            <a:solidFill>
              <a:srgbClr val="7A4EA0"/>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Göç</a:t>
            </a:r>
          </a:p>
        </p:txBody>
      </p:sp>
      <p:sp>
        <p:nvSpPr>
          <p:cNvPr id="12" name="Rounded Rectangle 11"/>
          <p:cNvSpPr/>
          <p:nvPr/>
        </p:nvSpPr>
        <p:spPr>
          <a:xfrm>
            <a:off x="6210147" y="2587752"/>
            <a:ext cx="2625013" cy="1097280"/>
          </a:xfrm>
          <a:prstGeom prst="roundRect">
            <a:avLst>
              <a:gd name="adj" fmla="val 20000"/>
            </a:avLst>
          </a:prstGeom>
          <a:solidFill>
            <a:srgbClr val="FFFFFF"/>
          </a:solidFill>
          <a:ln w="25400">
            <a:solidFill>
              <a:srgbClr val="7A4EA0"/>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Kentleşme</a:t>
            </a:r>
          </a:p>
        </p:txBody>
      </p:sp>
      <p:sp>
        <p:nvSpPr>
          <p:cNvPr id="13" name="Rounded Rectangle 12"/>
          <p:cNvSpPr/>
          <p:nvPr/>
        </p:nvSpPr>
        <p:spPr>
          <a:xfrm>
            <a:off x="9063761" y="2587752"/>
            <a:ext cx="2625013" cy="1097280"/>
          </a:xfrm>
          <a:prstGeom prst="roundRect">
            <a:avLst>
              <a:gd name="adj" fmla="val 20000"/>
            </a:avLst>
          </a:prstGeom>
          <a:solidFill>
            <a:srgbClr val="FFFFFF"/>
          </a:solidFill>
          <a:ln w="25400">
            <a:solidFill>
              <a:srgbClr val="7A4EA0"/>
            </a:solidFill>
          </a:ln>
          <a:effectLst/>
        </p:spPr>
        <p:txBody>
          <a:bodyPr rtlCol="0" anchor="ctr" wrap="square" tIns="73152" bIns="73152">
            <a:noAutofit/>
          </a:bodyPr>
          <a:lstStyle/>
          <a:p>
            <a:pPr algn="ctr">
              <a:spcBef>
                <a:spcPts val="0"/>
              </a:spcBef>
              <a:spcAft>
                <a:spcPts val="0"/>
              </a:spcAft>
            </a:pPr>
            <a:r>
              <a:rPr lang="tr-TR" sz="1750" b="1" i="0">
                <a:solidFill>
                  <a:srgbClr val="262626"/>
                </a:solidFill>
                <a:latin typeface="Calibri"/>
              </a:rPr>
              <a:t>Ekonomik faaliyetlerde insan gücüne duyulan ihtiyaç</a:t>
            </a:r>
          </a:p>
        </p:txBody>
      </p:sp>
      <p:sp>
        <p:nvSpPr>
          <p:cNvPr id="14" name="Rounded Rectangle 13"/>
          <p:cNvSpPr/>
          <p:nvPr/>
        </p:nvSpPr>
        <p:spPr>
          <a:xfrm>
            <a:off x="502920" y="3867912"/>
            <a:ext cx="11185855" cy="1097280"/>
          </a:xfrm>
          <a:prstGeom prst="roundRect">
            <a:avLst>
              <a:gd name="adj" fmla="val 8000"/>
            </a:avLst>
          </a:prstGeom>
          <a:solidFill>
            <a:srgbClr val="E3ECF5"/>
          </a:solidFill>
          <a:ln>
            <a:noFill/>
          </a:ln>
          <a:effectLst/>
        </p:spPr>
        <p:txBody>
          <a:bodyPr rtlCol="0" anchor="ctr" wrap="square" lIns="201168" rIns="201168" tIns="73152" bIns="73152">
            <a:noAutofit/>
          </a:bodyPr>
          <a:lstStyle/>
          <a:p>
            <a:pPr algn="l">
              <a:spcBef>
                <a:spcPts val="0"/>
              </a:spcBef>
              <a:spcAft>
                <a:spcPts val="0"/>
              </a:spcAft>
            </a:pPr>
            <a:r>
              <a:rPr lang="tr-TR" sz="2200" b="0" i="0">
                <a:solidFill>
                  <a:srgbClr val="262626"/>
                </a:solidFill>
                <a:latin typeface="Calibri"/>
              </a:rPr>
              <a:t>Zaman içinde bu faktörlerde meydana gelen değişimler, nüfus politikalarının da değişmesine neden olabilir.</a:t>
            </a:r>
          </a:p>
        </p:txBody>
      </p:sp>
      <p:sp>
        <p:nvSpPr>
          <p:cNvPr id="15" name="Rounded Rectangle 14"/>
          <p:cNvSpPr/>
          <p:nvPr/>
        </p:nvSpPr>
        <p:spPr>
          <a:xfrm>
            <a:off x="502920" y="5148071"/>
            <a:ext cx="11185855" cy="109728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200" b="1" i="0">
                <a:solidFill>
                  <a:srgbClr val="262626"/>
                </a:solidFill>
                <a:latin typeface="Calibri"/>
              </a:rPr>
              <a:t>Düşün: Bir salgın hastalık, bir ülkenin nüfus politikasını nasıl değiştirebilir?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268 / 379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Demografik fırsat penceresi</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KAVRAM</a:t>
            </a:r>
          </a:p>
        </p:txBody>
      </p:sp>
      <p:sp>
        <p:nvSpPr>
          <p:cNvPr id="6" name="Rounded Rectangle 5"/>
          <p:cNvSpPr/>
          <p:nvPr/>
        </p:nvSpPr>
        <p:spPr>
          <a:xfrm>
            <a:off x="502920" y="1216152"/>
            <a:ext cx="11185855" cy="16002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216152"/>
            <a:ext cx="146304" cy="1600200"/>
          </a:xfrm>
          <a:prstGeom prst="rect">
            <a:avLst/>
          </a:prstGeom>
          <a:solidFill>
            <a:srgbClr val="7A4EA0"/>
          </a:solidFill>
          <a:ln>
            <a:noFill/>
          </a:ln>
          <a:effectLst/>
        </p:spPr>
        <p:txBody>
          <a:bodyPr rtlCol="0" anchor="ctr"/>
          <a:lstStyle/>
          <a:p/>
        </p:txBody>
      </p:sp>
      <p:sp>
        <p:nvSpPr>
          <p:cNvPr id="8" name="TextBox 7"/>
          <p:cNvSpPr txBox="1"/>
          <p:nvPr/>
        </p:nvSpPr>
        <p:spPr>
          <a:xfrm>
            <a:off x="868680" y="132588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A4EA0"/>
                </a:solidFill>
                <a:latin typeface="Calibri"/>
              </a:rPr>
              <a:t>DEMOGRAFİK FIRSAT PENCERESİ</a:t>
            </a:r>
          </a:p>
        </p:txBody>
      </p:sp>
      <p:sp>
        <p:nvSpPr>
          <p:cNvPr id="9" name="TextBox 8"/>
          <p:cNvSpPr txBox="1"/>
          <p:nvPr/>
        </p:nvSpPr>
        <p:spPr>
          <a:xfrm>
            <a:off x="868680" y="1719072"/>
            <a:ext cx="10637215" cy="960120"/>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Bir ülkede çalışma çağındaki nüfus oranının bağımlı nüfus (çocuk ve yaşlı) oranından daha yüksek olduğu dönemdir.</a:t>
            </a:r>
          </a:p>
        </p:txBody>
      </p:sp>
      <p:sp>
        <p:nvSpPr>
          <p:cNvPr id="10" name="TextBox 9"/>
          <p:cNvSpPr txBox="1"/>
          <p:nvPr/>
        </p:nvSpPr>
        <p:spPr>
          <a:xfrm>
            <a:off x="685800" y="2999232"/>
            <a:ext cx="4023360" cy="384048"/>
          </a:xfrm>
          <a:prstGeom prst="rect">
            <a:avLst/>
          </a:prstGeom>
          <a:noFill/>
        </p:spPr>
        <p:txBody>
          <a:bodyPr wrap="square" anchor="t" lIns="73152" rIns="73152" tIns="36576" bIns="36576">
            <a:noAutofit/>
          </a:bodyPr>
          <a:lstStyle/>
          <a:p>
            <a:pPr algn="ctr">
              <a:spcBef>
                <a:spcPts val="0"/>
              </a:spcBef>
              <a:spcAft>
                <a:spcPts val="0"/>
              </a:spcAft>
            </a:pPr>
            <a:r>
              <a:rPr lang="tr-TR" sz="1700" b="1" i="0">
                <a:solidFill>
                  <a:srgbClr val="262626"/>
                </a:solidFill>
                <a:latin typeface="Calibri"/>
              </a:rPr>
              <a:t>şematik piramit</a:t>
            </a:r>
          </a:p>
        </p:txBody>
      </p:sp>
      <p:sp>
        <p:nvSpPr>
          <p:cNvPr id="11" name="Rectangle 10"/>
          <p:cNvSpPr/>
          <p:nvPr/>
        </p:nvSpPr>
        <p:spPr>
          <a:xfrm>
            <a:off x="1517904" y="5804019"/>
            <a:ext cx="1179576" cy="104990"/>
          </a:xfrm>
          <a:prstGeom prst="rect">
            <a:avLst/>
          </a:prstGeom>
          <a:solidFill>
            <a:srgbClr val="6F92CE"/>
          </a:solidFill>
          <a:ln>
            <a:noFill/>
          </a:ln>
          <a:effectLst/>
        </p:spPr>
        <p:txBody>
          <a:bodyPr rtlCol="0" anchor="ctr"/>
          <a:lstStyle/>
          <a:p/>
        </p:txBody>
      </p:sp>
      <p:sp>
        <p:nvSpPr>
          <p:cNvPr id="12" name="Rectangle 11"/>
          <p:cNvSpPr/>
          <p:nvPr/>
        </p:nvSpPr>
        <p:spPr>
          <a:xfrm>
            <a:off x="2697480" y="5804019"/>
            <a:ext cx="1179576" cy="104990"/>
          </a:xfrm>
          <a:prstGeom prst="rect">
            <a:avLst/>
          </a:prstGeom>
          <a:solidFill>
            <a:srgbClr val="F08C7E"/>
          </a:solidFill>
          <a:ln>
            <a:noFill/>
          </a:ln>
          <a:effectLst/>
        </p:spPr>
        <p:txBody>
          <a:bodyPr rtlCol="0" anchor="ctr"/>
          <a:lstStyle/>
          <a:p/>
        </p:txBody>
      </p:sp>
      <p:sp>
        <p:nvSpPr>
          <p:cNvPr id="13" name="Rectangle 12"/>
          <p:cNvSpPr/>
          <p:nvPr/>
        </p:nvSpPr>
        <p:spPr>
          <a:xfrm>
            <a:off x="1439265" y="5684712"/>
            <a:ext cx="1258214" cy="104990"/>
          </a:xfrm>
          <a:prstGeom prst="rect">
            <a:avLst/>
          </a:prstGeom>
          <a:solidFill>
            <a:srgbClr val="6F92CE"/>
          </a:solidFill>
          <a:ln>
            <a:noFill/>
          </a:ln>
          <a:effectLst/>
        </p:spPr>
        <p:txBody>
          <a:bodyPr rtlCol="0" anchor="ctr"/>
          <a:lstStyle/>
          <a:p/>
        </p:txBody>
      </p:sp>
      <p:sp>
        <p:nvSpPr>
          <p:cNvPr id="14" name="Rectangle 13"/>
          <p:cNvSpPr/>
          <p:nvPr/>
        </p:nvSpPr>
        <p:spPr>
          <a:xfrm>
            <a:off x="2697480" y="5684712"/>
            <a:ext cx="1258214" cy="104990"/>
          </a:xfrm>
          <a:prstGeom prst="rect">
            <a:avLst/>
          </a:prstGeom>
          <a:solidFill>
            <a:srgbClr val="F08C7E"/>
          </a:solidFill>
          <a:ln>
            <a:noFill/>
          </a:ln>
          <a:effectLst/>
        </p:spPr>
        <p:txBody>
          <a:bodyPr rtlCol="0" anchor="ctr"/>
          <a:lstStyle/>
          <a:p/>
        </p:txBody>
      </p:sp>
      <p:sp>
        <p:nvSpPr>
          <p:cNvPr id="15" name="Rectangle 14"/>
          <p:cNvSpPr/>
          <p:nvPr/>
        </p:nvSpPr>
        <p:spPr>
          <a:xfrm>
            <a:off x="1360627" y="5565405"/>
            <a:ext cx="1336852" cy="104990"/>
          </a:xfrm>
          <a:prstGeom prst="rect">
            <a:avLst/>
          </a:prstGeom>
          <a:solidFill>
            <a:srgbClr val="6F92CE"/>
          </a:solidFill>
          <a:ln>
            <a:noFill/>
          </a:ln>
          <a:effectLst/>
        </p:spPr>
        <p:txBody>
          <a:bodyPr rtlCol="0" anchor="ctr"/>
          <a:lstStyle/>
          <a:p/>
        </p:txBody>
      </p:sp>
      <p:sp>
        <p:nvSpPr>
          <p:cNvPr id="16" name="Rectangle 15"/>
          <p:cNvSpPr/>
          <p:nvPr/>
        </p:nvSpPr>
        <p:spPr>
          <a:xfrm>
            <a:off x="2697480" y="5565405"/>
            <a:ext cx="1336852" cy="104990"/>
          </a:xfrm>
          <a:prstGeom prst="rect">
            <a:avLst/>
          </a:prstGeom>
          <a:solidFill>
            <a:srgbClr val="F08C7E"/>
          </a:solidFill>
          <a:ln>
            <a:noFill/>
          </a:ln>
          <a:effectLst/>
        </p:spPr>
        <p:txBody>
          <a:bodyPr rtlCol="0" anchor="ctr"/>
          <a:lstStyle/>
          <a:p/>
        </p:txBody>
      </p:sp>
      <p:sp>
        <p:nvSpPr>
          <p:cNvPr id="17" name="Rectangle 16"/>
          <p:cNvSpPr/>
          <p:nvPr/>
        </p:nvSpPr>
        <p:spPr>
          <a:xfrm>
            <a:off x="1203350" y="5446097"/>
            <a:ext cx="1494129" cy="104990"/>
          </a:xfrm>
          <a:prstGeom prst="rect">
            <a:avLst/>
          </a:prstGeom>
          <a:solidFill>
            <a:srgbClr val="6F92CE"/>
          </a:solidFill>
          <a:ln>
            <a:noFill/>
          </a:ln>
          <a:effectLst/>
        </p:spPr>
        <p:txBody>
          <a:bodyPr rtlCol="0" anchor="ctr"/>
          <a:lstStyle/>
          <a:p/>
        </p:txBody>
      </p:sp>
      <p:sp>
        <p:nvSpPr>
          <p:cNvPr id="18" name="Rectangle 17"/>
          <p:cNvSpPr/>
          <p:nvPr/>
        </p:nvSpPr>
        <p:spPr>
          <a:xfrm>
            <a:off x="2697480" y="5446097"/>
            <a:ext cx="1494129" cy="104990"/>
          </a:xfrm>
          <a:prstGeom prst="rect">
            <a:avLst/>
          </a:prstGeom>
          <a:solidFill>
            <a:srgbClr val="F08C7E"/>
          </a:solidFill>
          <a:ln>
            <a:noFill/>
          </a:ln>
          <a:effectLst/>
        </p:spPr>
        <p:txBody>
          <a:bodyPr rtlCol="0" anchor="ctr"/>
          <a:lstStyle/>
          <a:p/>
        </p:txBody>
      </p:sp>
      <p:sp>
        <p:nvSpPr>
          <p:cNvPr id="19" name="Rectangle 18"/>
          <p:cNvSpPr/>
          <p:nvPr/>
        </p:nvSpPr>
        <p:spPr>
          <a:xfrm>
            <a:off x="1065733" y="5326790"/>
            <a:ext cx="1631746" cy="104990"/>
          </a:xfrm>
          <a:prstGeom prst="rect">
            <a:avLst/>
          </a:prstGeom>
          <a:solidFill>
            <a:srgbClr val="6F92CE"/>
          </a:solidFill>
          <a:ln>
            <a:noFill/>
          </a:ln>
          <a:effectLst/>
        </p:spPr>
        <p:txBody>
          <a:bodyPr rtlCol="0" anchor="ctr"/>
          <a:lstStyle/>
          <a:p/>
        </p:txBody>
      </p:sp>
      <p:sp>
        <p:nvSpPr>
          <p:cNvPr id="20" name="Rectangle 19"/>
          <p:cNvSpPr/>
          <p:nvPr/>
        </p:nvSpPr>
        <p:spPr>
          <a:xfrm>
            <a:off x="2697480" y="5326790"/>
            <a:ext cx="1631746" cy="104990"/>
          </a:xfrm>
          <a:prstGeom prst="rect">
            <a:avLst/>
          </a:prstGeom>
          <a:solidFill>
            <a:srgbClr val="F08C7E"/>
          </a:solidFill>
          <a:ln>
            <a:noFill/>
          </a:ln>
          <a:effectLst/>
        </p:spPr>
        <p:txBody>
          <a:bodyPr rtlCol="0" anchor="ctr"/>
          <a:lstStyle/>
          <a:p/>
        </p:txBody>
      </p:sp>
      <p:sp>
        <p:nvSpPr>
          <p:cNvPr id="21" name="Rectangle 20"/>
          <p:cNvSpPr/>
          <p:nvPr/>
        </p:nvSpPr>
        <p:spPr>
          <a:xfrm>
            <a:off x="967435" y="5207482"/>
            <a:ext cx="1730044" cy="104990"/>
          </a:xfrm>
          <a:prstGeom prst="rect">
            <a:avLst/>
          </a:prstGeom>
          <a:solidFill>
            <a:srgbClr val="6F92CE"/>
          </a:solidFill>
          <a:ln>
            <a:noFill/>
          </a:ln>
          <a:effectLst/>
        </p:spPr>
        <p:txBody>
          <a:bodyPr rtlCol="0" anchor="ctr"/>
          <a:lstStyle/>
          <a:p/>
        </p:txBody>
      </p:sp>
      <p:sp>
        <p:nvSpPr>
          <p:cNvPr id="22" name="Rectangle 21"/>
          <p:cNvSpPr/>
          <p:nvPr/>
        </p:nvSpPr>
        <p:spPr>
          <a:xfrm>
            <a:off x="2697480" y="5207482"/>
            <a:ext cx="1730044" cy="104990"/>
          </a:xfrm>
          <a:prstGeom prst="rect">
            <a:avLst/>
          </a:prstGeom>
          <a:solidFill>
            <a:srgbClr val="F08C7E"/>
          </a:solidFill>
          <a:ln>
            <a:noFill/>
          </a:ln>
          <a:effectLst/>
        </p:spPr>
        <p:txBody>
          <a:bodyPr rtlCol="0" anchor="ctr"/>
          <a:lstStyle/>
          <a:p/>
        </p:txBody>
      </p:sp>
      <p:sp>
        <p:nvSpPr>
          <p:cNvPr id="23" name="Rectangle 22"/>
          <p:cNvSpPr/>
          <p:nvPr/>
        </p:nvSpPr>
        <p:spPr>
          <a:xfrm>
            <a:off x="928116" y="5088175"/>
            <a:ext cx="1769364" cy="104990"/>
          </a:xfrm>
          <a:prstGeom prst="rect">
            <a:avLst/>
          </a:prstGeom>
          <a:solidFill>
            <a:srgbClr val="6F92CE"/>
          </a:solidFill>
          <a:ln>
            <a:noFill/>
          </a:ln>
          <a:effectLst/>
        </p:spPr>
        <p:txBody>
          <a:bodyPr rtlCol="0" anchor="ctr"/>
          <a:lstStyle/>
          <a:p/>
        </p:txBody>
      </p:sp>
      <p:sp>
        <p:nvSpPr>
          <p:cNvPr id="24" name="Rectangle 23"/>
          <p:cNvSpPr/>
          <p:nvPr/>
        </p:nvSpPr>
        <p:spPr>
          <a:xfrm>
            <a:off x="2697480" y="5088175"/>
            <a:ext cx="1769364" cy="104990"/>
          </a:xfrm>
          <a:prstGeom prst="rect">
            <a:avLst/>
          </a:prstGeom>
          <a:solidFill>
            <a:srgbClr val="F08C7E"/>
          </a:solidFill>
          <a:ln>
            <a:noFill/>
          </a:ln>
          <a:effectLst/>
        </p:spPr>
        <p:txBody>
          <a:bodyPr rtlCol="0" anchor="ctr"/>
          <a:lstStyle/>
          <a:p/>
        </p:txBody>
      </p:sp>
      <p:sp>
        <p:nvSpPr>
          <p:cNvPr id="25" name="Rectangle 24"/>
          <p:cNvSpPr/>
          <p:nvPr/>
        </p:nvSpPr>
        <p:spPr>
          <a:xfrm>
            <a:off x="928116" y="4968867"/>
            <a:ext cx="1769364" cy="104990"/>
          </a:xfrm>
          <a:prstGeom prst="rect">
            <a:avLst/>
          </a:prstGeom>
          <a:solidFill>
            <a:srgbClr val="6F92CE"/>
          </a:solidFill>
          <a:ln>
            <a:noFill/>
          </a:ln>
          <a:effectLst/>
        </p:spPr>
        <p:txBody>
          <a:bodyPr rtlCol="0" anchor="ctr"/>
          <a:lstStyle/>
          <a:p/>
        </p:txBody>
      </p:sp>
      <p:sp>
        <p:nvSpPr>
          <p:cNvPr id="26" name="Rectangle 25"/>
          <p:cNvSpPr/>
          <p:nvPr/>
        </p:nvSpPr>
        <p:spPr>
          <a:xfrm>
            <a:off x="2697480" y="4968867"/>
            <a:ext cx="1769364" cy="104990"/>
          </a:xfrm>
          <a:prstGeom prst="rect">
            <a:avLst/>
          </a:prstGeom>
          <a:solidFill>
            <a:srgbClr val="F08C7E"/>
          </a:solidFill>
          <a:ln>
            <a:noFill/>
          </a:ln>
          <a:effectLst/>
        </p:spPr>
        <p:txBody>
          <a:bodyPr rtlCol="0" anchor="ctr"/>
          <a:lstStyle/>
          <a:p/>
        </p:txBody>
      </p:sp>
      <p:sp>
        <p:nvSpPr>
          <p:cNvPr id="27" name="Rectangle 26"/>
          <p:cNvSpPr/>
          <p:nvPr/>
        </p:nvSpPr>
        <p:spPr>
          <a:xfrm>
            <a:off x="967435" y="4849560"/>
            <a:ext cx="1730044" cy="104990"/>
          </a:xfrm>
          <a:prstGeom prst="rect">
            <a:avLst/>
          </a:prstGeom>
          <a:solidFill>
            <a:srgbClr val="6F92CE"/>
          </a:solidFill>
          <a:ln>
            <a:noFill/>
          </a:ln>
          <a:effectLst/>
        </p:spPr>
        <p:txBody>
          <a:bodyPr rtlCol="0" anchor="ctr"/>
          <a:lstStyle/>
          <a:p/>
        </p:txBody>
      </p:sp>
      <p:sp>
        <p:nvSpPr>
          <p:cNvPr id="28" name="Rectangle 27"/>
          <p:cNvSpPr/>
          <p:nvPr/>
        </p:nvSpPr>
        <p:spPr>
          <a:xfrm>
            <a:off x="2697480" y="4849560"/>
            <a:ext cx="1730044" cy="104990"/>
          </a:xfrm>
          <a:prstGeom prst="rect">
            <a:avLst/>
          </a:prstGeom>
          <a:solidFill>
            <a:srgbClr val="F08C7E"/>
          </a:solidFill>
          <a:ln>
            <a:noFill/>
          </a:ln>
          <a:effectLst/>
        </p:spPr>
        <p:txBody>
          <a:bodyPr rtlCol="0" anchor="ctr"/>
          <a:lstStyle/>
          <a:p/>
        </p:txBody>
      </p:sp>
      <p:sp>
        <p:nvSpPr>
          <p:cNvPr id="29" name="Rectangle 28"/>
          <p:cNvSpPr/>
          <p:nvPr/>
        </p:nvSpPr>
        <p:spPr>
          <a:xfrm>
            <a:off x="1046073" y="4730252"/>
            <a:ext cx="1651406" cy="104990"/>
          </a:xfrm>
          <a:prstGeom prst="rect">
            <a:avLst/>
          </a:prstGeom>
          <a:solidFill>
            <a:srgbClr val="6F92CE"/>
          </a:solidFill>
          <a:ln>
            <a:noFill/>
          </a:ln>
          <a:effectLst/>
        </p:spPr>
        <p:txBody>
          <a:bodyPr rtlCol="0" anchor="ctr"/>
          <a:lstStyle/>
          <a:p/>
        </p:txBody>
      </p:sp>
      <p:sp>
        <p:nvSpPr>
          <p:cNvPr id="30" name="Rectangle 29"/>
          <p:cNvSpPr/>
          <p:nvPr/>
        </p:nvSpPr>
        <p:spPr>
          <a:xfrm>
            <a:off x="2697480" y="4730252"/>
            <a:ext cx="1651406" cy="104990"/>
          </a:xfrm>
          <a:prstGeom prst="rect">
            <a:avLst/>
          </a:prstGeom>
          <a:solidFill>
            <a:srgbClr val="F08C7E"/>
          </a:solidFill>
          <a:ln>
            <a:noFill/>
          </a:ln>
          <a:effectLst/>
        </p:spPr>
        <p:txBody>
          <a:bodyPr rtlCol="0" anchor="ctr"/>
          <a:lstStyle/>
          <a:p/>
        </p:txBody>
      </p:sp>
      <p:sp>
        <p:nvSpPr>
          <p:cNvPr id="31" name="Rectangle 30"/>
          <p:cNvSpPr/>
          <p:nvPr/>
        </p:nvSpPr>
        <p:spPr>
          <a:xfrm>
            <a:off x="1164031" y="4610945"/>
            <a:ext cx="1533448" cy="104990"/>
          </a:xfrm>
          <a:prstGeom prst="rect">
            <a:avLst/>
          </a:prstGeom>
          <a:solidFill>
            <a:srgbClr val="6F92CE"/>
          </a:solidFill>
          <a:ln>
            <a:noFill/>
          </a:ln>
          <a:effectLst/>
        </p:spPr>
        <p:txBody>
          <a:bodyPr rtlCol="0" anchor="ctr"/>
          <a:lstStyle/>
          <a:p/>
        </p:txBody>
      </p:sp>
      <p:sp>
        <p:nvSpPr>
          <p:cNvPr id="32" name="Rectangle 31"/>
          <p:cNvSpPr/>
          <p:nvPr/>
        </p:nvSpPr>
        <p:spPr>
          <a:xfrm>
            <a:off x="2697480" y="4610945"/>
            <a:ext cx="1533448" cy="104990"/>
          </a:xfrm>
          <a:prstGeom prst="rect">
            <a:avLst/>
          </a:prstGeom>
          <a:solidFill>
            <a:srgbClr val="F08C7E"/>
          </a:solidFill>
          <a:ln>
            <a:noFill/>
          </a:ln>
          <a:effectLst/>
        </p:spPr>
        <p:txBody>
          <a:bodyPr rtlCol="0" anchor="ctr"/>
          <a:lstStyle/>
          <a:p/>
        </p:txBody>
      </p:sp>
      <p:sp>
        <p:nvSpPr>
          <p:cNvPr id="33" name="Rectangle 32"/>
          <p:cNvSpPr/>
          <p:nvPr/>
        </p:nvSpPr>
        <p:spPr>
          <a:xfrm>
            <a:off x="1321308" y="4491637"/>
            <a:ext cx="1376172" cy="104990"/>
          </a:xfrm>
          <a:prstGeom prst="rect">
            <a:avLst/>
          </a:prstGeom>
          <a:solidFill>
            <a:srgbClr val="6F92CE"/>
          </a:solidFill>
          <a:ln>
            <a:noFill/>
          </a:ln>
          <a:effectLst/>
        </p:spPr>
        <p:txBody>
          <a:bodyPr rtlCol="0" anchor="ctr"/>
          <a:lstStyle/>
          <a:p/>
        </p:txBody>
      </p:sp>
      <p:sp>
        <p:nvSpPr>
          <p:cNvPr id="34" name="Rectangle 33"/>
          <p:cNvSpPr/>
          <p:nvPr/>
        </p:nvSpPr>
        <p:spPr>
          <a:xfrm>
            <a:off x="2697480" y="4491637"/>
            <a:ext cx="1376172" cy="104990"/>
          </a:xfrm>
          <a:prstGeom prst="rect">
            <a:avLst/>
          </a:prstGeom>
          <a:solidFill>
            <a:srgbClr val="F08C7E"/>
          </a:solidFill>
          <a:ln>
            <a:noFill/>
          </a:ln>
          <a:effectLst/>
        </p:spPr>
        <p:txBody>
          <a:bodyPr rtlCol="0" anchor="ctr"/>
          <a:lstStyle/>
          <a:p/>
        </p:txBody>
      </p:sp>
      <p:sp>
        <p:nvSpPr>
          <p:cNvPr id="35" name="Rectangle 34"/>
          <p:cNvSpPr/>
          <p:nvPr/>
        </p:nvSpPr>
        <p:spPr>
          <a:xfrm>
            <a:off x="1517904" y="4372330"/>
            <a:ext cx="1179576" cy="104990"/>
          </a:xfrm>
          <a:prstGeom prst="rect">
            <a:avLst/>
          </a:prstGeom>
          <a:solidFill>
            <a:srgbClr val="6F92CE"/>
          </a:solidFill>
          <a:ln>
            <a:noFill/>
          </a:ln>
          <a:effectLst/>
        </p:spPr>
        <p:txBody>
          <a:bodyPr rtlCol="0" anchor="ctr"/>
          <a:lstStyle/>
          <a:p/>
        </p:txBody>
      </p:sp>
      <p:sp>
        <p:nvSpPr>
          <p:cNvPr id="36" name="Rectangle 35"/>
          <p:cNvSpPr/>
          <p:nvPr/>
        </p:nvSpPr>
        <p:spPr>
          <a:xfrm>
            <a:off x="2697480" y="4372330"/>
            <a:ext cx="1179576" cy="104990"/>
          </a:xfrm>
          <a:prstGeom prst="rect">
            <a:avLst/>
          </a:prstGeom>
          <a:solidFill>
            <a:srgbClr val="F08C7E"/>
          </a:solidFill>
          <a:ln>
            <a:noFill/>
          </a:ln>
          <a:effectLst/>
        </p:spPr>
        <p:txBody>
          <a:bodyPr rtlCol="0" anchor="ctr"/>
          <a:lstStyle/>
          <a:p/>
        </p:txBody>
      </p:sp>
      <p:sp>
        <p:nvSpPr>
          <p:cNvPr id="37" name="Rectangle 36"/>
          <p:cNvSpPr/>
          <p:nvPr/>
        </p:nvSpPr>
        <p:spPr>
          <a:xfrm>
            <a:off x="1753819" y="4253022"/>
            <a:ext cx="943660" cy="104990"/>
          </a:xfrm>
          <a:prstGeom prst="rect">
            <a:avLst/>
          </a:prstGeom>
          <a:solidFill>
            <a:srgbClr val="6F92CE"/>
          </a:solidFill>
          <a:ln>
            <a:noFill/>
          </a:ln>
          <a:effectLst/>
        </p:spPr>
        <p:txBody>
          <a:bodyPr rtlCol="0" anchor="ctr"/>
          <a:lstStyle/>
          <a:p/>
        </p:txBody>
      </p:sp>
      <p:sp>
        <p:nvSpPr>
          <p:cNvPr id="38" name="Rectangle 37"/>
          <p:cNvSpPr/>
          <p:nvPr/>
        </p:nvSpPr>
        <p:spPr>
          <a:xfrm>
            <a:off x="2697480" y="4253022"/>
            <a:ext cx="943660" cy="104990"/>
          </a:xfrm>
          <a:prstGeom prst="rect">
            <a:avLst/>
          </a:prstGeom>
          <a:solidFill>
            <a:srgbClr val="F08C7E"/>
          </a:solidFill>
          <a:ln>
            <a:noFill/>
          </a:ln>
          <a:effectLst/>
        </p:spPr>
        <p:txBody>
          <a:bodyPr rtlCol="0" anchor="ctr"/>
          <a:lstStyle/>
          <a:p/>
        </p:txBody>
      </p:sp>
      <p:sp>
        <p:nvSpPr>
          <p:cNvPr id="39" name="Rectangle 38"/>
          <p:cNvSpPr/>
          <p:nvPr/>
        </p:nvSpPr>
        <p:spPr>
          <a:xfrm>
            <a:off x="1970074" y="4133715"/>
            <a:ext cx="727405" cy="104990"/>
          </a:xfrm>
          <a:prstGeom prst="rect">
            <a:avLst/>
          </a:prstGeom>
          <a:solidFill>
            <a:srgbClr val="6F92CE"/>
          </a:solidFill>
          <a:ln>
            <a:noFill/>
          </a:ln>
          <a:effectLst/>
        </p:spPr>
        <p:txBody>
          <a:bodyPr rtlCol="0" anchor="ctr"/>
          <a:lstStyle/>
          <a:p/>
        </p:txBody>
      </p:sp>
      <p:sp>
        <p:nvSpPr>
          <p:cNvPr id="40" name="Rectangle 39"/>
          <p:cNvSpPr/>
          <p:nvPr/>
        </p:nvSpPr>
        <p:spPr>
          <a:xfrm>
            <a:off x="2697480" y="4133715"/>
            <a:ext cx="727405" cy="104990"/>
          </a:xfrm>
          <a:prstGeom prst="rect">
            <a:avLst/>
          </a:prstGeom>
          <a:solidFill>
            <a:srgbClr val="F08C7E"/>
          </a:solidFill>
          <a:ln>
            <a:noFill/>
          </a:ln>
          <a:effectLst/>
        </p:spPr>
        <p:txBody>
          <a:bodyPr rtlCol="0" anchor="ctr"/>
          <a:lstStyle/>
          <a:p/>
        </p:txBody>
      </p:sp>
      <p:sp>
        <p:nvSpPr>
          <p:cNvPr id="41" name="Rectangle 40"/>
          <p:cNvSpPr/>
          <p:nvPr/>
        </p:nvSpPr>
        <p:spPr>
          <a:xfrm>
            <a:off x="2166670" y="4014407"/>
            <a:ext cx="530809" cy="104990"/>
          </a:xfrm>
          <a:prstGeom prst="rect">
            <a:avLst/>
          </a:prstGeom>
          <a:solidFill>
            <a:srgbClr val="6F92CE"/>
          </a:solidFill>
          <a:ln>
            <a:noFill/>
          </a:ln>
          <a:effectLst/>
        </p:spPr>
        <p:txBody>
          <a:bodyPr rtlCol="0" anchor="ctr"/>
          <a:lstStyle/>
          <a:p/>
        </p:txBody>
      </p:sp>
      <p:sp>
        <p:nvSpPr>
          <p:cNvPr id="42" name="Rectangle 41"/>
          <p:cNvSpPr/>
          <p:nvPr/>
        </p:nvSpPr>
        <p:spPr>
          <a:xfrm>
            <a:off x="2697480" y="4014407"/>
            <a:ext cx="530809" cy="104990"/>
          </a:xfrm>
          <a:prstGeom prst="rect">
            <a:avLst/>
          </a:prstGeom>
          <a:solidFill>
            <a:srgbClr val="F08C7E"/>
          </a:solidFill>
          <a:ln>
            <a:noFill/>
          </a:ln>
          <a:effectLst/>
        </p:spPr>
        <p:txBody>
          <a:bodyPr rtlCol="0" anchor="ctr"/>
          <a:lstStyle/>
          <a:p/>
        </p:txBody>
      </p:sp>
      <p:sp>
        <p:nvSpPr>
          <p:cNvPr id="43" name="Rectangle 42"/>
          <p:cNvSpPr/>
          <p:nvPr/>
        </p:nvSpPr>
        <p:spPr>
          <a:xfrm>
            <a:off x="2343607" y="3895100"/>
            <a:ext cx="353872" cy="104990"/>
          </a:xfrm>
          <a:prstGeom prst="rect">
            <a:avLst/>
          </a:prstGeom>
          <a:solidFill>
            <a:srgbClr val="6F92CE"/>
          </a:solidFill>
          <a:ln>
            <a:noFill/>
          </a:ln>
          <a:effectLst/>
        </p:spPr>
        <p:txBody>
          <a:bodyPr rtlCol="0" anchor="ctr"/>
          <a:lstStyle/>
          <a:p/>
        </p:txBody>
      </p:sp>
      <p:sp>
        <p:nvSpPr>
          <p:cNvPr id="44" name="Rectangle 43"/>
          <p:cNvSpPr/>
          <p:nvPr/>
        </p:nvSpPr>
        <p:spPr>
          <a:xfrm>
            <a:off x="2697480" y="3895100"/>
            <a:ext cx="353872" cy="104990"/>
          </a:xfrm>
          <a:prstGeom prst="rect">
            <a:avLst/>
          </a:prstGeom>
          <a:solidFill>
            <a:srgbClr val="F08C7E"/>
          </a:solidFill>
          <a:ln>
            <a:noFill/>
          </a:ln>
          <a:effectLst/>
        </p:spPr>
        <p:txBody>
          <a:bodyPr rtlCol="0" anchor="ctr"/>
          <a:lstStyle/>
          <a:p/>
        </p:txBody>
      </p:sp>
      <p:sp>
        <p:nvSpPr>
          <p:cNvPr id="45" name="Rectangle 44"/>
          <p:cNvSpPr/>
          <p:nvPr/>
        </p:nvSpPr>
        <p:spPr>
          <a:xfrm>
            <a:off x="2481224" y="3775792"/>
            <a:ext cx="216255" cy="104990"/>
          </a:xfrm>
          <a:prstGeom prst="rect">
            <a:avLst/>
          </a:prstGeom>
          <a:solidFill>
            <a:srgbClr val="6F92CE"/>
          </a:solidFill>
          <a:ln>
            <a:noFill/>
          </a:ln>
          <a:effectLst/>
        </p:spPr>
        <p:txBody>
          <a:bodyPr rtlCol="0" anchor="ctr"/>
          <a:lstStyle/>
          <a:p/>
        </p:txBody>
      </p:sp>
      <p:sp>
        <p:nvSpPr>
          <p:cNvPr id="46" name="Rectangle 45"/>
          <p:cNvSpPr/>
          <p:nvPr/>
        </p:nvSpPr>
        <p:spPr>
          <a:xfrm>
            <a:off x="2697480" y="3775792"/>
            <a:ext cx="216255" cy="104990"/>
          </a:xfrm>
          <a:prstGeom prst="rect">
            <a:avLst/>
          </a:prstGeom>
          <a:solidFill>
            <a:srgbClr val="F08C7E"/>
          </a:solidFill>
          <a:ln>
            <a:noFill/>
          </a:ln>
          <a:effectLst/>
        </p:spPr>
        <p:txBody>
          <a:bodyPr rtlCol="0" anchor="ctr"/>
          <a:lstStyle/>
          <a:p/>
        </p:txBody>
      </p:sp>
      <p:sp>
        <p:nvSpPr>
          <p:cNvPr id="47" name="Rectangle 46"/>
          <p:cNvSpPr/>
          <p:nvPr/>
        </p:nvSpPr>
        <p:spPr>
          <a:xfrm>
            <a:off x="2579522" y="3656485"/>
            <a:ext cx="117957" cy="104990"/>
          </a:xfrm>
          <a:prstGeom prst="rect">
            <a:avLst/>
          </a:prstGeom>
          <a:solidFill>
            <a:srgbClr val="6F92CE"/>
          </a:solidFill>
          <a:ln>
            <a:noFill/>
          </a:ln>
          <a:effectLst/>
        </p:spPr>
        <p:txBody>
          <a:bodyPr rtlCol="0" anchor="ctr"/>
          <a:lstStyle/>
          <a:p/>
        </p:txBody>
      </p:sp>
      <p:sp>
        <p:nvSpPr>
          <p:cNvPr id="48" name="Rectangle 47"/>
          <p:cNvSpPr/>
          <p:nvPr/>
        </p:nvSpPr>
        <p:spPr>
          <a:xfrm>
            <a:off x="2697480" y="3656485"/>
            <a:ext cx="117957" cy="104990"/>
          </a:xfrm>
          <a:prstGeom prst="rect">
            <a:avLst/>
          </a:prstGeom>
          <a:solidFill>
            <a:srgbClr val="F08C7E"/>
          </a:solidFill>
          <a:ln>
            <a:noFill/>
          </a:ln>
          <a:effectLst/>
        </p:spPr>
        <p:txBody>
          <a:bodyPr rtlCol="0" anchor="ctr"/>
          <a:lstStyle/>
          <a:p/>
        </p:txBody>
      </p:sp>
      <p:sp>
        <p:nvSpPr>
          <p:cNvPr id="49" name="Rectangle 48"/>
          <p:cNvSpPr/>
          <p:nvPr/>
        </p:nvSpPr>
        <p:spPr>
          <a:xfrm>
            <a:off x="2638501" y="3537177"/>
            <a:ext cx="58978" cy="104990"/>
          </a:xfrm>
          <a:prstGeom prst="rect">
            <a:avLst/>
          </a:prstGeom>
          <a:solidFill>
            <a:srgbClr val="6F92CE"/>
          </a:solidFill>
          <a:ln>
            <a:noFill/>
          </a:ln>
          <a:effectLst/>
        </p:spPr>
        <p:txBody>
          <a:bodyPr rtlCol="0" anchor="ctr"/>
          <a:lstStyle/>
          <a:p/>
        </p:txBody>
      </p:sp>
      <p:sp>
        <p:nvSpPr>
          <p:cNvPr id="50" name="Rectangle 49"/>
          <p:cNvSpPr/>
          <p:nvPr/>
        </p:nvSpPr>
        <p:spPr>
          <a:xfrm>
            <a:off x="2697480" y="3537177"/>
            <a:ext cx="58978" cy="104990"/>
          </a:xfrm>
          <a:prstGeom prst="rect">
            <a:avLst/>
          </a:prstGeom>
          <a:solidFill>
            <a:srgbClr val="F08C7E"/>
          </a:solidFill>
          <a:ln>
            <a:noFill/>
          </a:ln>
          <a:effectLst/>
        </p:spPr>
        <p:txBody>
          <a:bodyPr rtlCol="0" anchor="ctr"/>
          <a:lstStyle/>
          <a:p/>
        </p:txBody>
      </p:sp>
      <p:sp>
        <p:nvSpPr>
          <p:cNvPr id="51" name="Rectangle 50"/>
          <p:cNvSpPr/>
          <p:nvPr/>
        </p:nvSpPr>
        <p:spPr>
          <a:xfrm>
            <a:off x="2677820" y="3417870"/>
            <a:ext cx="19659" cy="104990"/>
          </a:xfrm>
          <a:prstGeom prst="rect">
            <a:avLst/>
          </a:prstGeom>
          <a:solidFill>
            <a:srgbClr val="6F92CE"/>
          </a:solidFill>
          <a:ln>
            <a:noFill/>
          </a:ln>
          <a:effectLst/>
        </p:spPr>
        <p:txBody>
          <a:bodyPr rtlCol="0" anchor="ctr"/>
          <a:lstStyle/>
          <a:p/>
        </p:txBody>
      </p:sp>
      <p:sp>
        <p:nvSpPr>
          <p:cNvPr id="52" name="Rectangle 51"/>
          <p:cNvSpPr/>
          <p:nvPr/>
        </p:nvSpPr>
        <p:spPr>
          <a:xfrm>
            <a:off x="2697480" y="3417870"/>
            <a:ext cx="19659" cy="104990"/>
          </a:xfrm>
          <a:prstGeom prst="rect">
            <a:avLst/>
          </a:prstGeom>
          <a:solidFill>
            <a:srgbClr val="F08C7E"/>
          </a:solidFill>
          <a:ln>
            <a:noFill/>
          </a:ln>
          <a:effectLst/>
        </p:spPr>
        <p:txBody>
          <a:bodyPr rtlCol="0" anchor="ctr"/>
          <a:lstStyle/>
          <a:p/>
        </p:txBody>
      </p:sp>
      <p:cxnSp>
        <p:nvCxnSpPr>
          <p:cNvPr id="53" name="Connector 52"/>
          <p:cNvCxnSpPr/>
          <p:nvPr/>
        </p:nvCxnSpPr>
        <p:spPr>
          <a:xfrm>
            <a:off x="2697480" y="3410712"/>
            <a:ext cx="0" cy="2505457"/>
          </a:xfrm>
          <a:prstGeom prst="line">
            <a:avLst/>
          </a:prstGeom>
          <a:ln w="12700">
            <a:solidFill>
              <a:srgbClr val="4F4F4F"/>
            </a:solidFill>
          </a:ln>
        </p:spPr>
      </p:cxnSp>
      <p:sp>
        <p:nvSpPr>
          <p:cNvPr id="54" name="TextBox 53"/>
          <p:cNvSpPr txBox="1"/>
          <p:nvPr/>
        </p:nvSpPr>
        <p:spPr>
          <a:xfrm>
            <a:off x="685800" y="5916169"/>
            <a:ext cx="2011680"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6F92CE"/>
                </a:solidFill>
                <a:latin typeface="Calibri"/>
              </a:rPr>
              <a:t>Erkek</a:t>
            </a:r>
          </a:p>
        </p:txBody>
      </p:sp>
      <p:sp>
        <p:nvSpPr>
          <p:cNvPr id="55" name="TextBox 54"/>
          <p:cNvSpPr txBox="1"/>
          <p:nvPr/>
        </p:nvSpPr>
        <p:spPr>
          <a:xfrm>
            <a:off x="2697480" y="5916169"/>
            <a:ext cx="2011680"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F08C7E"/>
                </a:solidFill>
                <a:latin typeface="Calibri"/>
              </a:rPr>
              <a:t>Kadın</a:t>
            </a:r>
          </a:p>
        </p:txBody>
      </p:sp>
      <p:cxnSp>
        <p:nvCxnSpPr>
          <p:cNvPr id="56" name="Connector 55"/>
          <p:cNvCxnSpPr/>
          <p:nvPr/>
        </p:nvCxnSpPr>
        <p:spPr>
          <a:xfrm>
            <a:off x="4846320" y="5585678"/>
            <a:ext cx="0" cy="303059"/>
          </a:xfrm>
          <a:prstGeom prst="line">
            <a:avLst/>
          </a:prstGeom>
          <a:ln w="38100">
            <a:solidFill>
              <a:srgbClr val="2C6696"/>
            </a:solidFill>
          </a:ln>
        </p:spPr>
      </p:cxnSp>
      <p:cxnSp>
        <p:nvCxnSpPr>
          <p:cNvPr id="57" name="Connector 56"/>
          <p:cNvCxnSpPr/>
          <p:nvPr/>
        </p:nvCxnSpPr>
        <p:spPr>
          <a:xfrm>
            <a:off x="4754880" y="5585678"/>
            <a:ext cx="91440" cy="0"/>
          </a:xfrm>
          <a:prstGeom prst="line">
            <a:avLst/>
          </a:prstGeom>
          <a:ln w="38100">
            <a:solidFill>
              <a:srgbClr val="2C6696"/>
            </a:solidFill>
          </a:ln>
        </p:spPr>
      </p:cxnSp>
      <p:cxnSp>
        <p:nvCxnSpPr>
          <p:cNvPr id="58" name="Connector 57"/>
          <p:cNvCxnSpPr/>
          <p:nvPr/>
        </p:nvCxnSpPr>
        <p:spPr>
          <a:xfrm>
            <a:off x="4754880" y="5888737"/>
            <a:ext cx="91440" cy="0"/>
          </a:xfrm>
          <a:prstGeom prst="line">
            <a:avLst/>
          </a:prstGeom>
          <a:ln w="38100">
            <a:solidFill>
              <a:srgbClr val="2C6696"/>
            </a:solidFill>
          </a:ln>
        </p:spPr>
      </p:cxnSp>
      <p:sp>
        <p:nvSpPr>
          <p:cNvPr id="59" name="TextBox 58"/>
          <p:cNvSpPr txBox="1"/>
          <p:nvPr/>
        </p:nvSpPr>
        <p:spPr>
          <a:xfrm>
            <a:off x="4956048" y="5558246"/>
            <a:ext cx="2377440"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0-14 çocuk (bağımlı)</a:t>
            </a:r>
          </a:p>
        </p:txBody>
      </p:sp>
      <p:cxnSp>
        <p:nvCxnSpPr>
          <p:cNvPr id="60" name="Connector 59"/>
          <p:cNvCxnSpPr/>
          <p:nvPr/>
        </p:nvCxnSpPr>
        <p:spPr>
          <a:xfrm>
            <a:off x="4846320" y="4392603"/>
            <a:ext cx="0" cy="1138211"/>
          </a:xfrm>
          <a:prstGeom prst="line">
            <a:avLst/>
          </a:prstGeom>
          <a:ln w="38100">
            <a:solidFill>
              <a:srgbClr val="7A4EA0"/>
            </a:solidFill>
          </a:ln>
        </p:spPr>
      </p:cxnSp>
      <p:cxnSp>
        <p:nvCxnSpPr>
          <p:cNvPr id="61" name="Connector 60"/>
          <p:cNvCxnSpPr/>
          <p:nvPr/>
        </p:nvCxnSpPr>
        <p:spPr>
          <a:xfrm>
            <a:off x="4754880" y="4392603"/>
            <a:ext cx="91440" cy="0"/>
          </a:xfrm>
          <a:prstGeom prst="line">
            <a:avLst/>
          </a:prstGeom>
          <a:ln w="38100">
            <a:solidFill>
              <a:srgbClr val="7A4EA0"/>
            </a:solidFill>
          </a:ln>
        </p:spPr>
      </p:cxnSp>
      <p:cxnSp>
        <p:nvCxnSpPr>
          <p:cNvPr id="62" name="Connector 61"/>
          <p:cNvCxnSpPr/>
          <p:nvPr/>
        </p:nvCxnSpPr>
        <p:spPr>
          <a:xfrm>
            <a:off x="4754880" y="5530814"/>
            <a:ext cx="91440" cy="0"/>
          </a:xfrm>
          <a:prstGeom prst="line">
            <a:avLst/>
          </a:prstGeom>
          <a:ln w="38100">
            <a:solidFill>
              <a:srgbClr val="7A4EA0"/>
            </a:solidFill>
          </a:ln>
        </p:spPr>
      </p:cxnSp>
      <p:sp>
        <p:nvSpPr>
          <p:cNvPr id="63" name="TextBox 62"/>
          <p:cNvSpPr txBox="1"/>
          <p:nvPr/>
        </p:nvSpPr>
        <p:spPr>
          <a:xfrm>
            <a:off x="4956048" y="4365171"/>
            <a:ext cx="2377440" cy="119307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7A4EA0"/>
                </a:solidFill>
                <a:latin typeface="Calibri"/>
              </a:rPr>
              <a:t>15-64 çalışma çağı</a:t>
            </a:r>
          </a:p>
        </p:txBody>
      </p:sp>
      <p:cxnSp>
        <p:nvCxnSpPr>
          <p:cNvPr id="64" name="Connector 63"/>
          <p:cNvCxnSpPr/>
          <p:nvPr/>
        </p:nvCxnSpPr>
        <p:spPr>
          <a:xfrm>
            <a:off x="4846320" y="3438144"/>
            <a:ext cx="0" cy="899595"/>
          </a:xfrm>
          <a:prstGeom prst="line">
            <a:avLst/>
          </a:prstGeom>
          <a:ln w="38100">
            <a:solidFill>
              <a:srgbClr val="4F4F4F"/>
            </a:solidFill>
          </a:ln>
        </p:spPr>
      </p:cxnSp>
      <p:cxnSp>
        <p:nvCxnSpPr>
          <p:cNvPr id="65" name="Connector 64"/>
          <p:cNvCxnSpPr/>
          <p:nvPr/>
        </p:nvCxnSpPr>
        <p:spPr>
          <a:xfrm>
            <a:off x="4754880" y="3438144"/>
            <a:ext cx="91440" cy="0"/>
          </a:xfrm>
          <a:prstGeom prst="line">
            <a:avLst/>
          </a:prstGeom>
          <a:ln w="38100">
            <a:solidFill>
              <a:srgbClr val="4F4F4F"/>
            </a:solidFill>
          </a:ln>
        </p:spPr>
      </p:cxnSp>
      <p:cxnSp>
        <p:nvCxnSpPr>
          <p:cNvPr id="66" name="Connector 65"/>
          <p:cNvCxnSpPr/>
          <p:nvPr/>
        </p:nvCxnSpPr>
        <p:spPr>
          <a:xfrm>
            <a:off x="4754880" y="4337739"/>
            <a:ext cx="91440" cy="0"/>
          </a:xfrm>
          <a:prstGeom prst="line">
            <a:avLst/>
          </a:prstGeom>
          <a:ln w="38100">
            <a:solidFill>
              <a:srgbClr val="4F4F4F"/>
            </a:solidFill>
          </a:ln>
        </p:spPr>
      </p:cxnSp>
      <p:sp>
        <p:nvSpPr>
          <p:cNvPr id="67" name="TextBox 66"/>
          <p:cNvSpPr txBox="1"/>
          <p:nvPr/>
        </p:nvSpPr>
        <p:spPr>
          <a:xfrm>
            <a:off x="4956048" y="3410712"/>
            <a:ext cx="2377440" cy="954459"/>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4F4F4F"/>
                </a:solidFill>
                <a:latin typeface="Calibri"/>
              </a:rPr>
              <a:t>65 ve üstü yaşlı (bağımlı)</a:t>
            </a:r>
          </a:p>
        </p:txBody>
      </p:sp>
      <p:sp>
        <p:nvSpPr>
          <p:cNvPr id="68" name="Rounded Rectangle 67"/>
          <p:cNvSpPr/>
          <p:nvPr/>
        </p:nvSpPr>
        <p:spPr>
          <a:xfrm>
            <a:off x="7452360" y="3136392"/>
            <a:ext cx="4236415" cy="310896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800"/>
              </a:spcAft>
            </a:pPr>
            <a:r>
              <a:rPr lang="tr-TR" sz="2200" b="1" i="0">
                <a:solidFill>
                  <a:srgbClr val="7A4EA0"/>
                </a:solidFill>
                <a:latin typeface="Calibri"/>
              </a:rPr>
              <a:t>Düşün:</a:t>
            </a:r>
          </a:p>
          <a:p>
            <a:pPr algn="l">
              <a:spcBef>
                <a:spcPts val="0"/>
              </a:spcBef>
              <a:spcAft>
                <a:spcPts val="800"/>
              </a:spcAft>
            </a:pPr>
            <a:r>
              <a:rPr lang="tr-TR" sz="2200" b="1" i="0">
                <a:solidFill>
                  <a:srgbClr val="262626"/>
                </a:solidFill>
                <a:latin typeface="Calibri"/>
              </a:rPr>
              <a:t>Bu dönem bir ülkeye neden “fırsat” sunar?</a:t>
            </a:r>
          </a:p>
          <a:p>
            <a:pPr algn="l">
              <a:spcBef>
                <a:spcPts val="0"/>
              </a:spcBef>
              <a:spcAft>
                <a:spcPts val="0"/>
              </a:spcAft>
            </a:pPr>
            <a:r>
              <a:rPr lang="tr-TR" sz="1800" b="0" i="1">
                <a:solidFill>
                  <a:srgbClr val="767676"/>
                </a:solidFill>
                <a:latin typeface="Calibri"/>
              </a:rPr>
              <a:t>Çalışan kim, bakılması gereken kim?</a:t>
            </a:r>
          </a:p>
        </p:txBody>
      </p:sp>
      <p:sp>
        <p:nvSpPr>
          <p:cNvPr id="69" name="TextBox 6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70" name="Rounded Rectangle 6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71" name="TextBox 7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269 / 379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Hızlı mı, düşük mü?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İKİ SÜTUN</a:t>
            </a:r>
          </a:p>
        </p:txBody>
      </p:sp>
      <p:sp>
        <p:nvSpPr>
          <p:cNvPr id="6" name="Rounded Rectangle 5"/>
          <p:cNvSpPr/>
          <p:nvPr/>
        </p:nvSpPr>
        <p:spPr>
          <a:xfrm>
            <a:off x="502920" y="121615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900" b="1" i="0">
                <a:solidFill>
                  <a:srgbClr val="262626"/>
                </a:solidFill>
                <a:latin typeface="Calibri"/>
              </a:rPr>
              <a:t>Konut açığı</a:t>
            </a:r>
          </a:p>
        </p:txBody>
      </p:sp>
      <p:sp>
        <p:nvSpPr>
          <p:cNvPr id="7" name="Rounded Rectangle 6"/>
          <p:cNvSpPr/>
          <p:nvPr/>
        </p:nvSpPr>
        <p:spPr>
          <a:xfrm>
            <a:off x="2773009" y="121615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900" b="1" i="0">
                <a:solidFill>
                  <a:srgbClr val="262626"/>
                </a:solidFill>
                <a:latin typeface="Calibri"/>
              </a:rPr>
              <a:t>İş gücü açığı</a:t>
            </a:r>
          </a:p>
        </p:txBody>
      </p:sp>
      <p:sp>
        <p:nvSpPr>
          <p:cNvPr id="8" name="Rounded Rectangle 7"/>
          <p:cNvSpPr/>
          <p:nvPr/>
        </p:nvSpPr>
        <p:spPr>
          <a:xfrm>
            <a:off x="5043098" y="121615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900" b="1" i="0">
                <a:solidFill>
                  <a:srgbClr val="262626"/>
                </a:solidFill>
                <a:latin typeface="Calibri"/>
              </a:rPr>
              <a:t>Doğal kaynakların aşırı tüketimi</a:t>
            </a:r>
          </a:p>
        </p:txBody>
      </p:sp>
      <p:sp>
        <p:nvSpPr>
          <p:cNvPr id="9" name="Rounded Rectangle 8"/>
          <p:cNvSpPr/>
          <p:nvPr/>
        </p:nvSpPr>
        <p:spPr>
          <a:xfrm>
            <a:off x="7313188" y="121615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750" b="1" i="0">
                <a:solidFill>
                  <a:srgbClr val="262626"/>
                </a:solidFill>
                <a:latin typeface="Calibri"/>
              </a:rPr>
              <a:t>Yaşlı nüfus oranının fazla olması</a:t>
            </a:r>
          </a:p>
        </p:txBody>
      </p:sp>
      <p:sp>
        <p:nvSpPr>
          <p:cNvPr id="10" name="Rounded Rectangle 9"/>
          <p:cNvSpPr/>
          <p:nvPr/>
        </p:nvSpPr>
        <p:spPr>
          <a:xfrm>
            <a:off x="9583277" y="121615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900" b="1" i="0">
                <a:solidFill>
                  <a:srgbClr val="262626"/>
                </a:solidFill>
                <a:latin typeface="Calibri"/>
              </a:rPr>
              <a:t>Çarpık kentleşme</a:t>
            </a:r>
          </a:p>
        </p:txBody>
      </p:sp>
      <p:sp>
        <p:nvSpPr>
          <p:cNvPr id="11" name="Rounded Rectangle 10"/>
          <p:cNvSpPr/>
          <p:nvPr/>
        </p:nvSpPr>
        <p:spPr>
          <a:xfrm>
            <a:off x="502920" y="231343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900" b="1" i="0">
                <a:solidFill>
                  <a:srgbClr val="262626"/>
                </a:solidFill>
                <a:latin typeface="Calibri"/>
              </a:rPr>
              <a:t>Genç nüfus oranının azalması</a:t>
            </a:r>
          </a:p>
        </p:txBody>
      </p:sp>
      <p:sp>
        <p:nvSpPr>
          <p:cNvPr id="12" name="Rounded Rectangle 11"/>
          <p:cNvSpPr/>
          <p:nvPr/>
        </p:nvSpPr>
        <p:spPr>
          <a:xfrm>
            <a:off x="2773009" y="231343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900" b="1" i="0">
                <a:solidFill>
                  <a:srgbClr val="262626"/>
                </a:solidFill>
                <a:latin typeface="Calibri"/>
              </a:rPr>
              <a:t>Yetersiz beslenme</a:t>
            </a:r>
          </a:p>
        </p:txBody>
      </p:sp>
      <p:sp>
        <p:nvSpPr>
          <p:cNvPr id="13" name="Rounded Rectangle 12"/>
          <p:cNvSpPr/>
          <p:nvPr/>
        </p:nvSpPr>
        <p:spPr>
          <a:xfrm>
            <a:off x="5043098" y="231343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650" b="1" i="0">
                <a:solidFill>
                  <a:srgbClr val="262626"/>
                </a:solidFill>
                <a:latin typeface="Calibri"/>
              </a:rPr>
              <a:t>Çalışma çağındaki nüfusun giderek azalması</a:t>
            </a:r>
          </a:p>
        </p:txBody>
      </p:sp>
      <p:sp>
        <p:nvSpPr>
          <p:cNvPr id="14" name="Rounded Rectangle 13"/>
          <p:cNvSpPr/>
          <p:nvPr/>
        </p:nvSpPr>
        <p:spPr>
          <a:xfrm>
            <a:off x="7313188" y="231343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900" b="1" i="0">
                <a:solidFill>
                  <a:srgbClr val="262626"/>
                </a:solidFill>
                <a:latin typeface="Calibri"/>
              </a:rPr>
              <a:t>İşsizlik</a:t>
            </a:r>
          </a:p>
        </p:txBody>
      </p:sp>
      <p:sp>
        <p:nvSpPr>
          <p:cNvPr id="15" name="Rounded Rectangle 14"/>
          <p:cNvSpPr/>
          <p:nvPr/>
        </p:nvSpPr>
        <p:spPr>
          <a:xfrm>
            <a:off x="9583277" y="2313432"/>
            <a:ext cx="2105497" cy="960120"/>
          </a:xfrm>
          <a:prstGeom prst="roundRect">
            <a:avLst>
              <a:gd name="adj" fmla="val 25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1900" b="1" i="0">
                <a:solidFill>
                  <a:srgbClr val="262626"/>
                </a:solidFill>
                <a:latin typeface="Calibri"/>
              </a:rPr>
              <a:t>Nüfusun azalması</a:t>
            </a:r>
          </a:p>
        </p:txBody>
      </p:sp>
      <p:sp>
        <p:nvSpPr>
          <p:cNvPr id="16" name="Rounded Rectangle 15"/>
          <p:cNvSpPr/>
          <p:nvPr/>
        </p:nvSpPr>
        <p:spPr>
          <a:xfrm>
            <a:off x="502920" y="3364992"/>
            <a:ext cx="5455767" cy="2926080"/>
          </a:xfrm>
          <a:prstGeom prst="roundRect">
            <a:avLst>
              <a:gd name="adj" fmla="val 5000"/>
            </a:avLst>
          </a:prstGeom>
          <a:solidFill>
            <a:srgbClr val="FFFFFF"/>
          </a:solidFill>
          <a:ln>
            <a:noFill/>
          </a:ln>
          <a:effectLst/>
        </p:spPr>
        <p:txBody>
          <a:bodyPr rtlCol="0" anchor="ctr"/>
          <a:lstStyle/>
          <a:p/>
        </p:txBody>
      </p:sp>
      <p:sp>
        <p:nvSpPr>
          <p:cNvPr id="17" name="Rounded Rectangle 16"/>
          <p:cNvSpPr/>
          <p:nvPr/>
        </p:nvSpPr>
        <p:spPr>
          <a:xfrm>
            <a:off x="502920" y="3364992"/>
            <a:ext cx="5455767" cy="566928"/>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502920" y="3648456"/>
            <a:ext cx="5455767" cy="283464"/>
          </a:xfrm>
          <a:prstGeom prst="rect">
            <a:avLst/>
          </a:prstGeom>
          <a:solidFill>
            <a:srgbClr val="D3373A"/>
          </a:solidFill>
          <a:ln>
            <a:noFill/>
          </a:ln>
          <a:effectLst/>
        </p:spPr>
        <p:txBody>
          <a:bodyPr rtlCol="0" anchor="ctr"/>
          <a:lstStyle/>
          <a:p/>
        </p:txBody>
      </p:sp>
      <p:sp>
        <p:nvSpPr>
          <p:cNvPr id="19" name="TextBox 18"/>
          <p:cNvSpPr txBox="1"/>
          <p:nvPr/>
        </p:nvSpPr>
        <p:spPr>
          <a:xfrm>
            <a:off x="594360" y="3364992"/>
            <a:ext cx="5272887" cy="56692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Nüfus artış hızı YÜKSEK olursa</a:t>
            </a:r>
          </a:p>
        </p:txBody>
      </p:sp>
      <p:sp>
        <p:nvSpPr>
          <p:cNvPr id="20" name="Rounded Rectangle 19"/>
          <p:cNvSpPr/>
          <p:nvPr/>
        </p:nvSpPr>
        <p:spPr>
          <a:xfrm>
            <a:off x="502920" y="3364992"/>
            <a:ext cx="5455767" cy="2926080"/>
          </a:xfrm>
          <a:prstGeom prst="roundRect">
            <a:avLst>
              <a:gd name="adj" fmla="val 5000"/>
            </a:avLst>
          </a:prstGeom>
          <a:noFill/>
          <a:ln w="12700">
            <a:solidFill>
              <a:srgbClr val="D9D9D9"/>
            </a:solidFill>
          </a:ln>
          <a:effectLst/>
        </p:spPr>
        <p:txBody>
          <a:bodyPr rtlCol="0" anchor="ctr"/>
          <a:lstStyle/>
          <a:p/>
        </p:txBody>
      </p:sp>
      <p:cxnSp>
        <p:nvCxnSpPr>
          <p:cNvPr id="21" name="Connector 20"/>
          <p:cNvCxnSpPr/>
          <p:nvPr/>
        </p:nvCxnSpPr>
        <p:spPr>
          <a:xfrm>
            <a:off x="731520" y="4403750"/>
            <a:ext cx="4998567" cy="0"/>
          </a:xfrm>
          <a:prstGeom prst="line">
            <a:avLst/>
          </a:prstGeom>
          <a:ln w="12700">
            <a:solidFill>
              <a:srgbClr val="D9D9D9"/>
            </a:solidFill>
            <a:prstDash val="dash"/>
          </a:ln>
        </p:spPr>
      </p:cxnSp>
      <p:cxnSp>
        <p:nvCxnSpPr>
          <p:cNvPr id="22" name="Connector 21"/>
          <p:cNvCxnSpPr/>
          <p:nvPr/>
        </p:nvCxnSpPr>
        <p:spPr>
          <a:xfrm>
            <a:off x="731520" y="4875580"/>
            <a:ext cx="4998567" cy="0"/>
          </a:xfrm>
          <a:prstGeom prst="line">
            <a:avLst/>
          </a:prstGeom>
          <a:ln w="12700">
            <a:solidFill>
              <a:srgbClr val="D9D9D9"/>
            </a:solidFill>
            <a:prstDash val="dash"/>
          </a:ln>
        </p:spPr>
      </p:cxnSp>
      <p:cxnSp>
        <p:nvCxnSpPr>
          <p:cNvPr id="23" name="Connector 22"/>
          <p:cNvCxnSpPr/>
          <p:nvPr/>
        </p:nvCxnSpPr>
        <p:spPr>
          <a:xfrm>
            <a:off x="731520" y="5347411"/>
            <a:ext cx="4998567" cy="0"/>
          </a:xfrm>
          <a:prstGeom prst="line">
            <a:avLst/>
          </a:prstGeom>
          <a:ln w="12700">
            <a:solidFill>
              <a:srgbClr val="D9D9D9"/>
            </a:solidFill>
            <a:prstDash val="dash"/>
          </a:ln>
        </p:spPr>
      </p:cxnSp>
      <p:cxnSp>
        <p:nvCxnSpPr>
          <p:cNvPr id="24" name="Connector 23"/>
          <p:cNvCxnSpPr/>
          <p:nvPr/>
        </p:nvCxnSpPr>
        <p:spPr>
          <a:xfrm>
            <a:off x="731520" y="5819241"/>
            <a:ext cx="4998567" cy="0"/>
          </a:xfrm>
          <a:prstGeom prst="line">
            <a:avLst/>
          </a:prstGeom>
          <a:ln w="12700">
            <a:solidFill>
              <a:srgbClr val="D9D9D9"/>
            </a:solidFill>
            <a:prstDash val="dash"/>
          </a:ln>
        </p:spPr>
      </p:cxnSp>
      <p:sp>
        <p:nvSpPr>
          <p:cNvPr id="25" name="Rounded Rectangle 24"/>
          <p:cNvSpPr/>
          <p:nvPr/>
        </p:nvSpPr>
        <p:spPr>
          <a:xfrm>
            <a:off x="6233007" y="3364992"/>
            <a:ext cx="5455767" cy="2926080"/>
          </a:xfrm>
          <a:prstGeom prst="roundRect">
            <a:avLst>
              <a:gd name="adj" fmla="val 5000"/>
            </a:avLst>
          </a:prstGeom>
          <a:solidFill>
            <a:srgbClr val="FFFFFF"/>
          </a:solidFill>
          <a:ln>
            <a:noFill/>
          </a:ln>
          <a:effectLst/>
        </p:spPr>
        <p:txBody>
          <a:bodyPr rtlCol="0" anchor="ctr"/>
          <a:lstStyle/>
          <a:p/>
        </p:txBody>
      </p:sp>
      <p:sp>
        <p:nvSpPr>
          <p:cNvPr id="26" name="Rounded Rectangle 25"/>
          <p:cNvSpPr/>
          <p:nvPr/>
        </p:nvSpPr>
        <p:spPr>
          <a:xfrm>
            <a:off x="6233007" y="3364992"/>
            <a:ext cx="5455767" cy="566928"/>
          </a:xfrm>
          <a:prstGeom prst="roundRect">
            <a:avLst>
              <a:gd name="adj" fmla="val 25000"/>
            </a:avLst>
          </a:prstGeom>
          <a:solidFill>
            <a:srgbClr val="2C6696"/>
          </a:solidFill>
          <a:ln>
            <a:noFill/>
          </a:ln>
          <a:effectLst/>
        </p:spPr>
        <p:txBody>
          <a:bodyPr rtlCol="0" anchor="ctr"/>
          <a:lstStyle/>
          <a:p/>
        </p:txBody>
      </p:sp>
      <p:sp>
        <p:nvSpPr>
          <p:cNvPr id="27" name="Rectangle 26"/>
          <p:cNvSpPr/>
          <p:nvPr/>
        </p:nvSpPr>
        <p:spPr>
          <a:xfrm>
            <a:off x="6233007" y="3648456"/>
            <a:ext cx="5455767" cy="283464"/>
          </a:xfrm>
          <a:prstGeom prst="rect">
            <a:avLst/>
          </a:prstGeom>
          <a:solidFill>
            <a:srgbClr val="2C6696"/>
          </a:solidFill>
          <a:ln>
            <a:noFill/>
          </a:ln>
          <a:effectLst/>
        </p:spPr>
        <p:txBody>
          <a:bodyPr rtlCol="0" anchor="ctr"/>
          <a:lstStyle/>
          <a:p/>
        </p:txBody>
      </p:sp>
      <p:sp>
        <p:nvSpPr>
          <p:cNvPr id="28" name="TextBox 27"/>
          <p:cNvSpPr txBox="1"/>
          <p:nvPr/>
        </p:nvSpPr>
        <p:spPr>
          <a:xfrm>
            <a:off x="6324447" y="3364992"/>
            <a:ext cx="5272887" cy="56692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Nüfus artış hızı DÜŞÜK olursa</a:t>
            </a:r>
          </a:p>
        </p:txBody>
      </p:sp>
      <p:sp>
        <p:nvSpPr>
          <p:cNvPr id="29" name="Rounded Rectangle 28"/>
          <p:cNvSpPr/>
          <p:nvPr/>
        </p:nvSpPr>
        <p:spPr>
          <a:xfrm>
            <a:off x="6233007" y="3364992"/>
            <a:ext cx="5455767" cy="2926080"/>
          </a:xfrm>
          <a:prstGeom prst="roundRect">
            <a:avLst>
              <a:gd name="adj" fmla="val 5000"/>
            </a:avLst>
          </a:prstGeom>
          <a:noFill/>
          <a:ln w="12700">
            <a:solidFill>
              <a:srgbClr val="D9D9D9"/>
            </a:solidFill>
          </a:ln>
          <a:effectLst/>
        </p:spPr>
        <p:txBody>
          <a:bodyPr rtlCol="0" anchor="ctr"/>
          <a:lstStyle/>
          <a:p/>
        </p:txBody>
      </p:sp>
      <p:cxnSp>
        <p:nvCxnSpPr>
          <p:cNvPr id="30" name="Connector 29"/>
          <p:cNvCxnSpPr/>
          <p:nvPr/>
        </p:nvCxnSpPr>
        <p:spPr>
          <a:xfrm>
            <a:off x="6461607" y="4403750"/>
            <a:ext cx="4998568" cy="0"/>
          </a:xfrm>
          <a:prstGeom prst="line">
            <a:avLst/>
          </a:prstGeom>
          <a:ln w="12700">
            <a:solidFill>
              <a:srgbClr val="D9D9D9"/>
            </a:solidFill>
            <a:prstDash val="dash"/>
          </a:ln>
        </p:spPr>
      </p:cxnSp>
      <p:cxnSp>
        <p:nvCxnSpPr>
          <p:cNvPr id="31" name="Connector 30"/>
          <p:cNvCxnSpPr/>
          <p:nvPr/>
        </p:nvCxnSpPr>
        <p:spPr>
          <a:xfrm>
            <a:off x="6461607" y="4875580"/>
            <a:ext cx="4998568" cy="0"/>
          </a:xfrm>
          <a:prstGeom prst="line">
            <a:avLst/>
          </a:prstGeom>
          <a:ln w="12700">
            <a:solidFill>
              <a:srgbClr val="D9D9D9"/>
            </a:solidFill>
            <a:prstDash val="dash"/>
          </a:ln>
        </p:spPr>
      </p:cxnSp>
      <p:cxnSp>
        <p:nvCxnSpPr>
          <p:cNvPr id="32" name="Connector 31"/>
          <p:cNvCxnSpPr/>
          <p:nvPr/>
        </p:nvCxnSpPr>
        <p:spPr>
          <a:xfrm>
            <a:off x="6461607" y="5347411"/>
            <a:ext cx="4998568" cy="0"/>
          </a:xfrm>
          <a:prstGeom prst="line">
            <a:avLst/>
          </a:prstGeom>
          <a:ln w="12700">
            <a:solidFill>
              <a:srgbClr val="D9D9D9"/>
            </a:solidFill>
            <a:prstDash val="dash"/>
          </a:ln>
        </p:spPr>
      </p:cxnSp>
      <p:cxnSp>
        <p:nvCxnSpPr>
          <p:cNvPr id="33" name="Connector 32"/>
          <p:cNvCxnSpPr/>
          <p:nvPr/>
        </p:nvCxnSpPr>
        <p:spPr>
          <a:xfrm>
            <a:off x="6461607" y="5819241"/>
            <a:ext cx="4998568" cy="0"/>
          </a:xfrm>
          <a:prstGeom prst="line">
            <a:avLst/>
          </a:prstGeom>
          <a:ln w="12700">
            <a:solidFill>
              <a:srgbClr val="D9D9D9"/>
            </a:solidFill>
            <a:prstDash val="dash"/>
          </a:ln>
        </p:spPr>
      </p:cxn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158-160</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270 / 379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Hızlı mı, düşük mü?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11185855" cy="1920240"/>
          </a:xfrm>
          <a:prstGeom prst="roundRect">
            <a:avLst>
              <a:gd name="adj" fmla="val 8000"/>
            </a:avLst>
          </a:prstGeom>
          <a:solidFill>
            <a:srgbClr val="E3F1E4"/>
          </a:solidFill>
          <a:ln w="19050">
            <a:solidFill>
              <a:srgbClr val="2E7D32"/>
            </a:solidFill>
          </a:ln>
          <a:effectLst/>
        </p:spPr>
        <p:txBody>
          <a:bodyPr rtlCol="0" anchor="ctr" wrap="square" lIns="201168" rIns="201168" tIns="73152" bIns="73152">
            <a:noAutofit/>
          </a:bodyPr>
          <a:lstStyle/>
          <a:p>
            <a:pPr algn="l">
              <a:spcBef>
                <a:spcPts val="0"/>
              </a:spcBef>
              <a:spcAft>
                <a:spcPts val="0"/>
              </a:spcAft>
            </a:pPr>
            <a:r>
              <a:rPr lang="tr-TR" sz="2200" b="0" i="0">
                <a:solidFill>
                  <a:srgbClr val="262626"/>
                </a:solidFill>
                <a:latin typeface="Calibri"/>
              </a:rPr>
              <a:t>Hızlı artışın sorunları çoğunlukla </a:t>
            </a:r>
            <a:r>
              <a:rPr lang="tr-TR" sz="2200" b="1" i="0">
                <a:solidFill>
                  <a:srgbClr val="262626"/>
                </a:solidFill>
                <a:latin typeface="Calibri"/>
              </a:rPr>
              <a:t>gelişmekte olan</a:t>
            </a:r>
            <a:r>
              <a:rPr lang="tr-TR" sz="2200" b="0" i="0">
                <a:solidFill>
                  <a:srgbClr val="262626"/>
                </a:solidFill>
                <a:latin typeface="Calibri"/>
              </a:rPr>
              <a:t>, düşük artışınkiler </a:t>
            </a:r>
            <a:r>
              <a:rPr lang="tr-TR" sz="2200" b="1" i="0">
                <a:solidFill>
                  <a:srgbClr val="262626"/>
                </a:solidFill>
                <a:latin typeface="Calibri"/>
              </a:rPr>
              <a:t>gelişmiş</a:t>
            </a:r>
            <a:r>
              <a:rPr lang="tr-TR" sz="2200" b="0" i="0">
                <a:solidFill>
                  <a:srgbClr val="262626"/>
                </a:solidFill>
                <a:latin typeface="Calibri"/>
              </a:rPr>
              <a:t> ülkelerde görülür (s. 160).</a:t>
            </a:r>
          </a:p>
        </p:txBody>
      </p:sp>
      <p:sp>
        <p:nvSpPr>
          <p:cNvPr id="7" name="Rounded Rectangle 6"/>
          <p:cNvSpPr/>
          <p:nvPr/>
        </p:nvSpPr>
        <p:spPr>
          <a:xfrm>
            <a:off x="502920" y="3364992"/>
            <a:ext cx="5455767" cy="2926080"/>
          </a:xfrm>
          <a:prstGeom prst="roundRect">
            <a:avLst>
              <a:gd name="adj" fmla="val 5000"/>
            </a:avLst>
          </a:prstGeom>
          <a:solidFill>
            <a:srgbClr val="FFFFFF"/>
          </a:solidFill>
          <a:ln>
            <a:noFill/>
          </a:ln>
          <a:effectLst/>
        </p:spPr>
        <p:txBody>
          <a:bodyPr rtlCol="0" anchor="ctr"/>
          <a:lstStyle/>
          <a:p/>
        </p:txBody>
      </p:sp>
      <p:sp>
        <p:nvSpPr>
          <p:cNvPr id="8" name="Rounded Rectangle 7"/>
          <p:cNvSpPr/>
          <p:nvPr/>
        </p:nvSpPr>
        <p:spPr>
          <a:xfrm>
            <a:off x="502920" y="3364992"/>
            <a:ext cx="5455767" cy="566928"/>
          </a:xfrm>
          <a:prstGeom prst="roundRect">
            <a:avLst>
              <a:gd name="adj" fmla="val 25000"/>
            </a:avLst>
          </a:prstGeom>
          <a:solidFill>
            <a:srgbClr val="D3373A"/>
          </a:solidFill>
          <a:ln>
            <a:noFill/>
          </a:ln>
          <a:effectLst/>
        </p:spPr>
        <p:txBody>
          <a:bodyPr rtlCol="0" anchor="ctr"/>
          <a:lstStyle/>
          <a:p/>
        </p:txBody>
      </p:sp>
      <p:sp>
        <p:nvSpPr>
          <p:cNvPr id="9" name="Rectangle 8"/>
          <p:cNvSpPr/>
          <p:nvPr/>
        </p:nvSpPr>
        <p:spPr>
          <a:xfrm>
            <a:off x="502920" y="3648456"/>
            <a:ext cx="5455767" cy="283464"/>
          </a:xfrm>
          <a:prstGeom prst="rect">
            <a:avLst/>
          </a:prstGeom>
          <a:solidFill>
            <a:srgbClr val="D3373A"/>
          </a:solidFill>
          <a:ln>
            <a:noFill/>
          </a:ln>
          <a:effectLst/>
        </p:spPr>
        <p:txBody>
          <a:bodyPr rtlCol="0" anchor="ctr"/>
          <a:lstStyle/>
          <a:p/>
        </p:txBody>
      </p:sp>
      <p:sp>
        <p:nvSpPr>
          <p:cNvPr id="10" name="TextBox 9"/>
          <p:cNvSpPr txBox="1"/>
          <p:nvPr/>
        </p:nvSpPr>
        <p:spPr>
          <a:xfrm>
            <a:off x="594360" y="3364992"/>
            <a:ext cx="5272887" cy="56692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Nüfus artış hızı YÜKSEK olursa</a:t>
            </a:r>
          </a:p>
        </p:txBody>
      </p:sp>
      <p:sp>
        <p:nvSpPr>
          <p:cNvPr id="11" name="Rounded Rectangle 10"/>
          <p:cNvSpPr/>
          <p:nvPr/>
        </p:nvSpPr>
        <p:spPr>
          <a:xfrm>
            <a:off x="502920" y="3364992"/>
            <a:ext cx="5455767" cy="2926080"/>
          </a:xfrm>
          <a:prstGeom prst="roundRect">
            <a:avLst>
              <a:gd name="adj" fmla="val 5000"/>
            </a:avLst>
          </a:prstGeom>
          <a:noFill/>
          <a:ln w="12700">
            <a:solidFill>
              <a:srgbClr val="D9D9D9"/>
            </a:solidFill>
          </a:ln>
          <a:effectLst/>
        </p:spPr>
        <p:txBody>
          <a:bodyPr rtlCol="0" anchor="ctr"/>
          <a:lstStyle/>
          <a:p/>
        </p:txBody>
      </p:sp>
      <p:sp>
        <p:nvSpPr>
          <p:cNvPr id="12" name="Rounded Rectangle 11"/>
          <p:cNvSpPr/>
          <p:nvPr/>
        </p:nvSpPr>
        <p:spPr>
          <a:xfrm>
            <a:off x="640080" y="4005072"/>
            <a:ext cx="5181447" cy="391363"/>
          </a:xfrm>
          <a:prstGeom prst="roundRect">
            <a:avLst>
              <a:gd name="adj" fmla="val 30000"/>
            </a:avLst>
          </a:prstGeom>
          <a:solidFill>
            <a:srgbClr val="F9E1E1"/>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Doğal kaynakların aşırı tüketimi</a:t>
            </a:r>
          </a:p>
        </p:txBody>
      </p:sp>
      <p:sp>
        <p:nvSpPr>
          <p:cNvPr id="13" name="Rounded Rectangle 12"/>
          <p:cNvSpPr/>
          <p:nvPr/>
        </p:nvSpPr>
        <p:spPr>
          <a:xfrm>
            <a:off x="640080" y="4469587"/>
            <a:ext cx="5181447" cy="391363"/>
          </a:xfrm>
          <a:prstGeom prst="roundRect">
            <a:avLst>
              <a:gd name="adj" fmla="val 30000"/>
            </a:avLst>
          </a:prstGeom>
          <a:solidFill>
            <a:srgbClr val="F9E1E1"/>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Yetersiz beslenme</a:t>
            </a:r>
          </a:p>
        </p:txBody>
      </p:sp>
      <p:sp>
        <p:nvSpPr>
          <p:cNvPr id="14" name="Rounded Rectangle 13"/>
          <p:cNvSpPr/>
          <p:nvPr/>
        </p:nvSpPr>
        <p:spPr>
          <a:xfrm>
            <a:off x="640080" y="4934102"/>
            <a:ext cx="5181447" cy="391363"/>
          </a:xfrm>
          <a:prstGeom prst="roundRect">
            <a:avLst>
              <a:gd name="adj" fmla="val 30000"/>
            </a:avLst>
          </a:prstGeom>
          <a:solidFill>
            <a:srgbClr val="F9E1E1"/>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Konut açığı</a:t>
            </a:r>
          </a:p>
        </p:txBody>
      </p:sp>
      <p:sp>
        <p:nvSpPr>
          <p:cNvPr id="15" name="Rounded Rectangle 14"/>
          <p:cNvSpPr/>
          <p:nvPr/>
        </p:nvSpPr>
        <p:spPr>
          <a:xfrm>
            <a:off x="640080" y="5398617"/>
            <a:ext cx="5181447" cy="391363"/>
          </a:xfrm>
          <a:prstGeom prst="roundRect">
            <a:avLst>
              <a:gd name="adj" fmla="val 30000"/>
            </a:avLst>
          </a:prstGeom>
          <a:solidFill>
            <a:srgbClr val="F9E1E1"/>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İşsizlik</a:t>
            </a:r>
          </a:p>
        </p:txBody>
      </p:sp>
      <p:sp>
        <p:nvSpPr>
          <p:cNvPr id="16" name="Rounded Rectangle 15"/>
          <p:cNvSpPr/>
          <p:nvPr/>
        </p:nvSpPr>
        <p:spPr>
          <a:xfrm>
            <a:off x="640080" y="5863132"/>
            <a:ext cx="5181447" cy="391363"/>
          </a:xfrm>
          <a:prstGeom prst="roundRect">
            <a:avLst>
              <a:gd name="adj" fmla="val 30000"/>
            </a:avLst>
          </a:prstGeom>
          <a:solidFill>
            <a:srgbClr val="F9E1E1"/>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Çarpık kentleşme</a:t>
            </a:r>
          </a:p>
        </p:txBody>
      </p:sp>
      <p:sp>
        <p:nvSpPr>
          <p:cNvPr id="17" name="Rounded Rectangle 16"/>
          <p:cNvSpPr/>
          <p:nvPr/>
        </p:nvSpPr>
        <p:spPr>
          <a:xfrm>
            <a:off x="6233007" y="3364992"/>
            <a:ext cx="5455767" cy="2926080"/>
          </a:xfrm>
          <a:prstGeom prst="roundRect">
            <a:avLst>
              <a:gd name="adj" fmla="val 5000"/>
            </a:avLst>
          </a:prstGeom>
          <a:solidFill>
            <a:srgbClr val="FFFFFF"/>
          </a:solidFill>
          <a:ln>
            <a:noFill/>
          </a:ln>
          <a:effectLst/>
        </p:spPr>
        <p:txBody>
          <a:bodyPr rtlCol="0" anchor="ctr"/>
          <a:lstStyle/>
          <a:p/>
        </p:txBody>
      </p:sp>
      <p:sp>
        <p:nvSpPr>
          <p:cNvPr id="18" name="Rounded Rectangle 17"/>
          <p:cNvSpPr/>
          <p:nvPr/>
        </p:nvSpPr>
        <p:spPr>
          <a:xfrm>
            <a:off x="6233007" y="3364992"/>
            <a:ext cx="5455767" cy="566928"/>
          </a:xfrm>
          <a:prstGeom prst="roundRect">
            <a:avLst>
              <a:gd name="adj" fmla="val 25000"/>
            </a:avLst>
          </a:prstGeom>
          <a:solidFill>
            <a:srgbClr val="2C6696"/>
          </a:solidFill>
          <a:ln>
            <a:noFill/>
          </a:ln>
          <a:effectLst/>
        </p:spPr>
        <p:txBody>
          <a:bodyPr rtlCol="0" anchor="ctr"/>
          <a:lstStyle/>
          <a:p/>
        </p:txBody>
      </p:sp>
      <p:sp>
        <p:nvSpPr>
          <p:cNvPr id="19" name="Rectangle 18"/>
          <p:cNvSpPr/>
          <p:nvPr/>
        </p:nvSpPr>
        <p:spPr>
          <a:xfrm>
            <a:off x="6233007" y="3648456"/>
            <a:ext cx="5455767" cy="283464"/>
          </a:xfrm>
          <a:prstGeom prst="rect">
            <a:avLst/>
          </a:prstGeom>
          <a:solidFill>
            <a:srgbClr val="2C6696"/>
          </a:solidFill>
          <a:ln>
            <a:noFill/>
          </a:ln>
          <a:effectLst/>
        </p:spPr>
        <p:txBody>
          <a:bodyPr rtlCol="0" anchor="ctr"/>
          <a:lstStyle/>
          <a:p/>
        </p:txBody>
      </p:sp>
      <p:sp>
        <p:nvSpPr>
          <p:cNvPr id="20" name="TextBox 19"/>
          <p:cNvSpPr txBox="1"/>
          <p:nvPr/>
        </p:nvSpPr>
        <p:spPr>
          <a:xfrm>
            <a:off x="6324447" y="3364992"/>
            <a:ext cx="5272887" cy="56692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Nüfus artış hızı DÜŞÜK olursa</a:t>
            </a:r>
          </a:p>
        </p:txBody>
      </p:sp>
      <p:sp>
        <p:nvSpPr>
          <p:cNvPr id="21" name="Rounded Rectangle 20"/>
          <p:cNvSpPr/>
          <p:nvPr/>
        </p:nvSpPr>
        <p:spPr>
          <a:xfrm>
            <a:off x="6233007" y="3364992"/>
            <a:ext cx="5455767" cy="2926080"/>
          </a:xfrm>
          <a:prstGeom prst="roundRect">
            <a:avLst>
              <a:gd name="adj" fmla="val 5000"/>
            </a:avLst>
          </a:prstGeom>
          <a:noFill/>
          <a:ln w="12700">
            <a:solidFill>
              <a:srgbClr val="D9D9D9"/>
            </a:solidFill>
          </a:ln>
          <a:effectLst/>
        </p:spPr>
        <p:txBody>
          <a:bodyPr rtlCol="0" anchor="ctr"/>
          <a:lstStyle/>
          <a:p/>
        </p:txBody>
      </p:sp>
      <p:sp>
        <p:nvSpPr>
          <p:cNvPr id="22" name="Rounded Rectangle 21"/>
          <p:cNvSpPr/>
          <p:nvPr/>
        </p:nvSpPr>
        <p:spPr>
          <a:xfrm>
            <a:off x="6370167" y="4005072"/>
            <a:ext cx="5181447" cy="391363"/>
          </a:xfrm>
          <a:prstGeom prst="roundRect">
            <a:avLst>
              <a:gd name="adj" fmla="val 30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Genç nüfus oranının azalması</a:t>
            </a:r>
          </a:p>
        </p:txBody>
      </p:sp>
      <p:sp>
        <p:nvSpPr>
          <p:cNvPr id="23" name="Rounded Rectangle 22"/>
          <p:cNvSpPr/>
          <p:nvPr/>
        </p:nvSpPr>
        <p:spPr>
          <a:xfrm>
            <a:off x="6370167" y="4469587"/>
            <a:ext cx="5181447" cy="391363"/>
          </a:xfrm>
          <a:prstGeom prst="roundRect">
            <a:avLst>
              <a:gd name="adj" fmla="val 30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Yaşlı nüfus oranının fazla olması</a:t>
            </a:r>
          </a:p>
        </p:txBody>
      </p:sp>
      <p:sp>
        <p:nvSpPr>
          <p:cNvPr id="24" name="Rounded Rectangle 23"/>
          <p:cNvSpPr/>
          <p:nvPr/>
        </p:nvSpPr>
        <p:spPr>
          <a:xfrm>
            <a:off x="6370167" y="4934102"/>
            <a:ext cx="5181447" cy="391363"/>
          </a:xfrm>
          <a:prstGeom prst="roundRect">
            <a:avLst>
              <a:gd name="adj" fmla="val 30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Çalışma çağındaki nüfusun giderek azalması</a:t>
            </a:r>
          </a:p>
        </p:txBody>
      </p:sp>
      <p:sp>
        <p:nvSpPr>
          <p:cNvPr id="25" name="Rounded Rectangle 24"/>
          <p:cNvSpPr/>
          <p:nvPr/>
        </p:nvSpPr>
        <p:spPr>
          <a:xfrm>
            <a:off x="6370167" y="5398617"/>
            <a:ext cx="5181447" cy="391363"/>
          </a:xfrm>
          <a:prstGeom prst="roundRect">
            <a:avLst>
              <a:gd name="adj" fmla="val 30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İş gücü açığı</a:t>
            </a:r>
          </a:p>
        </p:txBody>
      </p:sp>
      <p:sp>
        <p:nvSpPr>
          <p:cNvPr id="26" name="Rounded Rectangle 25"/>
          <p:cNvSpPr/>
          <p:nvPr/>
        </p:nvSpPr>
        <p:spPr>
          <a:xfrm>
            <a:off x="6370167" y="5863132"/>
            <a:ext cx="5181447" cy="391363"/>
          </a:xfrm>
          <a:prstGeom prst="roundRect">
            <a:avLst>
              <a:gd name="adj" fmla="val 30000"/>
            </a:avLst>
          </a:prstGeom>
          <a:solidFill>
            <a:srgbClr val="E3ECF5"/>
          </a:solidFill>
          <a:ln>
            <a:no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Nüfusun azalması</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158-160</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271 / 379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nüfus politikalarında temel hedef nedir?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Nüfusun artış hızının düzenlenmesi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Nüfusun tamamının kentlere taşınması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Göçün bütün ülkelerde durdurulması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Her ülkede doğum oranının artırılması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Ülkenin yüz ölçümünün büyütülmesi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272 / 379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nüfus politikalarında temel hedef nedir?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Nüfusun artış hızının düzenlenmesi</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Nüfusun tamamının kentlere taşınması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Göçün bütün ülkelerde durdurulması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Her ülkede doğum oranının artırılması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Ülkenin yüz ölçümünün büyütülmesi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Nüfus politikalarında temel hedef, nüfusun artış hızının düzenlenmesidir; nüfusun yapısı ve dağılışına ilişkin hedefler de önemli bir bileşendir (s. 158).</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273 / 379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Ülkelerin uyguladığı farklı nüfus politikaları</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BEŞ POLİTİKA</a:t>
            </a:r>
          </a:p>
        </p:txBody>
      </p:sp>
      <p:sp>
        <p:nvSpPr>
          <p:cNvPr id="6" name="Rounded Rectangle 5"/>
          <p:cNvSpPr/>
          <p:nvPr/>
        </p:nvSpPr>
        <p:spPr>
          <a:xfrm>
            <a:off x="502920" y="1216152"/>
            <a:ext cx="11185855" cy="16002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600200"/>
          </a:xfrm>
          <a:prstGeom prst="rect">
            <a:avLst/>
          </a:prstGeom>
          <a:solidFill>
            <a:srgbClr val="7A4EA0"/>
          </a:solidFill>
          <a:ln>
            <a:noFill/>
          </a:ln>
          <a:effectLst/>
        </p:spPr>
        <p:txBody>
          <a:bodyPr rtlCol="0" anchor="ctr"/>
          <a:lstStyle/>
          <a:p/>
        </p:txBody>
      </p:sp>
      <p:sp>
        <p:nvSpPr>
          <p:cNvPr id="8" name="TextBox 7"/>
          <p:cNvSpPr txBox="1"/>
          <p:nvPr/>
        </p:nvSpPr>
        <p:spPr>
          <a:xfrm>
            <a:off x="777240" y="1216152"/>
            <a:ext cx="10774375" cy="160020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Ülkeler, nüfus yapılarının getirdiği avantajlardan yararlanmak ve olası sorunları en aza indirmek için nüfus politikaları belirler. Ancak siyasal, sosyal, ekonomik ve kültürel özellikleri birbirinden farklı olan ülkelerin uyguladığı nüfus politikaları da farklılık gösterir.</a:t>
            </a:r>
          </a:p>
        </p:txBody>
      </p:sp>
      <p:sp>
        <p:nvSpPr>
          <p:cNvPr id="9" name="Rounded Rectangle 8"/>
          <p:cNvSpPr/>
          <p:nvPr/>
        </p:nvSpPr>
        <p:spPr>
          <a:xfrm>
            <a:off x="502920" y="3044951"/>
            <a:ext cx="2090867" cy="2331720"/>
          </a:xfrm>
          <a:prstGeom prst="roundRect">
            <a:avLst>
              <a:gd name="adj" fmla="val 8000"/>
            </a:avLst>
          </a:prstGeom>
          <a:solidFill>
            <a:srgbClr val="D3373A"/>
          </a:solidFill>
          <a:ln>
            <a:noFill/>
          </a:ln>
          <a:effectLst/>
        </p:spPr>
        <p:txBody>
          <a:bodyPr rtlCol="0" anchor="ctr"/>
          <a:lstStyle/>
          <a:p/>
        </p:txBody>
      </p:sp>
      <p:sp>
        <p:nvSpPr>
          <p:cNvPr id="10" name="Oval 9"/>
          <p:cNvSpPr/>
          <p:nvPr/>
        </p:nvSpPr>
        <p:spPr>
          <a:xfrm>
            <a:off x="1200881" y="3209543"/>
            <a:ext cx="694944" cy="69494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800" b="1" i="0">
                <a:solidFill>
                  <a:srgbClr val="D3373A"/>
                </a:solidFill>
                <a:latin typeface="Calibri"/>
              </a:rPr>
              <a:t>1</a:t>
            </a:r>
          </a:p>
        </p:txBody>
      </p:sp>
      <p:sp>
        <p:nvSpPr>
          <p:cNvPr id="11" name="TextBox 10"/>
          <p:cNvSpPr txBox="1"/>
          <p:nvPr/>
        </p:nvSpPr>
        <p:spPr>
          <a:xfrm>
            <a:off x="594360" y="4005071"/>
            <a:ext cx="1907987" cy="1280160"/>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Nüfus Artış Hızını Azaltma</a:t>
            </a:r>
          </a:p>
        </p:txBody>
      </p:sp>
      <p:sp>
        <p:nvSpPr>
          <p:cNvPr id="12" name="Rounded Rectangle 11"/>
          <p:cNvSpPr/>
          <p:nvPr/>
        </p:nvSpPr>
        <p:spPr>
          <a:xfrm>
            <a:off x="2776667" y="3044951"/>
            <a:ext cx="2090867" cy="2331720"/>
          </a:xfrm>
          <a:prstGeom prst="roundRect">
            <a:avLst>
              <a:gd name="adj" fmla="val 8000"/>
            </a:avLst>
          </a:prstGeom>
          <a:solidFill>
            <a:srgbClr val="D97300"/>
          </a:solidFill>
          <a:ln>
            <a:noFill/>
          </a:ln>
          <a:effectLst/>
        </p:spPr>
        <p:txBody>
          <a:bodyPr rtlCol="0" anchor="ctr"/>
          <a:lstStyle/>
          <a:p/>
        </p:txBody>
      </p:sp>
      <p:sp>
        <p:nvSpPr>
          <p:cNvPr id="13" name="Oval 12"/>
          <p:cNvSpPr/>
          <p:nvPr/>
        </p:nvSpPr>
        <p:spPr>
          <a:xfrm>
            <a:off x="3474628" y="3209543"/>
            <a:ext cx="694944" cy="69494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800" b="1" i="0">
                <a:solidFill>
                  <a:srgbClr val="D97300"/>
                </a:solidFill>
                <a:latin typeface="Calibri"/>
              </a:rPr>
              <a:t>2</a:t>
            </a:r>
          </a:p>
        </p:txBody>
      </p:sp>
      <p:sp>
        <p:nvSpPr>
          <p:cNvPr id="14" name="TextBox 13"/>
          <p:cNvSpPr txBox="1"/>
          <p:nvPr/>
        </p:nvSpPr>
        <p:spPr>
          <a:xfrm>
            <a:off x="2868107" y="4005071"/>
            <a:ext cx="1907987" cy="1280160"/>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Nüfus Artış Hızını Artırma</a:t>
            </a:r>
          </a:p>
        </p:txBody>
      </p:sp>
      <p:sp>
        <p:nvSpPr>
          <p:cNvPr id="15" name="Rounded Rectangle 14"/>
          <p:cNvSpPr/>
          <p:nvPr/>
        </p:nvSpPr>
        <p:spPr>
          <a:xfrm>
            <a:off x="5050414" y="3044951"/>
            <a:ext cx="2090867" cy="2331720"/>
          </a:xfrm>
          <a:prstGeom prst="roundRect">
            <a:avLst>
              <a:gd name="adj" fmla="val 8000"/>
            </a:avLst>
          </a:prstGeom>
          <a:solidFill>
            <a:srgbClr val="1E7B6E"/>
          </a:solidFill>
          <a:ln>
            <a:noFill/>
          </a:ln>
          <a:effectLst/>
        </p:spPr>
        <p:txBody>
          <a:bodyPr rtlCol="0" anchor="ctr"/>
          <a:lstStyle/>
          <a:p/>
        </p:txBody>
      </p:sp>
      <p:sp>
        <p:nvSpPr>
          <p:cNvPr id="16" name="Oval 15"/>
          <p:cNvSpPr/>
          <p:nvPr/>
        </p:nvSpPr>
        <p:spPr>
          <a:xfrm>
            <a:off x="5748375" y="3209543"/>
            <a:ext cx="694944" cy="69494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800" b="1" i="0">
                <a:solidFill>
                  <a:srgbClr val="1E7B6E"/>
                </a:solidFill>
                <a:latin typeface="Calibri"/>
              </a:rPr>
              <a:t>3</a:t>
            </a:r>
          </a:p>
        </p:txBody>
      </p:sp>
      <p:sp>
        <p:nvSpPr>
          <p:cNvPr id="17" name="TextBox 16"/>
          <p:cNvSpPr txBox="1"/>
          <p:nvPr/>
        </p:nvSpPr>
        <p:spPr>
          <a:xfrm>
            <a:off x="5141854" y="4005071"/>
            <a:ext cx="1907987" cy="128016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Nüfusun Ülke İçindeki Dağılışını Düzenleme</a:t>
            </a:r>
          </a:p>
        </p:txBody>
      </p:sp>
      <p:sp>
        <p:nvSpPr>
          <p:cNvPr id="18" name="Rounded Rectangle 17"/>
          <p:cNvSpPr/>
          <p:nvPr/>
        </p:nvSpPr>
        <p:spPr>
          <a:xfrm>
            <a:off x="7324161" y="3044951"/>
            <a:ext cx="2090867" cy="2331720"/>
          </a:xfrm>
          <a:prstGeom prst="roundRect">
            <a:avLst>
              <a:gd name="adj" fmla="val 8000"/>
            </a:avLst>
          </a:prstGeom>
          <a:solidFill>
            <a:srgbClr val="2C6696"/>
          </a:solidFill>
          <a:ln>
            <a:noFill/>
          </a:ln>
          <a:effectLst/>
        </p:spPr>
        <p:txBody>
          <a:bodyPr rtlCol="0" anchor="ctr"/>
          <a:lstStyle/>
          <a:p/>
        </p:txBody>
      </p:sp>
      <p:sp>
        <p:nvSpPr>
          <p:cNvPr id="19" name="Oval 18"/>
          <p:cNvSpPr/>
          <p:nvPr/>
        </p:nvSpPr>
        <p:spPr>
          <a:xfrm>
            <a:off x="8022122" y="3209543"/>
            <a:ext cx="694944" cy="69494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800" b="1" i="0">
                <a:solidFill>
                  <a:srgbClr val="2C6696"/>
                </a:solidFill>
                <a:latin typeface="Calibri"/>
              </a:rPr>
              <a:t>4</a:t>
            </a:r>
          </a:p>
        </p:txBody>
      </p:sp>
      <p:sp>
        <p:nvSpPr>
          <p:cNvPr id="20" name="TextBox 19"/>
          <p:cNvSpPr txBox="1"/>
          <p:nvPr/>
        </p:nvSpPr>
        <p:spPr>
          <a:xfrm>
            <a:off x="7415601" y="4005071"/>
            <a:ext cx="1907987" cy="1280160"/>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Demografik Yapıyı İyileştirme</a:t>
            </a:r>
          </a:p>
        </p:txBody>
      </p:sp>
      <p:sp>
        <p:nvSpPr>
          <p:cNvPr id="21" name="Rounded Rectangle 20"/>
          <p:cNvSpPr/>
          <p:nvPr/>
        </p:nvSpPr>
        <p:spPr>
          <a:xfrm>
            <a:off x="9597908" y="3044951"/>
            <a:ext cx="2090867" cy="2331720"/>
          </a:xfrm>
          <a:prstGeom prst="roundRect">
            <a:avLst>
              <a:gd name="adj" fmla="val 8000"/>
            </a:avLst>
          </a:prstGeom>
          <a:solidFill>
            <a:srgbClr val="4F4F4F"/>
          </a:solidFill>
          <a:ln>
            <a:noFill/>
          </a:ln>
          <a:effectLst/>
        </p:spPr>
        <p:txBody>
          <a:bodyPr rtlCol="0" anchor="ctr"/>
          <a:lstStyle/>
          <a:p/>
        </p:txBody>
      </p:sp>
      <p:sp>
        <p:nvSpPr>
          <p:cNvPr id="22" name="Oval 21"/>
          <p:cNvSpPr/>
          <p:nvPr/>
        </p:nvSpPr>
        <p:spPr>
          <a:xfrm>
            <a:off x="10295869" y="3209543"/>
            <a:ext cx="694944" cy="69494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800" b="1" i="0">
                <a:solidFill>
                  <a:srgbClr val="4F4F4F"/>
                </a:solidFill>
                <a:latin typeface="Calibri"/>
              </a:rPr>
              <a:t>5</a:t>
            </a:r>
          </a:p>
        </p:txBody>
      </p:sp>
      <p:sp>
        <p:nvSpPr>
          <p:cNvPr id="23" name="TextBox 22"/>
          <p:cNvSpPr txBox="1"/>
          <p:nvPr/>
        </p:nvSpPr>
        <p:spPr>
          <a:xfrm>
            <a:off x="9689348" y="4005071"/>
            <a:ext cx="1907987" cy="1280160"/>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Göç Politikası Belirleme</a:t>
            </a:r>
          </a:p>
        </p:txBody>
      </p:sp>
      <p:sp>
        <p:nvSpPr>
          <p:cNvPr id="24" name="Rounded Rectangle 23"/>
          <p:cNvSpPr/>
          <p:nvPr/>
        </p:nvSpPr>
        <p:spPr>
          <a:xfrm>
            <a:off x="502920" y="5559551"/>
            <a:ext cx="11185855" cy="731521"/>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200" b="0" i="0">
                <a:solidFill>
                  <a:srgbClr val="262626"/>
                </a:solidFill>
                <a:latin typeface="Calibri"/>
              </a:rPr>
              <a:t>Her politikada üç soru: </a:t>
            </a:r>
            <a:r>
              <a:rPr lang="tr-TR" sz="2200" b="1" i="0">
                <a:solidFill>
                  <a:srgbClr val="262626"/>
                </a:solidFill>
                <a:latin typeface="Calibri"/>
              </a:rPr>
              <a:t>Neden?</a:t>
            </a:r>
            <a:r>
              <a:rPr lang="tr-TR" sz="2200" b="0" i="0">
                <a:solidFill>
                  <a:srgbClr val="262626"/>
                </a:solidFill>
                <a:latin typeface="Calibri"/>
              </a:rPr>
              <a:t> · </a:t>
            </a:r>
            <a:r>
              <a:rPr lang="tr-TR" sz="2200" b="1" i="0">
                <a:solidFill>
                  <a:srgbClr val="262626"/>
                </a:solidFill>
                <a:latin typeface="Calibri"/>
              </a:rPr>
              <a:t>Amaç ne?</a:t>
            </a:r>
            <a:r>
              <a:rPr lang="tr-TR" sz="2200" b="0" i="0">
                <a:solidFill>
                  <a:srgbClr val="262626"/>
                </a:solidFill>
                <a:latin typeface="Calibri"/>
              </a:rPr>
              <a:t> · </a:t>
            </a:r>
            <a:r>
              <a:rPr lang="tr-TR" sz="2200" b="1" i="0">
                <a:solidFill>
                  <a:srgbClr val="262626"/>
                </a:solidFill>
                <a:latin typeface="Calibri"/>
              </a:rPr>
              <a:t>Hangi ülkeler?</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160-161</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274 / 379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 Nüfus Artış Hızını Azaltma</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POLİTİKA 1</a:t>
            </a:r>
          </a:p>
        </p:txBody>
      </p:sp>
      <p:sp>
        <p:nvSpPr>
          <p:cNvPr id="6" name="Rounded Rectangle 5"/>
          <p:cNvSpPr/>
          <p:nvPr/>
        </p:nvSpPr>
        <p:spPr>
          <a:xfrm>
            <a:off x="502920" y="1216152"/>
            <a:ext cx="7863840" cy="1584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7863840" cy="457200"/>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444752"/>
            <a:ext cx="7863840" cy="228600"/>
          </a:xfrm>
          <a:prstGeom prst="rect">
            <a:avLst/>
          </a:prstGeom>
          <a:solidFill>
            <a:srgbClr val="D3373A"/>
          </a:solidFill>
          <a:ln>
            <a:noFill/>
          </a:ln>
          <a:effectLst/>
        </p:spPr>
        <p:txBody>
          <a:bodyPr rtlCol="0" anchor="ctr"/>
          <a:lstStyle/>
          <a:p/>
        </p:txBody>
      </p:sp>
      <p:sp>
        <p:nvSpPr>
          <p:cNvPr id="9" name="TextBox 8"/>
          <p:cNvSpPr txBox="1"/>
          <p:nvPr/>
        </p:nvSpPr>
        <p:spPr>
          <a:xfrm>
            <a:off x="594360" y="1216152"/>
            <a:ext cx="76809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Neden?</a:t>
            </a:r>
          </a:p>
        </p:txBody>
      </p:sp>
      <p:sp>
        <p:nvSpPr>
          <p:cNvPr id="10" name="TextBox 9"/>
          <p:cNvSpPr txBox="1"/>
          <p:nvPr/>
        </p:nvSpPr>
        <p:spPr>
          <a:xfrm>
            <a:off x="612648" y="1746504"/>
            <a:ext cx="7644384" cy="981456"/>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Gelişmekte olan ülkelerde doğum oranlarının yüksek olması nedeniyle eğitim, sağlık gibi sosyal hizmetler yetersiz kalmaktadır.</a:t>
            </a:r>
          </a:p>
        </p:txBody>
      </p:sp>
      <p:sp>
        <p:nvSpPr>
          <p:cNvPr id="11" name="Rounded Rectangle 10"/>
          <p:cNvSpPr/>
          <p:nvPr/>
        </p:nvSpPr>
        <p:spPr>
          <a:xfrm>
            <a:off x="502920" y="2938272"/>
            <a:ext cx="7863840" cy="1584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02920" y="2938272"/>
            <a:ext cx="7863840" cy="457200"/>
          </a:xfrm>
          <a:prstGeom prst="roundRect">
            <a:avLst>
              <a:gd name="adj" fmla="val 25000"/>
            </a:avLst>
          </a:prstGeom>
          <a:solidFill>
            <a:srgbClr val="D3373A"/>
          </a:solidFill>
          <a:ln>
            <a:noFill/>
          </a:ln>
          <a:effectLst/>
        </p:spPr>
        <p:txBody>
          <a:bodyPr rtlCol="0" anchor="ctr"/>
          <a:lstStyle/>
          <a:p/>
        </p:txBody>
      </p:sp>
      <p:sp>
        <p:nvSpPr>
          <p:cNvPr id="13" name="Rectangle 12"/>
          <p:cNvSpPr/>
          <p:nvPr/>
        </p:nvSpPr>
        <p:spPr>
          <a:xfrm>
            <a:off x="502920" y="3166872"/>
            <a:ext cx="7863840" cy="228600"/>
          </a:xfrm>
          <a:prstGeom prst="rect">
            <a:avLst/>
          </a:prstGeom>
          <a:solidFill>
            <a:srgbClr val="D3373A"/>
          </a:solidFill>
          <a:ln>
            <a:noFill/>
          </a:ln>
          <a:effectLst/>
        </p:spPr>
        <p:txBody>
          <a:bodyPr rtlCol="0" anchor="ctr"/>
          <a:lstStyle/>
          <a:p/>
        </p:txBody>
      </p:sp>
      <p:sp>
        <p:nvSpPr>
          <p:cNvPr id="14" name="TextBox 13"/>
          <p:cNvSpPr txBox="1"/>
          <p:nvPr/>
        </p:nvSpPr>
        <p:spPr>
          <a:xfrm>
            <a:off x="594360" y="2938272"/>
            <a:ext cx="76809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Amaç</a:t>
            </a:r>
          </a:p>
        </p:txBody>
      </p:sp>
      <p:sp>
        <p:nvSpPr>
          <p:cNvPr id="15" name="TextBox 14"/>
          <p:cNvSpPr txBox="1"/>
          <p:nvPr/>
        </p:nvSpPr>
        <p:spPr>
          <a:xfrm>
            <a:off x="612648" y="3468624"/>
            <a:ext cx="7644384" cy="981456"/>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Bu planlamadaki amaç; nüfus artış hızının fazla olmasından kaynaklanan doğal kaynakların aşırı tüketimi, yetersiz beslenme, konut açığı, işsizlik, çarpık kentleşme gibi sorunların önüne geçmektir.</a:t>
            </a:r>
          </a:p>
        </p:txBody>
      </p:sp>
      <p:sp>
        <p:nvSpPr>
          <p:cNvPr id="16" name="Rounded Rectangle 15"/>
          <p:cNvSpPr/>
          <p:nvPr/>
        </p:nvSpPr>
        <p:spPr>
          <a:xfrm>
            <a:off x="502920" y="4660392"/>
            <a:ext cx="7863840" cy="1584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2920" y="4660392"/>
            <a:ext cx="7863840" cy="457200"/>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502920" y="4888992"/>
            <a:ext cx="7863840" cy="228600"/>
          </a:xfrm>
          <a:prstGeom prst="rect">
            <a:avLst/>
          </a:prstGeom>
          <a:solidFill>
            <a:srgbClr val="D3373A"/>
          </a:solidFill>
          <a:ln>
            <a:noFill/>
          </a:ln>
          <a:effectLst/>
        </p:spPr>
        <p:txBody>
          <a:bodyPr rtlCol="0" anchor="ctr"/>
          <a:lstStyle/>
          <a:p/>
        </p:txBody>
      </p:sp>
      <p:sp>
        <p:nvSpPr>
          <p:cNvPr id="19" name="TextBox 18"/>
          <p:cNvSpPr txBox="1"/>
          <p:nvPr/>
        </p:nvSpPr>
        <p:spPr>
          <a:xfrm>
            <a:off x="594360" y="4660392"/>
            <a:ext cx="76809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Planlama yapılmazsa</a:t>
            </a:r>
          </a:p>
        </p:txBody>
      </p:sp>
      <p:sp>
        <p:nvSpPr>
          <p:cNvPr id="20" name="TextBox 19"/>
          <p:cNvSpPr txBox="1"/>
          <p:nvPr/>
        </p:nvSpPr>
        <p:spPr>
          <a:xfrm>
            <a:off x="612648" y="5190744"/>
            <a:ext cx="7644384" cy="981456"/>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Aksi takdirde demografik yatırımlar yetersiz kalacak, kişi başına düşen millî gelir azalacak ve ülkenin ekonomik kalkınma hızı düşecektir.</a:t>
            </a:r>
          </a:p>
        </p:txBody>
      </p:sp>
      <p:sp>
        <p:nvSpPr>
          <p:cNvPr id="21" name="TextBox 20"/>
          <p:cNvSpPr txBox="1"/>
          <p:nvPr/>
        </p:nvSpPr>
        <p:spPr>
          <a:xfrm>
            <a:off x="8641080" y="1216152"/>
            <a:ext cx="3047695" cy="384048"/>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Kitaptaki örnek ülkeler</a:t>
            </a:r>
          </a:p>
        </p:txBody>
      </p:sp>
      <p:sp>
        <p:nvSpPr>
          <p:cNvPr id="22" name="Rounded Rectangle 21"/>
          <p:cNvSpPr/>
          <p:nvPr/>
        </p:nvSpPr>
        <p:spPr>
          <a:xfrm>
            <a:off x="8641080" y="1655064"/>
            <a:ext cx="3047695" cy="685800"/>
          </a:xfrm>
          <a:prstGeom prst="roundRect">
            <a:avLst>
              <a:gd name="adj" fmla="val 30000"/>
            </a:avLst>
          </a:prstGeom>
          <a:solidFill>
            <a:srgbClr val="D3373A"/>
          </a:solidFill>
          <a:ln>
            <a:noFill/>
          </a:ln>
          <a:effectLst/>
        </p:spPr>
        <p:txBody>
          <a:bodyPr rtlCol="0" anchor="ctr" wrap="square" lIns="54864" rIns="54864" tIns="18288" bIns="18288">
            <a:noAutofit/>
          </a:bodyPr>
          <a:lstStyle/>
          <a:p>
            <a:pPr algn="ctr">
              <a:spcBef>
                <a:spcPts val="0"/>
              </a:spcBef>
              <a:spcAft>
                <a:spcPts val="0"/>
              </a:spcAft>
            </a:pPr>
            <a:r>
              <a:rPr lang="tr-TR" sz="2200" b="1" i="0">
                <a:solidFill>
                  <a:srgbClr val="FFFFFF"/>
                </a:solidFill>
                <a:latin typeface="Calibri"/>
              </a:rPr>
              <a:t>Afganistan</a:t>
            </a:r>
          </a:p>
        </p:txBody>
      </p:sp>
      <p:sp>
        <p:nvSpPr>
          <p:cNvPr id="23" name="Rounded Rectangle 22"/>
          <p:cNvSpPr/>
          <p:nvPr/>
        </p:nvSpPr>
        <p:spPr>
          <a:xfrm>
            <a:off x="8641080" y="2450592"/>
            <a:ext cx="3047695" cy="685800"/>
          </a:xfrm>
          <a:prstGeom prst="roundRect">
            <a:avLst>
              <a:gd name="adj" fmla="val 30000"/>
            </a:avLst>
          </a:prstGeom>
          <a:solidFill>
            <a:srgbClr val="D3373A"/>
          </a:solidFill>
          <a:ln>
            <a:noFill/>
          </a:ln>
          <a:effectLst/>
        </p:spPr>
        <p:txBody>
          <a:bodyPr rtlCol="0" anchor="ctr" wrap="square" lIns="54864" rIns="54864" tIns="18288" bIns="18288">
            <a:noAutofit/>
          </a:bodyPr>
          <a:lstStyle/>
          <a:p>
            <a:pPr algn="ctr">
              <a:spcBef>
                <a:spcPts val="0"/>
              </a:spcBef>
              <a:spcAft>
                <a:spcPts val="0"/>
              </a:spcAft>
            </a:pPr>
            <a:r>
              <a:rPr lang="tr-TR" sz="2200" b="1" i="0">
                <a:solidFill>
                  <a:srgbClr val="FFFFFF"/>
                </a:solidFill>
                <a:latin typeface="Calibri"/>
              </a:rPr>
              <a:t>Pakistan</a:t>
            </a:r>
          </a:p>
        </p:txBody>
      </p:sp>
      <p:sp>
        <p:nvSpPr>
          <p:cNvPr id="24" name="Rounded Rectangle 23"/>
          <p:cNvSpPr/>
          <p:nvPr/>
        </p:nvSpPr>
        <p:spPr>
          <a:xfrm>
            <a:off x="8641080" y="3246120"/>
            <a:ext cx="3047695" cy="685800"/>
          </a:xfrm>
          <a:prstGeom prst="roundRect">
            <a:avLst>
              <a:gd name="adj" fmla="val 30000"/>
            </a:avLst>
          </a:prstGeom>
          <a:solidFill>
            <a:srgbClr val="D3373A"/>
          </a:solidFill>
          <a:ln>
            <a:noFill/>
          </a:ln>
          <a:effectLst/>
        </p:spPr>
        <p:txBody>
          <a:bodyPr rtlCol="0" anchor="ctr" wrap="square" lIns="54864" rIns="54864" tIns="18288" bIns="18288">
            <a:noAutofit/>
          </a:bodyPr>
          <a:lstStyle/>
          <a:p>
            <a:pPr algn="ctr">
              <a:spcBef>
                <a:spcPts val="0"/>
              </a:spcBef>
              <a:spcAft>
                <a:spcPts val="0"/>
              </a:spcAft>
            </a:pPr>
            <a:r>
              <a:rPr lang="tr-TR" sz="2200" b="1" i="0">
                <a:solidFill>
                  <a:srgbClr val="FFFFFF"/>
                </a:solidFill>
                <a:latin typeface="Calibri"/>
              </a:rPr>
              <a:t>Hindistan</a:t>
            </a:r>
          </a:p>
        </p:txBody>
      </p:sp>
      <p:sp>
        <p:nvSpPr>
          <p:cNvPr id="25" name="Rounded Rectangle 24"/>
          <p:cNvSpPr/>
          <p:nvPr/>
        </p:nvSpPr>
        <p:spPr>
          <a:xfrm>
            <a:off x="8641080" y="4142232"/>
            <a:ext cx="3047695" cy="2103120"/>
          </a:xfrm>
          <a:prstGeom prst="roundRect">
            <a:avLst>
              <a:gd name="adj" fmla="val 8000"/>
            </a:avLst>
          </a:prstGeom>
          <a:solidFill>
            <a:srgbClr val="F0F0F0"/>
          </a:solidFill>
          <a:ln>
            <a:noFill/>
          </a:ln>
          <a:effectLst/>
        </p:spPr>
        <p:txBody>
          <a:bodyPr rtlCol="0" anchor="ctr"/>
          <a:lstStyle/>
          <a:p/>
        </p:txBody>
      </p:sp>
      <p:sp>
        <p:nvSpPr>
          <p:cNvPr id="26" name="Rectangle 25"/>
          <p:cNvSpPr/>
          <p:nvPr/>
        </p:nvSpPr>
        <p:spPr>
          <a:xfrm>
            <a:off x="8641080" y="4142232"/>
            <a:ext cx="118872" cy="2103120"/>
          </a:xfrm>
          <a:prstGeom prst="rect">
            <a:avLst/>
          </a:prstGeom>
          <a:solidFill>
            <a:srgbClr val="D3373A"/>
          </a:solidFill>
          <a:ln>
            <a:noFill/>
          </a:ln>
          <a:effectLst/>
        </p:spPr>
        <p:txBody>
          <a:bodyPr rtlCol="0" anchor="ctr"/>
          <a:lstStyle/>
          <a:p/>
        </p:txBody>
      </p:sp>
      <p:sp>
        <p:nvSpPr>
          <p:cNvPr id="27" name="TextBox 26"/>
          <p:cNvSpPr txBox="1"/>
          <p:nvPr/>
        </p:nvSpPr>
        <p:spPr>
          <a:xfrm>
            <a:off x="8915400" y="4142232"/>
            <a:ext cx="2636215" cy="210312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…nüfus artış hızını azaltmaya yönelik planlama yapması beklenir.</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275 / 379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 Nüfus Artış Hızını Artırma</a:t>
            </a:r>
          </a:p>
        </p:txBody>
      </p:sp>
      <p:sp>
        <p:nvSpPr>
          <p:cNvPr id="5" name="Rounded Rectangle 4"/>
          <p:cNvSpPr/>
          <p:nvPr/>
        </p:nvSpPr>
        <p:spPr>
          <a:xfrm>
            <a:off x="9555480" y="201168"/>
            <a:ext cx="2221992" cy="475488"/>
          </a:xfrm>
          <a:prstGeom prst="roundRect">
            <a:avLst>
              <a:gd name="adj" fmla="val 50000"/>
            </a:avLst>
          </a:prstGeom>
          <a:solidFill>
            <a:srgbClr val="D9730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POLİTİKA 2</a:t>
            </a:r>
          </a:p>
        </p:txBody>
      </p:sp>
      <p:sp>
        <p:nvSpPr>
          <p:cNvPr id="6" name="Rounded Rectangle 5"/>
          <p:cNvSpPr/>
          <p:nvPr/>
        </p:nvSpPr>
        <p:spPr>
          <a:xfrm>
            <a:off x="502920" y="1216152"/>
            <a:ext cx="6949440" cy="1584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6949440" cy="457200"/>
          </a:xfrm>
          <a:prstGeom prst="roundRect">
            <a:avLst>
              <a:gd name="adj" fmla="val 25000"/>
            </a:avLst>
          </a:prstGeom>
          <a:solidFill>
            <a:srgbClr val="D97300"/>
          </a:solidFill>
          <a:ln>
            <a:noFill/>
          </a:ln>
          <a:effectLst/>
        </p:spPr>
        <p:txBody>
          <a:bodyPr rtlCol="0" anchor="ctr"/>
          <a:lstStyle/>
          <a:p/>
        </p:txBody>
      </p:sp>
      <p:sp>
        <p:nvSpPr>
          <p:cNvPr id="8" name="Rectangle 7"/>
          <p:cNvSpPr/>
          <p:nvPr/>
        </p:nvSpPr>
        <p:spPr>
          <a:xfrm>
            <a:off x="502920" y="1444752"/>
            <a:ext cx="6949440" cy="228600"/>
          </a:xfrm>
          <a:prstGeom prst="rect">
            <a:avLst/>
          </a:prstGeom>
          <a:solidFill>
            <a:srgbClr val="D97300"/>
          </a:solidFill>
          <a:ln>
            <a:noFill/>
          </a:ln>
          <a:effectLst/>
        </p:spPr>
        <p:txBody>
          <a:bodyPr rtlCol="0" anchor="ctr"/>
          <a:lstStyle/>
          <a:p/>
        </p:txBody>
      </p:sp>
      <p:sp>
        <p:nvSpPr>
          <p:cNvPr id="9" name="TextBox 8"/>
          <p:cNvSpPr txBox="1"/>
          <p:nvPr/>
        </p:nvSpPr>
        <p:spPr>
          <a:xfrm>
            <a:off x="594360" y="1216152"/>
            <a:ext cx="67665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Neden doğum oranı azalır?</a:t>
            </a:r>
          </a:p>
        </p:txBody>
      </p:sp>
      <p:sp>
        <p:nvSpPr>
          <p:cNvPr id="10" name="TextBox 9"/>
          <p:cNvSpPr txBox="1"/>
          <p:nvPr/>
        </p:nvSpPr>
        <p:spPr>
          <a:xfrm>
            <a:off x="612648" y="1746504"/>
            <a:ext cx="6729984" cy="981456"/>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Gelişmiş ülkelerde eğitim seviyesi, kentleşme oranı ve kadınların iş hayatına katılımının yüksek olması doğum oranlarının azalmasına neden olur.</a:t>
            </a:r>
          </a:p>
        </p:txBody>
      </p:sp>
      <p:sp>
        <p:nvSpPr>
          <p:cNvPr id="11" name="Rounded Rectangle 10"/>
          <p:cNvSpPr/>
          <p:nvPr/>
        </p:nvSpPr>
        <p:spPr>
          <a:xfrm>
            <a:off x="502920" y="2938272"/>
            <a:ext cx="6949440" cy="1584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02920" y="2938272"/>
            <a:ext cx="6949440" cy="457200"/>
          </a:xfrm>
          <a:prstGeom prst="roundRect">
            <a:avLst>
              <a:gd name="adj" fmla="val 25000"/>
            </a:avLst>
          </a:prstGeom>
          <a:solidFill>
            <a:srgbClr val="D97300"/>
          </a:solidFill>
          <a:ln>
            <a:noFill/>
          </a:ln>
          <a:effectLst/>
        </p:spPr>
        <p:txBody>
          <a:bodyPr rtlCol="0" anchor="ctr"/>
          <a:lstStyle/>
          <a:p/>
        </p:txBody>
      </p:sp>
      <p:sp>
        <p:nvSpPr>
          <p:cNvPr id="13" name="Rectangle 12"/>
          <p:cNvSpPr/>
          <p:nvPr/>
        </p:nvSpPr>
        <p:spPr>
          <a:xfrm>
            <a:off x="502920" y="3166872"/>
            <a:ext cx="6949440" cy="228600"/>
          </a:xfrm>
          <a:prstGeom prst="rect">
            <a:avLst/>
          </a:prstGeom>
          <a:solidFill>
            <a:srgbClr val="D97300"/>
          </a:solidFill>
          <a:ln>
            <a:noFill/>
          </a:ln>
          <a:effectLst/>
        </p:spPr>
        <p:txBody>
          <a:bodyPr rtlCol="0" anchor="ctr"/>
          <a:lstStyle/>
          <a:p/>
        </p:txBody>
      </p:sp>
      <p:sp>
        <p:nvSpPr>
          <p:cNvPr id="14" name="TextBox 13"/>
          <p:cNvSpPr txBox="1"/>
          <p:nvPr/>
        </p:nvSpPr>
        <p:spPr>
          <a:xfrm>
            <a:off x="594360" y="2938272"/>
            <a:ext cx="67665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Sonuç</a:t>
            </a:r>
          </a:p>
        </p:txBody>
      </p:sp>
      <p:sp>
        <p:nvSpPr>
          <p:cNvPr id="15" name="TextBox 14"/>
          <p:cNvSpPr txBox="1"/>
          <p:nvPr/>
        </p:nvSpPr>
        <p:spPr>
          <a:xfrm>
            <a:off x="612648" y="3468624"/>
            <a:ext cx="6729984" cy="981456"/>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Yaşlı nüfus oranının artması, iş gücü açığına neden olarak ülke ekonomisini olumsuz etkiler.</a:t>
            </a:r>
          </a:p>
        </p:txBody>
      </p:sp>
      <p:sp>
        <p:nvSpPr>
          <p:cNvPr id="16" name="Rounded Rectangle 15"/>
          <p:cNvSpPr/>
          <p:nvPr/>
        </p:nvSpPr>
        <p:spPr>
          <a:xfrm>
            <a:off x="502920" y="4660392"/>
            <a:ext cx="6949440" cy="1584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2920" y="4660392"/>
            <a:ext cx="6949440" cy="457200"/>
          </a:xfrm>
          <a:prstGeom prst="roundRect">
            <a:avLst>
              <a:gd name="adj" fmla="val 25000"/>
            </a:avLst>
          </a:prstGeom>
          <a:solidFill>
            <a:srgbClr val="D97300"/>
          </a:solidFill>
          <a:ln>
            <a:noFill/>
          </a:ln>
          <a:effectLst/>
        </p:spPr>
        <p:txBody>
          <a:bodyPr rtlCol="0" anchor="ctr"/>
          <a:lstStyle/>
          <a:p/>
        </p:txBody>
      </p:sp>
      <p:sp>
        <p:nvSpPr>
          <p:cNvPr id="18" name="Rectangle 17"/>
          <p:cNvSpPr/>
          <p:nvPr/>
        </p:nvSpPr>
        <p:spPr>
          <a:xfrm>
            <a:off x="502920" y="4888992"/>
            <a:ext cx="6949440" cy="228600"/>
          </a:xfrm>
          <a:prstGeom prst="rect">
            <a:avLst/>
          </a:prstGeom>
          <a:solidFill>
            <a:srgbClr val="D97300"/>
          </a:solidFill>
          <a:ln>
            <a:noFill/>
          </a:ln>
          <a:effectLst/>
        </p:spPr>
        <p:txBody>
          <a:bodyPr rtlCol="0" anchor="ctr"/>
          <a:lstStyle/>
          <a:p/>
        </p:txBody>
      </p:sp>
      <p:sp>
        <p:nvSpPr>
          <p:cNvPr id="19" name="TextBox 18"/>
          <p:cNvSpPr txBox="1"/>
          <p:nvPr/>
        </p:nvSpPr>
        <p:spPr>
          <a:xfrm>
            <a:off x="594360" y="4660392"/>
            <a:ext cx="67665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Amaç</a:t>
            </a:r>
          </a:p>
        </p:txBody>
      </p:sp>
      <p:sp>
        <p:nvSpPr>
          <p:cNvPr id="20" name="TextBox 19"/>
          <p:cNvSpPr txBox="1"/>
          <p:nvPr/>
        </p:nvSpPr>
        <p:spPr>
          <a:xfrm>
            <a:off x="612648" y="5190744"/>
            <a:ext cx="6729984" cy="981456"/>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Almanya, Japonya, İsveç vb. gelişmiş ülkeler; nüfus artış hızını artırmaya yönelik politikalar uygulayarak nüfusun azalmasının neden olduğu sorunları en aza indirmeye çalışır.</a:t>
            </a:r>
          </a:p>
        </p:txBody>
      </p:sp>
      <p:pic>
        <p:nvPicPr>
          <p:cNvPr id="21" name="Picture 20" descr="h26_ebe_s160.jpg"/>
          <p:cNvPicPr>
            <a:picLocks noChangeAspect="1"/>
          </p:cNvPicPr>
          <p:nvPr/>
        </p:nvPicPr>
        <p:blipFill>
          <a:blip r:embed="rId3"/>
          <a:stretch>
            <a:fillRect/>
          </a:stretch>
        </p:blipFill>
        <p:spPr>
          <a:xfrm>
            <a:off x="7680960" y="1236224"/>
            <a:ext cx="1920240" cy="2154415"/>
          </a:xfrm>
          <a:prstGeom prst="rect">
            <a:avLst/>
          </a:prstGeom>
        </p:spPr>
      </p:pic>
      <p:sp>
        <p:nvSpPr>
          <p:cNvPr id="22" name="TextBox 21"/>
          <p:cNvSpPr txBox="1"/>
          <p:nvPr/>
        </p:nvSpPr>
        <p:spPr>
          <a:xfrm>
            <a:off x="7680960" y="3547872"/>
            <a:ext cx="4007815" cy="384048"/>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Kitaptaki örnek ülkeler</a:t>
            </a:r>
          </a:p>
        </p:txBody>
      </p:sp>
      <p:sp>
        <p:nvSpPr>
          <p:cNvPr id="23" name="Rounded Rectangle 22"/>
          <p:cNvSpPr/>
          <p:nvPr/>
        </p:nvSpPr>
        <p:spPr>
          <a:xfrm>
            <a:off x="7680960" y="3986784"/>
            <a:ext cx="4007815" cy="548640"/>
          </a:xfrm>
          <a:prstGeom prst="roundRect">
            <a:avLst>
              <a:gd name="adj" fmla="val 30000"/>
            </a:avLst>
          </a:prstGeom>
          <a:solidFill>
            <a:srgbClr val="D97300"/>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Almanya</a:t>
            </a:r>
          </a:p>
        </p:txBody>
      </p:sp>
      <p:sp>
        <p:nvSpPr>
          <p:cNvPr id="24" name="Rounded Rectangle 23"/>
          <p:cNvSpPr/>
          <p:nvPr/>
        </p:nvSpPr>
        <p:spPr>
          <a:xfrm>
            <a:off x="7680960" y="4626864"/>
            <a:ext cx="4007815" cy="548640"/>
          </a:xfrm>
          <a:prstGeom prst="roundRect">
            <a:avLst>
              <a:gd name="adj" fmla="val 30000"/>
            </a:avLst>
          </a:prstGeom>
          <a:solidFill>
            <a:srgbClr val="D97300"/>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Japonya</a:t>
            </a:r>
          </a:p>
        </p:txBody>
      </p:sp>
      <p:sp>
        <p:nvSpPr>
          <p:cNvPr id="25" name="Rounded Rectangle 24"/>
          <p:cNvSpPr/>
          <p:nvPr/>
        </p:nvSpPr>
        <p:spPr>
          <a:xfrm>
            <a:off x="7680960" y="5266944"/>
            <a:ext cx="4007815" cy="548640"/>
          </a:xfrm>
          <a:prstGeom prst="roundRect">
            <a:avLst>
              <a:gd name="adj" fmla="val 30000"/>
            </a:avLst>
          </a:prstGeom>
          <a:solidFill>
            <a:srgbClr val="D97300"/>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İsveç</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276 / 379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3 · Nüfusun Ülke İçindeki Dağılışını Düzenleme</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POLİTİKA 3</a:t>
            </a:r>
          </a:p>
        </p:txBody>
      </p:sp>
      <p:sp>
        <p:nvSpPr>
          <p:cNvPr id="6" name="Rounded Rectangle 5"/>
          <p:cNvSpPr/>
          <p:nvPr/>
        </p:nvSpPr>
        <p:spPr>
          <a:xfrm>
            <a:off x="502920" y="1216152"/>
            <a:ext cx="7863840" cy="13563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7863840" cy="457200"/>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444752"/>
            <a:ext cx="7863840" cy="228600"/>
          </a:xfrm>
          <a:prstGeom prst="rect">
            <a:avLst/>
          </a:prstGeom>
          <a:solidFill>
            <a:srgbClr val="1E7B6E"/>
          </a:solidFill>
          <a:ln>
            <a:noFill/>
          </a:ln>
          <a:effectLst/>
        </p:spPr>
        <p:txBody>
          <a:bodyPr rtlCol="0" anchor="ctr"/>
          <a:lstStyle/>
          <a:p/>
        </p:txBody>
      </p:sp>
      <p:sp>
        <p:nvSpPr>
          <p:cNvPr id="9" name="TextBox 8"/>
          <p:cNvSpPr txBox="1"/>
          <p:nvPr/>
        </p:nvSpPr>
        <p:spPr>
          <a:xfrm>
            <a:off x="594360" y="1216152"/>
            <a:ext cx="76809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Ne yapar?</a:t>
            </a:r>
          </a:p>
        </p:txBody>
      </p:sp>
      <p:sp>
        <p:nvSpPr>
          <p:cNvPr id="10" name="TextBox 9"/>
          <p:cNvSpPr txBox="1"/>
          <p:nvPr/>
        </p:nvSpPr>
        <p:spPr>
          <a:xfrm>
            <a:off x="612648" y="1746504"/>
            <a:ext cx="7644384" cy="75285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Birçok ülke, nüfuslarının kendi sınırları içindeki dağılışını yönetmeyi amaçlayan politikalar uygulamaktadır.</a:t>
            </a:r>
          </a:p>
        </p:txBody>
      </p:sp>
      <p:sp>
        <p:nvSpPr>
          <p:cNvPr id="11" name="Rounded Rectangle 10"/>
          <p:cNvSpPr/>
          <p:nvPr/>
        </p:nvSpPr>
        <p:spPr>
          <a:xfrm>
            <a:off x="502920" y="2709672"/>
            <a:ext cx="7863840" cy="13563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02920" y="2709672"/>
            <a:ext cx="7863840" cy="457200"/>
          </a:xfrm>
          <a:prstGeom prst="roundRect">
            <a:avLst>
              <a:gd name="adj" fmla="val 25000"/>
            </a:avLst>
          </a:prstGeom>
          <a:solidFill>
            <a:srgbClr val="1E7B6E"/>
          </a:solidFill>
          <a:ln>
            <a:noFill/>
          </a:ln>
          <a:effectLst/>
        </p:spPr>
        <p:txBody>
          <a:bodyPr rtlCol="0" anchor="ctr"/>
          <a:lstStyle/>
          <a:p/>
        </p:txBody>
      </p:sp>
      <p:sp>
        <p:nvSpPr>
          <p:cNvPr id="13" name="Rectangle 12"/>
          <p:cNvSpPr/>
          <p:nvPr/>
        </p:nvSpPr>
        <p:spPr>
          <a:xfrm>
            <a:off x="502920" y="2938272"/>
            <a:ext cx="7863840" cy="228600"/>
          </a:xfrm>
          <a:prstGeom prst="rect">
            <a:avLst/>
          </a:prstGeom>
          <a:solidFill>
            <a:srgbClr val="1E7B6E"/>
          </a:solidFill>
          <a:ln>
            <a:noFill/>
          </a:ln>
          <a:effectLst/>
        </p:spPr>
        <p:txBody>
          <a:bodyPr rtlCol="0" anchor="ctr"/>
          <a:lstStyle/>
          <a:p/>
        </p:txBody>
      </p:sp>
      <p:sp>
        <p:nvSpPr>
          <p:cNvPr id="14" name="TextBox 13"/>
          <p:cNvSpPr txBox="1"/>
          <p:nvPr/>
        </p:nvSpPr>
        <p:spPr>
          <a:xfrm>
            <a:off x="594360" y="2709672"/>
            <a:ext cx="76809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Neden?</a:t>
            </a:r>
          </a:p>
        </p:txBody>
      </p:sp>
      <p:sp>
        <p:nvSpPr>
          <p:cNvPr id="15" name="TextBox 14"/>
          <p:cNvSpPr txBox="1"/>
          <p:nvPr/>
        </p:nvSpPr>
        <p:spPr>
          <a:xfrm>
            <a:off x="612648" y="3240024"/>
            <a:ext cx="7644384" cy="75285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Bu politikalar; genellikle ekonomik kalkınma, altyapı ve nüfus yoğunluğundaki bölgesel eşitsizlikleri gidermeye yöneliktir.</a:t>
            </a:r>
          </a:p>
        </p:txBody>
      </p:sp>
      <p:sp>
        <p:nvSpPr>
          <p:cNvPr id="16" name="Rounded Rectangle 15"/>
          <p:cNvSpPr/>
          <p:nvPr/>
        </p:nvSpPr>
        <p:spPr>
          <a:xfrm>
            <a:off x="502920" y="4203192"/>
            <a:ext cx="7863840" cy="13563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2920" y="4203192"/>
            <a:ext cx="7863840" cy="457200"/>
          </a:xfrm>
          <a:prstGeom prst="roundRect">
            <a:avLst>
              <a:gd name="adj" fmla="val 25000"/>
            </a:avLst>
          </a:prstGeom>
          <a:solidFill>
            <a:srgbClr val="1E7B6E"/>
          </a:solidFill>
          <a:ln>
            <a:noFill/>
          </a:ln>
          <a:effectLst/>
        </p:spPr>
        <p:txBody>
          <a:bodyPr rtlCol="0" anchor="ctr"/>
          <a:lstStyle/>
          <a:p/>
        </p:txBody>
      </p:sp>
      <p:sp>
        <p:nvSpPr>
          <p:cNvPr id="18" name="Rectangle 17"/>
          <p:cNvSpPr/>
          <p:nvPr/>
        </p:nvSpPr>
        <p:spPr>
          <a:xfrm>
            <a:off x="502920" y="4431792"/>
            <a:ext cx="7863840" cy="228600"/>
          </a:xfrm>
          <a:prstGeom prst="rect">
            <a:avLst/>
          </a:prstGeom>
          <a:solidFill>
            <a:srgbClr val="1E7B6E"/>
          </a:solidFill>
          <a:ln>
            <a:noFill/>
          </a:ln>
          <a:effectLst/>
        </p:spPr>
        <p:txBody>
          <a:bodyPr rtlCol="0" anchor="ctr"/>
          <a:lstStyle/>
          <a:p/>
        </p:txBody>
      </p:sp>
      <p:sp>
        <p:nvSpPr>
          <p:cNvPr id="19" name="TextBox 18"/>
          <p:cNvSpPr txBox="1"/>
          <p:nvPr/>
        </p:nvSpPr>
        <p:spPr>
          <a:xfrm>
            <a:off x="594360" y="4203192"/>
            <a:ext cx="7680960"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Nasıl?</a:t>
            </a:r>
          </a:p>
        </p:txBody>
      </p:sp>
      <p:sp>
        <p:nvSpPr>
          <p:cNvPr id="20" name="TextBox 19"/>
          <p:cNvSpPr txBox="1"/>
          <p:nvPr/>
        </p:nvSpPr>
        <p:spPr>
          <a:xfrm>
            <a:off x="612648" y="4733544"/>
            <a:ext cx="7644384" cy="75285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Bu kapsamda nüfusun büyük kent merkezlerinden küçük kasaba ve köylere dağıtılması için çalışmalar yapılır.</a:t>
            </a:r>
          </a:p>
        </p:txBody>
      </p:sp>
      <p:sp>
        <p:nvSpPr>
          <p:cNvPr id="21" name="Rounded Rectangle 20"/>
          <p:cNvSpPr/>
          <p:nvPr/>
        </p:nvSpPr>
        <p:spPr>
          <a:xfrm>
            <a:off x="502920" y="5669280"/>
            <a:ext cx="7863840" cy="603504"/>
          </a:xfrm>
          <a:prstGeom prst="roundRect">
            <a:avLst>
              <a:gd name="adj" fmla="val 8000"/>
            </a:avLst>
          </a:prstGeom>
          <a:solidFill>
            <a:srgbClr val="E3ECF5"/>
          </a:solidFill>
          <a:ln>
            <a:noFill/>
          </a:ln>
          <a:effectLst/>
        </p:spPr>
        <p:txBody>
          <a:bodyPr rtlCol="0" anchor="ctr" wrap="square" lIns="201168" rIns="201168" tIns="73152" bIns="73152">
            <a:noAutofit/>
          </a:bodyPr>
          <a:lstStyle/>
          <a:p>
            <a:pPr algn="l">
              <a:spcBef>
                <a:spcPts val="0"/>
              </a:spcBef>
              <a:spcAft>
                <a:spcPts val="0"/>
              </a:spcAft>
            </a:pPr>
            <a:r>
              <a:rPr lang="tr-TR" sz="1700" b="0" i="0">
                <a:solidFill>
                  <a:srgbClr val="262626"/>
                </a:solidFill>
                <a:latin typeface="Calibri"/>
              </a:rPr>
              <a:t>22. hafta bağı: Şema 4.1 → Siyasi nedenler ve nüfus politikaları (s. 146)</a:t>
            </a:r>
          </a:p>
        </p:txBody>
      </p:sp>
      <p:sp>
        <p:nvSpPr>
          <p:cNvPr id="22" name="TextBox 21"/>
          <p:cNvSpPr txBox="1"/>
          <p:nvPr/>
        </p:nvSpPr>
        <p:spPr>
          <a:xfrm>
            <a:off x="8641080" y="1216152"/>
            <a:ext cx="3047695" cy="384048"/>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Kitaptaki örnek ülkeler</a:t>
            </a:r>
          </a:p>
        </p:txBody>
      </p:sp>
      <p:sp>
        <p:nvSpPr>
          <p:cNvPr id="23" name="Rounded Rectangle 22"/>
          <p:cNvSpPr/>
          <p:nvPr/>
        </p:nvSpPr>
        <p:spPr>
          <a:xfrm>
            <a:off x="8641080" y="1655064"/>
            <a:ext cx="3047695" cy="548640"/>
          </a:xfrm>
          <a:prstGeom prst="roundRect">
            <a:avLst>
              <a:gd name="adj" fmla="val 30000"/>
            </a:avLst>
          </a:prstGeom>
          <a:solidFill>
            <a:srgbClr val="1E7B6E"/>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Kanada</a:t>
            </a:r>
          </a:p>
        </p:txBody>
      </p:sp>
      <p:sp>
        <p:nvSpPr>
          <p:cNvPr id="24" name="Rounded Rectangle 23"/>
          <p:cNvSpPr/>
          <p:nvPr/>
        </p:nvSpPr>
        <p:spPr>
          <a:xfrm>
            <a:off x="8641080" y="2295144"/>
            <a:ext cx="3047695" cy="548640"/>
          </a:xfrm>
          <a:prstGeom prst="roundRect">
            <a:avLst>
              <a:gd name="adj" fmla="val 30000"/>
            </a:avLst>
          </a:prstGeom>
          <a:solidFill>
            <a:srgbClr val="1E7B6E"/>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Endonezya</a:t>
            </a:r>
          </a:p>
        </p:txBody>
      </p:sp>
      <p:sp>
        <p:nvSpPr>
          <p:cNvPr id="25" name="Rounded Rectangle 24"/>
          <p:cNvSpPr/>
          <p:nvPr/>
        </p:nvSpPr>
        <p:spPr>
          <a:xfrm>
            <a:off x="8641080" y="2935224"/>
            <a:ext cx="3047695" cy="548640"/>
          </a:xfrm>
          <a:prstGeom prst="roundRect">
            <a:avLst>
              <a:gd name="adj" fmla="val 30000"/>
            </a:avLst>
          </a:prstGeom>
          <a:solidFill>
            <a:srgbClr val="1E7B6E"/>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Avustralya</a:t>
            </a:r>
          </a:p>
        </p:txBody>
      </p:sp>
      <p:sp>
        <p:nvSpPr>
          <p:cNvPr id="26" name="Rounded Rectangle 25"/>
          <p:cNvSpPr/>
          <p:nvPr/>
        </p:nvSpPr>
        <p:spPr>
          <a:xfrm>
            <a:off x="8641080" y="3575304"/>
            <a:ext cx="3047695" cy="548640"/>
          </a:xfrm>
          <a:prstGeom prst="roundRect">
            <a:avLst>
              <a:gd name="adj" fmla="val 30000"/>
            </a:avLst>
          </a:prstGeom>
          <a:solidFill>
            <a:srgbClr val="1E7B6E"/>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Norveç</a:t>
            </a:r>
          </a:p>
        </p:txBody>
      </p:sp>
      <p:sp>
        <p:nvSpPr>
          <p:cNvPr id="27" name="Rounded Rectangle 26"/>
          <p:cNvSpPr/>
          <p:nvPr/>
        </p:nvSpPr>
        <p:spPr>
          <a:xfrm>
            <a:off x="8641080" y="4215384"/>
            <a:ext cx="3047695" cy="548640"/>
          </a:xfrm>
          <a:prstGeom prst="roundRect">
            <a:avLst>
              <a:gd name="adj" fmla="val 30000"/>
            </a:avLst>
          </a:prstGeom>
          <a:solidFill>
            <a:srgbClr val="1E7B6E"/>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Çin</a:t>
            </a:r>
          </a:p>
        </p:txBody>
      </p:sp>
      <p:sp>
        <p:nvSpPr>
          <p:cNvPr id="28" name="Rounded Rectangle 27"/>
          <p:cNvSpPr/>
          <p:nvPr/>
        </p:nvSpPr>
        <p:spPr>
          <a:xfrm>
            <a:off x="8641080" y="4855464"/>
            <a:ext cx="3047695" cy="548640"/>
          </a:xfrm>
          <a:prstGeom prst="roundRect">
            <a:avLst>
              <a:gd name="adj" fmla="val 30000"/>
            </a:avLst>
          </a:prstGeom>
          <a:solidFill>
            <a:srgbClr val="1E7B6E"/>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Hindistan</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277 / 379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 Demografik Yapıyı İyileştirme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POLİTİKA 4</a:t>
            </a:r>
          </a:p>
        </p:txBody>
      </p:sp>
      <p:sp>
        <p:nvSpPr>
          <p:cNvPr id="6" name="Rounded Rectangle 5"/>
          <p:cNvSpPr/>
          <p:nvPr/>
        </p:nvSpPr>
        <p:spPr>
          <a:xfrm>
            <a:off x="502920" y="1216152"/>
            <a:ext cx="7315200" cy="16002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600200"/>
          </a:xfrm>
          <a:prstGeom prst="rect">
            <a:avLst/>
          </a:prstGeom>
          <a:solidFill>
            <a:srgbClr val="2C6696"/>
          </a:solidFill>
          <a:ln>
            <a:noFill/>
          </a:ln>
          <a:effectLst/>
        </p:spPr>
        <p:txBody>
          <a:bodyPr rtlCol="0" anchor="ctr"/>
          <a:lstStyle/>
          <a:p/>
        </p:txBody>
      </p:sp>
      <p:sp>
        <p:nvSpPr>
          <p:cNvPr id="8" name="TextBox 7"/>
          <p:cNvSpPr txBox="1"/>
          <p:nvPr/>
        </p:nvSpPr>
        <p:spPr>
          <a:xfrm>
            <a:off x="777240" y="1216152"/>
            <a:ext cx="6903720" cy="160020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Nüfusun sunduğu fırsatları kullanmak ve oluşacak sorunları bertaraf etmek isteyen ülkeler, nüfus artış hızını azaltma ve artırmanın yanında mevcut durumu daha iyi hâle getirmek amacıyla bazı çalışmalar yapmaktadır.</a:t>
            </a:r>
          </a:p>
        </p:txBody>
      </p:sp>
      <p:sp>
        <p:nvSpPr>
          <p:cNvPr id="9" name="TextBox 8"/>
          <p:cNvSpPr txBox="1"/>
          <p:nvPr/>
        </p:nvSpPr>
        <p:spPr>
          <a:xfrm>
            <a:off x="502920" y="2926080"/>
            <a:ext cx="7315200" cy="384048"/>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67676"/>
                </a:solidFill>
                <a:latin typeface="Calibri"/>
              </a:rPr>
              <a:t>Geliştirilmek istenen özellikler:</a:t>
            </a:r>
          </a:p>
        </p:txBody>
      </p:sp>
      <p:sp>
        <p:nvSpPr>
          <p:cNvPr id="10" name="Rounded Rectangle 9"/>
          <p:cNvSpPr/>
          <p:nvPr/>
        </p:nvSpPr>
        <p:spPr>
          <a:xfrm>
            <a:off x="502920" y="3364992"/>
            <a:ext cx="1725930" cy="777240"/>
          </a:xfrm>
          <a:prstGeom prst="roundRect">
            <a:avLst>
              <a:gd name="adj" fmla="val 30000"/>
            </a:avLst>
          </a:prstGeom>
          <a:solidFill>
            <a:srgbClr val="2C6696"/>
          </a:solidFill>
          <a:ln>
            <a:no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Sağlık hizmetleri</a:t>
            </a:r>
          </a:p>
        </p:txBody>
      </p:sp>
      <p:sp>
        <p:nvSpPr>
          <p:cNvPr id="11" name="Rounded Rectangle 10"/>
          <p:cNvSpPr/>
          <p:nvPr/>
        </p:nvSpPr>
        <p:spPr>
          <a:xfrm>
            <a:off x="2366010" y="3364992"/>
            <a:ext cx="1725930" cy="777240"/>
          </a:xfrm>
          <a:prstGeom prst="roundRect">
            <a:avLst>
              <a:gd name="adj" fmla="val 30000"/>
            </a:avLst>
          </a:prstGeom>
          <a:solidFill>
            <a:srgbClr val="2C6696"/>
          </a:solidFill>
          <a:ln>
            <a:no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Okuma yazma oranları</a:t>
            </a:r>
          </a:p>
        </p:txBody>
      </p:sp>
      <p:sp>
        <p:nvSpPr>
          <p:cNvPr id="12" name="Rounded Rectangle 11"/>
          <p:cNvSpPr/>
          <p:nvPr/>
        </p:nvSpPr>
        <p:spPr>
          <a:xfrm>
            <a:off x="4229100" y="3364992"/>
            <a:ext cx="1725930" cy="777240"/>
          </a:xfrm>
          <a:prstGeom prst="roundRect">
            <a:avLst>
              <a:gd name="adj" fmla="val 30000"/>
            </a:avLst>
          </a:prstGeom>
          <a:solidFill>
            <a:srgbClr val="2C6696"/>
          </a:solidFill>
          <a:ln>
            <a:no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Eğitim seviyesi</a:t>
            </a:r>
          </a:p>
        </p:txBody>
      </p:sp>
      <p:sp>
        <p:nvSpPr>
          <p:cNvPr id="13" name="Rounded Rectangle 12"/>
          <p:cNvSpPr/>
          <p:nvPr/>
        </p:nvSpPr>
        <p:spPr>
          <a:xfrm>
            <a:off x="6092190" y="3364992"/>
            <a:ext cx="1725930" cy="777240"/>
          </a:xfrm>
          <a:prstGeom prst="roundRect">
            <a:avLst>
              <a:gd name="adj" fmla="val 30000"/>
            </a:avLst>
          </a:prstGeom>
          <a:solidFill>
            <a:srgbClr val="2C6696"/>
          </a:solidFill>
          <a:ln>
            <a:no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İstihdam durumu</a:t>
            </a:r>
          </a:p>
        </p:txBody>
      </p:sp>
      <p:sp>
        <p:nvSpPr>
          <p:cNvPr id="14" name="Rounded Rectangle 13"/>
          <p:cNvSpPr/>
          <p:nvPr/>
        </p:nvSpPr>
        <p:spPr>
          <a:xfrm>
            <a:off x="502920" y="4325112"/>
            <a:ext cx="7315200" cy="1920240"/>
          </a:xfrm>
          <a:prstGeom prst="roundRect">
            <a:avLst>
              <a:gd name="adj" fmla="val 8000"/>
            </a:avLst>
          </a:prstGeom>
          <a:solidFill>
            <a:srgbClr val="E3ECF5"/>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Ayrıca bu nüfus politikasıyla sanayi ve hizmet sektöründe çalışanların sayısı artırılarak nüfusun ekonomik faaliyet türlerine göre dağılışının düzenlenmesi amaçlanmaktadır.</a:t>
            </a:r>
          </a:p>
        </p:txBody>
      </p:sp>
      <p:pic>
        <p:nvPicPr>
          <p:cNvPr id="15" name="Picture 14" descr="h26_aile_s161.jpg"/>
          <p:cNvPicPr>
            <a:picLocks noChangeAspect="1"/>
          </p:cNvPicPr>
          <p:nvPr/>
        </p:nvPicPr>
        <p:blipFill>
          <a:blip r:embed="rId3"/>
          <a:stretch>
            <a:fillRect/>
          </a:stretch>
        </p:blipFill>
        <p:spPr>
          <a:xfrm>
            <a:off x="8157966" y="1216152"/>
            <a:ext cx="3419561" cy="2468880"/>
          </a:xfrm>
          <a:prstGeom prst="rect">
            <a:avLst/>
          </a:prstGeom>
        </p:spPr>
      </p:pic>
      <p:pic>
        <p:nvPicPr>
          <p:cNvPr id="16" name="Picture 15" descr="h26_saglik_s161.jpg"/>
          <p:cNvPicPr>
            <a:picLocks noChangeAspect="1"/>
          </p:cNvPicPr>
          <p:nvPr/>
        </p:nvPicPr>
        <p:blipFill>
          <a:blip r:embed="rId4"/>
          <a:stretch>
            <a:fillRect/>
          </a:stretch>
        </p:blipFill>
        <p:spPr>
          <a:xfrm>
            <a:off x="8046720" y="3795582"/>
            <a:ext cx="3642055" cy="2430658"/>
          </a:xfrm>
          <a:prstGeom prst="rect">
            <a:avLst/>
          </a:prstGeom>
        </p:spPr>
      </p:pic>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161</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278 / 379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5 · Göç Politikası Belirleme</a:t>
            </a:r>
          </a:p>
        </p:txBody>
      </p:sp>
      <p:sp>
        <p:nvSpPr>
          <p:cNvPr id="5" name="Rounded Rectangle 4"/>
          <p:cNvSpPr/>
          <p:nvPr/>
        </p:nvSpPr>
        <p:spPr>
          <a:xfrm>
            <a:off x="9555480" y="201168"/>
            <a:ext cx="2221992" cy="475488"/>
          </a:xfrm>
          <a:prstGeom prst="roundRect">
            <a:avLst>
              <a:gd name="adj" fmla="val 50000"/>
            </a:avLst>
          </a:prstGeom>
          <a:solidFill>
            <a:srgbClr val="4F4F4F"/>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POLİTİKA 5</a:t>
            </a:r>
          </a:p>
        </p:txBody>
      </p:sp>
      <p:sp>
        <p:nvSpPr>
          <p:cNvPr id="6" name="Rounded Rectangle 5"/>
          <p:cNvSpPr/>
          <p:nvPr/>
        </p:nvSpPr>
        <p:spPr>
          <a:xfrm>
            <a:off x="502920" y="1216152"/>
            <a:ext cx="7863840" cy="21945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2194560"/>
          </a:xfrm>
          <a:prstGeom prst="rect">
            <a:avLst/>
          </a:prstGeom>
          <a:solidFill>
            <a:srgbClr val="4F4F4F"/>
          </a:solidFill>
          <a:ln>
            <a:noFill/>
          </a:ln>
          <a:effectLst/>
        </p:spPr>
        <p:txBody>
          <a:bodyPr rtlCol="0" anchor="ctr"/>
          <a:lstStyle/>
          <a:p/>
        </p:txBody>
      </p:sp>
      <p:sp>
        <p:nvSpPr>
          <p:cNvPr id="8" name="TextBox 7"/>
          <p:cNvSpPr txBox="1"/>
          <p:nvPr/>
        </p:nvSpPr>
        <p:spPr>
          <a:xfrm>
            <a:off x="777240" y="1216152"/>
            <a:ext cx="7452360" cy="2194560"/>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Çalışma çağındaki nüfus oranı yetersiz, iş gücü ihtiyacı fazla olan ülkeler nüfus politikalarına göç almaya yönelik uygulamaları dâhil eder.</a:t>
            </a:r>
          </a:p>
        </p:txBody>
      </p:sp>
      <p:sp>
        <p:nvSpPr>
          <p:cNvPr id="9" name="Rounded Rectangle 8"/>
          <p:cNvSpPr/>
          <p:nvPr/>
        </p:nvSpPr>
        <p:spPr>
          <a:xfrm>
            <a:off x="502920" y="3639312"/>
            <a:ext cx="7863840" cy="123444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200" b="1" i="0">
                <a:solidFill>
                  <a:srgbClr val="262626"/>
                </a:solidFill>
                <a:latin typeface="Calibri"/>
              </a:rPr>
              <a:t>Düşün: Bu ülkeler göçle hangi açığı kapatmak ister?</a:t>
            </a:r>
          </a:p>
        </p:txBody>
      </p:sp>
      <p:sp>
        <p:nvSpPr>
          <p:cNvPr id="10" name="Rounded Rectangle 9"/>
          <p:cNvSpPr/>
          <p:nvPr/>
        </p:nvSpPr>
        <p:spPr>
          <a:xfrm>
            <a:off x="502920" y="5056632"/>
            <a:ext cx="7863840" cy="118872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1900" b="0" i="0">
                <a:solidFill>
                  <a:srgbClr val="262626"/>
                </a:solidFill>
                <a:latin typeface="Calibri"/>
              </a:rPr>
              <a:t>Dikkat: Almanya hem </a:t>
            </a:r>
            <a:r>
              <a:rPr lang="tr-TR" sz="1900" b="1" i="0">
                <a:solidFill>
                  <a:srgbClr val="262626"/>
                </a:solidFill>
                <a:latin typeface="Calibri"/>
              </a:rPr>
              <a:t>2</a:t>
            </a:r>
            <a:r>
              <a:rPr lang="tr-TR" sz="1900" b="0" i="0">
                <a:solidFill>
                  <a:srgbClr val="262626"/>
                </a:solidFill>
                <a:latin typeface="Calibri"/>
              </a:rPr>
              <a:t> (artırma) hem </a:t>
            </a:r>
            <a:r>
              <a:rPr lang="tr-TR" sz="1900" b="1" i="0">
                <a:solidFill>
                  <a:srgbClr val="262626"/>
                </a:solidFill>
                <a:latin typeface="Calibri"/>
              </a:rPr>
              <a:t>5</a:t>
            </a:r>
            <a:r>
              <a:rPr lang="tr-TR" sz="1900" b="0" i="0">
                <a:solidFill>
                  <a:srgbClr val="262626"/>
                </a:solidFill>
                <a:latin typeface="Calibri"/>
              </a:rPr>
              <a:t> (göç) numaralı politikada örnek gösterilir.</a:t>
            </a:r>
          </a:p>
        </p:txBody>
      </p:sp>
      <p:sp>
        <p:nvSpPr>
          <p:cNvPr id="11" name="TextBox 10"/>
          <p:cNvSpPr txBox="1"/>
          <p:nvPr/>
        </p:nvSpPr>
        <p:spPr>
          <a:xfrm>
            <a:off x="8641080" y="1216152"/>
            <a:ext cx="3047695" cy="384048"/>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Kitaptaki örnek ülkeler</a:t>
            </a:r>
          </a:p>
        </p:txBody>
      </p:sp>
      <p:sp>
        <p:nvSpPr>
          <p:cNvPr id="12" name="Rounded Rectangle 11"/>
          <p:cNvSpPr/>
          <p:nvPr/>
        </p:nvSpPr>
        <p:spPr>
          <a:xfrm>
            <a:off x="8641080" y="1655064"/>
            <a:ext cx="3047695" cy="6400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Almanya</a:t>
            </a:r>
          </a:p>
        </p:txBody>
      </p:sp>
      <p:sp>
        <p:nvSpPr>
          <p:cNvPr id="13" name="Rounded Rectangle 12"/>
          <p:cNvSpPr/>
          <p:nvPr/>
        </p:nvSpPr>
        <p:spPr>
          <a:xfrm>
            <a:off x="8641080" y="2404872"/>
            <a:ext cx="3047695" cy="6400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Katar</a:t>
            </a:r>
          </a:p>
        </p:txBody>
      </p:sp>
      <p:sp>
        <p:nvSpPr>
          <p:cNvPr id="14" name="Rounded Rectangle 13"/>
          <p:cNvSpPr/>
          <p:nvPr/>
        </p:nvSpPr>
        <p:spPr>
          <a:xfrm>
            <a:off x="8641080" y="3154680"/>
            <a:ext cx="3047695" cy="6400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ABD</a:t>
            </a:r>
          </a:p>
        </p:txBody>
      </p:sp>
      <p:sp>
        <p:nvSpPr>
          <p:cNvPr id="15" name="Rounded Rectangle 14"/>
          <p:cNvSpPr/>
          <p:nvPr/>
        </p:nvSpPr>
        <p:spPr>
          <a:xfrm>
            <a:off x="8641080" y="3904488"/>
            <a:ext cx="3047695" cy="6400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Kanada</a:t>
            </a:r>
          </a:p>
        </p:txBody>
      </p:sp>
      <p:sp>
        <p:nvSpPr>
          <p:cNvPr id="16" name="Rounded Rectangle 15"/>
          <p:cNvSpPr/>
          <p:nvPr/>
        </p:nvSpPr>
        <p:spPr>
          <a:xfrm>
            <a:off x="8641080" y="4654296"/>
            <a:ext cx="3047695" cy="6400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FFFFFF"/>
                </a:solidFill>
                <a:latin typeface="Calibri"/>
              </a:rPr>
              <a:t>Avustralya</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161</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279 / 379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Hızlı nüfus artışının bir görüntüsü: favelalar</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GÖRSEL</a:t>
            </a:r>
          </a:p>
        </p:txBody>
      </p:sp>
      <p:pic>
        <p:nvPicPr>
          <p:cNvPr id="6" name="Picture 5" descr="h26_favela_s161.jpg"/>
          <p:cNvPicPr>
            <a:picLocks noChangeAspect="1"/>
          </p:cNvPicPr>
          <p:nvPr/>
        </p:nvPicPr>
        <p:blipFill>
          <a:blip r:embed="rId3"/>
          <a:stretch>
            <a:fillRect/>
          </a:stretch>
        </p:blipFill>
        <p:spPr>
          <a:xfrm>
            <a:off x="502920" y="1244396"/>
            <a:ext cx="6949440" cy="4972710"/>
          </a:xfrm>
          <a:prstGeom prst="rect">
            <a:avLst/>
          </a:prstGeom>
          <a:ln w="9525">
            <a:solidFill>
              <a:srgbClr val="D9D9D9"/>
            </a:solidFill>
          </a:ln>
        </p:spPr>
      </p:pic>
      <p:sp>
        <p:nvSpPr>
          <p:cNvPr id="7" name="Rounded Rectangle 6"/>
          <p:cNvSpPr/>
          <p:nvPr/>
        </p:nvSpPr>
        <p:spPr>
          <a:xfrm>
            <a:off x="7680960" y="1216152"/>
            <a:ext cx="4007815" cy="237744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7680960" y="1216152"/>
            <a:ext cx="118872" cy="2377440"/>
          </a:xfrm>
          <a:prstGeom prst="rect">
            <a:avLst/>
          </a:prstGeom>
          <a:solidFill>
            <a:srgbClr val="7A4EA0"/>
          </a:solidFill>
          <a:ln>
            <a:noFill/>
          </a:ln>
          <a:effectLst/>
        </p:spPr>
        <p:txBody>
          <a:bodyPr rtlCol="0" anchor="ctr"/>
          <a:lstStyle/>
          <a:p/>
        </p:txBody>
      </p:sp>
      <p:sp>
        <p:nvSpPr>
          <p:cNvPr id="9" name="TextBox 8"/>
          <p:cNvSpPr txBox="1"/>
          <p:nvPr/>
        </p:nvSpPr>
        <p:spPr>
          <a:xfrm>
            <a:off x="7955280" y="1216152"/>
            <a:ext cx="3596335" cy="2377440"/>
          </a:xfrm>
          <a:prstGeom prst="rect">
            <a:avLst/>
          </a:prstGeom>
          <a:noFill/>
        </p:spPr>
        <p:txBody>
          <a:bodyPr wrap="square" anchor="ctr" lIns="73152" rIns="73152" tIns="36576" bIns="36576">
            <a:noAutofit/>
          </a:bodyPr>
          <a:lstStyle/>
          <a:p>
            <a:pPr algn="l">
              <a:spcBef>
                <a:spcPts val="0"/>
              </a:spcBef>
              <a:spcAft>
                <a:spcPts val="0"/>
              </a:spcAft>
            </a:pPr>
            <a:r>
              <a:rPr lang="tr-TR" sz="2100" b="0" i="1">
                <a:solidFill>
                  <a:srgbClr val="262626"/>
                </a:solidFill>
                <a:latin typeface="Calibri"/>
              </a:rPr>
              <a:t>Hızlı nüfus artışı ve kırdan kente göç sonucunda Brezilya’da Favela olarak adlandırılan gecekondu yerleşmeleri ortaya çıkmıştır.</a:t>
            </a:r>
          </a:p>
        </p:txBody>
      </p:sp>
      <p:sp>
        <p:nvSpPr>
          <p:cNvPr id="10" name="Rounded Rectangle 9"/>
          <p:cNvSpPr/>
          <p:nvPr/>
        </p:nvSpPr>
        <p:spPr>
          <a:xfrm>
            <a:off x="7680960" y="3776472"/>
            <a:ext cx="4007815" cy="246888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800"/>
              </a:spcAft>
            </a:pPr>
            <a:r>
              <a:rPr lang="tr-TR" sz="2100" b="1" i="0">
                <a:solidFill>
                  <a:srgbClr val="7A4EA0"/>
                </a:solidFill>
                <a:latin typeface="Calibri"/>
              </a:rPr>
              <a:t>Düşün:</a:t>
            </a:r>
          </a:p>
          <a:p>
            <a:pPr algn="l" marL="261051" indent="-261051">
              <a:spcBef>
                <a:spcPts val="0"/>
              </a:spcBef>
              <a:spcAft>
                <a:spcPts val="800"/>
              </a:spcAft>
            </a:pPr>
            <a:r>
              <a:rPr lang="tr-TR" sz="2100" b="1" i="0">
                <a:solidFill>
                  <a:srgbClr val="7A4EA0"/>
                </a:solidFill>
                <a:latin typeface="Calibri"/>
              </a:rPr>
              <a:t>•  </a:t>
            </a:r>
            <a:r>
              <a:rPr lang="tr-TR" sz="2100" b="0" i="0">
                <a:solidFill>
                  <a:srgbClr val="262626"/>
                </a:solidFill>
                <a:latin typeface="Calibri"/>
              </a:rPr>
              <a:t>Fotoğraf hangi nüfus sorunlarını gösteriyor?</a:t>
            </a:r>
          </a:p>
          <a:p>
            <a:pPr algn="l" marL="261051" indent="-261051">
              <a:spcBef>
                <a:spcPts val="0"/>
              </a:spcBef>
              <a:spcAft>
                <a:spcPts val="0"/>
              </a:spcAft>
            </a:pPr>
            <a:r>
              <a:rPr lang="tr-TR" sz="2100" b="1" i="0">
                <a:solidFill>
                  <a:srgbClr val="7A4EA0"/>
                </a:solidFill>
                <a:latin typeface="Calibri"/>
              </a:rPr>
              <a:t>•  </a:t>
            </a:r>
            <a:r>
              <a:rPr lang="tr-TR" sz="2100" b="0" i="0">
                <a:solidFill>
                  <a:srgbClr val="262626"/>
                </a:solidFill>
                <a:latin typeface="Calibri"/>
              </a:rPr>
              <a:t>Beş politikadan hangileri çözüm olabilir?</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161</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280 / 379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Eşleştirme: hangi politika?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EŞLEŞTİR</a:t>
            </a:r>
          </a:p>
        </p:txBody>
      </p:sp>
      <p:sp>
        <p:nvSpPr>
          <p:cNvPr id="6" name="Rounded Rectangle 5"/>
          <p:cNvSpPr/>
          <p:nvPr/>
        </p:nvSpPr>
        <p:spPr>
          <a:xfrm>
            <a:off x="502920" y="1216152"/>
            <a:ext cx="2127443" cy="1051560"/>
          </a:xfrm>
          <a:prstGeom prst="roundRect">
            <a:avLst>
              <a:gd name="adj" fmla="val 15000"/>
            </a:avLst>
          </a:prstGeom>
          <a:solidFill>
            <a:srgbClr val="D3373A"/>
          </a:solidFill>
          <a:ln>
            <a:noFill/>
          </a:ln>
          <a:effectLst/>
        </p:spPr>
        <p:txBody>
          <a:bodyPr rtlCol="0" anchor="ctr"/>
          <a:lstStyle/>
          <a:p/>
        </p:txBody>
      </p:sp>
      <p:sp>
        <p:nvSpPr>
          <p:cNvPr id="7" name="Oval 6"/>
          <p:cNvSpPr/>
          <p:nvPr/>
        </p:nvSpPr>
        <p:spPr>
          <a:xfrm>
            <a:off x="594360"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D3373A"/>
                </a:solidFill>
                <a:latin typeface="Calibri"/>
              </a:rPr>
              <a:t>1</a:t>
            </a:r>
          </a:p>
        </p:txBody>
      </p:sp>
      <p:sp>
        <p:nvSpPr>
          <p:cNvPr id="8" name="TextBox 7"/>
          <p:cNvSpPr txBox="1"/>
          <p:nvPr/>
        </p:nvSpPr>
        <p:spPr>
          <a:xfrm>
            <a:off x="1280160"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Artış hızını azaltma</a:t>
            </a:r>
          </a:p>
        </p:txBody>
      </p:sp>
      <p:sp>
        <p:nvSpPr>
          <p:cNvPr id="9" name="Rounded Rectangle 8"/>
          <p:cNvSpPr/>
          <p:nvPr/>
        </p:nvSpPr>
        <p:spPr>
          <a:xfrm>
            <a:off x="2767523" y="1216152"/>
            <a:ext cx="2127443" cy="1051560"/>
          </a:xfrm>
          <a:prstGeom prst="roundRect">
            <a:avLst>
              <a:gd name="adj" fmla="val 15000"/>
            </a:avLst>
          </a:prstGeom>
          <a:solidFill>
            <a:srgbClr val="D97300"/>
          </a:solidFill>
          <a:ln>
            <a:noFill/>
          </a:ln>
          <a:effectLst/>
        </p:spPr>
        <p:txBody>
          <a:bodyPr rtlCol="0" anchor="ctr"/>
          <a:lstStyle/>
          <a:p/>
        </p:txBody>
      </p:sp>
      <p:sp>
        <p:nvSpPr>
          <p:cNvPr id="10" name="Oval 9"/>
          <p:cNvSpPr/>
          <p:nvPr/>
        </p:nvSpPr>
        <p:spPr>
          <a:xfrm>
            <a:off x="2858963"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D97300"/>
                </a:solidFill>
                <a:latin typeface="Calibri"/>
              </a:rPr>
              <a:t>2</a:t>
            </a:r>
          </a:p>
        </p:txBody>
      </p:sp>
      <p:sp>
        <p:nvSpPr>
          <p:cNvPr id="11" name="TextBox 10"/>
          <p:cNvSpPr txBox="1"/>
          <p:nvPr/>
        </p:nvSpPr>
        <p:spPr>
          <a:xfrm>
            <a:off x="3544763"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Artış hızını artırma</a:t>
            </a:r>
          </a:p>
        </p:txBody>
      </p:sp>
      <p:sp>
        <p:nvSpPr>
          <p:cNvPr id="12" name="Rounded Rectangle 11"/>
          <p:cNvSpPr/>
          <p:nvPr/>
        </p:nvSpPr>
        <p:spPr>
          <a:xfrm>
            <a:off x="5032126" y="1216152"/>
            <a:ext cx="2127443" cy="1051560"/>
          </a:xfrm>
          <a:prstGeom prst="roundRect">
            <a:avLst>
              <a:gd name="adj" fmla="val 15000"/>
            </a:avLst>
          </a:prstGeom>
          <a:solidFill>
            <a:srgbClr val="1E7B6E"/>
          </a:solidFill>
          <a:ln>
            <a:noFill/>
          </a:ln>
          <a:effectLst/>
        </p:spPr>
        <p:txBody>
          <a:bodyPr rtlCol="0" anchor="ctr"/>
          <a:lstStyle/>
          <a:p/>
        </p:txBody>
      </p:sp>
      <p:sp>
        <p:nvSpPr>
          <p:cNvPr id="13" name="Oval 12"/>
          <p:cNvSpPr/>
          <p:nvPr/>
        </p:nvSpPr>
        <p:spPr>
          <a:xfrm>
            <a:off x="5123566"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1E7B6E"/>
                </a:solidFill>
                <a:latin typeface="Calibri"/>
              </a:rPr>
              <a:t>3</a:t>
            </a:r>
          </a:p>
        </p:txBody>
      </p:sp>
      <p:sp>
        <p:nvSpPr>
          <p:cNvPr id="14" name="TextBox 13"/>
          <p:cNvSpPr txBox="1"/>
          <p:nvPr/>
        </p:nvSpPr>
        <p:spPr>
          <a:xfrm>
            <a:off x="5809366"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Ülke içi dağılışı düzenleme</a:t>
            </a:r>
          </a:p>
        </p:txBody>
      </p:sp>
      <p:sp>
        <p:nvSpPr>
          <p:cNvPr id="15" name="Rounded Rectangle 14"/>
          <p:cNvSpPr/>
          <p:nvPr/>
        </p:nvSpPr>
        <p:spPr>
          <a:xfrm>
            <a:off x="7296729" y="1216152"/>
            <a:ext cx="2127443" cy="1051560"/>
          </a:xfrm>
          <a:prstGeom prst="roundRect">
            <a:avLst>
              <a:gd name="adj" fmla="val 15000"/>
            </a:avLst>
          </a:prstGeom>
          <a:solidFill>
            <a:srgbClr val="2C6696"/>
          </a:solidFill>
          <a:ln>
            <a:noFill/>
          </a:ln>
          <a:effectLst/>
        </p:spPr>
        <p:txBody>
          <a:bodyPr rtlCol="0" anchor="ctr"/>
          <a:lstStyle/>
          <a:p/>
        </p:txBody>
      </p:sp>
      <p:sp>
        <p:nvSpPr>
          <p:cNvPr id="16" name="Oval 15"/>
          <p:cNvSpPr/>
          <p:nvPr/>
        </p:nvSpPr>
        <p:spPr>
          <a:xfrm>
            <a:off x="7388169"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2C6696"/>
                </a:solidFill>
                <a:latin typeface="Calibri"/>
              </a:rPr>
              <a:t>4</a:t>
            </a:r>
          </a:p>
        </p:txBody>
      </p:sp>
      <p:sp>
        <p:nvSpPr>
          <p:cNvPr id="17" name="TextBox 16"/>
          <p:cNvSpPr txBox="1"/>
          <p:nvPr/>
        </p:nvSpPr>
        <p:spPr>
          <a:xfrm>
            <a:off x="8073969"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Demografik yapıyı iyileştirme</a:t>
            </a:r>
          </a:p>
        </p:txBody>
      </p:sp>
      <p:sp>
        <p:nvSpPr>
          <p:cNvPr id="18" name="Rounded Rectangle 17"/>
          <p:cNvSpPr/>
          <p:nvPr/>
        </p:nvSpPr>
        <p:spPr>
          <a:xfrm>
            <a:off x="9561332" y="1216152"/>
            <a:ext cx="2127443" cy="1051560"/>
          </a:xfrm>
          <a:prstGeom prst="roundRect">
            <a:avLst>
              <a:gd name="adj" fmla="val 15000"/>
            </a:avLst>
          </a:prstGeom>
          <a:solidFill>
            <a:srgbClr val="4F4F4F"/>
          </a:solidFill>
          <a:ln>
            <a:noFill/>
          </a:ln>
          <a:effectLst/>
        </p:spPr>
        <p:txBody>
          <a:bodyPr rtlCol="0" anchor="ctr"/>
          <a:lstStyle/>
          <a:p/>
        </p:txBody>
      </p:sp>
      <p:sp>
        <p:nvSpPr>
          <p:cNvPr id="19" name="Oval 18"/>
          <p:cNvSpPr/>
          <p:nvPr/>
        </p:nvSpPr>
        <p:spPr>
          <a:xfrm>
            <a:off x="9652772"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4F4F4F"/>
                </a:solidFill>
                <a:latin typeface="Calibri"/>
              </a:rPr>
              <a:t>5</a:t>
            </a:r>
          </a:p>
        </p:txBody>
      </p:sp>
      <p:sp>
        <p:nvSpPr>
          <p:cNvPr id="20" name="TextBox 19"/>
          <p:cNvSpPr txBox="1"/>
          <p:nvPr/>
        </p:nvSpPr>
        <p:spPr>
          <a:xfrm>
            <a:off x="10338572"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Göç politikası</a:t>
            </a:r>
          </a:p>
        </p:txBody>
      </p:sp>
      <p:sp>
        <p:nvSpPr>
          <p:cNvPr id="21" name="Rounded Rectangle 20"/>
          <p:cNvSpPr/>
          <p:nvPr/>
        </p:nvSpPr>
        <p:spPr>
          <a:xfrm>
            <a:off x="502920" y="2496312"/>
            <a:ext cx="2090867" cy="1691640"/>
          </a:xfrm>
          <a:prstGeom prst="roundRect">
            <a:avLst>
              <a:gd name="adj" fmla="val 10000"/>
            </a:avLst>
          </a:prstGeom>
          <a:solidFill>
            <a:srgbClr val="F0F0F0"/>
          </a:solidFill>
          <a:ln>
            <a:noFill/>
          </a:ln>
          <a:effectLst/>
        </p:spPr>
        <p:txBody>
          <a:bodyPr rtlCol="0" anchor="ctr"/>
          <a:lstStyle/>
          <a:p/>
        </p:txBody>
      </p:sp>
      <p:sp>
        <p:nvSpPr>
          <p:cNvPr id="22" name="TextBox 21"/>
          <p:cNvSpPr txBox="1"/>
          <p:nvPr/>
        </p:nvSpPr>
        <p:spPr>
          <a:xfrm>
            <a:off x="576072"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Afganistan</a:t>
            </a:r>
          </a:p>
        </p:txBody>
      </p:sp>
      <p:sp>
        <p:nvSpPr>
          <p:cNvPr id="23" name="TextBox 22"/>
          <p:cNvSpPr txBox="1"/>
          <p:nvPr/>
        </p:nvSpPr>
        <p:spPr>
          <a:xfrm>
            <a:off x="502920" y="336499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24" name="Rounded Rectangle 23"/>
          <p:cNvSpPr/>
          <p:nvPr/>
        </p:nvSpPr>
        <p:spPr>
          <a:xfrm>
            <a:off x="2776667" y="2496312"/>
            <a:ext cx="2090867" cy="1691640"/>
          </a:xfrm>
          <a:prstGeom prst="roundRect">
            <a:avLst>
              <a:gd name="adj" fmla="val 10000"/>
            </a:avLst>
          </a:prstGeom>
          <a:solidFill>
            <a:srgbClr val="F0F0F0"/>
          </a:solidFill>
          <a:ln>
            <a:noFill/>
          </a:ln>
          <a:effectLst/>
        </p:spPr>
        <p:txBody>
          <a:bodyPr rtlCol="0" anchor="ctr"/>
          <a:lstStyle/>
          <a:p/>
        </p:txBody>
      </p:sp>
      <p:sp>
        <p:nvSpPr>
          <p:cNvPr id="25" name="TextBox 24"/>
          <p:cNvSpPr txBox="1"/>
          <p:nvPr/>
        </p:nvSpPr>
        <p:spPr>
          <a:xfrm>
            <a:off x="2849819"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Japonya</a:t>
            </a:r>
          </a:p>
        </p:txBody>
      </p:sp>
      <p:sp>
        <p:nvSpPr>
          <p:cNvPr id="26" name="TextBox 25"/>
          <p:cNvSpPr txBox="1"/>
          <p:nvPr/>
        </p:nvSpPr>
        <p:spPr>
          <a:xfrm>
            <a:off x="2776667" y="336499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27" name="Rounded Rectangle 26"/>
          <p:cNvSpPr/>
          <p:nvPr/>
        </p:nvSpPr>
        <p:spPr>
          <a:xfrm>
            <a:off x="5050414" y="2496312"/>
            <a:ext cx="2090867" cy="1691640"/>
          </a:xfrm>
          <a:prstGeom prst="roundRect">
            <a:avLst>
              <a:gd name="adj" fmla="val 10000"/>
            </a:avLst>
          </a:prstGeom>
          <a:solidFill>
            <a:srgbClr val="F0F0F0"/>
          </a:solidFill>
          <a:ln>
            <a:noFill/>
          </a:ln>
          <a:effectLst/>
        </p:spPr>
        <p:txBody>
          <a:bodyPr rtlCol="0" anchor="ctr"/>
          <a:lstStyle/>
          <a:p/>
        </p:txBody>
      </p:sp>
      <p:sp>
        <p:nvSpPr>
          <p:cNvPr id="28" name="TextBox 27"/>
          <p:cNvSpPr txBox="1"/>
          <p:nvPr/>
        </p:nvSpPr>
        <p:spPr>
          <a:xfrm>
            <a:off x="5123566"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Norveç</a:t>
            </a:r>
          </a:p>
        </p:txBody>
      </p:sp>
      <p:sp>
        <p:nvSpPr>
          <p:cNvPr id="29" name="TextBox 28"/>
          <p:cNvSpPr txBox="1"/>
          <p:nvPr/>
        </p:nvSpPr>
        <p:spPr>
          <a:xfrm>
            <a:off x="5050414" y="336499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30" name="Rounded Rectangle 29"/>
          <p:cNvSpPr/>
          <p:nvPr/>
        </p:nvSpPr>
        <p:spPr>
          <a:xfrm>
            <a:off x="7324161" y="2496312"/>
            <a:ext cx="2090867" cy="1691640"/>
          </a:xfrm>
          <a:prstGeom prst="roundRect">
            <a:avLst>
              <a:gd name="adj" fmla="val 10000"/>
            </a:avLst>
          </a:prstGeom>
          <a:solidFill>
            <a:srgbClr val="F0F0F0"/>
          </a:solidFill>
          <a:ln>
            <a:noFill/>
          </a:ln>
          <a:effectLst/>
        </p:spPr>
        <p:txBody>
          <a:bodyPr rtlCol="0" anchor="ctr"/>
          <a:lstStyle/>
          <a:p/>
        </p:txBody>
      </p:sp>
      <p:sp>
        <p:nvSpPr>
          <p:cNvPr id="31" name="TextBox 30"/>
          <p:cNvSpPr txBox="1"/>
          <p:nvPr/>
        </p:nvSpPr>
        <p:spPr>
          <a:xfrm>
            <a:off x="7397313"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Katar</a:t>
            </a:r>
          </a:p>
        </p:txBody>
      </p:sp>
      <p:sp>
        <p:nvSpPr>
          <p:cNvPr id="32" name="TextBox 31"/>
          <p:cNvSpPr txBox="1"/>
          <p:nvPr/>
        </p:nvSpPr>
        <p:spPr>
          <a:xfrm>
            <a:off x="7324161" y="336499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33" name="Rounded Rectangle 32"/>
          <p:cNvSpPr/>
          <p:nvPr/>
        </p:nvSpPr>
        <p:spPr>
          <a:xfrm>
            <a:off x="9597908" y="2496312"/>
            <a:ext cx="2090867" cy="1691640"/>
          </a:xfrm>
          <a:prstGeom prst="roundRect">
            <a:avLst>
              <a:gd name="adj" fmla="val 10000"/>
            </a:avLst>
          </a:prstGeom>
          <a:solidFill>
            <a:srgbClr val="F0F0F0"/>
          </a:solidFill>
          <a:ln>
            <a:noFill/>
          </a:ln>
          <a:effectLst/>
        </p:spPr>
        <p:txBody>
          <a:bodyPr rtlCol="0" anchor="ctr"/>
          <a:lstStyle/>
          <a:p/>
        </p:txBody>
      </p:sp>
      <p:sp>
        <p:nvSpPr>
          <p:cNvPr id="34" name="TextBox 33"/>
          <p:cNvSpPr txBox="1"/>
          <p:nvPr/>
        </p:nvSpPr>
        <p:spPr>
          <a:xfrm>
            <a:off x="9671060"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Hindistan</a:t>
            </a:r>
          </a:p>
        </p:txBody>
      </p:sp>
      <p:sp>
        <p:nvSpPr>
          <p:cNvPr id="35" name="TextBox 34"/>
          <p:cNvSpPr txBox="1"/>
          <p:nvPr/>
        </p:nvSpPr>
        <p:spPr>
          <a:xfrm>
            <a:off x="9597908" y="336499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36" name="Rounded Rectangle 35"/>
          <p:cNvSpPr/>
          <p:nvPr/>
        </p:nvSpPr>
        <p:spPr>
          <a:xfrm>
            <a:off x="502920" y="4370832"/>
            <a:ext cx="2090867" cy="1691640"/>
          </a:xfrm>
          <a:prstGeom prst="roundRect">
            <a:avLst>
              <a:gd name="adj" fmla="val 10000"/>
            </a:avLst>
          </a:prstGeom>
          <a:solidFill>
            <a:srgbClr val="F0F0F0"/>
          </a:solidFill>
          <a:ln>
            <a:noFill/>
          </a:ln>
          <a:effectLst/>
        </p:spPr>
        <p:txBody>
          <a:bodyPr rtlCol="0" anchor="ctr"/>
          <a:lstStyle/>
          <a:p/>
        </p:txBody>
      </p:sp>
      <p:sp>
        <p:nvSpPr>
          <p:cNvPr id="37" name="TextBox 36"/>
          <p:cNvSpPr txBox="1"/>
          <p:nvPr/>
        </p:nvSpPr>
        <p:spPr>
          <a:xfrm>
            <a:off x="576072"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İsveç</a:t>
            </a:r>
          </a:p>
        </p:txBody>
      </p:sp>
      <p:sp>
        <p:nvSpPr>
          <p:cNvPr id="38" name="TextBox 37"/>
          <p:cNvSpPr txBox="1"/>
          <p:nvPr/>
        </p:nvSpPr>
        <p:spPr>
          <a:xfrm>
            <a:off x="502920" y="523951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39" name="Rounded Rectangle 38"/>
          <p:cNvSpPr/>
          <p:nvPr/>
        </p:nvSpPr>
        <p:spPr>
          <a:xfrm>
            <a:off x="2776667" y="4370832"/>
            <a:ext cx="2090867" cy="1691640"/>
          </a:xfrm>
          <a:prstGeom prst="roundRect">
            <a:avLst>
              <a:gd name="adj" fmla="val 10000"/>
            </a:avLst>
          </a:prstGeom>
          <a:solidFill>
            <a:srgbClr val="F0F0F0"/>
          </a:solidFill>
          <a:ln>
            <a:noFill/>
          </a:ln>
          <a:effectLst/>
        </p:spPr>
        <p:txBody>
          <a:bodyPr rtlCol="0" anchor="ctr"/>
          <a:lstStyle/>
          <a:p/>
        </p:txBody>
      </p:sp>
      <p:sp>
        <p:nvSpPr>
          <p:cNvPr id="40" name="TextBox 39"/>
          <p:cNvSpPr txBox="1"/>
          <p:nvPr/>
        </p:nvSpPr>
        <p:spPr>
          <a:xfrm>
            <a:off x="2849819"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Endonezya</a:t>
            </a:r>
          </a:p>
        </p:txBody>
      </p:sp>
      <p:sp>
        <p:nvSpPr>
          <p:cNvPr id="41" name="TextBox 40"/>
          <p:cNvSpPr txBox="1"/>
          <p:nvPr/>
        </p:nvSpPr>
        <p:spPr>
          <a:xfrm>
            <a:off x="2776667" y="523951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42" name="Rounded Rectangle 41"/>
          <p:cNvSpPr/>
          <p:nvPr/>
        </p:nvSpPr>
        <p:spPr>
          <a:xfrm>
            <a:off x="5050414" y="4370832"/>
            <a:ext cx="2090867" cy="1691640"/>
          </a:xfrm>
          <a:prstGeom prst="roundRect">
            <a:avLst>
              <a:gd name="adj" fmla="val 10000"/>
            </a:avLst>
          </a:prstGeom>
          <a:solidFill>
            <a:srgbClr val="F0F0F0"/>
          </a:solidFill>
          <a:ln>
            <a:noFill/>
          </a:ln>
          <a:effectLst/>
        </p:spPr>
        <p:txBody>
          <a:bodyPr rtlCol="0" anchor="ctr"/>
          <a:lstStyle/>
          <a:p/>
        </p:txBody>
      </p:sp>
      <p:sp>
        <p:nvSpPr>
          <p:cNvPr id="43" name="TextBox 42"/>
          <p:cNvSpPr txBox="1"/>
          <p:nvPr/>
        </p:nvSpPr>
        <p:spPr>
          <a:xfrm>
            <a:off x="5123566"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ABD</a:t>
            </a:r>
          </a:p>
        </p:txBody>
      </p:sp>
      <p:sp>
        <p:nvSpPr>
          <p:cNvPr id="44" name="TextBox 43"/>
          <p:cNvSpPr txBox="1"/>
          <p:nvPr/>
        </p:nvSpPr>
        <p:spPr>
          <a:xfrm>
            <a:off x="5050414" y="523951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45" name="Rounded Rectangle 44"/>
          <p:cNvSpPr/>
          <p:nvPr/>
        </p:nvSpPr>
        <p:spPr>
          <a:xfrm>
            <a:off x="7324161" y="4370832"/>
            <a:ext cx="2090867" cy="1691640"/>
          </a:xfrm>
          <a:prstGeom prst="roundRect">
            <a:avLst>
              <a:gd name="adj" fmla="val 10000"/>
            </a:avLst>
          </a:prstGeom>
          <a:solidFill>
            <a:srgbClr val="F0F0F0"/>
          </a:solidFill>
          <a:ln>
            <a:noFill/>
          </a:ln>
          <a:effectLst/>
        </p:spPr>
        <p:txBody>
          <a:bodyPr rtlCol="0" anchor="ctr"/>
          <a:lstStyle/>
          <a:p/>
        </p:txBody>
      </p:sp>
      <p:sp>
        <p:nvSpPr>
          <p:cNvPr id="46" name="TextBox 45"/>
          <p:cNvSpPr txBox="1"/>
          <p:nvPr/>
        </p:nvSpPr>
        <p:spPr>
          <a:xfrm>
            <a:off x="7397313"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Almanya</a:t>
            </a:r>
          </a:p>
        </p:txBody>
      </p:sp>
      <p:sp>
        <p:nvSpPr>
          <p:cNvPr id="47" name="TextBox 46"/>
          <p:cNvSpPr txBox="1"/>
          <p:nvPr/>
        </p:nvSpPr>
        <p:spPr>
          <a:xfrm>
            <a:off x="7324161" y="523951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48" name="Rounded Rectangle 47"/>
          <p:cNvSpPr/>
          <p:nvPr/>
        </p:nvSpPr>
        <p:spPr>
          <a:xfrm>
            <a:off x="9597908" y="4370832"/>
            <a:ext cx="2090867" cy="1691640"/>
          </a:xfrm>
          <a:prstGeom prst="roundRect">
            <a:avLst>
              <a:gd name="adj" fmla="val 10000"/>
            </a:avLst>
          </a:prstGeom>
          <a:solidFill>
            <a:srgbClr val="F0F0F0"/>
          </a:solidFill>
          <a:ln>
            <a:noFill/>
          </a:ln>
          <a:effectLst/>
        </p:spPr>
        <p:txBody>
          <a:bodyPr rtlCol="0" anchor="ctr"/>
          <a:lstStyle/>
          <a:p/>
        </p:txBody>
      </p:sp>
      <p:sp>
        <p:nvSpPr>
          <p:cNvPr id="49" name="TextBox 48"/>
          <p:cNvSpPr txBox="1"/>
          <p:nvPr/>
        </p:nvSpPr>
        <p:spPr>
          <a:xfrm>
            <a:off x="9671060"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Kanada</a:t>
            </a:r>
          </a:p>
        </p:txBody>
      </p:sp>
      <p:sp>
        <p:nvSpPr>
          <p:cNvPr id="50" name="TextBox 49"/>
          <p:cNvSpPr txBox="1"/>
          <p:nvPr/>
        </p:nvSpPr>
        <p:spPr>
          <a:xfrm>
            <a:off x="9597908" y="5239512"/>
            <a:ext cx="2090867" cy="658368"/>
          </a:xfrm>
          <a:prstGeom prst="rect">
            <a:avLst/>
          </a:prstGeom>
          <a:noFill/>
        </p:spPr>
        <p:txBody>
          <a:bodyPr wrap="square" anchor="ctr" lIns="73152" rIns="73152" tIns="36576" bIns="36576">
            <a:noAutofit/>
          </a:bodyPr>
          <a:lstStyle/>
          <a:p>
            <a:pPr algn="ctr">
              <a:spcBef>
                <a:spcPts val="0"/>
              </a:spcBef>
              <a:spcAft>
                <a:spcPts val="0"/>
              </a:spcAft>
            </a:pPr>
            <a:r>
              <a:rPr lang="tr-TR" sz="3000" b="1" i="0">
                <a:solidFill>
                  <a:srgbClr val="D9D9D9"/>
                </a:solidFill>
                <a:latin typeface="Calibri"/>
              </a:rPr>
              <a:t>?</a:t>
            </a:r>
          </a:p>
        </p:txBody>
      </p:sp>
      <p:sp>
        <p:nvSpPr>
          <p:cNvPr id="51" name="TextBox 5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52" name="Rounded Rectangle 5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160-161</a:t>
            </a:r>
          </a:p>
        </p:txBody>
      </p:sp>
      <p:sp>
        <p:nvSpPr>
          <p:cNvPr id="53" name="TextBox 5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281 / 379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Eşleştirme: hangi politika?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2127443" cy="1051560"/>
          </a:xfrm>
          <a:prstGeom prst="roundRect">
            <a:avLst>
              <a:gd name="adj" fmla="val 15000"/>
            </a:avLst>
          </a:prstGeom>
          <a:solidFill>
            <a:srgbClr val="D3373A"/>
          </a:solidFill>
          <a:ln>
            <a:noFill/>
          </a:ln>
          <a:effectLst/>
        </p:spPr>
        <p:txBody>
          <a:bodyPr rtlCol="0" anchor="ctr"/>
          <a:lstStyle/>
          <a:p/>
        </p:txBody>
      </p:sp>
      <p:sp>
        <p:nvSpPr>
          <p:cNvPr id="7" name="Oval 6"/>
          <p:cNvSpPr/>
          <p:nvPr/>
        </p:nvSpPr>
        <p:spPr>
          <a:xfrm>
            <a:off x="594360"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D3373A"/>
                </a:solidFill>
                <a:latin typeface="Calibri"/>
              </a:rPr>
              <a:t>1</a:t>
            </a:r>
          </a:p>
        </p:txBody>
      </p:sp>
      <p:sp>
        <p:nvSpPr>
          <p:cNvPr id="8" name="TextBox 7"/>
          <p:cNvSpPr txBox="1"/>
          <p:nvPr/>
        </p:nvSpPr>
        <p:spPr>
          <a:xfrm>
            <a:off x="1280160"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Artış hızını azaltma</a:t>
            </a:r>
          </a:p>
        </p:txBody>
      </p:sp>
      <p:sp>
        <p:nvSpPr>
          <p:cNvPr id="9" name="Rounded Rectangle 8"/>
          <p:cNvSpPr/>
          <p:nvPr/>
        </p:nvSpPr>
        <p:spPr>
          <a:xfrm>
            <a:off x="2767523" y="1216152"/>
            <a:ext cx="2127443" cy="1051560"/>
          </a:xfrm>
          <a:prstGeom prst="roundRect">
            <a:avLst>
              <a:gd name="adj" fmla="val 15000"/>
            </a:avLst>
          </a:prstGeom>
          <a:solidFill>
            <a:srgbClr val="D97300"/>
          </a:solidFill>
          <a:ln>
            <a:noFill/>
          </a:ln>
          <a:effectLst/>
        </p:spPr>
        <p:txBody>
          <a:bodyPr rtlCol="0" anchor="ctr"/>
          <a:lstStyle/>
          <a:p/>
        </p:txBody>
      </p:sp>
      <p:sp>
        <p:nvSpPr>
          <p:cNvPr id="10" name="Oval 9"/>
          <p:cNvSpPr/>
          <p:nvPr/>
        </p:nvSpPr>
        <p:spPr>
          <a:xfrm>
            <a:off x="2858963"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D97300"/>
                </a:solidFill>
                <a:latin typeface="Calibri"/>
              </a:rPr>
              <a:t>2</a:t>
            </a:r>
          </a:p>
        </p:txBody>
      </p:sp>
      <p:sp>
        <p:nvSpPr>
          <p:cNvPr id="11" name="TextBox 10"/>
          <p:cNvSpPr txBox="1"/>
          <p:nvPr/>
        </p:nvSpPr>
        <p:spPr>
          <a:xfrm>
            <a:off x="3544763"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Artış hızını artırma</a:t>
            </a:r>
          </a:p>
        </p:txBody>
      </p:sp>
      <p:sp>
        <p:nvSpPr>
          <p:cNvPr id="12" name="Rounded Rectangle 11"/>
          <p:cNvSpPr/>
          <p:nvPr/>
        </p:nvSpPr>
        <p:spPr>
          <a:xfrm>
            <a:off x="5032126" y="1216152"/>
            <a:ext cx="2127443" cy="1051560"/>
          </a:xfrm>
          <a:prstGeom prst="roundRect">
            <a:avLst>
              <a:gd name="adj" fmla="val 15000"/>
            </a:avLst>
          </a:prstGeom>
          <a:solidFill>
            <a:srgbClr val="1E7B6E"/>
          </a:solidFill>
          <a:ln>
            <a:noFill/>
          </a:ln>
          <a:effectLst/>
        </p:spPr>
        <p:txBody>
          <a:bodyPr rtlCol="0" anchor="ctr"/>
          <a:lstStyle/>
          <a:p/>
        </p:txBody>
      </p:sp>
      <p:sp>
        <p:nvSpPr>
          <p:cNvPr id="13" name="Oval 12"/>
          <p:cNvSpPr/>
          <p:nvPr/>
        </p:nvSpPr>
        <p:spPr>
          <a:xfrm>
            <a:off x="5123566"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1E7B6E"/>
                </a:solidFill>
                <a:latin typeface="Calibri"/>
              </a:rPr>
              <a:t>3</a:t>
            </a:r>
          </a:p>
        </p:txBody>
      </p:sp>
      <p:sp>
        <p:nvSpPr>
          <p:cNvPr id="14" name="TextBox 13"/>
          <p:cNvSpPr txBox="1"/>
          <p:nvPr/>
        </p:nvSpPr>
        <p:spPr>
          <a:xfrm>
            <a:off x="5809366"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Ülke içi dağılışı düzenleme</a:t>
            </a:r>
          </a:p>
        </p:txBody>
      </p:sp>
      <p:sp>
        <p:nvSpPr>
          <p:cNvPr id="15" name="Rounded Rectangle 14"/>
          <p:cNvSpPr/>
          <p:nvPr/>
        </p:nvSpPr>
        <p:spPr>
          <a:xfrm>
            <a:off x="7296729" y="1216152"/>
            <a:ext cx="2127443" cy="1051560"/>
          </a:xfrm>
          <a:prstGeom prst="roundRect">
            <a:avLst>
              <a:gd name="adj" fmla="val 15000"/>
            </a:avLst>
          </a:prstGeom>
          <a:solidFill>
            <a:srgbClr val="2C6696"/>
          </a:solidFill>
          <a:ln>
            <a:noFill/>
          </a:ln>
          <a:effectLst/>
        </p:spPr>
        <p:txBody>
          <a:bodyPr rtlCol="0" anchor="ctr"/>
          <a:lstStyle/>
          <a:p/>
        </p:txBody>
      </p:sp>
      <p:sp>
        <p:nvSpPr>
          <p:cNvPr id="16" name="Oval 15"/>
          <p:cNvSpPr/>
          <p:nvPr/>
        </p:nvSpPr>
        <p:spPr>
          <a:xfrm>
            <a:off x="7388169"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2C6696"/>
                </a:solidFill>
                <a:latin typeface="Calibri"/>
              </a:rPr>
              <a:t>4</a:t>
            </a:r>
          </a:p>
        </p:txBody>
      </p:sp>
      <p:sp>
        <p:nvSpPr>
          <p:cNvPr id="17" name="TextBox 16"/>
          <p:cNvSpPr txBox="1"/>
          <p:nvPr/>
        </p:nvSpPr>
        <p:spPr>
          <a:xfrm>
            <a:off x="8073969"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Demografik yapıyı iyileştirme</a:t>
            </a:r>
          </a:p>
        </p:txBody>
      </p:sp>
      <p:sp>
        <p:nvSpPr>
          <p:cNvPr id="18" name="Rounded Rectangle 17"/>
          <p:cNvSpPr/>
          <p:nvPr/>
        </p:nvSpPr>
        <p:spPr>
          <a:xfrm>
            <a:off x="9561332" y="1216152"/>
            <a:ext cx="2127443" cy="1051560"/>
          </a:xfrm>
          <a:prstGeom prst="roundRect">
            <a:avLst>
              <a:gd name="adj" fmla="val 15000"/>
            </a:avLst>
          </a:prstGeom>
          <a:solidFill>
            <a:srgbClr val="4F4F4F"/>
          </a:solidFill>
          <a:ln>
            <a:noFill/>
          </a:ln>
          <a:effectLst/>
        </p:spPr>
        <p:txBody>
          <a:bodyPr rtlCol="0" anchor="ctr"/>
          <a:lstStyle/>
          <a:p/>
        </p:txBody>
      </p:sp>
      <p:sp>
        <p:nvSpPr>
          <p:cNvPr id="19" name="Oval 18"/>
          <p:cNvSpPr/>
          <p:nvPr/>
        </p:nvSpPr>
        <p:spPr>
          <a:xfrm>
            <a:off x="9652772" y="1417320"/>
            <a:ext cx="640080" cy="64008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600" b="1" i="0">
                <a:solidFill>
                  <a:srgbClr val="4F4F4F"/>
                </a:solidFill>
                <a:latin typeface="Calibri"/>
              </a:rPr>
              <a:t>5</a:t>
            </a:r>
          </a:p>
        </p:txBody>
      </p:sp>
      <p:sp>
        <p:nvSpPr>
          <p:cNvPr id="20" name="TextBox 19"/>
          <p:cNvSpPr txBox="1"/>
          <p:nvPr/>
        </p:nvSpPr>
        <p:spPr>
          <a:xfrm>
            <a:off x="10338572" y="1243584"/>
            <a:ext cx="1286195" cy="99669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Göç politikası</a:t>
            </a:r>
          </a:p>
        </p:txBody>
      </p:sp>
      <p:sp>
        <p:nvSpPr>
          <p:cNvPr id="21" name="Rounded Rectangle 20"/>
          <p:cNvSpPr/>
          <p:nvPr/>
        </p:nvSpPr>
        <p:spPr>
          <a:xfrm>
            <a:off x="502920" y="2496312"/>
            <a:ext cx="2090867" cy="1691640"/>
          </a:xfrm>
          <a:prstGeom prst="roundRect">
            <a:avLst>
              <a:gd name="adj" fmla="val 10000"/>
            </a:avLst>
          </a:prstGeom>
          <a:solidFill>
            <a:srgbClr val="F0F0F0"/>
          </a:solidFill>
          <a:ln>
            <a:noFill/>
          </a:ln>
          <a:effectLst/>
        </p:spPr>
        <p:txBody>
          <a:bodyPr rtlCol="0" anchor="ctr"/>
          <a:lstStyle/>
          <a:p/>
        </p:txBody>
      </p:sp>
      <p:sp>
        <p:nvSpPr>
          <p:cNvPr id="22" name="TextBox 21"/>
          <p:cNvSpPr txBox="1"/>
          <p:nvPr/>
        </p:nvSpPr>
        <p:spPr>
          <a:xfrm>
            <a:off x="576072"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Afganistan</a:t>
            </a:r>
          </a:p>
        </p:txBody>
      </p:sp>
      <p:sp>
        <p:nvSpPr>
          <p:cNvPr id="23" name="Oval 22"/>
          <p:cNvSpPr/>
          <p:nvPr/>
        </p:nvSpPr>
        <p:spPr>
          <a:xfrm>
            <a:off x="1219169" y="3364992"/>
            <a:ext cx="658368" cy="65836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1</a:t>
            </a:r>
          </a:p>
        </p:txBody>
      </p:sp>
      <p:sp>
        <p:nvSpPr>
          <p:cNvPr id="24" name="Rounded Rectangle 23"/>
          <p:cNvSpPr/>
          <p:nvPr/>
        </p:nvSpPr>
        <p:spPr>
          <a:xfrm>
            <a:off x="2776667" y="2496312"/>
            <a:ext cx="2090867" cy="1691640"/>
          </a:xfrm>
          <a:prstGeom prst="roundRect">
            <a:avLst>
              <a:gd name="adj" fmla="val 10000"/>
            </a:avLst>
          </a:prstGeom>
          <a:solidFill>
            <a:srgbClr val="F0F0F0"/>
          </a:solidFill>
          <a:ln>
            <a:noFill/>
          </a:ln>
          <a:effectLst/>
        </p:spPr>
        <p:txBody>
          <a:bodyPr rtlCol="0" anchor="ctr"/>
          <a:lstStyle/>
          <a:p/>
        </p:txBody>
      </p:sp>
      <p:sp>
        <p:nvSpPr>
          <p:cNvPr id="25" name="TextBox 24"/>
          <p:cNvSpPr txBox="1"/>
          <p:nvPr/>
        </p:nvSpPr>
        <p:spPr>
          <a:xfrm>
            <a:off x="2849819"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Japonya</a:t>
            </a:r>
          </a:p>
        </p:txBody>
      </p:sp>
      <p:sp>
        <p:nvSpPr>
          <p:cNvPr id="26" name="Oval 25"/>
          <p:cNvSpPr/>
          <p:nvPr/>
        </p:nvSpPr>
        <p:spPr>
          <a:xfrm>
            <a:off x="3492916" y="3364992"/>
            <a:ext cx="658368" cy="658368"/>
          </a:xfrm>
          <a:prstGeom prst="ellipse">
            <a:avLst/>
          </a:prstGeom>
          <a:solidFill>
            <a:srgbClr val="D97300"/>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2</a:t>
            </a:r>
          </a:p>
        </p:txBody>
      </p:sp>
      <p:sp>
        <p:nvSpPr>
          <p:cNvPr id="27" name="Rounded Rectangle 26"/>
          <p:cNvSpPr/>
          <p:nvPr/>
        </p:nvSpPr>
        <p:spPr>
          <a:xfrm>
            <a:off x="5050414" y="2496312"/>
            <a:ext cx="2090867" cy="1691640"/>
          </a:xfrm>
          <a:prstGeom prst="roundRect">
            <a:avLst>
              <a:gd name="adj" fmla="val 10000"/>
            </a:avLst>
          </a:prstGeom>
          <a:solidFill>
            <a:srgbClr val="F0F0F0"/>
          </a:solidFill>
          <a:ln>
            <a:noFill/>
          </a:ln>
          <a:effectLst/>
        </p:spPr>
        <p:txBody>
          <a:bodyPr rtlCol="0" anchor="ctr"/>
          <a:lstStyle/>
          <a:p/>
        </p:txBody>
      </p:sp>
      <p:sp>
        <p:nvSpPr>
          <p:cNvPr id="28" name="TextBox 27"/>
          <p:cNvSpPr txBox="1"/>
          <p:nvPr/>
        </p:nvSpPr>
        <p:spPr>
          <a:xfrm>
            <a:off x="5123566"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Norveç</a:t>
            </a:r>
          </a:p>
        </p:txBody>
      </p:sp>
      <p:sp>
        <p:nvSpPr>
          <p:cNvPr id="29" name="Oval 28"/>
          <p:cNvSpPr/>
          <p:nvPr/>
        </p:nvSpPr>
        <p:spPr>
          <a:xfrm>
            <a:off x="5766663" y="3364992"/>
            <a:ext cx="658368" cy="65836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3</a:t>
            </a:r>
          </a:p>
        </p:txBody>
      </p:sp>
      <p:sp>
        <p:nvSpPr>
          <p:cNvPr id="30" name="Rounded Rectangle 29"/>
          <p:cNvSpPr/>
          <p:nvPr/>
        </p:nvSpPr>
        <p:spPr>
          <a:xfrm>
            <a:off x="7324161" y="2496312"/>
            <a:ext cx="2090867" cy="1691640"/>
          </a:xfrm>
          <a:prstGeom prst="roundRect">
            <a:avLst>
              <a:gd name="adj" fmla="val 10000"/>
            </a:avLst>
          </a:prstGeom>
          <a:solidFill>
            <a:srgbClr val="F0F0F0"/>
          </a:solidFill>
          <a:ln>
            <a:noFill/>
          </a:ln>
          <a:effectLst/>
        </p:spPr>
        <p:txBody>
          <a:bodyPr rtlCol="0" anchor="ctr"/>
          <a:lstStyle/>
          <a:p/>
        </p:txBody>
      </p:sp>
      <p:sp>
        <p:nvSpPr>
          <p:cNvPr id="31" name="TextBox 30"/>
          <p:cNvSpPr txBox="1"/>
          <p:nvPr/>
        </p:nvSpPr>
        <p:spPr>
          <a:xfrm>
            <a:off x="7397313"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Katar</a:t>
            </a:r>
          </a:p>
        </p:txBody>
      </p:sp>
      <p:sp>
        <p:nvSpPr>
          <p:cNvPr id="32" name="Oval 31"/>
          <p:cNvSpPr/>
          <p:nvPr/>
        </p:nvSpPr>
        <p:spPr>
          <a:xfrm>
            <a:off x="8040410" y="3364992"/>
            <a:ext cx="658368" cy="65836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5</a:t>
            </a:r>
          </a:p>
        </p:txBody>
      </p:sp>
      <p:sp>
        <p:nvSpPr>
          <p:cNvPr id="33" name="Rounded Rectangle 32"/>
          <p:cNvSpPr/>
          <p:nvPr/>
        </p:nvSpPr>
        <p:spPr>
          <a:xfrm>
            <a:off x="9597908" y="2496312"/>
            <a:ext cx="2090867" cy="1691640"/>
          </a:xfrm>
          <a:prstGeom prst="roundRect">
            <a:avLst>
              <a:gd name="adj" fmla="val 10000"/>
            </a:avLst>
          </a:prstGeom>
          <a:solidFill>
            <a:srgbClr val="FFF3D1"/>
          </a:solidFill>
          <a:ln w="31750">
            <a:solidFill>
              <a:srgbClr val="FCC021"/>
            </a:solidFill>
          </a:ln>
          <a:effectLst/>
        </p:spPr>
        <p:txBody>
          <a:bodyPr rtlCol="0" anchor="ctr"/>
          <a:lstStyle/>
          <a:p/>
        </p:txBody>
      </p:sp>
      <p:sp>
        <p:nvSpPr>
          <p:cNvPr id="34" name="TextBox 33"/>
          <p:cNvSpPr txBox="1"/>
          <p:nvPr/>
        </p:nvSpPr>
        <p:spPr>
          <a:xfrm>
            <a:off x="9671060" y="256946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Hindistan</a:t>
            </a:r>
          </a:p>
        </p:txBody>
      </p:sp>
      <p:sp>
        <p:nvSpPr>
          <p:cNvPr id="35" name="Oval 34"/>
          <p:cNvSpPr/>
          <p:nvPr/>
        </p:nvSpPr>
        <p:spPr>
          <a:xfrm>
            <a:off x="9916393" y="3364992"/>
            <a:ext cx="658368" cy="65836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1</a:t>
            </a:r>
          </a:p>
        </p:txBody>
      </p:sp>
      <p:sp>
        <p:nvSpPr>
          <p:cNvPr id="36" name="Oval 35"/>
          <p:cNvSpPr/>
          <p:nvPr/>
        </p:nvSpPr>
        <p:spPr>
          <a:xfrm>
            <a:off x="10711921" y="3364992"/>
            <a:ext cx="658368" cy="65836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3</a:t>
            </a:r>
          </a:p>
        </p:txBody>
      </p:sp>
      <p:sp>
        <p:nvSpPr>
          <p:cNvPr id="37" name="Rounded Rectangle 36"/>
          <p:cNvSpPr/>
          <p:nvPr/>
        </p:nvSpPr>
        <p:spPr>
          <a:xfrm>
            <a:off x="502920" y="4370832"/>
            <a:ext cx="2090867" cy="1691640"/>
          </a:xfrm>
          <a:prstGeom prst="roundRect">
            <a:avLst>
              <a:gd name="adj" fmla="val 10000"/>
            </a:avLst>
          </a:prstGeom>
          <a:solidFill>
            <a:srgbClr val="F0F0F0"/>
          </a:solidFill>
          <a:ln>
            <a:noFill/>
          </a:ln>
          <a:effectLst/>
        </p:spPr>
        <p:txBody>
          <a:bodyPr rtlCol="0" anchor="ctr"/>
          <a:lstStyle/>
          <a:p/>
        </p:txBody>
      </p:sp>
      <p:sp>
        <p:nvSpPr>
          <p:cNvPr id="38" name="TextBox 37"/>
          <p:cNvSpPr txBox="1"/>
          <p:nvPr/>
        </p:nvSpPr>
        <p:spPr>
          <a:xfrm>
            <a:off x="576072"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İsveç</a:t>
            </a:r>
          </a:p>
        </p:txBody>
      </p:sp>
      <p:sp>
        <p:nvSpPr>
          <p:cNvPr id="39" name="Oval 38"/>
          <p:cNvSpPr/>
          <p:nvPr/>
        </p:nvSpPr>
        <p:spPr>
          <a:xfrm>
            <a:off x="1219169" y="5239512"/>
            <a:ext cx="658368" cy="658368"/>
          </a:xfrm>
          <a:prstGeom prst="ellipse">
            <a:avLst/>
          </a:prstGeom>
          <a:solidFill>
            <a:srgbClr val="D97300"/>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2</a:t>
            </a:r>
          </a:p>
        </p:txBody>
      </p:sp>
      <p:sp>
        <p:nvSpPr>
          <p:cNvPr id="40" name="Rounded Rectangle 39"/>
          <p:cNvSpPr/>
          <p:nvPr/>
        </p:nvSpPr>
        <p:spPr>
          <a:xfrm>
            <a:off x="2776667" y="4370832"/>
            <a:ext cx="2090867" cy="1691640"/>
          </a:xfrm>
          <a:prstGeom prst="roundRect">
            <a:avLst>
              <a:gd name="adj" fmla="val 10000"/>
            </a:avLst>
          </a:prstGeom>
          <a:solidFill>
            <a:srgbClr val="F0F0F0"/>
          </a:solidFill>
          <a:ln>
            <a:noFill/>
          </a:ln>
          <a:effectLst/>
        </p:spPr>
        <p:txBody>
          <a:bodyPr rtlCol="0" anchor="ctr"/>
          <a:lstStyle/>
          <a:p/>
        </p:txBody>
      </p:sp>
      <p:sp>
        <p:nvSpPr>
          <p:cNvPr id="41" name="TextBox 40"/>
          <p:cNvSpPr txBox="1"/>
          <p:nvPr/>
        </p:nvSpPr>
        <p:spPr>
          <a:xfrm>
            <a:off x="2849819"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Endonezya</a:t>
            </a:r>
          </a:p>
        </p:txBody>
      </p:sp>
      <p:sp>
        <p:nvSpPr>
          <p:cNvPr id="42" name="Oval 41"/>
          <p:cNvSpPr/>
          <p:nvPr/>
        </p:nvSpPr>
        <p:spPr>
          <a:xfrm>
            <a:off x="3492916" y="5239512"/>
            <a:ext cx="658368" cy="65836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3</a:t>
            </a:r>
          </a:p>
        </p:txBody>
      </p:sp>
      <p:sp>
        <p:nvSpPr>
          <p:cNvPr id="43" name="Rounded Rectangle 42"/>
          <p:cNvSpPr/>
          <p:nvPr/>
        </p:nvSpPr>
        <p:spPr>
          <a:xfrm>
            <a:off x="5050414" y="4370832"/>
            <a:ext cx="2090867" cy="1691640"/>
          </a:xfrm>
          <a:prstGeom prst="roundRect">
            <a:avLst>
              <a:gd name="adj" fmla="val 10000"/>
            </a:avLst>
          </a:prstGeom>
          <a:solidFill>
            <a:srgbClr val="F0F0F0"/>
          </a:solidFill>
          <a:ln>
            <a:noFill/>
          </a:ln>
          <a:effectLst/>
        </p:spPr>
        <p:txBody>
          <a:bodyPr rtlCol="0" anchor="ctr"/>
          <a:lstStyle/>
          <a:p/>
        </p:txBody>
      </p:sp>
      <p:sp>
        <p:nvSpPr>
          <p:cNvPr id="44" name="TextBox 43"/>
          <p:cNvSpPr txBox="1"/>
          <p:nvPr/>
        </p:nvSpPr>
        <p:spPr>
          <a:xfrm>
            <a:off x="5123566"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ABD</a:t>
            </a:r>
          </a:p>
        </p:txBody>
      </p:sp>
      <p:sp>
        <p:nvSpPr>
          <p:cNvPr id="45" name="Oval 44"/>
          <p:cNvSpPr/>
          <p:nvPr/>
        </p:nvSpPr>
        <p:spPr>
          <a:xfrm>
            <a:off x="5766663" y="5239512"/>
            <a:ext cx="658368" cy="65836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5</a:t>
            </a:r>
          </a:p>
        </p:txBody>
      </p:sp>
      <p:sp>
        <p:nvSpPr>
          <p:cNvPr id="46" name="Rounded Rectangle 45"/>
          <p:cNvSpPr/>
          <p:nvPr/>
        </p:nvSpPr>
        <p:spPr>
          <a:xfrm>
            <a:off x="7324161" y="4370832"/>
            <a:ext cx="2090867" cy="1691640"/>
          </a:xfrm>
          <a:prstGeom prst="roundRect">
            <a:avLst>
              <a:gd name="adj" fmla="val 10000"/>
            </a:avLst>
          </a:prstGeom>
          <a:solidFill>
            <a:srgbClr val="FFF3D1"/>
          </a:solidFill>
          <a:ln w="31750">
            <a:solidFill>
              <a:srgbClr val="FCC021"/>
            </a:solidFill>
          </a:ln>
          <a:effectLst/>
        </p:spPr>
        <p:txBody>
          <a:bodyPr rtlCol="0" anchor="ctr"/>
          <a:lstStyle/>
          <a:p/>
        </p:txBody>
      </p:sp>
      <p:sp>
        <p:nvSpPr>
          <p:cNvPr id="47" name="TextBox 46"/>
          <p:cNvSpPr txBox="1"/>
          <p:nvPr/>
        </p:nvSpPr>
        <p:spPr>
          <a:xfrm>
            <a:off x="7397313"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Almanya</a:t>
            </a:r>
          </a:p>
        </p:txBody>
      </p:sp>
      <p:sp>
        <p:nvSpPr>
          <p:cNvPr id="48" name="Oval 47"/>
          <p:cNvSpPr/>
          <p:nvPr/>
        </p:nvSpPr>
        <p:spPr>
          <a:xfrm>
            <a:off x="7642646" y="5239512"/>
            <a:ext cx="658368" cy="658368"/>
          </a:xfrm>
          <a:prstGeom prst="ellipse">
            <a:avLst/>
          </a:prstGeom>
          <a:solidFill>
            <a:srgbClr val="D97300"/>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2</a:t>
            </a:r>
          </a:p>
        </p:txBody>
      </p:sp>
      <p:sp>
        <p:nvSpPr>
          <p:cNvPr id="49" name="Oval 48"/>
          <p:cNvSpPr/>
          <p:nvPr/>
        </p:nvSpPr>
        <p:spPr>
          <a:xfrm>
            <a:off x="8438174" y="5239512"/>
            <a:ext cx="658368" cy="65836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5</a:t>
            </a:r>
          </a:p>
        </p:txBody>
      </p:sp>
      <p:sp>
        <p:nvSpPr>
          <p:cNvPr id="50" name="Rounded Rectangle 49"/>
          <p:cNvSpPr/>
          <p:nvPr/>
        </p:nvSpPr>
        <p:spPr>
          <a:xfrm>
            <a:off x="9597908" y="4370832"/>
            <a:ext cx="2090867" cy="1691640"/>
          </a:xfrm>
          <a:prstGeom prst="roundRect">
            <a:avLst>
              <a:gd name="adj" fmla="val 10000"/>
            </a:avLst>
          </a:prstGeom>
          <a:solidFill>
            <a:srgbClr val="FFF3D1"/>
          </a:solidFill>
          <a:ln w="31750">
            <a:solidFill>
              <a:srgbClr val="FCC021"/>
            </a:solidFill>
          </a:ln>
          <a:effectLst/>
        </p:spPr>
        <p:txBody>
          <a:bodyPr rtlCol="0" anchor="ctr"/>
          <a:lstStyle/>
          <a:p/>
        </p:txBody>
      </p:sp>
      <p:sp>
        <p:nvSpPr>
          <p:cNvPr id="51" name="TextBox 50"/>
          <p:cNvSpPr txBox="1"/>
          <p:nvPr/>
        </p:nvSpPr>
        <p:spPr>
          <a:xfrm>
            <a:off x="9671060" y="4443984"/>
            <a:ext cx="194456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62626"/>
                </a:solidFill>
                <a:latin typeface="Calibri"/>
              </a:rPr>
              <a:t>Kanada</a:t>
            </a:r>
          </a:p>
        </p:txBody>
      </p:sp>
      <p:sp>
        <p:nvSpPr>
          <p:cNvPr id="52" name="Oval 51"/>
          <p:cNvSpPr/>
          <p:nvPr/>
        </p:nvSpPr>
        <p:spPr>
          <a:xfrm>
            <a:off x="9916393" y="5239512"/>
            <a:ext cx="658368" cy="65836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3</a:t>
            </a:r>
          </a:p>
        </p:txBody>
      </p:sp>
      <p:sp>
        <p:nvSpPr>
          <p:cNvPr id="53" name="Oval 52"/>
          <p:cNvSpPr/>
          <p:nvPr/>
        </p:nvSpPr>
        <p:spPr>
          <a:xfrm>
            <a:off x="10711921" y="5239512"/>
            <a:ext cx="658368" cy="65836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600" b="1" i="0">
                <a:solidFill>
                  <a:srgbClr val="FFFFFF"/>
                </a:solidFill>
                <a:latin typeface="Calibri"/>
              </a:rPr>
              <a:t>5</a:t>
            </a:r>
          </a:p>
        </p:txBody>
      </p:sp>
      <p:sp>
        <p:nvSpPr>
          <p:cNvPr id="54" name="TextBox 5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55" name="Rounded Rectangle 5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160-161</a:t>
            </a:r>
          </a:p>
        </p:txBody>
      </p:sp>
      <p:sp>
        <p:nvSpPr>
          <p:cNvPr id="56" name="TextBox 5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282 / 379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Kitapta Almanya, Katar, ABD, Kanada ve Avustralya hangi politikayı uygulayan ülkelere örnektir?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artış hızını azaltma</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Nüfusun ülke içindeki dağılışını düzenleme</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Göç politikası belirleme</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Demografik yapıyı iyileştirme</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Tarımsal üretimi artırma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161</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283 / 379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Kitapta Almanya, Katar, ABD, Kanada ve Avustralya hangi politikayı uygulayan ülkelere örnektir?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 artış hızını azaltma</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Nüfusun ülke içindeki dağılışını düzenleme</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Göç politikası belirleme</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Demografik yapıyı iyileştirme</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Tarımsal üretimi artırma</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Çalışma çağındaki nüfus oranı yetersiz, iş gücü ihtiyacı fazla olan bu ülkeler göç almaya yönelik uygulamaları nüfus politikalarına dâhil eder (s. 161).</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161</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284 / 379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gelişmiş ülkelerde doğum oranlarının azalmasına neden olan etkenler hangileridir?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Eğitim seviyesi, kentleşme ve kadınların iş hayatına katılımı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Salgın hastalıklar ve savaşlar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Kırsal nüfusun hızla artması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Okuma yazma oranının düşmesi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Sağlık hizmetlerinin yetersiz olması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285 / 379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gelişmiş ülkelerde doğum oranlarının azalmasına neden olan etkenler hangileridir?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Eğitim seviyesi, kentleşme ve kadınların iş hayatına katılımı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Salgın hastalıklar ve savaşlar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Kırsal nüfusun hızla artması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Okuma yazma oranının düşmesi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Sağlık hizmetlerinin yetersiz olması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Gelişmiş ülkelerde eğitim seviyesi, kentleşme oranı ve kadınların iş hayatına katılımının yüksek olması doğum oranlarının azalmasına neden olur; bu ülkeler nüfus artış hızını artırmaya çalışır (s. 160).</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286 / 379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 · 2 dk</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7A4EA0"/>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7A4EA0"/>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7A4EA0"/>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7A4EA0"/>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7A4EA0"/>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7A4EA0"/>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7A4EA0"/>
                </a:solidFill>
                <a:latin typeface="Calibri"/>
              </a:rPr>
              <a:t>1-4. gruplar “fırsattır”, 5-8. gruplar “sorundur” tarafında · kanıt kartı ve şapka kartları malzeme sorumlusunda</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287 / 379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Münazara: hızlı nüfus artışı fırsat mı, sorun mu?</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UYGULAMA</a:t>
            </a:r>
          </a:p>
        </p:txBody>
      </p:sp>
      <p:sp>
        <p:nvSpPr>
          <p:cNvPr id="6" name="Rounded Rectangle 5"/>
          <p:cNvSpPr/>
          <p:nvPr/>
        </p:nvSpPr>
        <p:spPr>
          <a:xfrm>
            <a:off x="502920" y="1216152"/>
            <a:ext cx="11185855" cy="64008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262626"/>
                </a:solidFill>
                <a:latin typeface="Calibri"/>
              </a:rPr>
              <a:t>Yönerge 1: Aşağıda verilen iki farklı görüşü münazara kurallarına uygun şekilde tartışınız.</a:t>
            </a:r>
          </a:p>
        </p:txBody>
      </p:sp>
      <p:sp>
        <p:nvSpPr>
          <p:cNvPr id="7" name="Rounded Rectangle 6"/>
          <p:cNvSpPr/>
          <p:nvPr/>
        </p:nvSpPr>
        <p:spPr>
          <a:xfrm>
            <a:off x="502920" y="2039112"/>
            <a:ext cx="5455767" cy="2103120"/>
          </a:xfrm>
          <a:prstGeom prst="roundRect">
            <a:avLst>
              <a:gd name="adj" fmla="val 8000"/>
            </a:avLst>
          </a:prstGeom>
          <a:solidFill>
            <a:srgbClr val="FFF3D1"/>
          </a:solidFill>
          <a:ln w="31750">
            <a:solidFill>
              <a:srgbClr val="D97300"/>
            </a:solidFill>
          </a:ln>
          <a:effectLst/>
        </p:spPr>
        <p:txBody>
          <a:bodyPr rtlCol="0" anchor="ctr"/>
          <a:lstStyle/>
          <a:p/>
        </p:txBody>
      </p:sp>
      <p:sp>
        <p:nvSpPr>
          <p:cNvPr id="8" name="Rounded Rectangle 7"/>
          <p:cNvSpPr/>
          <p:nvPr/>
        </p:nvSpPr>
        <p:spPr>
          <a:xfrm>
            <a:off x="685800" y="1792224"/>
            <a:ext cx="2103120" cy="548640"/>
          </a:xfrm>
          <a:prstGeom prst="roundRect">
            <a:avLst>
              <a:gd name="adj" fmla="val 40000"/>
            </a:avLst>
          </a:prstGeom>
          <a:solidFill>
            <a:srgbClr val="D97300"/>
          </a:solidFill>
          <a:ln>
            <a:noFill/>
          </a:ln>
          <a:effectLst/>
        </p:spPr>
        <p:txBody>
          <a:bodyPr rtlCol="0" anchor="ctr" wrap="square" lIns="128016" rIns="128016" tIns="18288" bIns="18288">
            <a:noAutofit/>
          </a:bodyPr>
          <a:lstStyle/>
          <a:p>
            <a:pPr algn="ctr">
              <a:spcBef>
                <a:spcPts val="0"/>
              </a:spcBef>
              <a:spcAft>
                <a:spcPts val="0"/>
              </a:spcAft>
            </a:pPr>
            <a:r>
              <a:rPr lang="tr-TR" sz="1800" b="1" i="0">
                <a:solidFill>
                  <a:srgbClr val="FFFFFF"/>
                </a:solidFill>
                <a:latin typeface="Calibri"/>
              </a:rPr>
              <a:t>1-4. gruplar</a:t>
            </a:r>
          </a:p>
        </p:txBody>
      </p:sp>
      <p:sp>
        <p:nvSpPr>
          <p:cNvPr id="9" name="TextBox 8"/>
          <p:cNvSpPr txBox="1"/>
          <p:nvPr/>
        </p:nvSpPr>
        <p:spPr>
          <a:xfrm>
            <a:off x="731520" y="2359152"/>
            <a:ext cx="4998567" cy="1691640"/>
          </a:xfrm>
          <a:prstGeom prst="rect">
            <a:avLst/>
          </a:prstGeom>
          <a:noFill/>
        </p:spPr>
        <p:txBody>
          <a:bodyPr wrap="square" anchor="ctr" lIns="73152" rIns="73152" tIns="36576" bIns="36576">
            <a:noAutofit/>
          </a:bodyPr>
          <a:lstStyle/>
          <a:p>
            <a:pPr algn="ctr">
              <a:spcBef>
                <a:spcPts val="0"/>
              </a:spcBef>
              <a:spcAft>
                <a:spcPts val="0"/>
              </a:spcAft>
            </a:pPr>
            <a:r>
              <a:rPr lang="tr-TR" sz="2700" b="1" i="0">
                <a:solidFill>
                  <a:srgbClr val="262626"/>
                </a:solidFill>
                <a:latin typeface="Calibri"/>
              </a:rPr>
              <a:t>Nüfus artışının fazla olması ve ülkenin hızlı nüfuslanması fırsattır.</a:t>
            </a:r>
          </a:p>
        </p:txBody>
      </p:sp>
      <p:sp>
        <p:nvSpPr>
          <p:cNvPr id="10" name="Rounded Rectangle 9"/>
          <p:cNvSpPr/>
          <p:nvPr/>
        </p:nvSpPr>
        <p:spPr>
          <a:xfrm>
            <a:off x="6233007" y="2039112"/>
            <a:ext cx="5455767" cy="2103120"/>
          </a:xfrm>
          <a:prstGeom prst="roundRect">
            <a:avLst>
              <a:gd name="adj" fmla="val 8000"/>
            </a:avLst>
          </a:prstGeom>
          <a:solidFill>
            <a:srgbClr val="E3ECF5"/>
          </a:solidFill>
          <a:ln w="31750">
            <a:solidFill>
              <a:srgbClr val="2C6696"/>
            </a:solidFill>
          </a:ln>
          <a:effectLst/>
        </p:spPr>
        <p:txBody>
          <a:bodyPr rtlCol="0" anchor="ctr"/>
          <a:lstStyle/>
          <a:p/>
        </p:txBody>
      </p:sp>
      <p:sp>
        <p:nvSpPr>
          <p:cNvPr id="11" name="Rounded Rectangle 10"/>
          <p:cNvSpPr/>
          <p:nvPr/>
        </p:nvSpPr>
        <p:spPr>
          <a:xfrm>
            <a:off x="6415887" y="1792224"/>
            <a:ext cx="2103120" cy="548640"/>
          </a:xfrm>
          <a:prstGeom prst="roundRect">
            <a:avLst>
              <a:gd name="adj" fmla="val 40000"/>
            </a:avLst>
          </a:prstGeom>
          <a:solidFill>
            <a:srgbClr val="2C6696"/>
          </a:solidFill>
          <a:ln>
            <a:noFill/>
          </a:ln>
          <a:effectLst/>
        </p:spPr>
        <p:txBody>
          <a:bodyPr rtlCol="0" anchor="ctr" wrap="square" lIns="128016" rIns="128016" tIns="18288" bIns="18288">
            <a:noAutofit/>
          </a:bodyPr>
          <a:lstStyle/>
          <a:p>
            <a:pPr algn="ctr">
              <a:spcBef>
                <a:spcPts val="0"/>
              </a:spcBef>
              <a:spcAft>
                <a:spcPts val="0"/>
              </a:spcAft>
            </a:pPr>
            <a:r>
              <a:rPr lang="tr-TR" sz="1800" b="1" i="0">
                <a:solidFill>
                  <a:srgbClr val="FFFFFF"/>
                </a:solidFill>
                <a:latin typeface="Calibri"/>
              </a:rPr>
              <a:t>5-8. gruplar</a:t>
            </a:r>
          </a:p>
        </p:txBody>
      </p:sp>
      <p:sp>
        <p:nvSpPr>
          <p:cNvPr id="12" name="TextBox 11"/>
          <p:cNvSpPr txBox="1"/>
          <p:nvPr/>
        </p:nvSpPr>
        <p:spPr>
          <a:xfrm>
            <a:off x="6461607" y="2359152"/>
            <a:ext cx="4998567" cy="1691640"/>
          </a:xfrm>
          <a:prstGeom prst="rect">
            <a:avLst/>
          </a:prstGeom>
          <a:noFill/>
        </p:spPr>
        <p:txBody>
          <a:bodyPr wrap="square" anchor="ctr" lIns="73152" rIns="73152" tIns="36576" bIns="36576">
            <a:noAutofit/>
          </a:bodyPr>
          <a:lstStyle/>
          <a:p>
            <a:pPr algn="ctr">
              <a:spcBef>
                <a:spcPts val="0"/>
              </a:spcBef>
              <a:spcAft>
                <a:spcPts val="0"/>
              </a:spcAft>
            </a:pPr>
            <a:r>
              <a:rPr lang="tr-TR" sz="2700" b="1" i="0">
                <a:solidFill>
                  <a:srgbClr val="262626"/>
                </a:solidFill>
                <a:latin typeface="Calibri"/>
              </a:rPr>
              <a:t>Nüfus artışının fazla olması ve ülkenin hızlı nüfuslanması sorundur.</a:t>
            </a:r>
          </a:p>
        </p:txBody>
      </p:sp>
      <p:sp>
        <p:nvSpPr>
          <p:cNvPr id="13" name="Rounded Rectangle 12"/>
          <p:cNvSpPr/>
          <p:nvPr/>
        </p:nvSpPr>
        <p:spPr>
          <a:xfrm>
            <a:off x="502920" y="4416552"/>
            <a:ext cx="2487853" cy="868680"/>
          </a:xfrm>
          <a:prstGeom prst="roundRect">
            <a:avLst>
              <a:gd name="adj" fmla="val 8000"/>
            </a:avLst>
          </a:prstGeom>
          <a:solidFill>
            <a:srgbClr val="7A4EA0"/>
          </a:solidFill>
          <a:ln>
            <a:noFill/>
          </a:ln>
          <a:effectLst/>
        </p:spPr>
        <p:txBody>
          <a:bodyPr rtlCol="0" anchor="ctr" wrap="square" lIns="128016" rIns="128016" tIns="18288" bIns="18288">
            <a:noAutofit/>
          </a:bodyPr>
          <a:lstStyle/>
          <a:p>
            <a:pPr algn="ctr">
              <a:spcBef>
                <a:spcPts val="0"/>
              </a:spcBef>
              <a:spcAft>
                <a:spcPts val="0"/>
              </a:spcAft>
            </a:pPr>
            <a:r>
              <a:rPr lang="tr-TR" sz="1800" b="1" i="0">
                <a:solidFill>
                  <a:srgbClr val="FFFFFF"/>
                </a:solidFill>
                <a:latin typeface="Calibri"/>
              </a:rPr>
              <a:t>HAZIRLIK</a:t>
            </a:r>
          </a:p>
          <a:p>
            <a:pPr algn="ctr">
              <a:spcBef>
                <a:spcPts val="0"/>
              </a:spcBef>
              <a:spcAft>
                <a:spcPts val="0"/>
              </a:spcAft>
            </a:pPr>
            <a:r>
              <a:rPr lang="tr-TR" sz="2200" b="1" i="0">
                <a:solidFill>
                  <a:srgbClr val="FFFFFF"/>
                </a:solidFill>
                <a:latin typeface="Calibri"/>
              </a:rPr>
              <a:t>4 dk</a:t>
            </a:r>
          </a:p>
        </p:txBody>
      </p:sp>
      <p:cxnSp>
        <p:nvCxnSpPr>
          <p:cNvPr id="14" name="Connector 13"/>
          <p:cNvCxnSpPr/>
          <p:nvPr/>
        </p:nvCxnSpPr>
        <p:spPr>
          <a:xfrm>
            <a:off x="3045637" y="4850892"/>
            <a:ext cx="301752" cy="0"/>
          </a:xfrm>
          <a:prstGeom prst="line">
            <a:avLst/>
          </a:prstGeom>
          <a:ln w="38100">
            <a:solidFill>
              <a:srgbClr val="4F4F4F"/>
            </a:solidFill>
            <a:tailEnd type="triangle" w="med" len="med"/>
          </a:ln>
        </p:spPr>
      </p:cxnSp>
      <p:sp>
        <p:nvSpPr>
          <p:cNvPr id="15" name="Rounded Rectangle 14"/>
          <p:cNvSpPr/>
          <p:nvPr/>
        </p:nvSpPr>
        <p:spPr>
          <a:xfrm>
            <a:off x="3402253" y="4416552"/>
            <a:ext cx="2487853" cy="868680"/>
          </a:xfrm>
          <a:prstGeom prst="roundRect">
            <a:avLst>
              <a:gd name="adj" fmla="val 8000"/>
            </a:avLst>
          </a:prstGeom>
          <a:solidFill>
            <a:srgbClr val="7A4EA0"/>
          </a:solidFill>
          <a:ln>
            <a:noFill/>
          </a:ln>
          <a:effectLst/>
        </p:spPr>
        <p:txBody>
          <a:bodyPr rtlCol="0" anchor="ctr" wrap="square" lIns="128016" rIns="128016" tIns="18288" bIns="18288">
            <a:noAutofit/>
          </a:bodyPr>
          <a:lstStyle/>
          <a:p>
            <a:pPr algn="ctr">
              <a:spcBef>
                <a:spcPts val="0"/>
              </a:spcBef>
              <a:spcAft>
                <a:spcPts val="0"/>
              </a:spcAft>
            </a:pPr>
            <a:r>
              <a:rPr lang="tr-TR" sz="1800" b="1" i="0">
                <a:solidFill>
                  <a:srgbClr val="FFFFFF"/>
                </a:solidFill>
                <a:latin typeface="Calibri"/>
              </a:rPr>
              <a:t>AÇILIŞ</a:t>
            </a:r>
          </a:p>
          <a:p>
            <a:pPr algn="ctr">
              <a:spcBef>
                <a:spcPts val="0"/>
              </a:spcBef>
              <a:spcAft>
                <a:spcPts val="0"/>
              </a:spcAft>
            </a:pPr>
            <a:r>
              <a:rPr lang="tr-TR" sz="2200" b="1" i="0">
                <a:solidFill>
                  <a:srgbClr val="FFFFFF"/>
                </a:solidFill>
                <a:latin typeface="Calibri"/>
              </a:rPr>
              <a:t>2 × 1 dk</a:t>
            </a:r>
          </a:p>
        </p:txBody>
      </p:sp>
      <p:cxnSp>
        <p:nvCxnSpPr>
          <p:cNvPr id="16" name="Connector 15"/>
          <p:cNvCxnSpPr/>
          <p:nvPr/>
        </p:nvCxnSpPr>
        <p:spPr>
          <a:xfrm>
            <a:off x="5944971" y="4850892"/>
            <a:ext cx="301752" cy="0"/>
          </a:xfrm>
          <a:prstGeom prst="line">
            <a:avLst/>
          </a:prstGeom>
          <a:ln w="38100">
            <a:solidFill>
              <a:srgbClr val="4F4F4F"/>
            </a:solidFill>
            <a:tailEnd type="triangle" w="med" len="med"/>
          </a:ln>
        </p:spPr>
      </p:cxnSp>
      <p:sp>
        <p:nvSpPr>
          <p:cNvPr id="17" name="Rounded Rectangle 16"/>
          <p:cNvSpPr/>
          <p:nvPr/>
        </p:nvSpPr>
        <p:spPr>
          <a:xfrm>
            <a:off x="6301587" y="4416552"/>
            <a:ext cx="2487853" cy="868680"/>
          </a:xfrm>
          <a:prstGeom prst="roundRect">
            <a:avLst>
              <a:gd name="adj" fmla="val 8000"/>
            </a:avLst>
          </a:prstGeom>
          <a:solidFill>
            <a:srgbClr val="7A4EA0"/>
          </a:solidFill>
          <a:ln>
            <a:noFill/>
          </a:ln>
          <a:effectLst/>
        </p:spPr>
        <p:txBody>
          <a:bodyPr rtlCol="0" anchor="ctr" wrap="square" lIns="128016" rIns="128016" tIns="18288" bIns="18288">
            <a:noAutofit/>
          </a:bodyPr>
          <a:lstStyle/>
          <a:p>
            <a:pPr algn="ctr">
              <a:spcBef>
                <a:spcPts val="0"/>
              </a:spcBef>
              <a:spcAft>
                <a:spcPts val="0"/>
              </a:spcAft>
            </a:pPr>
            <a:r>
              <a:rPr lang="tr-TR" sz="1800" b="1" i="0">
                <a:solidFill>
                  <a:srgbClr val="FFFFFF"/>
                </a:solidFill>
                <a:latin typeface="Calibri"/>
              </a:rPr>
              <a:t>KARŞILIK</a:t>
            </a:r>
          </a:p>
          <a:p>
            <a:pPr algn="ctr">
              <a:spcBef>
                <a:spcPts val="0"/>
              </a:spcBef>
              <a:spcAft>
                <a:spcPts val="0"/>
              </a:spcAft>
            </a:pPr>
            <a:r>
              <a:rPr lang="tr-TR" sz="2200" b="1" i="0">
                <a:solidFill>
                  <a:srgbClr val="FFFFFF"/>
                </a:solidFill>
                <a:latin typeface="Calibri"/>
              </a:rPr>
              <a:t>2 × 1 dk</a:t>
            </a:r>
          </a:p>
        </p:txBody>
      </p:sp>
      <p:cxnSp>
        <p:nvCxnSpPr>
          <p:cNvPr id="18" name="Connector 17"/>
          <p:cNvCxnSpPr/>
          <p:nvPr/>
        </p:nvCxnSpPr>
        <p:spPr>
          <a:xfrm>
            <a:off x="8844305" y="4850892"/>
            <a:ext cx="301752" cy="0"/>
          </a:xfrm>
          <a:prstGeom prst="line">
            <a:avLst/>
          </a:prstGeom>
          <a:ln w="38100">
            <a:solidFill>
              <a:srgbClr val="4F4F4F"/>
            </a:solidFill>
            <a:tailEnd type="triangle" w="med" len="med"/>
          </a:ln>
        </p:spPr>
      </p:cxnSp>
      <p:sp>
        <p:nvSpPr>
          <p:cNvPr id="19" name="Rounded Rectangle 18"/>
          <p:cNvSpPr/>
          <p:nvPr/>
        </p:nvSpPr>
        <p:spPr>
          <a:xfrm>
            <a:off x="9200921" y="4416552"/>
            <a:ext cx="2487853" cy="868680"/>
          </a:xfrm>
          <a:prstGeom prst="roundRect">
            <a:avLst>
              <a:gd name="adj" fmla="val 8000"/>
            </a:avLst>
          </a:prstGeom>
          <a:solidFill>
            <a:srgbClr val="7A4EA0"/>
          </a:solidFill>
          <a:ln>
            <a:noFill/>
          </a:ln>
          <a:effectLst/>
        </p:spPr>
        <p:txBody>
          <a:bodyPr rtlCol="0" anchor="ctr" wrap="square" lIns="128016" rIns="128016" tIns="18288" bIns="18288">
            <a:noAutofit/>
          </a:bodyPr>
          <a:lstStyle/>
          <a:p>
            <a:pPr algn="ctr">
              <a:spcBef>
                <a:spcPts val="0"/>
              </a:spcBef>
              <a:spcAft>
                <a:spcPts val="0"/>
              </a:spcAft>
            </a:pPr>
            <a:r>
              <a:rPr lang="tr-TR" sz="1800" b="1" i="0">
                <a:solidFill>
                  <a:srgbClr val="FFFFFF"/>
                </a:solidFill>
                <a:latin typeface="Calibri"/>
              </a:rPr>
              <a:t>KAPANIŞ</a:t>
            </a:r>
          </a:p>
          <a:p>
            <a:pPr algn="ctr">
              <a:spcBef>
                <a:spcPts val="0"/>
              </a:spcBef>
              <a:spcAft>
                <a:spcPts val="0"/>
              </a:spcAft>
            </a:pPr>
            <a:r>
              <a:rPr lang="tr-TR" sz="2200" b="1" i="0">
                <a:solidFill>
                  <a:srgbClr val="FFFFFF"/>
                </a:solidFill>
                <a:latin typeface="Calibri"/>
              </a:rPr>
              <a:t>2 × 30 sn</a:t>
            </a:r>
          </a:p>
        </p:txBody>
      </p:sp>
      <p:sp>
        <p:nvSpPr>
          <p:cNvPr id="20" name="Rounded Rectangle 19"/>
          <p:cNvSpPr/>
          <p:nvPr/>
        </p:nvSpPr>
        <p:spPr>
          <a:xfrm>
            <a:off x="502920" y="5468112"/>
            <a:ext cx="11185855" cy="82296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000" b="0" i="0">
                <a:solidFill>
                  <a:srgbClr val="262626"/>
                </a:solidFill>
                <a:latin typeface="Calibri"/>
              </a:rPr>
              <a:t>Kanıt yalnız kitaptan (s. 158, 160-161) · Söz kesilmez · Kişiye değil, görüşe karşı konuş.</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159</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288 / 379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Münazara — örnek kanıtlar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55767" cy="34290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55767" cy="530352"/>
          </a:xfrm>
          <a:prstGeom prst="roundRect">
            <a:avLst>
              <a:gd name="adj" fmla="val 25000"/>
            </a:avLst>
          </a:prstGeom>
          <a:solidFill>
            <a:srgbClr val="D97300"/>
          </a:solidFill>
          <a:ln>
            <a:noFill/>
          </a:ln>
          <a:effectLst/>
        </p:spPr>
        <p:txBody>
          <a:bodyPr rtlCol="0" anchor="ctr"/>
          <a:lstStyle/>
          <a:p/>
        </p:txBody>
      </p:sp>
      <p:sp>
        <p:nvSpPr>
          <p:cNvPr id="8" name="Rectangle 7"/>
          <p:cNvSpPr/>
          <p:nvPr/>
        </p:nvSpPr>
        <p:spPr>
          <a:xfrm>
            <a:off x="502920" y="1481328"/>
            <a:ext cx="5455767" cy="265176"/>
          </a:xfrm>
          <a:prstGeom prst="rect">
            <a:avLst/>
          </a:prstGeom>
          <a:solidFill>
            <a:srgbClr val="D97300"/>
          </a:solidFill>
          <a:ln>
            <a:noFill/>
          </a:ln>
          <a:effectLst/>
        </p:spPr>
        <p:txBody>
          <a:bodyPr rtlCol="0" anchor="ctr"/>
          <a:lstStyle/>
          <a:p/>
        </p:txBody>
      </p:sp>
      <p:sp>
        <p:nvSpPr>
          <p:cNvPr id="9" name="TextBox 8"/>
          <p:cNvSpPr txBox="1"/>
          <p:nvPr/>
        </p:nvSpPr>
        <p:spPr>
          <a:xfrm>
            <a:off x="594360" y="121615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Fırsattır (1-4. gruplar)</a:t>
            </a:r>
          </a:p>
        </p:txBody>
      </p:sp>
      <p:sp>
        <p:nvSpPr>
          <p:cNvPr id="10" name="TextBox 9"/>
          <p:cNvSpPr txBox="1"/>
          <p:nvPr/>
        </p:nvSpPr>
        <p:spPr>
          <a:xfrm>
            <a:off x="612648" y="1819656"/>
            <a:ext cx="5236311" cy="27523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Nüfus askerî, siyasi ve ekonomik açıdan potansiyel bir güçtür (s. 158).</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Genç nüfus çalışma çağına girince demografik fırsat penceresi açılır (s. 158).</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Düşük artışın getirdiği yaşlanma ve iş gücü açığı yaşanmaz (s. 160).</a:t>
            </a:r>
          </a:p>
        </p:txBody>
      </p:sp>
      <p:sp>
        <p:nvSpPr>
          <p:cNvPr id="11" name="Rounded Rectangle 10"/>
          <p:cNvSpPr/>
          <p:nvPr/>
        </p:nvSpPr>
        <p:spPr>
          <a:xfrm>
            <a:off x="6233007" y="1216152"/>
            <a:ext cx="5455767" cy="34290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233007" y="1216152"/>
            <a:ext cx="5455767"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6233007" y="1481328"/>
            <a:ext cx="5455767" cy="265176"/>
          </a:xfrm>
          <a:prstGeom prst="rect">
            <a:avLst/>
          </a:prstGeom>
          <a:solidFill>
            <a:srgbClr val="2C6696"/>
          </a:solidFill>
          <a:ln>
            <a:noFill/>
          </a:ln>
          <a:effectLst/>
        </p:spPr>
        <p:txBody>
          <a:bodyPr rtlCol="0" anchor="ctr"/>
          <a:lstStyle/>
          <a:p/>
        </p:txBody>
      </p:sp>
      <p:sp>
        <p:nvSpPr>
          <p:cNvPr id="14" name="TextBox 13"/>
          <p:cNvSpPr txBox="1"/>
          <p:nvPr/>
        </p:nvSpPr>
        <p:spPr>
          <a:xfrm>
            <a:off x="6324447" y="121615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Sorundur (5-8. gruplar)</a:t>
            </a:r>
          </a:p>
        </p:txBody>
      </p:sp>
      <p:sp>
        <p:nvSpPr>
          <p:cNvPr id="15" name="TextBox 14"/>
          <p:cNvSpPr txBox="1"/>
          <p:nvPr/>
        </p:nvSpPr>
        <p:spPr>
          <a:xfrm>
            <a:off x="6342735" y="1819656"/>
            <a:ext cx="5236311" cy="27523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Eğitim, sağlık gibi sosyal hizmetler yetersiz kalır (s. 160).</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Doğal kaynaklar aşırı tüketilir; yetersiz beslenme, konut açığı, işsizlik, çarpık kentleşme (s. 160).</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Kişi başına düşen millî gelir azalır; favelalar (s. 160-161).</a:t>
            </a:r>
          </a:p>
        </p:txBody>
      </p:sp>
      <p:sp>
        <p:nvSpPr>
          <p:cNvPr id="16" name="Rounded Rectangle 15"/>
          <p:cNvSpPr/>
          <p:nvPr/>
        </p:nvSpPr>
        <p:spPr>
          <a:xfrm>
            <a:off x="502920" y="4828032"/>
            <a:ext cx="11185855" cy="1463040"/>
          </a:xfrm>
          <a:prstGeom prst="roundRect">
            <a:avLst>
              <a:gd name="adj" fmla="val 8000"/>
            </a:avLst>
          </a:prstGeom>
          <a:solidFill>
            <a:srgbClr val="E3F1E4"/>
          </a:solidFill>
          <a:ln w="19050">
            <a:solidFill>
              <a:srgbClr val="2E7D32"/>
            </a:solidFill>
          </a:ln>
          <a:effectLst/>
        </p:spPr>
        <p:txBody>
          <a:bodyPr rtlCol="0" anchor="ctr" wrap="square" lIns="201168" rIns="201168" tIns="73152" bIns="73152">
            <a:noAutofit/>
          </a:bodyPr>
          <a:lstStyle/>
          <a:p>
            <a:pPr algn="l">
              <a:spcBef>
                <a:spcPts val="0"/>
              </a:spcBef>
              <a:spcAft>
                <a:spcPts val="0"/>
              </a:spcAft>
            </a:pPr>
            <a:r>
              <a:rPr lang="tr-TR" sz="2100" b="1" i="0">
                <a:solidFill>
                  <a:srgbClr val="262626"/>
                </a:solidFill>
                <a:latin typeface="Calibri"/>
              </a:rPr>
              <a:t>İyi bir konuşma:</a:t>
            </a:r>
            <a:r>
              <a:rPr lang="tr-TR" sz="2100" b="0" i="0">
                <a:solidFill>
                  <a:srgbClr val="262626"/>
                </a:solidFill>
                <a:latin typeface="Calibri"/>
              </a:rPr>
              <a:t> iddia + kitaptan kanıt + karşı görüşe cevap + saygılı dil.</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158-161</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289 / 379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Soru üretelim: fırsat, sorun ve politika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SÜREÇ a · 2 dk</a:t>
            </a:r>
          </a:p>
        </p:txBody>
      </p:sp>
      <p:sp>
        <p:nvSpPr>
          <p:cNvPr id="6" name="Rounded Rectangle 5"/>
          <p:cNvSpPr/>
          <p:nvPr/>
        </p:nvSpPr>
        <p:spPr>
          <a:xfrm>
            <a:off x="502920" y="1216152"/>
            <a:ext cx="11185855" cy="11887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0"/>
              </a:spcAft>
            </a:pPr>
            <a:r>
              <a:rPr lang="tr-TR" sz="2400" b="1" i="0">
                <a:solidFill>
                  <a:srgbClr val="262626"/>
                </a:solidFill>
                <a:latin typeface="Calibri"/>
              </a:rPr>
              <a:t>Grubunla, bir fırsat ya da sorunu bir nüfus politikasına bağlayan iki soru yaz.</a:t>
            </a:r>
          </a:p>
        </p:txBody>
      </p:sp>
      <p:sp>
        <p:nvSpPr>
          <p:cNvPr id="7" name="Rounded Rectangle 6"/>
          <p:cNvSpPr/>
          <p:nvPr/>
        </p:nvSpPr>
        <p:spPr>
          <a:xfrm>
            <a:off x="502920" y="2633472"/>
            <a:ext cx="3576218" cy="86868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400" b="1" i="0">
                <a:solidFill>
                  <a:srgbClr val="7A4EA0"/>
                </a:solidFill>
                <a:latin typeface="Calibri"/>
              </a:rPr>
              <a:t>Neden … ?</a:t>
            </a:r>
          </a:p>
        </p:txBody>
      </p:sp>
      <p:sp>
        <p:nvSpPr>
          <p:cNvPr id="8" name="Rounded Rectangle 7"/>
          <p:cNvSpPr/>
          <p:nvPr/>
        </p:nvSpPr>
        <p:spPr>
          <a:xfrm>
            <a:off x="4307738" y="2633472"/>
            <a:ext cx="3576218" cy="86868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400" b="1" i="0">
                <a:solidFill>
                  <a:srgbClr val="7A4EA0"/>
                </a:solidFill>
                <a:latin typeface="Calibri"/>
              </a:rPr>
              <a:t>… olursa ne olur?</a:t>
            </a:r>
          </a:p>
        </p:txBody>
      </p:sp>
      <p:sp>
        <p:nvSpPr>
          <p:cNvPr id="9" name="Rounded Rectangle 8"/>
          <p:cNvSpPr/>
          <p:nvPr/>
        </p:nvSpPr>
        <p:spPr>
          <a:xfrm>
            <a:off x="8112556" y="2633472"/>
            <a:ext cx="3576218" cy="86868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400" b="1" i="0">
                <a:solidFill>
                  <a:srgbClr val="7A4EA0"/>
                </a:solidFill>
                <a:latin typeface="Calibri"/>
              </a:rPr>
              <a:t>Hangi politika … ?</a:t>
            </a:r>
          </a:p>
        </p:txBody>
      </p:sp>
      <p:sp>
        <p:nvSpPr>
          <p:cNvPr id="10" name="Rounded Rectangle 9"/>
          <p:cNvSpPr/>
          <p:nvPr/>
        </p:nvSpPr>
        <p:spPr>
          <a:xfrm>
            <a:off x="502920" y="3685032"/>
            <a:ext cx="3576218" cy="86868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400" b="1" i="0">
                <a:solidFill>
                  <a:srgbClr val="7A4EA0"/>
                </a:solidFill>
                <a:latin typeface="Calibri"/>
              </a:rPr>
              <a:t>… nasıl fırsata çevrilir?</a:t>
            </a:r>
          </a:p>
        </p:txBody>
      </p:sp>
      <p:sp>
        <p:nvSpPr>
          <p:cNvPr id="11" name="Rounded Rectangle 10"/>
          <p:cNvSpPr/>
          <p:nvPr/>
        </p:nvSpPr>
        <p:spPr>
          <a:xfrm>
            <a:off x="4307738" y="3685032"/>
            <a:ext cx="3576218" cy="86868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400" b="1" i="0">
                <a:solidFill>
                  <a:srgbClr val="7A4EA0"/>
                </a:solidFill>
                <a:latin typeface="Calibri"/>
              </a:rPr>
              <a:t>… sorunu nasıl çözülür?</a:t>
            </a:r>
          </a:p>
        </p:txBody>
      </p:sp>
      <p:sp>
        <p:nvSpPr>
          <p:cNvPr id="12" name="Rounded Rectangle 11"/>
          <p:cNvSpPr/>
          <p:nvPr/>
        </p:nvSpPr>
        <p:spPr>
          <a:xfrm>
            <a:off x="8112556" y="3685032"/>
            <a:ext cx="3576218" cy="86868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400" b="1" i="0">
                <a:solidFill>
                  <a:srgbClr val="7A4EA0"/>
                </a:solidFill>
                <a:latin typeface="Calibri"/>
              </a:rPr>
              <a:t>… ile … nasıl ilişkili?</a:t>
            </a:r>
          </a:p>
        </p:txBody>
      </p:sp>
      <p:sp>
        <p:nvSpPr>
          <p:cNvPr id="13" name="Rounded Rectangle 12"/>
          <p:cNvSpPr/>
          <p:nvPr/>
        </p:nvSpPr>
        <p:spPr>
          <a:xfrm>
            <a:off x="502920" y="4828032"/>
            <a:ext cx="11185855" cy="146304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100" b="0" i="0">
                <a:solidFill>
                  <a:srgbClr val="262626"/>
                </a:solidFill>
                <a:latin typeface="Calibri"/>
              </a:rPr>
              <a:t>Sorularınız, altı şapka çalışmasının ve performans görevinizin başlangıcı olacak.</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290 / 379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Soru üretimi — örnek sorular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338328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338328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327355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Örnek sorgulama soruları</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Nüfusu hızla artan bir ülke, artan genç nüfusunu nasıl fırsata çevirebilir?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Doğum oranı düşen bir ülke, iş gücü açığını hangi politikalarla kapatabilir?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Nüfusun büyük kentlerde toplanması hangi sorunlara yol açar; nasıl bir politika gerekir?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Eğitim ve sağlığa yapılan yatırım, nüfusun niteliğini nasıl değiştirir?</a:t>
            </a:r>
          </a:p>
        </p:txBody>
      </p:sp>
      <p:sp>
        <p:nvSpPr>
          <p:cNvPr id="9" name="Rounded Rectangle 8"/>
          <p:cNvSpPr/>
          <p:nvPr/>
        </p:nvSpPr>
        <p:spPr>
          <a:xfrm>
            <a:off x="502920" y="4782312"/>
            <a:ext cx="11185855" cy="1508760"/>
          </a:xfrm>
          <a:prstGeom prst="roundRect">
            <a:avLst>
              <a:gd name="adj" fmla="val 8000"/>
            </a:avLst>
          </a:prstGeom>
          <a:solidFill>
            <a:srgbClr val="E3F1E4"/>
          </a:solidFill>
          <a:ln w="19050">
            <a:solidFill>
              <a:srgbClr val="2E7D32"/>
            </a:solidFill>
          </a:ln>
          <a:effectLst/>
        </p:spPr>
        <p:txBody>
          <a:bodyPr rtlCol="0" anchor="ctr" wrap="square" lIns="201168" rIns="201168" tIns="73152" bIns="73152">
            <a:noAutofit/>
          </a:bodyPr>
          <a:lstStyle/>
          <a:p>
            <a:pPr algn="l">
              <a:spcBef>
                <a:spcPts val="0"/>
              </a:spcBef>
              <a:spcAft>
                <a:spcPts val="0"/>
              </a:spcAft>
            </a:pPr>
            <a:r>
              <a:rPr lang="tr-TR" sz="2100" b="1" i="0">
                <a:solidFill>
                  <a:srgbClr val="262626"/>
                </a:solidFill>
                <a:latin typeface="Calibri"/>
              </a:rPr>
              <a:t>İyi bir soru:</a:t>
            </a:r>
            <a:r>
              <a:rPr lang="tr-TR" sz="2100" b="0" i="0">
                <a:solidFill>
                  <a:srgbClr val="262626"/>
                </a:solidFill>
                <a:latin typeface="Calibri"/>
              </a:rPr>
              <a:t> fırsatı ya da sorunu bir politikaya bağlar · cevabı veriyle aranabilir · evet/hayırla bitmez.</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291 / 379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Münazaradan sonra: öğrenme günlüğüne yaz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GÜNLÜK</a:t>
            </a:r>
          </a:p>
        </p:txBody>
      </p:sp>
      <p:sp>
        <p:nvSpPr>
          <p:cNvPr id="6" name="Rounded Rectangle 5"/>
          <p:cNvSpPr/>
          <p:nvPr/>
        </p:nvSpPr>
        <p:spPr>
          <a:xfrm>
            <a:off x="502920" y="1216152"/>
            <a:ext cx="11185855" cy="2706624"/>
          </a:xfrm>
          <a:prstGeom prst="roundRect">
            <a:avLst>
              <a:gd name="adj" fmla="val 5000"/>
            </a:avLst>
          </a:prstGeom>
          <a:solidFill>
            <a:srgbClr val="F0F0F0"/>
          </a:solidFill>
          <a:ln>
            <a:noFill/>
          </a:ln>
          <a:effectLst/>
        </p:spPr>
        <p:txBody>
          <a:bodyPr rtlCol="0" anchor="ctr"/>
          <a:lstStyle/>
          <a:p/>
        </p:txBody>
      </p:sp>
      <p:sp>
        <p:nvSpPr>
          <p:cNvPr id="7" name="TextBox 6"/>
          <p:cNvSpPr txBox="1"/>
          <p:nvPr/>
        </p:nvSpPr>
        <p:spPr>
          <a:xfrm>
            <a:off x="685800" y="1261872"/>
            <a:ext cx="3657600" cy="384048"/>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A4EA0"/>
                </a:solidFill>
                <a:latin typeface="Calibri"/>
              </a:rPr>
              <a:t>Yönerge 2</a:t>
            </a:r>
          </a:p>
        </p:txBody>
      </p:sp>
      <p:sp>
        <p:nvSpPr>
          <p:cNvPr id="8" name="Oval 7"/>
          <p:cNvSpPr/>
          <p:nvPr/>
        </p:nvSpPr>
        <p:spPr>
          <a:xfrm>
            <a:off x="685800" y="1764792"/>
            <a:ext cx="530352" cy="530352"/>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9" name="TextBox 8"/>
          <p:cNvSpPr txBox="1"/>
          <p:nvPr/>
        </p:nvSpPr>
        <p:spPr>
          <a:xfrm>
            <a:off x="1371600" y="1673352"/>
            <a:ext cx="10134295" cy="71323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Tartışılan konu hakkında benimsediğiniz görüşü yazınız.</a:t>
            </a:r>
          </a:p>
        </p:txBody>
      </p:sp>
      <p:sp>
        <p:nvSpPr>
          <p:cNvPr id="10" name="Oval 9"/>
          <p:cNvSpPr/>
          <p:nvPr/>
        </p:nvSpPr>
        <p:spPr>
          <a:xfrm>
            <a:off x="685800" y="2514600"/>
            <a:ext cx="530352" cy="530352"/>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371600" y="2423160"/>
            <a:ext cx="10134295" cy="71323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Görüşünüzü belirlerken dikkate aldığınız kanıtları açıklayınız.</a:t>
            </a:r>
          </a:p>
        </p:txBody>
      </p:sp>
      <p:sp>
        <p:nvSpPr>
          <p:cNvPr id="12" name="Oval 11"/>
          <p:cNvSpPr/>
          <p:nvPr/>
        </p:nvSpPr>
        <p:spPr>
          <a:xfrm>
            <a:off x="685800" y="3264408"/>
            <a:ext cx="530352" cy="530352"/>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3" name="TextBox 12"/>
          <p:cNvSpPr txBox="1"/>
          <p:nvPr/>
        </p:nvSpPr>
        <p:spPr>
          <a:xfrm>
            <a:off x="1371600" y="3172968"/>
            <a:ext cx="10134295" cy="71323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İki farklı görüşü değerlendirerek nüfus artışı yüksek olan bir ülkede nasıl bir nüfus politikası izlenmesi gerektiğini gerekçeleriyle açıklayınız.</a:t>
            </a:r>
          </a:p>
        </p:txBody>
      </p:sp>
      <p:sp>
        <p:nvSpPr>
          <p:cNvPr id="14" name="Rounded Rectangle 13"/>
          <p:cNvSpPr/>
          <p:nvPr/>
        </p:nvSpPr>
        <p:spPr>
          <a:xfrm>
            <a:off x="502920" y="4059936"/>
            <a:ext cx="11185855" cy="1956816"/>
          </a:xfrm>
          <a:prstGeom prst="roundRect">
            <a:avLst>
              <a:gd name="adj" fmla="val 5000"/>
            </a:avLst>
          </a:prstGeom>
          <a:solidFill>
            <a:srgbClr val="F0F0F0"/>
          </a:solidFill>
          <a:ln>
            <a:noFill/>
          </a:ln>
          <a:effectLst/>
        </p:spPr>
        <p:txBody>
          <a:bodyPr rtlCol="0" anchor="ctr"/>
          <a:lstStyle/>
          <a:p/>
        </p:txBody>
      </p:sp>
      <p:sp>
        <p:nvSpPr>
          <p:cNvPr id="15" name="TextBox 14"/>
          <p:cNvSpPr txBox="1"/>
          <p:nvPr/>
        </p:nvSpPr>
        <p:spPr>
          <a:xfrm>
            <a:off x="685800" y="4105656"/>
            <a:ext cx="3657600" cy="384048"/>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A4EA0"/>
                </a:solidFill>
                <a:latin typeface="Calibri"/>
              </a:rPr>
              <a:t>Yönerge 3</a:t>
            </a:r>
          </a:p>
        </p:txBody>
      </p:sp>
      <p:sp>
        <p:nvSpPr>
          <p:cNvPr id="16" name="Oval 15"/>
          <p:cNvSpPr/>
          <p:nvPr/>
        </p:nvSpPr>
        <p:spPr>
          <a:xfrm>
            <a:off x="685800" y="4608576"/>
            <a:ext cx="530352" cy="530352"/>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371600" y="4517136"/>
            <a:ext cx="10134295" cy="71323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Bir ülkede nüfus artışının az olmasının ortaya çıkaracağı fırsatlar nelerdir?</a:t>
            </a:r>
          </a:p>
        </p:txBody>
      </p:sp>
      <p:sp>
        <p:nvSpPr>
          <p:cNvPr id="18" name="Oval 17"/>
          <p:cNvSpPr/>
          <p:nvPr/>
        </p:nvSpPr>
        <p:spPr>
          <a:xfrm>
            <a:off x="685800" y="5358384"/>
            <a:ext cx="530352" cy="530352"/>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19" name="TextBox 18"/>
          <p:cNvSpPr txBox="1"/>
          <p:nvPr/>
        </p:nvSpPr>
        <p:spPr>
          <a:xfrm>
            <a:off x="1371600" y="5266944"/>
            <a:ext cx="10134295" cy="71323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Bir ülkede nüfus artışının az olmasının ortaya çıkaracağı sorunlar nelerdir?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159</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292 / 379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Münazaradan sonra —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932688"/>
          </a:xfrm>
          <a:prstGeom prst="roundRect">
            <a:avLst>
              <a:gd name="adj" fmla="val 10000"/>
            </a:avLst>
          </a:prstGeom>
          <a:solidFill>
            <a:srgbClr val="E3F1E4"/>
          </a:solidFill>
          <a:ln>
            <a:noFill/>
          </a:ln>
          <a:effectLst/>
        </p:spPr>
        <p:txBody>
          <a:bodyPr rtlCol="0" anchor="ctr"/>
          <a:lstStyle/>
          <a:p/>
        </p:txBody>
      </p:sp>
      <p:sp>
        <p:nvSpPr>
          <p:cNvPr id="7" name="Oval 6"/>
          <p:cNvSpPr/>
          <p:nvPr/>
        </p:nvSpPr>
        <p:spPr>
          <a:xfrm>
            <a:off x="640080" y="1426464"/>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325880" y="1243584"/>
            <a:ext cx="10225735" cy="87782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Örnek görüş: Nüfus artışı ülkenin koşullarına göre fırsat da sorun da olabilir; hizmetler yetersizse sorundur.</a:t>
            </a:r>
          </a:p>
        </p:txBody>
      </p:sp>
      <p:sp>
        <p:nvSpPr>
          <p:cNvPr id="9" name="Rounded Rectangle 8"/>
          <p:cNvSpPr/>
          <p:nvPr/>
        </p:nvSpPr>
        <p:spPr>
          <a:xfrm>
            <a:off x="502920" y="2240280"/>
            <a:ext cx="11185855" cy="932688"/>
          </a:xfrm>
          <a:prstGeom prst="roundRect">
            <a:avLst>
              <a:gd name="adj" fmla="val 10000"/>
            </a:avLst>
          </a:prstGeom>
          <a:solidFill>
            <a:srgbClr val="E3F1E4"/>
          </a:solidFill>
          <a:ln>
            <a:noFill/>
          </a:ln>
          <a:effectLst/>
        </p:spPr>
        <p:txBody>
          <a:bodyPr rtlCol="0" anchor="ctr"/>
          <a:lstStyle/>
          <a:p/>
        </p:txBody>
      </p:sp>
      <p:sp>
        <p:nvSpPr>
          <p:cNvPr id="10" name="Oval 9"/>
          <p:cNvSpPr/>
          <p:nvPr/>
        </p:nvSpPr>
        <p:spPr>
          <a:xfrm>
            <a:off x="640080" y="2450592"/>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325880" y="2267712"/>
            <a:ext cx="10225735" cy="87782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Kanıtlar: nüfus bir güçtür (s. 158) · hızlı artış eğitim ve sağlık hizmetlerini yetersiz bırakır, konut açığı ve işsizlik doğurur (s. 160) · favelalar (s. 161).</a:t>
            </a:r>
          </a:p>
        </p:txBody>
      </p:sp>
      <p:sp>
        <p:nvSpPr>
          <p:cNvPr id="12" name="Rounded Rectangle 11"/>
          <p:cNvSpPr/>
          <p:nvPr/>
        </p:nvSpPr>
        <p:spPr>
          <a:xfrm>
            <a:off x="502920" y="3264408"/>
            <a:ext cx="11185855" cy="932688"/>
          </a:xfrm>
          <a:prstGeom prst="roundRect">
            <a:avLst>
              <a:gd name="adj" fmla="val 10000"/>
            </a:avLst>
          </a:prstGeom>
          <a:solidFill>
            <a:srgbClr val="E3F1E4"/>
          </a:solidFill>
          <a:ln>
            <a:noFill/>
          </a:ln>
          <a:effectLst/>
        </p:spPr>
        <p:txBody>
          <a:bodyPr rtlCol="0" anchor="ctr"/>
          <a:lstStyle/>
          <a:p/>
        </p:txBody>
      </p:sp>
      <p:sp>
        <p:nvSpPr>
          <p:cNvPr id="13" name="Oval 12"/>
          <p:cNvSpPr/>
          <p:nvPr/>
        </p:nvSpPr>
        <p:spPr>
          <a:xfrm>
            <a:off x="640080" y="347472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325880" y="3291840"/>
            <a:ext cx="10225735" cy="87782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 artış hızını azaltma + demografik yapıyı iyileştirme: eğitim, sağlık ve istihdam olanaklarını artırmak (s. 160-161).</a:t>
            </a:r>
          </a:p>
        </p:txBody>
      </p:sp>
      <p:sp>
        <p:nvSpPr>
          <p:cNvPr id="15" name="Rounded Rectangle 14"/>
          <p:cNvSpPr/>
          <p:nvPr/>
        </p:nvSpPr>
        <p:spPr>
          <a:xfrm>
            <a:off x="502920" y="4288536"/>
            <a:ext cx="11185855" cy="932688"/>
          </a:xfrm>
          <a:prstGeom prst="roundRect">
            <a:avLst>
              <a:gd name="adj" fmla="val 10000"/>
            </a:avLst>
          </a:prstGeom>
          <a:solidFill>
            <a:srgbClr val="E3F1E4"/>
          </a:solidFill>
          <a:ln>
            <a:noFill/>
          </a:ln>
          <a:effectLst/>
        </p:spPr>
        <p:txBody>
          <a:bodyPr rtlCol="0" anchor="ctr"/>
          <a:lstStyle/>
          <a:p/>
        </p:txBody>
      </p:sp>
      <p:sp>
        <p:nvSpPr>
          <p:cNvPr id="16" name="Oval 15"/>
          <p:cNvSpPr/>
          <p:nvPr/>
        </p:nvSpPr>
        <p:spPr>
          <a:xfrm>
            <a:off x="640080" y="4498848"/>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325880" y="4315968"/>
            <a:ext cx="10225735" cy="87782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Fırsatlar: eğitim ve sağlık hizmetleri nüfusa yetebilir; doğal kaynaklar üzerindeki baskı, konut açığı ve işsizlik azalır; nüfusun niteliğine yatırım kolaylaşır.</a:t>
            </a:r>
          </a:p>
        </p:txBody>
      </p:sp>
      <p:sp>
        <p:nvSpPr>
          <p:cNvPr id="18" name="Rounded Rectangle 17"/>
          <p:cNvSpPr/>
          <p:nvPr/>
        </p:nvSpPr>
        <p:spPr>
          <a:xfrm>
            <a:off x="502920" y="5312664"/>
            <a:ext cx="11185855" cy="932688"/>
          </a:xfrm>
          <a:prstGeom prst="roundRect">
            <a:avLst>
              <a:gd name="adj" fmla="val 10000"/>
            </a:avLst>
          </a:prstGeom>
          <a:solidFill>
            <a:srgbClr val="E3F1E4"/>
          </a:solidFill>
          <a:ln>
            <a:noFill/>
          </a:ln>
          <a:effectLst/>
        </p:spPr>
        <p:txBody>
          <a:bodyPr rtlCol="0" anchor="ctr"/>
          <a:lstStyle/>
          <a:p/>
        </p:txBody>
      </p:sp>
      <p:sp>
        <p:nvSpPr>
          <p:cNvPr id="19" name="Oval 18"/>
          <p:cNvSpPr/>
          <p:nvPr/>
        </p:nvSpPr>
        <p:spPr>
          <a:xfrm>
            <a:off x="640080" y="5522976"/>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0" name="TextBox 19"/>
          <p:cNvSpPr txBox="1"/>
          <p:nvPr/>
        </p:nvSpPr>
        <p:spPr>
          <a:xfrm>
            <a:off x="1325880" y="5340096"/>
            <a:ext cx="10225735" cy="87782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Sorunlar: genç nüfus azalır, yaşlı nüfus oranı artar, çalışma çağındaki nüfus giderek azalır; iş gücü açığı ekonomiyi olumsuz etkiler (s. 160).</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158-161</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293 / 379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Coğrafi sorgulama: beş adım</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SÜREÇ a-d</a:t>
            </a:r>
          </a:p>
        </p:txBody>
      </p:sp>
      <p:sp>
        <p:nvSpPr>
          <p:cNvPr id="6" name="Rounded Rectangle 5"/>
          <p:cNvSpPr/>
          <p:nvPr/>
        </p:nvSpPr>
        <p:spPr>
          <a:xfrm>
            <a:off x="502920" y="1353312"/>
            <a:ext cx="1981139" cy="1051560"/>
          </a:xfrm>
          <a:prstGeom prst="roundRect">
            <a:avLst>
              <a:gd name="adj" fmla="val 15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1 · Soru sor</a:t>
            </a:r>
          </a:p>
        </p:txBody>
      </p:sp>
      <p:sp>
        <p:nvSpPr>
          <p:cNvPr id="7" name="TextBox 6"/>
          <p:cNvSpPr txBox="1"/>
          <p:nvPr/>
        </p:nvSpPr>
        <p:spPr>
          <a:xfrm>
            <a:off x="502920" y="2468880"/>
            <a:ext cx="1981139" cy="365760"/>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767676"/>
                </a:solidFill>
                <a:latin typeface="Calibri"/>
              </a:rPr>
              <a:t>süreç a</a:t>
            </a:r>
          </a:p>
        </p:txBody>
      </p:sp>
      <p:sp>
        <p:nvSpPr>
          <p:cNvPr id="8" name="TextBox 7"/>
          <p:cNvSpPr txBox="1"/>
          <p:nvPr/>
        </p:nvSpPr>
        <p:spPr>
          <a:xfrm>
            <a:off x="502920" y="2834640"/>
            <a:ext cx="1981139" cy="10972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262626"/>
                </a:solidFill>
                <a:latin typeface="Calibri"/>
              </a:rPr>
              <a:t>Münazaradan sonra yazdığın sorular</a:t>
            </a:r>
          </a:p>
        </p:txBody>
      </p:sp>
      <p:cxnSp>
        <p:nvCxnSpPr>
          <p:cNvPr id="9" name="Connector 8"/>
          <p:cNvCxnSpPr/>
          <p:nvPr/>
        </p:nvCxnSpPr>
        <p:spPr>
          <a:xfrm>
            <a:off x="2529779" y="1879092"/>
            <a:ext cx="228600" cy="0"/>
          </a:xfrm>
          <a:prstGeom prst="line">
            <a:avLst/>
          </a:prstGeom>
          <a:ln w="38100">
            <a:solidFill>
              <a:srgbClr val="4F4F4F"/>
            </a:solidFill>
            <a:tailEnd type="triangle" w="med" len="med"/>
          </a:ln>
        </p:spPr>
      </p:cxnSp>
      <p:sp>
        <p:nvSpPr>
          <p:cNvPr id="10" name="Rounded Rectangle 9"/>
          <p:cNvSpPr/>
          <p:nvPr/>
        </p:nvSpPr>
        <p:spPr>
          <a:xfrm>
            <a:off x="2804099" y="1353312"/>
            <a:ext cx="1981139" cy="1051560"/>
          </a:xfrm>
          <a:prstGeom prst="roundRect">
            <a:avLst>
              <a:gd name="adj" fmla="val 1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2 · Bilgi topla</a:t>
            </a:r>
          </a:p>
        </p:txBody>
      </p:sp>
      <p:sp>
        <p:nvSpPr>
          <p:cNvPr id="11" name="TextBox 10"/>
          <p:cNvSpPr txBox="1"/>
          <p:nvPr/>
        </p:nvSpPr>
        <p:spPr>
          <a:xfrm>
            <a:off x="2804099" y="2468880"/>
            <a:ext cx="1981139" cy="365760"/>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767676"/>
                </a:solidFill>
                <a:latin typeface="Calibri"/>
              </a:rPr>
              <a:t>süreç b</a:t>
            </a:r>
          </a:p>
        </p:txBody>
      </p:sp>
      <p:sp>
        <p:nvSpPr>
          <p:cNvPr id="12" name="TextBox 11"/>
          <p:cNvSpPr txBox="1"/>
          <p:nvPr/>
        </p:nvSpPr>
        <p:spPr>
          <a:xfrm>
            <a:off x="2804099" y="2834640"/>
            <a:ext cx="1981139" cy="10972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262626"/>
                </a:solidFill>
                <a:latin typeface="Calibri"/>
              </a:rPr>
              <a:t>s. 162 tablo ve piramitler; s. 160-161</a:t>
            </a:r>
          </a:p>
        </p:txBody>
      </p:sp>
      <p:cxnSp>
        <p:nvCxnSpPr>
          <p:cNvPr id="13" name="Connector 12"/>
          <p:cNvCxnSpPr/>
          <p:nvPr/>
        </p:nvCxnSpPr>
        <p:spPr>
          <a:xfrm>
            <a:off x="4830958" y="1879092"/>
            <a:ext cx="228600" cy="0"/>
          </a:xfrm>
          <a:prstGeom prst="line">
            <a:avLst/>
          </a:prstGeom>
          <a:ln w="38100">
            <a:solidFill>
              <a:srgbClr val="4F4F4F"/>
            </a:solidFill>
            <a:tailEnd type="triangle" w="med" len="med"/>
          </a:ln>
        </p:spPr>
      </p:cxnSp>
      <p:sp>
        <p:nvSpPr>
          <p:cNvPr id="14" name="Rounded Rectangle 13"/>
          <p:cNvSpPr/>
          <p:nvPr/>
        </p:nvSpPr>
        <p:spPr>
          <a:xfrm>
            <a:off x="5105278" y="1353312"/>
            <a:ext cx="1981139" cy="1051560"/>
          </a:xfrm>
          <a:prstGeom prst="roundRect">
            <a:avLst>
              <a:gd name="adj" fmla="val 15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3 · Düzenle</a:t>
            </a:r>
          </a:p>
        </p:txBody>
      </p:sp>
      <p:sp>
        <p:nvSpPr>
          <p:cNvPr id="15" name="TextBox 14"/>
          <p:cNvSpPr txBox="1"/>
          <p:nvPr/>
        </p:nvSpPr>
        <p:spPr>
          <a:xfrm>
            <a:off x="5105278" y="2468880"/>
            <a:ext cx="1981139" cy="365760"/>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767676"/>
                </a:solidFill>
                <a:latin typeface="Calibri"/>
              </a:rPr>
              <a:t>süreç c</a:t>
            </a:r>
          </a:p>
        </p:txBody>
      </p:sp>
      <p:sp>
        <p:nvSpPr>
          <p:cNvPr id="16" name="TextBox 15"/>
          <p:cNvSpPr txBox="1"/>
          <p:nvPr/>
        </p:nvSpPr>
        <p:spPr>
          <a:xfrm>
            <a:off x="5105278" y="2834640"/>
            <a:ext cx="1981139" cy="10972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262626"/>
                </a:solidFill>
                <a:latin typeface="Calibri"/>
              </a:rPr>
              <a:t>Altı şapka</a:t>
            </a:r>
          </a:p>
        </p:txBody>
      </p:sp>
      <p:cxnSp>
        <p:nvCxnSpPr>
          <p:cNvPr id="17" name="Connector 16"/>
          <p:cNvCxnSpPr/>
          <p:nvPr/>
        </p:nvCxnSpPr>
        <p:spPr>
          <a:xfrm>
            <a:off x="7132137" y="1879092"/>
            <a:ext cx="228600" cy="0"/>
          </a:xfrm>
          <a:prstGeom prst="line">
            <a:avLst/>
          </a:prstGeom>
          <a:ln w="38100">
            <a:solidFill>
              <a:srgbClr val="4F4F4F"/>
            </a:solidFill>
            <a:tailEnd type="triangle" w="med" len="med"/>
          </a:ln>
        </p:spPr>
      </p:cxnSp>
      <p:sp>
        <p:nvSpPr>
          <p:cNvPr id="18" name="Rounded Rectangle 17"/>
          <p:cNvSpPr/>
          <p:nvPr/>
        </p:nvSpPr>
        <p:spPr>
          <a:xfrm>
            <a:off x="7406457" y="1353312"/>
            <a:ext cx="1981139" cy="1051560"/>
          </a:xfrm>
          <a:prstGeom prst="roundRect">
            <a:avLst>
              <a:gd name="adj" fmla="val 1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4 · Çözümle</a:t>
            </a:r>
          </a:p>
        </p:txBody>
      </p:sp>
      <p:sp>
        <p:nvSpPr>
          <p:cNvPr id="19" name="TextBox 18"/>
          <p:cNvSpPr txBox="1"/>
          <p:nvPr/>
        </p:nvSpPr>
        <p:spPr>
          <a:xfrm>
            <a:off x="7406457" y="2468880"/>
            <a:ext cx="1981139" cy="365760"/>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767676"/>
                </a:solidFill>
                <a:latin typeface="Calibri"/>
              </a:rPr>
              <a:t>süreç ç</a:t>
            </a:r>
          </a:p>
        </p:txBody>
      </p:sp>
      <p:sp>
        <p:nvSpPr>
          <p:cNvPr id="20" name="TextBox 19"/>
          <p:cNvSpPr txBox="1"/>
          <p:nvPr/>
        </p:nvSpPr>
        <p:spPr>
          <a:xfrm>
            <a:off x="7406457" y="2834640"/>
            <a:ext cx="1981139" cy="10972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262626"/>
                </a:solidFill>
                <a:latin typeface="Calibri"/>
              </a:rPr>
              <a:t>İki ülkeye politika önerisi</a:t>
            </a:r>
          </a:p>
        </p:txBody>
      </p:sp>
      <p:cxnSp>
        <p:nvCxnSpPr>
          <p:cNvPr id="21" name="Connector 20"/>
          <p:cNvCxnSpPr/>
          <p:nvPr/>
        </p:nvCxnSpPr>
        <p:spPr>
          <a:xfrm>
            <a:off x="9433316" y="1879092"/>
            <a:ext cx="228600" cy="0"/>
          </a:xfrm>
          <a:prstGeom prst="line">
            <a:avLst/>
          </a:prstGeom>
          <a:ln w="38100">
            <a:solidFill>
              <a:srgbClr val="4F4F4F"/>
            </a:solidFill>
            <a:tailEnd type="triangle" w="med" len="med"/>
          </a:ln>
        </p:spPr>
      </p:cxnSp>
      <p:sp>
        <p:nvSpPr>
          <p:cNvPr id="22" name="Rounded Rectangle 21"/>
          <p:cNvSpPr/>
          <p:nvPr/>
        </p:nvSpPr>
        <p:spPr>
          <a:xfrm>
            <a:off x="9707636" y="1353312"/>
            <a:ext cx="1981139" cy="1051560"/>
          </a:xfrm>
          <a:prstGeom prst="roundRect">
            <a:avLst>
              <a:gd name="adj" fmla="val 15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5 · Paylaş</a:t>
            </a:r>
          </a:p>
        </p:txBody>
      </p:sp>
      <p:sp>
        <p:nvSpPr>
          <p:cNvPr id="23" name="TextBox 22"/>
          <p:cNvSpPr txBox="1"/>
          <p:nvPr/>
        </p:nvSpPr>
        <p:spPr>
          <a:xfrm>
            <a:off x="9707636" y="2468880"/>
            <a:ext cx="1981139" cy="365760"/>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767676"/>
                </a:solidFill>
                <a:latin typeface="Calibri"/>
              </a:rPr>
              <a:t>süreç d</a:t>
            </a:r>
          </a:p>
        </p:txBody>
      </p:sp>
      <p:sp>
        <p:nvSpPr>
          <p:cNvPr id="24" name="TextBox 23"/>
          <p:cNvSpPr txBox="1"/>
          <p:nvPr/>
        </p:nvSpPr>
        <p:spPr>
          <a:xfrm>
            <a:off x="9707636" y="2834640"/>
            <a:ext cx="1981139" cy="10972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262626"/>
                </a:solidFill>
                <a:latin typeface="Calibri"/>
              </a:rPr>
              <a:t>Afiş, köşe yazısı ya da canlandırma</a:t>
            </a:r>
          </a:p>
        </p:txBody>
      </p:sp>
      <p:sp>
        <p:nvSpPr>
          <p:cNvPr id="25" name="Rounded Rectangle 24"/>
          <p:cNvSpPr/>
          <p:nvPr/>
        </p:nvSpPr>
        <p:spPr>
          <a:xfrm>
            <a:off x="502920" y="4142232"/>
            <a:ext cx="11185855" cy="2103120"/>
          </a:xfrm>
          <a:prstGeom prst="roundRect">
            <a:avLst>
              <a:gd name="adj" fmla="val 8000"/>
            </a:avLst>
          </a:prstGeom>
          <a:solidFill>
            <a:srgbClr val="E3ECF5"/>
          </a:solidFill>
          <a:ln>
            <a:noFill/>
          </a:ln>
          <a:effectLst/>
        </p:spPr>
        <p:txBody>
          <a:bodyPr rtlCol="0" anchor="ctr" wrap="square" lIns="274320" rIns="274320" tIns="73152" bIns="73152">
            <a:noAutofit/>
          </a:bodyPr>
          <a:lstStyle/>
          <a:p>
            <a:pPr algn="l">
              <a:spcBef>
                <a:spcPts val="0"/>
              </a:spcBef>
              <a:spcAft>
                <a:spcPts val="600"/>
              </a:spcAft>
            </a:pPr>
            <a:r>
              <a:rPr lang="tr-TR" sz="2000" b="1" i="0">
                <a:solidFill>
                  <a:srgbClr val="7A4EA0"/>
                </a:solidFill>
                <a:latin typeface="Calibri"/>
              </a:rPr>
              <a:t>Veriyle çalışırken · 7 Nisan Kişisel Verileri Koruma Günü</a:t>
            </a:r>
          </a:p>
          <a:p>
            <a:pPr algn="l" marL="248620" indent="-248620">
              <a:spcBef>
                <a:spcPts val="0"/>
              </a:spcBef>
              <a:spcAft>
                <a:spcPts val="600"/>
              </a:spcAft>
            </a:pPr>
            <a:r>
              <a:rPr lang="tr-TR" sz="2000" b="1" i="0">
                <a:solidFill>
                  <a:srgbClr val="7A4EA0"/>
                </a:solidFill>
                <a:latin typeface="Calibri"/>
              </a:rPr>
              <a:t>•  </a:t>
            </a:r>
            <a:r>
              <a:rPr lang="tr-TR" sz="2000" b="0" i="0">
                <a:solidFill>
                  <a:srgbClr val="262626"/>
                </a:solidFill>
                <a:latin typeface="Calibri"/>
              </a:rPr>
              <a:t>Tablodaki sayılar bir ülkenin bütün nüfusu hakkındadır (toplu istatistik): kimsenin adı yoktur.</a:t>
            </a:r>
          </a:p>
          <a:p>
            <a:pPr algn="l" marL="248620" indent="-248620">
              <a:spcBef>
                <a:spcPts val="0"/>
              </a:spcBef>
              <a:spcAft>
                <a:spcPts val="0"/>
              </a:spcAft>
            </a:pPr>
            <a:r>
              <a:rPr lang="tr-TR" sz="2000" b="1" i="0">
                <a:solidFill>
                  <a:srgbClr val="7A4EA0"/>
                </a:solidFill>
                <a:latin typeface="Calibri"/>
              </a:rPr>
              <a:t>•  </a:t>
            </a:r>
            <a:r>
              <a:rPr lang="tr-TR" sz="2000" b="0" i="0">
                <a:solidFill>
                  <a:srgbClr val="262626"/>
                </a:solidFill>
                <a:latin typeface="Calibri"/>
              </a:rPr>
              <a:t>Performans görevinde yalnız TÜİK'in toplu tabloları · kaynağı ve yılı yaz · veriyi değiştirme.</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294 / 379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Politikası Geliştirme: iki ülke</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UYGULAMA</a:t>
            </a:r>
          </a:p>
        </p:txBody>
      </p:sp>
      <p:sp>
        <p:nvSpPr>
          <p:cNvPr id="6" name="TextBox 5"/>
          <p:cNvSpPr txBox="1"/>
          <p:nvPr/>
        </p:nvSpPr>
        <p:spPr>
          <a:xfrm>
            <a:off x="502920" y="117043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7A4EA0"/>
                </a:solidFill>
                <a:latin typeface="Calibri"/>
              </a:rPr>
              <a:t>Bu ülkelerin uygulaması gereken nüfus politikalarını altı şapka yöntemiyle belirleyiniz.</a:t>
            </a:r>
          </a:p>
        </p:txBody>
      </p:sp>
      <p:graphicFrame>
        <p:nvGraphicFramePr>
          <p:cNvPr id="7" name="Table 6"/>
          <p:cNvGraphicFramePr>
            <a:graphicFrameLocks noGrp="1"/>
          </p:cNvGraphicFramePr>
          <p:nvPr/>
        </p:nvGraphicFramePr>
        <p:xfrm>
          <a:off x="723747" y="1673352"/>
          <a:ext cx="10744200" cy="1444752"/>
        </p:xfrm>
        <a:graphic>
          <a:graphicData uri="http://schemas.openxmlformats.org/drawingml/2006/table">
            <a:tbl>
              <a:tblPr firstRow="1" bandRow="1">
                <a:tableStyleId>{5C22544A-7EE6-4342-B048-85BDC9FD1C3A}</a:tableStyleId>
              </a:tblPr>
              <a:tblGrid>
                <a:gridCol w="777240"/>
                <a:gridCol w="1600200"/>
                <a:gridCol w="1371600"/>
                <a:gridCol w="1600200"/>
                <a:gridCol w="1371600"/>
                <a:gridCol w="1371600"/>
                <a:gridCol w="1371600"/>
                <a:gridCol w="1280160"/>
              </a:tblGrid>
              <a:tr h="676656">
                <a:tc>
                  <a:txBody>
                    <a:bodyPr wrap="square"/>
                    <a:lstStyle/>
                    <a:p>
                      <a:pPr algn="ctr">
                        <a:spcBef>
                          <a:spcPts val="0"/>
                        </a:spcBef>
                        <a:spcAft>
                          <a:spcPts val="0"/>
                        </a:spcAft>
                      </a:pPr>
                      <a:r>
                        <a:rPr lang="tr-TR" sz="1500" b="1" i="0">
                          <a:solidFill>
                            <a:srgbClr val="FFFFFF"/>
                          </a:solidFill>
                          <a:latin typeface="Calibri"/>
                        </a:rPr>
                        <a:t>Ülke</a:t>
                      </a:r>
                    </a:p>
                  </a:txBody>
                  <a:tcPr marL="54864" marR="54864" marT="18288" marB="18288" anchor="ctr">
                    <a:solidFill>
                      <a:srgbClr val="7A4EA0"/>
                    </a:solidFill>
                  </a:tcPr>
                </a:tc>
                <a:tc>
                  <a:txBody>
                    <a:bodyPr wrap="square"/>
                    <a:lstStyle/>
                    <a:p>
                      <a:pPr algn="ctr">
                        <a:spcBef>
                          <a:spcPts val="0"/>
                        </a:spcBef>
                        <a:spcAft>
                          <a:spcPts val="0"/>
                        </a:spcAft>
                      </a:pPr>
                      <a:r>
                        <a:rPr lang="tr-TR" sz="1500" b="1" i="0">
                          <a:solidFill>
                            <a:srgbClr val="FFFFFF"/>
                          </a:solidFill>
                          <a:latin typeface="Calibri"/>
                        </a:rPr>
                        <a:t>Nüfus</a:t>
                      </a:r>
                    </a:p>
                  </a:txBody>
                  <a:tcPr marL="54864" marR="54864" marT="18288" marB="18288" anchor="ctr">
                    <a:solidFill>
                      <a:srgbClr val="7A4EA0"/>
                    </a:solidFill>
                  </a:tcPr>
                </a:tc>
                <a:tc>
                  <a:txBody>
                    <a:bodyPr wrap="square"/>
                    <a:lstStyle/>
                    <a:p>
                      <a:pPr algn="ctr">
                        <a:spcBef>
                          <a:spcPts val="0"/>
                        </a:spcBef>
                        <a:spcAft>
                          <a:spcPts val="0"/>
                        </a:spcAft>
                      </a:pPr>
                      <a:r>
                        <a:rPr lang="tr-TR" sz="1500" b="1" i="0">
                          <a:solidFill>
                            <a:srgbClr val="FFFFFF"/>
                          </a:solidFill>
                          <a:latin typeface="Calibri"/>
                        </a:rPr>
                        <a:t>Nüfus Artış Hızı (%)</a:t>
                      </a:r>
                    </a:p>
                  </a:txBody>
                  <a:tcPr marL="54864" marR="54864" marT="18288" marB="18288" anchor="ctr">
                    <a:solidFill>
                      <a:srgbClr val="7A4EA0"/>
                    </a:solidFill>
                  </a:tcPr>
                </a:tc>
                <a:tc>
                  <a:txBody>
                    <a:bodyPr wrap="square"/>
                    <a:lstStyle/>
                    <a:p>
                      <a:pPr algn="ctr">
                        <a:spcBef>
                          <a:spcPts val="0"/>
                        </a:spcBef>
                        <a:spcAft>
                          <a:spcPts val="0"/>
                        </a:spcAft>
                      </a:pPr>
                      <a:r>
                        <a:rPr lang="tr-TR" sz="1500" b="1" i="0">
                          <a:solidFill>
                            <a:srgbClr val="FFFFFF"/>
                          </a:solidFill>
                          <a:latin typeface="Calibri"/>
                        </a:rPr>
                        <a:t>Doğal Nüfus Artış Hızı (%)</a:t>
                      </a:r>
                    </a:p>
                  </a:txBody>
                  <a:tcPr marL="54864" marR="54864" marT="18288" marB="18288" anchor="ctr">
                    <a:solidFill>
                      <a:srgbClr val="7A4EA0"/>
                    </a:solidFill>
                  </a:tcPr>
                </a:tc>
                <a:tc>
                  <a:txBody>
                    <a:bodyPr wrap="square"/>
                    <a:lstStyle/>
                    <a:p>
                      <a:pPr algn="ctr">
                        <a:spcBef>
                          <a:spcPts val="0"/>
                        </a:spcBef>
                        <a:spcAft>
                          <a:spcPts val="0"/>
                        </a:spcAft>
                      </a:pPr>
                      <a:r>
                        <a:rPr lang="tr-TR" sz="1500" b="1" i="0">
                          <a:solidFill>
                            <a:srgbClr val="FFFFFF"/>
                          </a:solidFill>
                          <a:latin typeface="Calibri"/>
                        </a:rPr>
                        <a:t>Doğurganlık Hızı</a:t>
                      </a:r>
                    </a:p>
                  </a:txBody>
                  <a:tcPr marL="54864" marR="54864" marT="18288" marB="18288" anchor="ctr">
                    <a:solidFill>
                      <a:srgbClr val="7A4EA0"/>
                    </a:solidFill>
                  </a:tcPr>
                </a:tc>
                <a:tc>
                  <a:txBody>
                    <a:bodyPr wrap="square"/>
                    <a:lstStyle/>
                    <a:p>
                      <a:pPr algn="ctr">
                        <a:spcBef>
                          <a:spcPts val="0"/>
                        </a:spcBef>
                        <a:spcAft>
                          <a:spcPts val="0"/>
                        </a:spcAft>
                      </a:pPr>
                      <a:r>
                        <a:rPr lang="tr-TR" sz="1500" b="1" i="0">
                          <a:solidFill>
                            <a:srgbClr val="FFFFFF"/>
                          </a:solidFill>
                          <a:latin typeface="Calibri"/>
                        </a:rPr>
                        <a:t>Doğum Oranı (‰)</a:t>
                      </a:r>
                    </a:p>
                  </a:txBody>
                  <a:tcPr marL="54864" marR="54864" marT="18288" marB="18288" anchor="ctr">
                    <a:solidFill>
                      <a:srgbClr val="7A4EA0"/>
                    </a:solidFill>
                  </a:tcPr>
                </a:tc>
                <a:tc>
                  <a:txBody>
                    <a:bodyPr wrap="square"/>
                    <a:lstStyle/>
                    <a:p>
                      <a:pPr algn="ctr">
                        <a:spcBef>
                          <a:spcPts val="0"/>
                        </a:spcBef>
                        <a:spcAft>
                          <a:spcPts val="0"/>
                        </a:spcAft>
                      </a:pPr>
                      <a:r>
                        <a:rPr lang="tr-TR" sz="1500" b="1" i="0">
                          <a:solidFill>
                            <a:srgbClr val="FFFFFF"/>
                          </a:solidFill>
                          <a:latin typeface="Calibri"/>
                        </a:rPr>
                        <a:t>Ölüm Oranı (‰)</a:t>
                      </a:r>
                    </a:p>
                  </a:txBody>
                  <a:tcPr marL="54864" marR="54864" marT="18288" marB="18288" anchor="ctr">
                    <a:solidFill>
                      <a:srgbClr val="7A4EA0"/>
                    </a:solidFill>
                  </a:tcPr>
                </a:tc>
                <a:tc>
                  <a:txBody>
                    <a:bodyPr wrap="square"/>
                    <a:lstStyle/>
                    <a:p>
                      <a:pPr algn="ctr">
                        <a:spcBef>
                          <a:spcPts val="0"/>
                        </a:spcBef>
                        <a:spcAft>
                          <a:spcPts val="0"/>
                        </a:spcAft>
                      </a:pPr>
                      <a:r>
                        <a:rPr lang="tr-TR" sz="1500" b="1" i="0">
                          <a:solidFill>
                            <a:srgbClr val="FFFFFF"/>
                          </a:solidFill>
                          <a:latin typeface="Calibri"/>
                        </a:rPr>
                        <a:t>Ortalama Ömür</a:t>
                      </a:r>
                    </a:p>
                  </a:txBody>
                  <a:tcPr marL="54864" marR="54864" marT="18288" marB="18288" anchor="ctr">
                    <a:solidFill>
                      <a:srgbClr val="7A4EA0"/>
                    </a:solidFill>
                  </a:tcPr>
                </a:tc>
              </a:tr>
              <a:tr h="384048">
                <a:tc>
                  <a:txBody>
                    <a:bodyPr wrap="square"/>
                    <a:lstStyle/>
                    <a:p>
                      <a:pPr algn="ctr">
                        <a:spcBef>
                          <a:spcPts val="0"/>
                        </a:spcBef>
                        <a:spcAft>
                          <a:spcPts val="0"/>
                        </a:spcAft>
                      </a:pPr>
                      <a:r>
                        <a:rPr lang="tr-TR" sz="1800" b="0" i="0">
                          <a:solidFill>
                            <a:srgbClr val="262626"/>
                          </a:solidFill>
                          <a:latin typeface="Calibri"/>
                        </a:rPr>
                        <a:t>I</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40.121.552</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2,22</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2,23</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4,43</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34,2</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11,8</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54,4</a:t>
                      </a:r>
                    </a:p>
                  </a:txBody>
                  <a:tcPr marL="54864" marR="54864" marT="18288" marB="18288" anchor="ctr">
                    <a:solidFill>
                      <a:srgbClr val="FFFFFF"/>
                    </a:solidFill>
                  </a:tcPr>
                </a:tc>
              </a:tr>
              <a:tr h="384048">
                <a:tc>
                  <a:txBody>
                    <a:bodyPr wrap="square"/>
                    <a:lstStyle/>
                    <a:p>
                      <a:pPr algn="ctr">
                        <a:spcBef>
                          <a:spcPts val="0"/>
                        </a:spcBef>
                        <a:spcAft>
                          <a:spcPts val="0"/>
                        </a:spcAft>
                      </a:pPr>
                      <a:r>
                        <a:rPr lang="tr-TR" sz="1800" b="0" i="0">
                          <a:solidFill>
                            <a:srgbClr val="262626"/>
                          </a:solidFill>
                          <a:latin typeface="Calibri"/>
                        </a:rPr>
                        <a:t>II</a:t>
                      </a:r>
                    </a:p>
                  </a:txBody>
                  <a:tcPr marL="54864" marR="54864" marT="18288" marB="18288" anchor="ctr">
                    <a:solidFill>
                      <a:srgbClr val="F0F0F0"/>
                    </a:solidFill>
                  </a:tcPr>
                </a:tc>
                <a:tc>
                  <a:txBody>
                    <a:bodyPr wrap="square"/>
                    <a:lstStyle/>
                    <a:p>
                      <a:pPr algn="ctr">
                        <a:spcBef>
                          <a:spcPts val="0"/>
                        </a:spcBef>
                        <a:spcAft>
                          <a:spcPts val="0"/>
                        </a:spcAft>
                      </a:pPr>
                      <a:r>
                        <a:rPr lang="tr-TR" sz="1800" b="0" i="0">
                          <a:solidFill>
                            <a:srgbClr val="262626"/>
                          </a:solidFill>
                          <a:latin typeface="Calibri"/>
                        </a:rPr>
                        <a:t>68.374.591</a:t>
                      </a:r>
                    </a:p>
                  </a:txBody>
                  <a:tcPr marL="54864" marR="54864" marT="18288" marB="18288" anchor="ctr">
                    <a:solidFill>
                      <a:srgbClr val="F0F0F0"/>
                    </a:solidFill>
                  </a:tcPr>
                </a:tc>
                <a:tc>
                  <a:txBody>
                    <a:bodyPr wrap="square"/>
                    <a:lstStyle/>
                    <a:p>
                      <a:pPr algn="ctr">
                        <a:spcBef>
                          <a:spcPts val="0"/>
                        </a:spcBef>
                        <a:spcAft>
                          <a:spcPts val="0"/>
                        </a:spcAft>
                      </a:pPr>
                      <a:r>
                        <a:rPr lang="tr-TR" sz="1800" b="0" i="0">
                          <a:solidFill>
                            <a:srgbClr val="262626"/>
                          </a:solidFill>
                          <a:latin typeface="Calibri"/>
                        </a:rPr>
                        <a:t>0,20</a:t>
                      </a:r>
                    </a:p>
                  </a:txBody>
                  <a:tcPr marL="54864" marR="54864" marT="18288" marB="18288" anchor="ctr">
                    <a:solidFill>
                      <a:srgbClr val="F0F0F0"/>
                    </a:solidFill>
                  </a:tcPr>
                </a:tc>
                <a:tc>
                  <a:txBody>
                    <a:bodyPr wrap="square"/>
                    <a:lstStyle/>
                    <a:p>
                      <a:pPr algn="ctr">
                        <a:spcBef>
                          <a:spcPts val="0"/>
                        </a:spcBef>
                        <a:spcAft>
                          <a:spcPts val="0"/>
                        </a:spcAft>
                      </a:pPr>
                      <a:r>
                        <a:rPr lang="tr-TR" sz="1800" b="0" i="0">
                          <a:solidFill>
                            <a:srgbClr val="D3373A"/>
                          </a:solidFill>
                          <a:latin typeface="Calibri"/>
                        </a:rPr>
                        <a:t>0,9 *</a:t>
                      </a:r>
                    </a:p>
                  </a:txBody>
                  <a:tcPr marL="54864" marR="54864" marT="18288" marB="18288" anchor="ctr">
                    <a:solidFill>
                      <a:srgbClr val="F9E1E1"/>
                    </a:solidFill>
                  </a:tcPr>
                </a:tc>
                <a:tc>
                  <a:txBody>
                    <a:bodyPr wrap="square"/>
                    <a:lstStyle/>
                    <a:p>
                      <a:pPr algn="ctr">
                        <a:spcBef>
                          <a:spcPts val="0"/>
                        </a:spcBef>
                        <a:spcAft>
                          <a:spcPts val="0"/>
                        </a:spcAft>
                      </a:pPr>
                      <a:r>
                        <a:rPr lang="tr-TR" sz="1800" b="0" i="0">
                          <a:solidFill>
                            <a:srgbClr val="262626"/>
                          </a:solidFill>
                          <a:latin typeface="Calibri"/>
                        </a:rPr>
                        <a:t>1,90</a:t>
                      </a:r>
                    </a:p>
                  </a:txBody>
                  <a:tcPr marL="54864" marR="54864" marT="18288" marB="18288" anchor="ctr">
                    <a:solidFill>
                      <a:srgbClr val="F0F0F0"/>
                    </a:solidFill>
                  </a:tcPr>
                </a:tc>
                <a:tc>
                  <a:txBody>
                    <a:bodyPr wrap="square"/>
                    <a:lstStyle/>
                    <a:p>
                      <a:pPr algn="ctr">
                        <a:spcBef>
                          <a:spcPts val="0"/>
                        </a:spcBef>
                        <a:spcAft>
                          <a:spcPts val="0"/>
                        </a:spcAft>
                      </a:pPr>
                      <a:r>
                        <a:rPr lang="tr-TR" sz="1800" b="0" i="0">
                          <a:solidFill>
                            <a:srgbClr val="D3373A"/>
                          </a:solidFill>
                          <a:latin typeface="Calibri"/>
                        </a:rPr>
                        <a:t>1,90 *</a:t>
                      </a:r>
                    </a:p>
                  </a:txBody>
                  <a:tcPr marL="54864" marR="54864" marT="18288" marB="18288" anchor="ctr">
                    <a:solidFill>
                      <a:srgbClr val="F9E1E1"/>
                    </a:solidFill>
                  </a:tcPr>
                </a:tc>
                <a:tc>
                  <a:txBody>
                    <a:bodyPr wrap="square"/>
                    <a:lstStyle/>
                    <a:p>
                      <a:pPr algn="ctr">
                        <a:spcBef>
                          <a:spcPts val="0"/>
                        </a:spcBef>
                        <a:spcAft>
                          <a:spcPts val="0"/>
                        </a:spcAft>
                      </a:pPr>
                      <a:r>
                        <a:rPr lang="tr-TR" sz="1800" b="0" i="0">
                          <a:solidFill>
                            <a:srgbClr val="262626"/>
                          </a:solidFill>
                          <a:latin typeface="Calibri"/>
                        </a:rPr>
                        <a:t>10,8</a:t>
                      </a:r>
                    </a:p>
                  </a:txBody>
                  <a:tcPr marL="54864" marR="54864" marT="18288" marB="18288" anchor="ctr">
                    <a:solidFill>
                      <a:srgbClr val="F0F0F0"/>
                    </a:solidFill>
                  </a:tcPr>
                </a:tc>
                <a:tc>
                  <a:txBody>
                    <a:bodyPr wrap="square"/>
                    <a:lstStyle/>
                    <a:p>
                      <a:pPr algn="ctr">
                        <a:spcBef>
                          <a:spcPts val="0"/>
                        </a:spcBef>
                        <a:spcAft>
                          <a:spcPts val="0"/>
                        </a:spcAft>
                      </a:pPr>
                      <a:r>
                        <a:rPr lang="tr-TR" sz="1800" b="0" i="0">
                          <a:solidFill>
                            <a:srgbClr val="262626"/>
                          </a:solidFill>
                          <a:latin typeface="Calibri"/>
                        </a:rPr>
                        <a:t>82,6</a:t>
                      </a:r>
                    </a:p>
                  </a:txBody>
                  <a:tcPr marL="54864" marR="54864" marT="18288" marB="18288" anchor="ctr">
                    <a:solidFill>
                      <a:srgbClr val="F0F0F0"/>
                    </a:solidFill>
                  </a:tcPr>
                </a:tc>
              </a:tr>
            </a:tbl>
          </a:graphicData>
        </a:graphic>
      </p:graphicFrame>
      <p:sp>
        <p:nvSpPr>
          <p:cNvPr id="8" name="TextBox 7"/>
          <p:cNvSpPr txBox="1"/>
          <p:nvPr/>
        </p:nvSpPr>
        <p:spPr>
          <a:xfrm>
            <a:off x="502920" y="3191256"/>
            <a:ext cx="11185855" cy="329184"/>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D3373A"/>
                </a:solidFill>
                <a:latin typeface="Calibri"/>
              </a:rPr>
              <a:t>* Bu iki değer birbiriyle ve ölüm oranıyla uyuşmuyor (kitapta dizgi hatası olabilir): kullanmıyoruz.</a:t>
            </a:r>
          </a:p>
        </p:txBody>
      </p:sp>
      <p:pic>
        <p:nvPicPr>
          <p:cNvPr id="9" name="Picture 8" descr="h26_piramitler_s162.jpg"/>
          <p:cNvPicPr>
            <a:picLocks noChangeAspect="1"/>
          </p:cNvPicPr>
          <p:nvPr/>
        </p:nvPicPr>
        <p:blipFill>
          <a:blip r:embed="rId3"/>
          <a:stretch>
            <a:fillRect/>
          </a:stretch>
        </p:blipFill>
        <p:spPr>
          <a:xfrm>
            <a:off x="871840" y="3575304"/>
            <a:ext cx="10448013" cy="2670048"/>
          </a:xfrm>
          <a:prstGeom prst="rect">
            <a:avLst/>
          </a:prstGeom>
          <a:ln w="9525">
            <a:solidFill>
              <a:srgbClr val="D9D9D9"/>
            </a:solidFill>
          </a:ln>
        </p:spPr>
      </p:pic>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295 / 379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 162'deki tablo ve piramitlere göre hangisi söylenebilir?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 Ülkenin doğurganlık hızı II. Ülkeninkinin iki katından fazladır.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II. Ülkenin ortalama ömrü I. Ülkeninkinden kısadır.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 Ülkenin piramit tabanı dardır.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II. Ülkenin nüfus artış hızı I. Ülkeninkinden yüksektir.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 Ülkenin ölüm oranı II. Ülkeninkinden düşüktür.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296 / 379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 162'deki tablo ve piramitlere göre hangisi söylenebilir?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I. Ülkenin doğurganlık hızı II. Ülkeninkinin iki katından fazladır.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II. Ülkenin ortalama ömrü I. Ülkeninkinden kısadır.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 Ülkenin piramit tabanı dardır.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II. Ülkenin nüfus artış hızı I. Ülkeninkinden yüksektir.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 Ülkenin ölüm oranı II. Ülkeninkinden düşüktür.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4,43 &gt; 2 × 1,90 = 3,80. B, D ve E tablodaki değerlerle (82,6 &gt; 54,4 · 0,20 &lt; 2,22 · 11,8 &gt; 10,8), C piramitle çelişir: I. Ülkenin tabanı geniştir.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297 / 379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Altı şapka: kim ne düşünür?</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ALTI ŞAPKA</a:t>
            </a:r>
          </a:p>
        </p:txBody>
      </p:sp>
      <p:sp>
        <p:nvSpPr>
          <p:cNvPr id="6" name="Rounded Rectangle 5"/>
          <p:cNvSpPr/>
          <p:nvPr/>
        </p:nvSpPr>
        <p:spPr>
          <a:xfrm>
            <a:off x="502920" y="1216152"/>
            <a:ext cx="3576218" cy="2400300"/>
          </a:xfrm>
          <a:prstGeom prst="roundRect">
            <a:avLst>
              <a:gd name="adj" fmla="val 8000"/>
            </a:avLst>
          </a:prstGeom>
          <a:solidFill>
            <a:srgbClr val="F0F0F0"/>
          </a:solidFill>
          <a:ln>
            <a:noFill/>
          </a:ln>
          <a:effectLst/>
        </p:spPr>
        <p:txBody>
          <a:bodyPr rtlCol="0" anchor="ctr"/>
          <a:lstStyle/>
          <a:p/>
        </p:txBody>
      </p:sp>
      <p:pic>
        <p:nvPicPr>
          <p:cNvPr id="7" name="Picture 6" descr="h26_sapka_beyaz_s162.jpg"/>
          <p:cNvPicPr>
            <a:picLocks noChangeAspect="1"/>
          </p:cNvPicPr>
          <p:nvPr/>
        </p:nvPicPr>
        <p:blipFill>
          <a:blip r:embed="rId3"/>
          <a:stretch>
            <a:fillRect/>
          </a:stretch>
        </p:blipFill>
        <p:spPr>
          <a:xfrm>
            <a:off x="640080" y="1399032"/>
            <a:ext cx="1456980" cy="1051560"/>
          </a:xfrm>
          <a:prstGeom prst="rect">
            <a:avLst/>
          </a:prstGeom>
        </p:spPr>
      </p:pic>
      <p:sp>
        <p:nvSpPr>
          <p:cNvPr id="8" name="TextBox 7"/>
          <p:cNvSpPr txBox="1"/>
          <p:nvPr/>
        </p:nvSpPr>
        <p:spPr>
          <a:xfrm>
            <a:off x="2011680" y="1353312"/>
            <a:ext cx="1976018" cy="118872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Tarafsız:</a:t>
            </a:r>
            <a:r>
              <a:rPr lang="tr-TR" sz="2100" b="0" i="0">
                <a:solidFill>
                  <a:srgbClr val="262626"/>
                </a:solidFill>
                <a:latin typeface="Calibri"/>
              </a:rPr>
              <a:t> Verilen bilgileri düzenleme</a:t>
            </a:r>
          </a:p>
        </p:txBody>
      </p:sp>
      <p:sp>
        <p:nvSpPr>
          <p:cNvPr id="9" name="TextBox 8"/>
          <p:cNvSpPr txBox="1"/>
          <p:nvPr/>
        </p:nvSpPr>
        <p:spPr>
          <a:xfrm>
            <a:off x="640080" y="2587752"/>
            <a:ext cx="3301898" cy="93726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Tabloda ve piramitte ne görüyorum?</a:t>
            </a:r>
          </a:p>
        </p:txBody>
      </p:sp>
      <p:sp>
        <p:nvSpPr>
          <p:cNvPr id="10" name="Rounded Rectangle 9"/>
          <p:cNvSpPr/>
          <p:nvPr/>
        </p:nvSpPr>
        <p:spPr>
          <a:xfrm>
            <a:off x="4307738" y="1216152"/>
            <a:ext cx="3576218" cy="2400300"/>
          </a:xfrm>
          <a:prstGeom prst="roundRect">
            <a:avLst>
              <a:gd name="adj" fmla="val 8000"/>
            </a:avLst>
          </a:prstGeom>
          <a:solidFill>
            <a:srgbClr val="F0F0F0"/>
          </a:solidFill>
          <a:ln>
            <a:noFill/>
          </a:ln>
          <a:effectLst/>
        </p:spPr>
        <p:txBody>
          <a:bodyPr rtlCol="0" anchor="ctr"/>
          <a:lstStyle/>
          <a:p/>
        </p:txBody>
      </p:sp>
      <p:pic>
        <p:nvPicPr>
          <p:cNvPr id="11" name="Picture 10" descr="h26_sapka_kirmizi_s162.jpg"/>
          <p:cNvPicPr>
            <a:picLocks noChangeAspect="1"/>
          </p:cNvPicPr>
          <p:nvPr/>
        </p:nvPicPr>
        <p:blipFill>
          <a:blip r:embed="rId4"/>
          <a:stretch>
            <a:fillRect/>
          </a:stretch>
        </p:blipFill>
        <p:spPr>
          <a:xfrm>
            <a:off x="4444898" y="1399032"/>
            <a:ext cx="1448256" cy="1051560"/>
          </a:xfrm>
          <a:prstGeom prst="rect">
            <a:avLst/>
          </a:prstGeom>
        </p:spPr>
      </p:pic>
      <p:sp>
        <p:nvSpPr>
          <p:cNvPr id="12" name="TextBox 11"/>
          <p:cNvSpPr txBox="1"/>
          <p:nvPr/>
        </p:nvSpPr>
        <p:spPr>
          <a:xfrm>
            <a:off x="5816498" y="1353312"/>
            <a:ext cx="1976018" cy="1188720"/>
          </a:xfrm>
          <a:prstGeom prst="rect">
            <a:avLst/>
          </a:prstGeom>
          <a:noFill/>
        </p:spPr>
        <p:txBody>
          <a:bodyPr wrap="square" anchor="ctr" lIns="73152" rIns="73152" tIns="36576" bIns="36576">
            <a:noAutofit/>
          </a:bodyPr>
          <a:lstStyle/>
          <a:p>
            <a:pPr algn="l">
              <a:spcBef>
                <a:spcPts val="0"/>
              </a:spcBef>
              <a:spcAft>
                <a:spcPts val="0"/>
              </a:spcAft>
            </a:pPr>
            <a:r>
              <a:rPr lang="tr-TR" sz="1850" b="1" i="0">
                <a:solidFill>
                  <a:srgbClr val="262626"/>
                </a:solidFill>
                <a:latin typeface="Calibri"/>
              </a:rPr>
              <a:t>Kişisel:</a:t>
            </a:r>
            <a:r>
              <a:rPr lang="tr-TR" sz="1850" b="0" i="0">
                <a:solidFill>
                  <a:srgbClr val="262626"/>
                </a:solidFill>
                <a:latin typeface="Calibri"/>
              </a:rPr>
              <a:t> Gelişmişlik seviyesini değerlendirme</a:t>
            </a:r>
          </a:p>
        </p:txBody>
      </p:sp>
      <p:sp>
        <p:nvSpPr>
          <p:cNvPr id="13" name="TextBox 12"/>
          <p:cNvSpPr txBox="1"/>
          <p:nvPr/>
        </p:nvSpPr>
        <p:spPr>
          <a:xfrm>
            <a:off x="4444898" y="2587752"/>
            <a:ext cx="3301898" cy="93726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Ülke gelişmiş mi, gelişmekte mi?</a:t>
            </a:r>
          </a:p>
        </p:txBody>
      </p:sp>
      <p:sp>
        <p:nvSpPr>
          <p:cNvPr id="14" name="Rounded Rectangle 13"/>
          <p:cNvSpPr/>
          <p:nvPr/>
        </p:nvSpPr>
        <p:spPr>
          <a:xfrm>
            <a:off x="8112556" y="1216152"/>
            <a:ext cx="3576218" cy="2400300"/>
          </a:xfrm>
          <a:prstGeom prst="roundRect">
            <a:avLst>
              <a:gd name="adj" fmla="val 8000"/>
            </a:avLst>
          </a:prstGeom>
          <a:solidFill>
            <a:srgbClr val="F0F0F0"/>
          </a:solidFill>
          <a:ln>
            <a:noFill/>
          </a:ln>
          <a:effectLst/>
        </p:spPr>
        <p:txBody>
          <a:bodyPr rtlCol="0" anchor="ctr"/>
          <a:lstStyle/>
          <a:p/>
        </p:txBody>
      </p:sp>
      <p:pic>
        <p:nvPicPr>
          <p:cNvPr id="15" name="Picture 14" descr="h26_sapka_siyah_s162.jpg"/>
          <p:cNvPicPr>
            <a:picLocks noChangeAspect="1"/>
          </p:cNvPicPr>
          <p:nvPr/>
        </p:nvPicPr>
        <p:blipFill>
          <a:blip r:embed="rId5"/>
          <a:stretch>
            <a:fillRect/>
          </a:stretch>
        </p:blipFill>
        <p:spPr>
          <a:xfrm>
            <a:off x="8249716" y="1399032"/>
            <a:ext cx="1366433" cy="1051560"/>
          </a:xfrm>
          <a:prstGeom prst="rect">
            <a:avLst/>
          </a:prstGeom>
        </p:spPr>
      </p:pic>
      <p:sp>
        <p:nvSpPr>
          <p:cNvPr id="16" name="TextBox 15"/>
          <p:cNvSpPr txBox="1"/>
          <p:nvPr/>
        </p:nvSpPr>
        <p:spPr>
          <a:xfrm>
            <a:off x="9621316" y="1353312"/>
            <a:ext cx="1976018" cy="118872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Karamsar:</a:t>
            </a:r>
            <a:r>
              <a:rPr lang="tr-TR" sz="2100" b="0" i="0">
                <a:solidFill>
                  <a:srgbClr val="262626"/>
                </a:solidFill>
                <a:latin typeface="Calibri"/>
              </a:rPr>
              <a:t> Sorunlar</a:t>
            </a:r>
          </a:p>
        </p:txBody>
      </p:sp>
      <p:sp>
        <p:nvSpPr>
          <p:cNvPr id="17" name="TextBox 16"/>
          <p:cNvSpPr txBox="1"/>
          <p:nvPr/>
        </p:nvSpPr>
        <p:spPr>
          <a:xfrm>
            <a:off x="8249716" y="2587752"/>
            <a:ext cx="3301898" cy="93726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Hangi sorunlar var ya da çıkabilir?</a:t>
            </a:r>
          </a:p>
        </p:txBody>
      </p:sp>
      <p:sp>
        <p:nvSpPr>
          <p:cNvPr id="18" name="Rounded Rectangle 17"/>
          <p:cNvSpPr/>
          <p:nvPr/>
        </p:nvSpPr>
        <p:spPr>
          <a:xfrm>
            <a:off x="502920" y="3845052"/>
            <a:ext cx="3576218" cy="2400300"/>
          </a:xfrm>
          <a:prstGeom prst="roundRect">
            <a:avLst>
              <a:gd name="adj" fmla="val 8000"/>
            </a:avLst>
          </a:prstGeom>
          <a:solidFill>
            <a:srgbClr val="F0F0F0"/>
          </a:solidFill>
          <a:ln>
            <a:noFill/>
          </a:ln>
          <a:effectLst/>
        </p:spPr>
        <p:txBody>
          <a:bodyPr rtlCol="0" anchor="ctr"/>
          <a:lstStyle/>
          <a:p/>
        </p:txBody>
      </p:sp>
      <p:pic>
        <p:nvPicPr>
          <p:cNvPr id="19" name="Picture 18" descr="h26_sapka_sari_s162.jpg"/>
          <p:cNvPicPr>
            <a:picLocks noChangeAspect="1"/>
          </p:cNvPicPr>
          <p:nvPr/>
        </p:nvPicPr>
        <p:blipFill>
          <a:blip r:embed="rId6"/>
          <a:stretch>
            <a:fillRect/>
          </a:stretch>
        </p:blipFill>
        <p:spPr>
          <a:xfrm>
            <a:off x="640080" y="4027932"/>
            <a:ext cx="1314450" cy="1051560"/>
          </a:xfrm>
          <a:prstGeom prst="rect">
            <a:avLst/>
          </a:prstGeom>
        </p:spPr>
      </p:pic>
      <p:sp>
        <p:nvSpPr>
          <p:cNvPr id="20" name="TextBox 19"/>
          <p:cNvSpPr txBox="1"/>
          <p:nvPr/>
        </p:nvSpPr>
        <p:spPr>
          <a:xfrm>
            <a:off x="2011680" y="3982212"/>
            <a:ext cx="1976018" cy="118872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İyimser:</a:t>
            </a:r>
            <a:r>
              <a:rPr lang="tr-TR" sz="2100" b="0" i="0">
                <a:solidFill>
                  <a:srgbClr val="262626"/>
                </a:solidFill>
                <a:latin typeface="Calibri"/>
              </a:rPr>
              <a:t> Fırsatlar</a:t>
            </a:r>
          </a:p>
        </p:txBody>
      </p:sp>
      <p:sp>
        <p:nvSpPr>
          <p:cNvPr id="21" name="TextBox 20"/>
          <p:cNvSpPr txBox="1"/>
          <p:nvPr/>
        </p:nvSpPr>
        <p:spPr>
          <a:xfrm>
            <a:off x="640080" y="5216652"/>
            <a:ext cx="3301898" cy="93726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Hangi fırsatlar var?</a:t>
            </a:r>
          </a:p>
        </p:txBody>
      </p:sp>
      <p:sp>
        <p:nvSpPr>
          <p:cNvPr id="22" name="Rounded Rectangle 21"/>
          <p:cNvSpPr/>
          <p:nvPr/>
        </p:nvSpPr>
        <p:spPr>
          <a:xfrm>
            <a:off x="4307738" y="3845052"/>
            <a:ext cx="3576218" cy="2400300"/>
          </a:xfrm>
          <a:prstGeom prst="roundRect">
            <a:avLst>
              <a:gd name="adj" fmla="val 8000"/>
            </a:avLst>
          </a:prstGeom>
          <a:solidFill>
            <a:srgbClr val="F0F0F0"/>
          </a:solidFill>
          <a:ln>
            <a:noFill/>
          </a:ln>
          <a:effectLst/>
        </p:spPr>
        <p:txBody>
          <a:bodyPr rtlCol="0" anchor="ctr"/>
          <a:lstStyle/>
          <a:p/>
        </p:txBody>
      </p:sp>
      <p:pic>
        <p:nvPicPr>
          <p:cNvPr id="23" name="Picture 22" descr="h26_sapka_yesil_s162.jpg"/>
          <p:cNvPicPr>
            <a:picLocks noChangeAspect="1"/>
          </p:cNvPicPr>
          <p:nvPr/>
        </p:nvPicPr>
        <p:blipFill>
          <a:blip r:embed="rId7"/>
          <a:stretch>
            <a:fillRect/>
          </a:stretch>
        </p:blipFill>
        <p:spPr>
          <a:xfrm>
            <a:off x="4444898" y="4027932"/>
            <a:ext cx="1448256" cy="1051560"/>
          </a:xfrm>
          <a:prstGeom prst="rect">
            <a:avLst/>
          </a:prstGeom>
        </p:spPr>
      </p:pic>
      <p:sp>
        <p:nvSpPr>
          <p:cNvPr id="24" name="TextBox 23"/>
          <p:cNvSpPr txBox="1"/>
          <p:nvPr/>
        </p:nvSpPr>
        <p:spPr>
          <a:xfrm>
            <a:off x="5816498" y="3982212"/>
            <a:ext cx="1976018" cy="118872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Yaratıcı:</a:t>
            </a:r>
            <a:r>
              <a:rPr lang="tr-TR" sz="2100" b="0" i="0">
                <a:solidFill>
                  <a:srgbClr val="262626"/>
                </a:solidFill>
                <a:latin typeface="Calibri"/>
              </a:rPr>
              <a:t> Yapılması gerekenler</a:t>
            </a:r>
          </a:p>
        </p:txBody>
      </p:sp>
      <p:sp>
        <p:nvSpPr>
          <p:cNvPr id="25" name="TextBox 24"/>
          <p:cNvSpPr txBox="1"/>
          <p:nvPr/>
        </p:nvSpPr>
        <p:spPr>
          <a:xfrm>
            <a:off x="4444898" y="5216652"/>
            <a:ext cx="3301898" cy="93726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Neler yapılmalı?</a:t>
            </a:r>
          </a:p>
        </p:txBody>
      </p:sp>
      <p:sp>
        <p:nvSpPr>
          <p:cNvPr id="26" name="Rounded Rectangle 25"/>
          <p:cNvSpPr/>
          <p:nvPr/>
        </p:nvSpPr>
        <p:spPr>
          <a:xfrm>
            <a:off x="8112556" y="3845052"/>
            <a:ext cx="3576218" cy="2400300"/>
          </a:xfrm>
          <a:prstGeom prst="roundRect">
            <a:avLst>
              <a:gd name="adj" fmla="val 8000"/>
            </a:avLst>
          </a:prstGeom>
          <a:solidFill>
            <a:srgbClr val="F0F0F0"/>
          </a:solidFill>
          <a:ln>
            <a:noFill/>
          </a:ln>
          <a:effectLst/>
        </p:spPr>
        <p:txBody>
          <a:bodyPr rtlCol="0" anchor="ctr"/>
          <a:lstStyle/>
          <a:p/>
        </p:txBody>
      </p:sp>
      <p:pic>
        <p:nvPicPr>
          <p:cNvPr id="27" name="Picture 26" descr="h26_sapka_mavi_s162.jpg"/>
          <p:cNvPicPr>
            <a:picLocks noChangeAspect="1"/>
          </p:cNvPicPr>
          <p:nvPr/>
        </p:nvPicPr>
        <p:blipFill>
          <a:blip r:embed="rId8"/>
          <a:stretch>
            <a:fillRect/>
          </a:stretch>
        </p:blipFill>
        <p:spPr>
          <a:xfrm>
            <a:off x="8249716" y="4027932"/>
            <a:ext cx="1406155" cy="1051560"/>
          </a:xfrm>
          <a:prstGeom prst="rect">
            <a:avLst/>
          </a:prstGeom>
        </p:spPr>
      </p:pic>
      <p:sp>
        <p:nvSpPr>
          <p:cNvPr id="28" name="TextBox 27"/>
          <p:cNvSpPr txBox="1"/>
          <p:nvPr/>
        </p:nvSpPr>
        <p:spPr>
          <a:xfrm>
            <a:off x="9621316" y="3982212"/>
            <a:ext cx="1976018" cy="118872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Düzenleyici:</a:t>
            </a:r>
            <a:r>
              <a:rPr lang="tr-TR" sz="2100" b="0" i="0">
                <a:solidFill>
                  <a:srgbClr val="262626"/>
                </a:solidFill>
                <a:latin typeface="Calibri"/>
              </a:rPr>
              <a:t> Nüfus politikası</a:t>
            </a:r>
          </a:p>
        </p:txBody>
      </p:sp>
      <p:sp>
        <p:nvSpPr>
          <p:cNvPr id="29" name="TextBox 28"/>
          <p:cNvSpPr txBox="1"/>
          <p:nvPr/>
        </p:nvSpPr>
        <p:spPr>
          <a:xfrm>
            <a:off x="8249716" y="5216652"/>
            <a:ext cx="3301898" cy="93726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Hangi nüfus politikası?</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298 / 379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 görevi: iki ülke, altı şapka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10 dk</a:t>
            </a:r>
          </a:p>
        </p:txBody>
      </p:sp>
      <p:sp>
        <p:nvSpPr>
          <p:cNvPr id="6" name="Rounded Rectangle 5"/>
          <p:cNvSpPr/>
          <p:nvPr/>
        </p:nvSpPr>
        <p:spPr>
          <a:xfrm>
            <a:off x="502920" y="1261872"/>
            <a:ext cx="11185855" cy="841247"/>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61872"/>
            <a:ext cx="1600200" cy="841247"/>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2 dk</a:t>
            </a:r>
          </a:p>
        </p:txBody>
      </p:sp>
      <p:sp>
        <p:nvSpPr>
          <p:cNvPr id="8" name="TextBox 7"/>
          <p:cNvSpPr txBox="1"/>
          <p:nvPr/>
        </p:nvSpPr>
        <p:spPr>
          <a:xfrm>
            <a:off x="2240280" y="1261872"/>
            <a:ext cx="9357055" cy="84124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Tarafsız şapka: tabloyu ve piramitleri oku; yazıcı verileri iki sütuna yazar.</a:t>
            </a:r>
          </a:p>
        </p:txBody>
      </p:sp>
      <p:sp>
        <p:nvSpPr>
          <p:cNvPr id="9" name="Rounded Rectangle 8"/>
          <p:cNvSpPr/>
          <p:nvPr/>
        </p:nvSpPr>
        <p:spPr>
          <a:xfrm>
            <a:off x="502920" y="2231135"/>
            <a:ext cx="11185855" cy="841247"/>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502920" y="2231135"/>
            <a:ext cx="1600200" cy="841247"/>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4 dk</a:t>
            </a:r>
          </a:p>
        </p:txBody>
      </p:sp>
      <p:sp>
        <p:nvSpPr>
          <p:cNvPr id="11" name="TextBox 10"/>
          <p:cNvSpPr txBox="1"/>
          <p:nvPr/>
        </p:nvSpPr>
        <p:spPr>
          <a:xfrm>
            <a:off x="2240280" y="2231135"/>
            <a:ext cx="9357055" cy="84124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Kişisel, karamsar ve iyimser şapkalar: gelişmişlik, sorunlar, fırsatlar.</a:t>
            </a:r>
          </a:p>
        </p:txBody>
      </p:sp>
      <p:sp>
        <p:nvSpPr>
          <p:cNvPr id="12" name="Rounded Rectangle 11"/>
          <p:cNvSpPr/>
          <p:nvPr/>
        </p:nvSpPr>
        <p:spPr>
          <a:xfrm>
            <a:off x="502920" y="3200398"/>
            <a:ext cx="11185855" cy="841247"/>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3200398"/>
            <a:ext cx="1600200" cy="841247"/>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3 dk</a:t>
            </a:r>
          </a:p>
        </p:txBody>
      </p:sp>
      <p:sp>
        <p:nvSpPr>
          <p:cNvPr id="14" name="TextBox 13"/>
          <p:cNvSpPr txBox="1"/>
          <p:nvPr/>
        </p:nvSpPr>
        <p:spPr>
          <a:xfrm>
            <a:off x="2240280" y="3200398"/>
            <a:ext cx="9357055" cy="84124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Yaratıcı ve düzenleyici şapkalar: yapılması gerekenler ve nüfus politikası.</a:t>
            </a:r>
          </a:p>
        </p:txBody>
      </p:sp>
      <p:sp>
        <p:nvSpPr>
          <p:cNvPr id="15" name="Rounded Rectangle 14"/>
          <p:cNvSpPr/>
          <p:nvPr/>
        </p:nvSpPr>
        <p:spPr>
          <a:xfrm>
            <a:off x="502920" y="4169661"/>
            <a:ext cx="11185855" cy="841247"/>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4169661"/>
            <a:ext cx="1600200" cy="841247"/>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 1 dk</a:t>
            </a:r>
          </a:p>
        </p:txBody>
      </p:sp>
      <p:sp>
        <p:nvSpPr>
          <p:cNvPr id="17" name="TextBox 16"/>
          <p:cNvSpPr txBox="1"/>
          <p:nvPr/>
        </p:nvSpPr>
        <p:spPr>
          <a:xfrm>
            <a:off x="2240280" y="4169661"/>
            <a:ext cx="9357055" cy="84124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Önerinizin dayandığı iki veriyi altını çizerek yazın.</a:t>
            </a:r>
          </a:p>
        </p:txBody>
      </p:sp>
      <p:sp>
        <p:nvSpPr>
          <p:cNvPr id="18" name="Rounded Rectangle 17"/>
          <p:cNvSpPr/>
          <p:nvPr/>
        </p:nvSpPr>
        <p:spPr>
          <a:xfrm>
            <a:off x="502920" y="5193792"/>
            <a:ext cx="11185855" cy="10972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1900" b="0" i="0">
                <a:solidFill>
                  <a:srgbClr val="262626"/>
                </a:solidFill>
                <a:latin typeface="Calibri"/>
              </a:rPr>
              <a:t>Her üye bir şapka · 4 kişilik grupta şapkalar 7. dakikada değişir · 5 kişilik grupta bir üye iki şapka alır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299 / 379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Altı şapka — I. Ülke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777240"/>
          </a:xfrm>
          <a:prstGeom prst="roundRect">
            <a:avLst>
              <a:gd name="adj" fmla="val 12000"/>
            </a:avLst>
          </a:prstGeom>
          <a:solidFill>
            <a:srgbClr val="F0F0F0"/>
          </a:solidFill>
          <a:ln>
            <a:noFill/>
          </a:ln>
          <a:effectLst/>
        </p:spPr>
        <p:txBody>
          <a:bodyPr rtlCol="0" anchor="ctr"/>
          <a:lstStyle/>
          <a:p/>
        </p:txBody>
      </p:sp>
      <p:pic>
        <p:nvPicPr>
          <p:cNvPr id="7" name="Picture 6" descr="h26_sapka_beyaz_s162.jpg"/>
          <p:cNvPicPr>
            <a:picLocks noChangeAspect="1"/>
          </p:cNvPicPr>
          <p:nvPr/>
        </p:nvPicPr>
        <p:blipFill>
          <a:blip r:embed="rId3"/>
          <a:stretch>
            <a:fillRect/>
          </a:stretch>
        </p:blipFill>
        <p:spPr>
          <a:xfrm>
            <a:off x="581029" y="1261872"/>
            <a:ext cx="950204" cy="685800"/>
          </a:xfrm>
          <a:prstGeom prst="rect">
            <a:avLst/>
          </a:prstGeom>
        </p:spPr>
      </p:pic>
      <p:sp>
        <p:nvSpPr>
          <p:cNvPr id="8" name="TextBox 7"/>
          <p:cNvSpPr txBox="1"/>
          <p:nvPr/>
        </p:nvSpPr>
        <p:spPr>
          <a:xfrm>
            <a:off x="1645920" y="1234440"/>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Tarafsız:</a:t>
            </a:r>
            <a:r>
              <a:rPr lang="tr-TR" sz="1900" b="0" i="0">
                <a:solidFill>
                  <a:srgbClr val="262626"/>
                </a:solidFill>
                <a:latin typeface="Calibri"/>
              </a:rPr>
              <a:t> Nüfus 40.121.552 · artış hızı %2,22 · doğurganlık 4,43 · doğum ‰34,2 · ölüm ‰11,8 · ömür 54,4 · tabanı geniş piramit.</a:t>
            </a:r>
          </a:p>
        </p:txBody>
      </p:sp>
      <p:sp>
        <p:nvSpPr>
          <p:cNvPr id="9" name="Rounded Rectangle 8"/>
          <p:cNvSpPr/>
          <p:nvPr/>
        </p:nvSpPr>
        <p:spPr>
          <a:xfrm>
            <a:off x="502920" y="2066544"/>
            <a:ext cx="11185855" cy="777240"/>
          </a:xfrm>
          <a:prstGeom prst="roundRect">
            <a:avLst>
              <a:gd name="adj" fmla="val 12000"/>
            </a:avLst>
          </a:prstGeom>
          <a:solidFill>
            <a:srgbClr val="F0F0F0"/>
          </a:solidFill>
          <a:ln>
            <a:noFill/>
          </a:ln>
          <a:effectLst/>
        </p:spPr>
        <p:txBody>
          <a:bodyPr rtlCol="0" anchor="ctr"/>
          <a:lstStyle/>
          <a:p/>
        </p:txBody>
      </p:sp>
      <p:pic>
        <p:nvPicPr>
          <p:cNvPr id="10" name="Picture 9" descr="h26_sapka_kirmizi_s162.jpg"/>
          <p:cNvPicPr>
            <a:picLocks noChangeAspect="1"/>
          </p:cNvPicPr>
          <p:nvPr/>
        </p:nvPicPr>
        <p:blipFill>
          <a:blip r:embed="rId4"/>
          <a:stretch>
            <a:fillRect/>
          </a:stretch>
        </p:blipFill>
        <p:spPr>
          <a:xfrm>
            <a:off x="583874" y="2112264"/>
            <a:ext cx="944514" cy="685800"/>
          </a:xfrm>
          <a:prstGeom prst="rect">
            <a:avLst/>
          </a:prstGeom>
        </p:spPr>
      </p:pic>
      <p:sp>
        <p:nvSpPr>
          <p:cNvPr id="11" name="TextBox 10"/>
          <p:cNvSpPr txBox="1"/>
          <p:nvPr/>
        </p:nvSpPr>
        <p:spPr>
          <a:xfrm>
            <a:off x="1645920" y="2084832"/>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Kişisel:</a:t>
            </a:r>
            <a:r>
              <a:rPr lang="tr-TR" sz="1900" b="0" i="0">
                <a:solidFill>
                  <a:srgbClr val="262626"/>
                </a:solidFill>
                <a:latin typeface="Calibri"/>
              </a:rPr>
              <a:t> Gelişmekte olan ülke: doğurganlık ve doğum oranı yüksek, ortalama ömür kısa, genç nüfus fazla (s. 154).</a:t>
            </a:r>
          </a:p>
        </p:txBody>
      </p:sp>
      <p:sp>
        <p:nvSpPr>
          <p:cNvPr id="12" name="Rounded Rectangle 11"/>
          <p:cNvSpPr/>
          <p:nvPr/>
        </p:nvSpPr>
        <p:spPr>
          <a:xfrm>
            <a:off x="502920" y="2916936"/>
            <a:ext cx="11185855" cy="777240"/>
          </a:xfrm>
          <a:prstGeom prst="roundRect">
            <a:avLst>
              <a:gd name="adj" fmla="val 12000"/>
            </a:avLst>
          </a:prstGeom>
          <a:solidFill>
            <a:srgbClr val="F0F0F0"/>
          </a:solidFill>
          <a:ln>
            <a:noFill/>
          </a:ln>
          <a:effectLst/>
        </p:spPr>
        <p:txBody>
          <a:bodyPr rtlCol="0" anchor="ctr"/>
          <a:lstStyle/>
          <a:p/>
        </p:txBody>
      </p:sp>
      <p:pic>
        <p:nvPicPr>
          <p:cNvPr id="13" name="Picture 12" descr="h26_sapka_siyah_s162.jpg"/>
          <p:cNvPicPr>
            <a:picLocks noChangeAspect="1"/>
          </p:cNvPicPr>
          <p:nvPr/>
        </p:nvPicPr>
        <p:blipFill>
          <a:blip r:embed="rId5"/>
          <a:stretch>
            <a:fillRect/>
          </a:stretch>
        </p:blipFill>
        <p:spPr>
          <a:xfrm>
            <a:off x="610555" y="2962656"/>
            <a:ext cx="891152" cy="685800"/>
          </a:xfrm>
          <a:prstGeom prst="rect">
            <a:avLst/>
          </a:prstGeom>
        </p:spPr>
      </p:pic>
      <p:sp>
        <p:nvSpPr>
          <p:cNvPr id="14" name="TextBox 13"/>
          <p:cNvSpPr txBox="1"/>
          <p:nvPr/>
        </p:nvSpPr>
        <p:spPr>
          <a:xfrm>
            <a:off x="1645920" y="2935224"/>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Karamsar:</a:t>
            </a:r>
            <a:r>
              <a:rPr lang="tr-TR" sz="1900" b="0" i="0">
                <a:solidFill>
                  <a:srgbClr val="262626"/>
                </a:solidFill>
                <a:latin typeface="Calibri"/>
              </a:rPr>
              <a:t> Eğitim ve sağlık hizmetleri yetersiz kalır; konut açığı, işsizlik, yetersiz beslenme, çarpık kentleşme (s. 160).</a:t>
            </a:r>
          </a:p>
        </p:txBody>
      </p:sp>
      <p:sp>
        <p:nvSpPr>
          <p:cNvPr id="15" name="Rounded Rectangle 14"/>
          <p:cNvSpPr/>
          <p:nvPr/>
        </p:nvSpPr>
        <p:spPr>
          <a:xfrm>
            <a:off x="502920" y="3767328"/>
            <a:ext cx="11185855" cy="777240"/>
          </a:xfrm>
          <a:prstGeom prst="roundRect">
            <a:avLst>
              <a:gd name="adj" fmla="val 12000"/>
            </a:avLst>
          </a:prstGeom>
          <a:solidFill>
            <a:srgbClr val="F0F0F0"/>
          </a:solidFill>
          <a:ln>
            <a:noFill/>
          </a:ln>
          <a:effectLst/>
        </p:spPr>
        <p:txBody>
          <a:bodyPr rtlCol="0" anchor="ctr"/>
          <a:lstStyle/>
          <a:p/>
        </p:txBody>
      </p:sp>
      <p:pic>
        <p:nvPicPr>
          <p:cNvPr id="16" name="Picture 15" descr="h26_sapka_sari_s162.jpg"/>
          <p:cNvPicPr>
            <a:picLocks noChangeAspect="1"/>
          </p:cNvPicPr>
          <p:nvPr/>
        </p:nvPicPr>
        <p:blipFill>
          <a:blip r:embed="rId6"/>
          <a:stretch>
            <a:fillRect/>
          </a:stretch>
        </p:blipFill>
        <p:spPr>
          <a:xfrm>
            <a:off x="627507" y="3813048"/>
            <a:ext cx="857250" cy="685800"/>
          </a:xfrm>
          <a:prstGeom prst="rect">
            <a:avLst/>
          </a:prstGeom>
        </p:spPr>
      </p:pic>
      <p:sp>
        <p:nvSpPr>
          <p:cNvPr id="17" name="TextBox 16"/>
          <p:cNvSpPr txBox="1"/>
          <p:nvPr/>
        </p:nvSpPr>
        <p:spPr>
          <a:xfrm>
            <a:off x="1645920" y="3785616"/>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İyimser:</a:t>
            </a:r>
            <a:r>
              <a:rPr lang="tr-TR" sz="1900" b="0" i="0">
                <a:solidFill>
                  <a:srgbClr val="262626"/>
                </a:solidFill>
                <a:latin typeface="Calibri"/>
              </a:rPr>
              <a:t> Genç ve büyüyen nüfus gelecekte geniş bir iş gücüdür; doğum oranı düşerse fırsat penceresi açılır (s. 158).</a:t>
            </a:r>
          </a:p>
        </p:txBody>
      </p:sp>
      <p:sp>
        <p:nvSpPr>
          <p:cNvPr id="18" name="Rounded Rectangle 17"/>
          <p:cNvSpPr/>
          <p:nvPr/>
        </p:nvSpPr>
        <p:spPr>
          <a:xfrm>
            <a:off x="502920" y="4617720"/>
            <a:ext cx="11185855" cy="777240"/>
          </a:xfrm>
          <a:prstGeom prst="roundRect">
            <a:avLst>
              <a:gd name="adj" fmla="val 12000"/>
            </a:avLst>
          </a:prstGeom>
          <a:solidFill>
            <a:srgbClr val="F0F0F0"/>
          </a:solidFill>
          <a:ln>
            <a:noFill/>
          </a:ln>
          <a:effectLst/>
        </p:spPr>
        <p:txBody>
          <a:bodyPr rtlCol="0" anchor="ctr"/>
          <a:lstStyle/>
          <a:p/>
        </p:txBody>
      </p:sp>
      <p:pic>
        <p:nvPicPr>
          <p:cNvPr id="19" name="Picture 18" descr="h26_sapka_yesil_s162.jpg"/>
          <p:cNvPicPr>
            <a:picLocks noChangeAspect="1"/>
          </p:cNvPicPr>
          <p:nvPr/>
        </p:nvPicPr>
        <p:blipFill>
          <a:blip r:embed="rId7"/>
          <a:stretch>
            <a:fillRect/>
          </a:stretch>
        </p:blipFill>
        <p:spPr>
          <a:xfrm>
            <a:off x="583874" y="4663440"/>
            <a:ext cx="944514" cy="685800"/>
          </a:xfrm>
          <a:prstGeom prst="rect">
            <a:avLst/>
          </a:prstGeom>
        </p:spPr>
      </p:pic>
      <p:sp>
        <p:nvSpPr>
          <p:cNvPr id="20" name="TextBox 19"/>
          <p:cNvSpPr txBox="1"/>
          <p:nvPr/>
        </p:nvSpPr>
        <p:spPr>
          <a:xfrm>
            <a:off x="1645920" y="4636008"/>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Yaratıcı:</a:t>
            </a:r>
            <a:r>
              <a:rPr lang="tr-TR" sz="1900" b="0" i="0">
                <a:solidFill>
                  <a:srgbClr val="262626"/>
                </a:solidFill>
                <a:latin typeface="Calibri"/>
              </a:rPr>
              <a:t> Sağlık hizmetlerini yaygınlaştırmak, okuma yazma ve eğitim seviyesini yükseltmek, istihdam açmak, halkı bilinçlendirmek.</a:t>
            </a:r>
          </a:p>
        </p:txBody>
      </p:sp>
      <p:sp>
        <p:nvSpPr>
          <p:cNvPr id="21" name="Rounded Rectangle 20"/>
          <p:cNvSpPr/>
          <p:nvPr/>
        </p:nvSpPr>
        <p:spPr>
          <a:xfrm>
            <a:off x="502920" y="5468112"/>
            <a:ext cx="11185855" cy="777240"/>
          </a:xfrm>
          <a:prstGeom prst="roundRect">
            <a:avLst>
              <a:gd name="adj" fmla="val 12000"/>
            </a:avLst>
          </a:prstGeom>
          <a:solidFill>
            <a:srgbClr val="E3F1E4"/>
          </a:solidFill>
          <a:ln w="19050">
            <a:solidFill>
              <a:srgbClr val="2E7D32"/>
            </a:solidFill>
          </a:ln>
          <a:effectLst/>
        </p:spPr>
        <p:txBody>
          <a:bodyPr rtlCol="0" anchor="ctr"/>
          <a:lstStyle/>
          <a:p/>
        </p:txBody>
      </p:sp>
      <p:pic>
        <p:nvPicPr>
          <p:cNvPr id="22" name="Picture 21" descr="h26_sapka_mavi_s162.jpg"/>
          <p:cNvPicPr>
            <a:picLocks noChangeAspect="1"/>
          </p:cNvPicPr>
          <p:nvPr/>
        </p:nvPicPr>
        <p:blipFill>
          <a:blip r:embed="rId8"/>
          <a:stretch>
            <a:fillRect/>
          </a:stretch>
        </p:blipFill>
        <p:spPr>
          <a:xfrm>
            <a:off x="597602" y="5513832"/>
            <a:ext cx="917058" cy="685800"/>
          </a:xfrm>
          <a:prstGeom prst="rect">
            <a:avLst/>
          </a:prstGeom>
        </p:spPr>
      </p:pic>
      <p:sp>
        <p:nvSpPr>
          <p:cNvPr id="23" name="TextBox 22"/>
          <p:cNvSpPr txBox="1"/>
          <p:nvPr/>
        </p:nvSpPr>
        <p:spPr>
          <a:xfrm>
            <a:off x="1645920" y="5486400"/>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Düzenleyici:</a:t>
            </a:r>
            <a:r>
              <a:rPr lang="tr-TR" sz="1900" b="0" i="0">
                <a:solidFill>
                  <a:srgbClr val="262626"/>
                </a:solidFill>
                <a:latin typeface="Calibri"/>
              </a:rPr>
              <a:t> </a:t>
            </a:r>
            <a:r>
              <a:rPr lang="tr-TR" sz="1900" b="1" i="0">
                <a:solidFill>
                  <a:srgbClr val="262626"/>
                </a:solidFill>
                <a:latin typeface="Calibri"/>
              </a:rPr>
              <a:t>Artış hızını azaltma + demografik yapıyı iyileştirme.</a:t>
            </a:r>
            <a:r>
              <a:rPr lang="tr-TR" sz="1900" b="0" i="0">
                <a:solidFill>
                  <a:srgbClr val="262626"/>
                </a:solidFill>
                <a:latin typeface="Calibri"/>
              </a:rPr>
              <a:t> Dayanak: doğurganlık 4,43 · ömür 54,4.</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300 / 379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Altı şapka — II. Ülke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777240"/>
          </a:xfrm>
          <a:prstGeom prst="roundRect">
            <a:avLst>
              <a:gd name="adj" fmla="val 12000"/>
            </a:avLst>
          </a:prstGeom>
          <a:solidFill>
            <a:srgbClr val="F0F0F0"/>
          </a:solidFill>
          <a:ln>
            <a:noFill/>
          </a:ln>
          <a:effectLst/>
        </p:spPr>
        <p:txBody>
          <a:bodyPr rtlCol="0" anchor="ctr"/>
          <a:lstStyle/>
          <a:p/>
        </p:txBody>
      </p:sp>
      <p:pic>
        <p:nvPicPr>
          <p:cNvPr id="7" name="Picture 6" descr="h26_sapka_beyaz_s162.jpg"/>
          <p:cNvPicPr>
            <a:picLocks noChangeAspect="1"/>
          </p:cNvPicPr>
          <p:nvPr/>
        </p:nvPicPr>
        <p:blipFill>
          <a:blip r:embed="rId3"/>
          <a:stretch>
            <a:fillRect/>
          </a:stretch>
        </p:blipFill>
        <p:spPr>
          <a:xfrm>
            <a:off x="581029" y="1261872"/>
            <a:ext cx="950204" cy="685800"/>
          </a:xfrm>
          <a:prstGeom prst="rect">
            <a:avLst/>
          </a:prstGeom>
        </p:spPr>
      </p:pic>
      <p:sp>
        <p:nvSpPr>
          <p:cNvPr id="8" name="TextBox 7"/>
          <p:cNvSpPr txBox="1"/>
          <p:nvPr/>
        </p:nvSpPr>
        <p:spPr>
          <a:xfrm>
            <a:off x="1645920" y="1234440"/>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Tarafsız:</a:t>
            </a:r>
            <a:r>
              <a:rPr lang="tr-TR" sz="1900" b="0" i="0">
                <a:solidFill>
                  <a:srgbClr val="262626"/>
                </a:solidFill>
                <a:latin typeface="Calibri"/>
              </a:rPr>
              <a:t> Nüfus 68.374.591 · artış hızı %0,20 · doğurganlık 1,90 · ölüm ‰10,8 · ömür 82,6 · tabanı dar, orta ve ileri yaşları geniş piramit.</a:t>
            </a:r>
          </a:p>
        </p:txBody>
      </p:sp>
      <p:sp>
        <p:nvSpPr>
          <p:cNvPr id="9" name="Rounded Rectangle 8"/>
          <p:cNvSpPr/>
          <p:nvPr/>
        </p:nvSpPr>
        <p:spPr>
          <a:xfrm>
            <a:off x="502920" y="2066544"/>
            <a:ext cx="11185855" cy="777240"/>
          </a:xfrm>
          <a:prstGeom prst="roundRect">
            <a:avLst>
              <a:gd name="adj" fmla="val 12000"/>
            </a:avLst>
          </a:prstGeom>
          <a:solidFill>
            <a:srgbClr val="F0F0F0"/>
          </a:solidFill>
          <a:ln>
            <a:noFill/>
          </a:ln>
          <a:effectLst/>
        </p:spPr>
        <p:txBody>
          <a:bodyPr rtlCol="0" anchor="ctr"/>
          <a:lstStyle/>
          <a:p/>
        </p:txBody>
      </p:sp>
      <p:pic>
        <p:nvPicPr>
          <p:cNvPr id="10" name="Picture 9" descr="h26_sapka_kirmizi_s162.jpg"/>
          <p:cNvPicPr>
            <a:picLocks noChangeAspect="1"/>
          </p:cNvPicPr>
          <p:nvPr/>
        </p:nvPicPr>
        <p:blipFill>
          <a:blip r:embed="rId4"/>
          <a:stretch>
            <a:fillRect/>
          </a:stretch>
        </p:blipFill>
        <p:spPr>
          <a:xfrm>
            <a:off x="583874" y="2112264"/>
            <a:ext cx="944514" cy="685800"/>
          </a:xfrm>
          <a:prstGeom prst="rect">
            <a:avLst/>
          </a:prstGeom>
        </p:spPr>
      </p:pic>
      <p:sp>
        <p:nvSpPr>
          <p:cNvPr id="11" name="TextBox 10"/>
          <p:cNvSpPr txBox="1"/>
          <p:nvPr/>
        </p:nvSpPr>
        <p:spPr>
          <a:xfrm>
            <a:off x="1645920" y="2084832"/>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Kişisel:</a:t>
            </a:r>
            <a:r>
              <a:rPr lang="tr-TR" sz="1900" b="0" i="0">
                <a:solidFill>
                  <a:srgbClr val="262626"/>
                </a:solidFill>
                <a:latin typeface="Calibri"/>
              </a:rPr>
              <a:t> Gelişmiş ülke: ortalama ömür uzun, doğurganlık düşük, nüfus artışı çok yavaş, yaşlı nüfus fazla (s. 154).</a:t>
            </a:r>
          </a:p>
        </p:txBody>
      </p:sp>
      <p:sp>
        <p:nvSpPr>
          <p:cNvPr id="12" name="Rounded Rectangle 11"/>
          <p:cNvSpPr/>
          <p:nvPr/>
        </p:nvSpPr>
        <p:spPr>
          <a:xfrm>
            <a:off x="502920" y="2916936"/>
            <a:ext cx="11185855" cy="777240"/>
          </a:xfrm>
          <a:prstGeom prst="roundRect">
            <a:avLst>
              <a:gd name="adj" fmla="val 12000"/>
            </a:avLst>
          </a:prstGeom>
          <a:solidFill>
            <a:srgbClr val="F0F0F0"/>
          </a:solidFill>
          <a:ln>
            <a:noFill/>
          </a:ln>
          <a:effectLst/>
        </p:spPr>
        <p:txBody>
          <a:bodyPr rtlCol="0" anchor="ctr"/>
          <a:lstStyle/>
          <a:p/>
        </p:txBody>
      </p:sp>
      <p:pic>
        <p:nvPicPr>
          <p:cNvPr id="13" name="Picture 12" descr="h26_sapka_siyah_s162.jpg"/>
          <p:cNvPicPr>
            <a:picLocks noChangeAspect="1"/>
          </p:cNvPicPr>
          <p:nvPr/>
        </p:nvPicPr>
        <p:blipFill>
          <a:blip r:embed="rId5"/>
          <a:stretch>
            <a:fillRect/>
          </a:stretch>
        </p:blipFill>
        <p:spPr>
          <a:xfrm>
            <a:off x="610555" y="2962656"/>
            <a:ext cx="891152" cy="685800"/>
          </a:xfrm>
          <a:prstGeom prst="rect">
            <a:avLst/>
          </a:prstGeom>
        </p:spPr>
      </p:pic>
      <p:sp>
        <p:nvSpPr>
          <p:cNvPr id="14" name="TextBox 13"/>
          <p:cNvSpPr txBox="1"/>
          <p:nvPr/>
        </p:nvSpPr>
        <p:spPr>
          <a:xfrm>
            <a:off x="1645920" y="2935224"/>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Karamsar:</a:t>
            </a:r>
            <a:r>
              <a:rPr lang="tr-TR" sz="1900" b="0" i="0">
                <a:solidFill>
                  <a:srgbClr val="262626"/>
                </a:solidFill>
                <a:latin typeface="Calibri"/>
              </a:rPr>
              <a:t> Genç nüfus azalır, yaşlı nüfus artar; çalışma çağındaki nüfus giderek azalabilir → iş gücü açığı (s. 160).</a:t>
            </a:r>
          </a:p>
        </p:txBody>
      </p:sp>
      <p:sp>
        <p:nvSpPr>
          <p:cNvPr id="15" name="Rounded Rectangle 14"/>
          <p:cNvSpPr/>
          <p:nvPr/>
        </p:nvSpPr>
        <p:spPr>
          <a:xfrm>
            <a:off x="502920" y="3767328"/>
            <a:ext cx="11185855" cy="777240"/>
          </a:xfrm>
          <a:prstGeom prst="roundRect">
            <a:avLst>
              <a:gd name="adj" fmla="val 12000"/>
            </a:avLst>
          </a:prstGeom>
          <a:solidFill>
            <a:srgbClr val="F0F0F0"/>
          </a:solidFill>
          <a:ln>
            <a:noFill/>
          </a:ln>
          <a:effectLst/>
        </p:spPr>
        <p:txBody>
          <a:bodyPr rtlCol="0" anchor="ctr"/>
          <a:lstStyle/>
          <a:p/>
        </p:txBody>
      </p:sp>
      <p:pic>
        <p:nvPicPr>
          <p:cNvPr id="16" name="Picture 15" descr="h26_sapka_sari_s162.jpg"/>
          <p:cNvPicPr>
            <a:picLocks noChangeAspect="1"/>
          </p:cNvPicPr>
          <p:nvPr/>
        </p:nvPicPr>
        <p:blipFill>
          <a:blip r:embed="rId6"/>
          <a:stretch>
            <a:fillRect/>
          </a:stretch>
        </p:blipFill>
        <p:spPr>
          <a:xfrm>
            <a:off x="627507" y="3813048"/>
            <a:ext cx="857250" cy="685800"/>
          </a:xfrm>
          <a:prstGeom prst="rect">
            <a:avLst/>
          </a:prstGeom>
        </p:spPr>
      </p:pic>
      <p:sp>
        <p:nvSpPr>
          <p:cNvPr id="17" name="TextBox 16"/>
          <p:cNvSpPr txBox="1"/>
          <p:nvPr/>
        </p:nvSpPr>
        <p:spPr>
          <a:xfrm>
            <a:off x="1645920" y="3785616"/>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İyimser:</a:t>
            </a:r>
            <a:r>
              <a:rPr lang="tr-TR" sz="1900" b="0" i="0">
                <a:solidFill>
                  <a:srgbClr val="262626"/>
                </a:solidFill>
                <a:latin typeface="Calibri"/>
              </a:rPr>
              <a:t> Uzun ve sağlıklı yaşam; eğitim ve sağlık hizmetleri nüfusa yetebilir; kaynaklar üzerindeki baskı azdır.</a:t>
            </a:r>
          </a:p>
        </p:txBody>
      </p:sp>
      <p:sp>
        <p:nvSpPr>
          <p:cNvPr id="18" name="Rounded Rectangle 17"/>
          <p:cNvSpPr/>
          <p:nvPr/>
        </p:nvSpPr>
        <p:spPr>
          <a:xfrm>
            <a:off x="502920" y="4617720"/>
            <a:ext cx="11185855" cy="777240"/>
          </a:xfrm>
          <a:prstGeom prst="roundRect">
            <a:avLst>
              <a:gd name="adj" fmla="val 12000"/>
            </a:avLst>
          </a:prstGeom>
          <a:solidFill>
            <a:srgbClr val="F0F0F0"/>
          </a:solidFill>
          <a:ln>
            <a:noFill/>
          </a:ln>
          <a:effectLst/>
        </p:spPr>
        <p:txBody>
          <a:bodyPr rtlCol="0" anchor="ctr"/>
          <a:lstStyle/>
          <a:p/>
        </p:txBody>
      </p:sp>
      <p:pic>
        <p:nvPicPr>
          <p:cNvPr id="19" name="Picture 18" descr="h26_sapka_yesil_s162.jpg"/>
          <p:cNvPicPr>
            <a:picLocks noChangeAspect="1"/>
          </p:cNvPicPr>
          <p:nvPr/>
        </p:nvPicPr>
        <p:blipFill>
          <a:blip r:embed="rId7"/>
          <a:stretch>
            <a:fillRect/>
          </a:stretch>
        </p:blipFill>
        <p:spPr>
          <a:xfrm>
            <a:off x="583874" y="4663440"/>
            <a:ext cx="944514" cy="685800"/>
          </a:xfrm>
          <a:prstGeom prst="rect">
            <a:avLst/>
          </a:prstGeom>
        </p:spPr>
      </p:pic>
      <p:sp>
        <p:nvSpPr>
          <p:cNvPr id="20" name="TextBox 19"/>
          <p:cNvSpPr txBox="1"/>
          <p:nvPr/>
        </p:nvSpPr>
        <p:spPr>
          <a:xfrm>
            <a:off x="1645920" y="4636008"/>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Yaratıcı:</a:t>
            </a:r>
            <a:r>
              <a:rPr lang="tr-TR" sz="1900" b="0" i="0">
                <a:solidFill>
                  <a:srgbClr val="262626"/>
                </a:solidFill>
                <a:latin typeface="Calibri"/>
              </a:rPr>
              <a:t> Aileleri ve çocuk sahibi olmayı destekleyen uygulamalar; yaşlılara sağlık ve bakım hizmeti; gerekirse iş gücü göçü.</a:t>
            </a:r>
          </a:p>
        </p:txBody>
      </p:sp>
      <p:sp>
        <p:nvSpPr>
          <p:cNvPr id="21" name="Rounded Rectangle 20"/>
          <p:cNvSpPr/>
          <p:nvPr/>
        </p:nvSpPr>
        <p:spPr>
          <a:xfrm>
            <a:off x="502920" y="5468112"/>
            <a:ext cx="11185855" cy="777240"/>
          </a:xfrm>
          <a:prstGeom prst="roundRect">
            <a:avLst>
              <a:gd name="adj" fmla="val 12000"/>
            </a:avLst>
          </a:prstGeom>
          <a:solidFill>
            <a:srgbClr val="E3F1E4"/>
          </a:solidFill>
          <a:ln w="19050">
            <a:solidFill>
              <a:srgbClr val="2E7D32"/>
            </a:solidFill>
          </a:ln>
          <a:effectLst/>
        </p:spPr>
        <p:txBody>
          <a:bodyPr rtlCol="0" anchor="ctr"/>
          <a:lstStyle/>
          <a:p/>
        </p:txBody>
      </p:sp>
      <p:pic>
        <p:nvPicPr>
          <p:cNvPr id="22" name="Picture 21" descr="h26_sapka_mavi_s162.jpg"/>
          <p:cNvPicPr>
            <a:picLocks noChangeAspect="1"/>
          </p:cNvPicPr>
          <p:nvPr/>
        </p:nvPicPr>
        <p:blipFill>
          <a:blip r:embed="rId8"/>
          <a:stretch>
            <a:fillRect/>
          </a:stretch>
        </p:blipFill>
        <p:spPr>
          <a:xfrm>
            <a:off x="597602" y="5513832"/>
            <a:ext cx="917058" cy="685800"/>
          </a:xfrm>
          <a:prstGeom prst="rect">
            <a:avLst/>
          </a:prstGeom>
        </p:spPr>
      </p:pic>
      <p:sp>
        <p:nvSpPr>
          <p:cNvPr id="23" name="TextBox 22"/>
          <p:cNvSpPr txBox="1"/>
          <p:nvPr/>
        </p:nvSpPr>
        <p:spPr>
          <a:xfrm>
            <a:off x="1645920" y="5486400"/>
            <a:ext cx="9905695" cy="7406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Düzenleyici:</a:t>
            </a:r>
            <a:r>
              <a:rPr lang="tr-TR" sz="1900" b="0" i="0">
                <a:solidFill>
                  <a:srgbClr val="262626"/>
                </a:solidFill>
                <a:latin typeface="Calibri"/>
              </a:rPr>
              <a:t> </a:t>
            </a:r>
            <a:r>
              <a:rPr lang="tr-TR" sz="1900" b="1" i="0">
                <a:solidFill>
                  <a:srgbClr val="262626"/>
                </a:solidFill>
                <a:latin typeface="Calibri"/>
              </a:rPr>
              <a:t>Artış hızını artırma (gerekirse göç politikası).</a:t>
            </a:r>
            <a:r>
              <a:rPr lang="tr-TR" sz="1900" b="0" i="0">
                <a:solidFill>
                  <a:srgbClr val="262626"/>
                </a:solidFill>
                <a:latin typeface="Calibri"/>
              </a:rPr>
              <a:t> Dayanak: doğurganlık 1,90 · dar taban.</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301 / 379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Sonucunu paylaş: üç seçenek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PAYLAŞIM · 8 dk</a:t>
            </a:r>
          </a:p>
        </p:txBody>
      </p:sp>
      <p:sp>
        <p:nvSpPr>
          <p:cNvPr id="6" name="Rounded Rectangle 5"/>
          <p:cNvSpPr/>
          <p:nvPr/>
        </p:nvSpPr>
        <p:spPr>
          <a:xfrm>
            <a:off x="502920" y="1216152"/>
            <a:ext cx="3576218" cy="32918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76218" cy="640080"/>
          </a:xfrm>
          <a:prstGeom prst="roundRect">
            <a:avLst>
              <a:gd name="adj" fmla="val 25000"/>
            </a:avLst>
          </a:prstGeom>
          <a:solidFill>
            <a:srgbClr val="7A4EA0"/>
          </a:solidFill>
          <a:ln>
            <a:noFill/>
          </a:ln>
          <a:effectLst/>
        </p:spPr>
        <p:txBody>
          <a:bodyPr rtlCol="0" anchor="ctr"/>
          <a:lstStyle/>
          <a:p/>
        </p:txBody>
      </p:sp>
      <p:sp>
        <p:nvSpPr>
          <p:cNvPr id="8" name="Rectangle 7"/>
          <p:cNvSpPr/>
          <p:nvPr/>
        </p:nvSpPr>
        <p:spPr>
          <a:xfrm>
            <a:off x="502920" y="1536192"/>
            <a:ext cx="3576218" cy="320040"/>
          </a:xfrm>
          <a:prstGeom prst="rect">
            <a:avLst/>
          </a:prstGeom>
          <a:solidFill>
            <a:srgbClr val="7A4EA0"/>
          </a:solidFill>
          <a:ln>
            <a:noFill/>
          </a:ln>
          <a:effectLst/>
        </p:spPr>
        <p:txBody>
          <a:bodyPr rtlCol="0" anchor="ctr"/>
          <a:lstStyle/>
          <a:p/>
        </p:txBody>
      </p:sp>
      <p:sp>
        <p:nvSpPr>
          <p:cNvPr id="9" name="TextBox 8"/>
          <p:cNvSpPr txBox="1"/>
          <p:nvPr/>
        </p:nvSpPr>
        <p:spPr>
          <a:xfrm>
            <a:off x="594360" y="1216152"/>
            <a:ext cx="3393338" cy="64008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FFFFFF"/>
                </a:solidFill>
                <a:latin typeface="Calibri"/>
              </a:rPr>
              <a:t>GÖRSEL</a:t>
            </a:r>
          </a:p>
        </p:txBody>
      </p:sp>
      <p:sp>
        <p:nvSpPr>
          <p:cNvPr id="10" name="TextBox 9"/>
          <p:cNvSpPr txBox="1"/>
          <p:nvPr/>
        </p:nvSpPr>
        <p:spPr>
          <a:xfrm>
            <a:off x="612648" y="1929384"/>
            <a:ext cx="3356762" cy="2505456"/>
          </a:xfrm>
          <a:prstGeom prst="rect">
            <a:avLst/>
          </a:prstGeom>
          <a:noFill/>
        </p:spPr>
        <p:txBody>
          <a:bodyPr wrap="square" anchor="ctr" lIns="73152" rIns="73152" tIns="36576" bIns="36576">
            <a:noAutofit/>
          </a:bodyPr>
          <a:lstStyle/>
          <a:p>
            <a:pPr algn="ctr">
              <a:spcBef>
                <a:spcPts val="0"/>
              </a:spcBef>
              <a:spcAft>
                <a:spcPts val="0"/>
              </a:spcAft>
            </a:pPr>
            <a:r>
              <a:rPr lang="tr-TR" sz="2300" b="0" i="0">
                <a:solidFill>
                  <a:srgbClr val="262626"/>
                </a:solidFill>
                <a:latin typeface="Calibri"/>
              </a:rPr>
              <a:t>Afiş taslağı (A4): başlık, iki veri, bir simge, önerilen politika.</a:t>
            </a:r>
          </a:p>
        </p:txBody>
      </p:sp>
      <p:sp>
        <p:nvSpPr>
          <p:cNvPr id="11" name="Rounded Rectangle 10"/>
          <p:cNvSpPr/>
          <p:nvPr/>
        </p:nvSpPr>
        <p:spPr>
          <a:xfrm>
            <a:off x="4307738" y="1216152"/>
            <a:ext cx="3576218" cy="329184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307738" y="1216152"/>
            <a:ext cx="3576218" cy="640080"/>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307738" y="1536192"/>
            <a:ext cx="3576218" cy="320040"/>
          </a:xfrm>
          <a:prstGeom prst="rect">
            <a:avLst/>
          </a:prstGeom>
          <a:solidFill>
            <a:srgbClr val="4F4F4F"/>
          </a:solidFill>
          <a:ln>
            <a:noFill/>
          </a:ln>
          <a:effectLst/>
        </p:spPr>
        <p:txBody>
          <a:bodyPr rtlCol="0" anchor="ctr"/>
          <a:lstStyle/>
          <a:p/>
        </p:txBody>
      </p:sp>
      <p:sp>
        <p:nvSpPr>
          <p:cNvPr id="14" name="TextBox 13"/>
          <p:cNvSpPr txBox="1"/>
          <p:nvPr/>
        </p:nvSpPr>
        <p:spPr>
          <a:xfrm>
            <a:off x="4399178" y="1216152"/>
            <a:ext cx="3393338" cy="64008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FFFFFF"/>
                </a:solidFill>
                <a:latin typeface="Calibri"/>
              </a:rPr>
              <a:t>SÖZEL</a:t>
            </a:r>
          </a:p>
        </p:txBody>
      </p:sp>
      <p:sp>
        <p:nvSpPr>
          <p:cNvPr id="15" name="TextBox 14"/>
          <p:cNvSpPr txBox="1"/>
          <p:nvPr/>
        </p:nvSpPr>
        <p:spPr>
          <a:xfrm>
            <a:off x="4417466" y="1929384"/>
            <a:ext cx="3356762" cy="2505456"/>
          </a:xfrm>
          <a:prstGeom prst="rect">
            <a:avLst/>
          </a:prstGeom>
          <a:noFill/>
        </p:spPr>
        <p:txBody>
          <a:bodyPr wrap="square" anchor="ctr" lIns="73152" rIns="73152" tIns="36576" bIns="36576">
            <a:noAutofit/>
          </a:bodyPr>
          <a:lstStyle/>
          <a:p>
            <a:pPr algn="ctr">
              <a:spcBef>
                <a:spcPts val="0"/>
              </a:spcBef>
              <a:spcAft>
                <a:spcPts val="0"/>
              </a:spcAft>
            </a:pPr>
            <a:r>
              <a:rPr lang="tr-TR" sz="2300" b="0" i="0">
                <a:solidFill>
                  <a:srgbClr val="262626"/>
                </a:solidFill>
                <a:latin typeface="Calibri"/>
              </a:rPr>
              <a:t>Köşe yazısı: bir başlık ve iki cümle (sorun → politika).</a:t>
            </a:r>
          </a:p>
        </p:txBody>
      </p:sp>
      <p:sp>
        <p:nvSpPr>
          <p:cNvPr id="16" name="Rounded Rectangle 15"/>
          <p:cNvSpPr/>
          <p:nvPr/>
        </p:nvSpPr>
        <p:spPr>
          <a:xfrm>
            <a:off x="8112556" y="1216152"/>
            <a:ext cx="3576218" cy="329184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112556" y="1216152"/>
            <a:ext cx="3576218" cy="640080"/>
          </a:xfrm>
          <a:prstGeom prst="roundRect">
            <a:avLst>
              <a:gd name="adj" fmla="val 25000"/>
            </a:avLst>
          </a:prstGeom>
          <a:solidFill>
            <a:srgbClr val="D97300"/>
          </a:solidFill>
          <a:ln>
            <a:noFill/>
          </a:ln>
          <a:effectLst/>
        </p:spPr>
        <p:txBody>
          <a:bodyPr rtlCol="0" anchor="ctr"/>
          <a:lstStyle/>
          <a:p/>
        </p:txBody>
      </p:sp>
      <p:sp>
        <p:nvSpPr>
          <p:cNvPr id="18" name="Rectangle 17"/>
          <p:cNvSpPr/>
          <p:nvPr/>
        </p:nvSpPr>
        <p:spPr>
          <a:xfrm>
            <a:off x="8112556" y="1536192"/>
            <a:ext cx="3576218" cy="320040"/>
          </a:xfrm>
          <a:prstGeom prst="rect">
            <a:avLst/>
          </a:prstGeom>
          <a:solidFill>
            <a:srgbClr val="D97300"/>
          </a:solidFill>
          <a:ln>
            <a:noFill/>
          </a:ln>
          <a:effectLst/>
        </p:spPr>
        <p:txBody>
          <a:bodyPr rtlCol="0" anchor="ctr"/>
          <a:lstStyle/>
          <a:p/>
        </p:txBody>
      </p:sp>
      <p:sp>
        <p:nvSpPr>
          <p:cNvPr id="19" name="TextBox 18"/>
          <p:cNvSpPr txBox="1"/>
          <p:nvPr/>
        </p:nvSpPr>
        <p:spPr>
          <a:xfrm>
            <a:off x="8203996" y="1216152"/>
            <a:ext cx="3393338" cy="64008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FFFFFF"/>
                </a:solidFill>
                <a:latin typeface="Calibri"/>
              </a:rPr>
              <a:t>KİNESTETİK</a:t>
            </a:r>
          </a:p>
        </p:txBody>
      </p:sp>
      <p:sp>
        <p:nvSpPr>
          <p:cNvPr id="20" name="TextBox 19"/>
          <p:cNvSpPr txBox="1"/>
          <p:nvPr/>
        </p:nvSpPr>
        <p:spPr>
          <a:xfrm>
            <a:off x="8222284" y="1929384"/>
            <a:ext cx="3356762" cy="2505456"/>
          </a:xfrm>
          <a:prstGeom prst="rect">
            <a:avLst/>
          </a:prstGeom>
          <a:noFill/>
        </p:spPr>
        <p:txBody>
          <a:bodyPr wrap="square" anchor="ctr" lIns="73152" rIns="73152" tIns="36576" bIns="36576">
            <a:noAutofit/>
          </a:bodyPr>
          <a:lstStyle/>
          <a:p>
            <a:pPr algn="ctr">
              <a:spcBef>
                <a:spcPts val="0"/>
              </a:spcBef>
              <a:spcAft>
                <a:spcPts val="0"/>
              </a:spcAft>
            </a:pPr>
            <a:r>
              <a:rPr lang="tr-TR" sz="2300" b="0" i="0">
                <a:solidFill>
                  <a:srgbClr val="262626"/>
                </a:solidFill>
                <a:latin typeface="Calibri"/>
              </a:rPr>
              <a:t>1 dakikalık canlandırma: sorunu ve politikayı oynayın.</a:t>
            </a:r>
          </a:p>
        </p:txBody>
      </p:sp>
      <p:sp>
        <p:nvSpPr>
          <p:cNvPr id="21" name="Rounded Rectangle 20"/>
          <p:cNvSpPr/>
          <p:nvPr/>
        </p:nvSpPr>
        <p:spPr>
          <a:xfrm>
            <a:off x="502920" y="4736592"/>
            <a:ext cx="11185855" cy="15544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100" b="0" i="0">
                <a:solidFill>
                  <a:srgbClr val="262626"/>
                </a:solidFill>
                <a:latin typeface="Calibri"/>
              </a:rPr>
              <a:t>Bu hafta 4 grup sunar (isim kartı) · Kalan 4 grup 27. haftada · Her sunum 1 dakika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302 / 379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Paylaşım — örnek ürünler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576218" cy="36118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76218" cy="530352"/>
          </a:xfrm>
          <a:prstGeom prst="roundRect">
            <a:avLst>
              <a:gd name="adj" fmla="val 25000"/>
            </a:avLst>
          </a:prstGeom>
          <a:solidFill>
            <a:srgbClr val="7A4EA0"/>
          </a:solidFill>
          <a:ln>
            <a:noFill/>
          </a:ln>
          <a:effectLst/>
        </p:spPr>
        <p:txBody>
          <a:bodyPr rtlCol="0" anchor="ctr"/>
          <a:lstStyle/>
          <a:p/>
        </p:txBody>
      </p:sp>
      <p:sp>
        <p:nvSpPr>
          <p:cNvPr id="8" name="Rectangle 7"/>
          <p:cNvSpPr/>
          <p:nvPr/>
        </p:nvSpPr>
        <p:spPr>
          <a:xfrm>
            <a:off x="502920" y="1481328"/>
            <a:ext cx="3576218" cy="265176"/>
          </a:xfrm>
          <a:prstGeom prst="rect">
            <a:avLst/>
          </a:prstGeom>
          <a:solidFill>
            <a:srgbClr val="7A4EA0"/>
          </a:solidFill>
          <a:ln>
            <a:noFill/>
          </a:ln>
          <a:effectLst/>
        </p:spPr>
        <p:txBody>
          <a:bodyPr rtlCol="0" anchor="ctr"/>
          <a:lstStyle/>
          <a:p/>
        </p:txBody>
      </p:sp>
      <p:sp>
        <p:nvSpPr>
          <p:cNvPr id="9" name="TextBox 8"/>
          <p:cNvSpPr txBox="1"/>
          <p:nvPr/>
        </p:nvSpPr>
        <p:spPr>
          <a:xfrm>
            <a:off x="594360" y="1216152"/>
            <a:ext cx="3393338"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Afiş</a:t>
            </a:r>
          </a:p>
        </p:txBody>
      </p:sp>
      <p:sp>
        <p:nvSpPr>
          <p:cNvPr id="10" name="TextBox 9"/>
          <p:cNvSpPr txBox="1"/>
          <p:nvPr/>
        </p:nvSpPr>
        <p:spPr>
          <a:xfrm>
            <a:off x="612648" y="1819656"/>
            <a:ext cx="3356762" cy="293522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Başlık: “I. Ülke: önce sağlık ve eğitim!”</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Veri: doğurganlık 4,43 · ömür 54,4</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Simge: okul ve sağlık ocağı</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Politika: artış hızını azaltma</a:t>
            </a:r>
          </a:p>
        </p:txBody>
      </p:sp>
      <p:sp>
        <p:nvSpPr>
          <p:cNvPr id="11" name="Rounded Rectangle 10"/>
          <p:cNvSpPr/>
          <p:nvPr/>
        </p:nvSpPr>
        <p:spPr>
          <a:xfrm>
            <a:off x="4307738" y="1216152"/>
            <a:ext cx="3576218" cy="36118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307738" y="1216152"/>
            <a:ext cx="3576218"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307738" y="1481328"/>
            <a:ext cx="3576218" cy="265176"/>
          </a:xfrm>
          <a:prstGeom prst="rect">
            <a:avLst/>
          </a:prstGeom>
          <a:solidFill>
            <a:srgbClr val="4F4F4F"/>
          </a:solidFill>
          <a:ln>
            <a:noFill/>
          </a:ln>
          <a:effectLst/>
        </p:spPr>
        <p:txBody>
          <a:bodyPr rtlCol="0" anchor="ctr"/>
          <a:lstStyle/>
          <a:p/>
        </p:txBody>
      </p:sp>
      <p:sp>
        <p:nvSpPr>
          <p:cNvPr id="14" name="TextBox 13"/>
          <p:cNvSpPr txBox="1"/>
          <p:nvPr/>
        </p:nvSpPr>
        <p:spPr>
          <a:xfrm>
            <a:off x="4399178" y="1216152"/>
            <a:ext cx="3393338"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Köşe yazısı</a:t>
            </a:r>
          </a:p>
        </p:txBody>
      </p:sp>
      <p:sp>
        <p:nvSpPr>
          <p:cNvPr id="15" name="TextBox 14"/>
          <p:cNvSpPr txBox="1"/>
          <p:nvPr/>
        </p:nvSpPr>
        <p:spPr>
          <a:xfrm>
            <a:off x="4417466" y="1819656"/>
            <a:ext cx="3356762" cy="293522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Başlık: “Kalabalık bir gelecek mi, güçlü bir gelecek mi?”</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I. Ülkede doğurganlık 4,43, ortalama ömür 54,4 yıl. Okul, hastane ve iş olanakları artmadan bu hızla büyümek sorundur.</a:t>
            </a:r>
          </a:p>
        </p:txBody>
      </p:sp>
      <p:sp>
        <p:nvSpPr>
          <p:cNvPr id="16" name="Rounded Rectangle 15"/>
          <p:cNvSpPr/>
          <p:nvPr/>
        </p:nvSpPr>
        <p:spPr>
          <a:xfrm>
            <a:off x="8112556" y="1216152"/>
            <a:ext cx="3576218" cy="36118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112556" y="1216152"/>
            <a:ext cx="3576218" cy="530352"/>
          </a:xfrm>
          <a:prstGeom prst="roundRect">
            <a:avLst>
              <a:gd name="adj" fmla="val 25000"/>
            </a:avLst>
          </a:prstGeom>
          <a:solidFill>
            <a:srgbClr val="D97300"/>
          </a:solidFill>
          <a:ln>
            <a:noFill/>
          </a:ln>
          <a:effectLst/>
        </p:spPr>
        <p:txBody>
          <a:bodyPr rtlCol="0" anchor="ctr"/>
          <a:lstStyle/>
          <a:p/>
        </p:txBody>
      </p:sp>
      <p:sp>
        <p:nvSpPr>
          <p:cNvPr id="18" name="Rectangle 17"/>
          <p:cNvSpPr/>
          <p:nvPr/>
        </p:nvSpPr>
        <p:spPr>
          <a:xfrm>
            <a:off x="8112556" y="1481328"/>
            <a:ext cx="3576218" cy="265176"/>
          </a:xfrm>
          <a:prstGeom prst="rect">
            <a:avLst/>
          </a:prstGeom>
          <a:solidFill>
            <a:srgbClr val="D97300"/>
          </a:solidFill>
          <a:ln>
            <a:noFill/>
          </a:ln>
          <a:effectLst/>
        </p:spPr>
        <p:txBody>
          <a:bodyPr rtlCol="0" anchor="ctr"/>
          <a:lstStyle/>
          <a:p/>
        </p:txBody>
      </p:sp>
      <p:sp>
        <p:nvSpPr>
          <p:cNvPr id="19" name="TextBox 18"/>
          <p:cNvSpPr txBox="1"/>
          <p:nvPr/>
        </p:nvSpPr>
        <p:spPr>
          <a:xfrm>
            <a:off x="8203996" y="1216152"/>
            <a:ext cx="3393338"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Canlandırma</a:t>
            </a:r>
          </a:p>
        </p:txBody>
      </p:sp>
      <p:sp>
        <p:nvSpPr>
          <p:cNvPr id="20" name="TextBox 19"/>
          <p:cNvSpPr txBox="1"/>
          <p:nvPr/>
        </p:nvSpPr>
        <p:spPr>
          <a:xfrm>
            <a:off x="8222284" y="1819656"/>
            <a:ext cx="3356762" cy="293522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II. Ülke tahterevallisi: “yaşlı nüfus” tarafı ağır basar.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“Aile desteği” kartını alan öğrenci çocuk tarafına geçer, denge kurulur.</a:t>
            </a:r>
          </a:p>
        </p:txBody>
      </p:sp>
      <p:sp>
        <p:nvSpPr>
          <p:cNvPr id="21" name="Rounded Rectangle 20"/>
          <p:cNvSpPr/>
          <p:nvPr/>
        </p:nvSpPr>
        <p:spPr>
          <a:xfrm>
            <a:off x="502920" y="5010912"/>
            <a:ext cx="11185855" cy="1280160"/>
          </a:xfrm>
          <a:prstGeom prst="roundRect">
            <a:avLst>
              <a:gd name="adj" fmla="val 8000"/>
            </a:avLst>
          </a:prstGeom>
          <a:solidFill>
            <a:srgbClr val="E3F1E4"/>
          </a:solidFill>
          <a:ln w="19050">
            <a:solidFill>
              <a:srgbClr val="2E7D32"/>
            </a:solidFill>
          </a:ln>
          <a:effectLst/>
        </p:spPr>
        <p:txBody>
          <a:bodyPr rtlCol="0" anchor="ctr" wrap="square" lIns="201168" rIns="201168" tIns="73152" bIns="73152">
            <a:noAutofit/>
          </a:bodyPr>
          <a:lstStyle/>
          <a:p>
            <a:pPr algn="ctr">
              <a:spcBef>
                <a:spcPts val="0"/>
              </a:spcBef>
              <a:spcAft>
                <a:spcPts val="0"/>
              </a:spcAft>
            </a:pPr>
            <a:r>
              <a:rPr lang="tr-TR" sz="2100" b="1" i="0">
                <a:solidFill>
                  <a:srgbClr val="262626"/>
                </a:solidFill>
                <a:latin typeface="Calibri"/>
              </a:rPr>
              <a:t>Ölçüt:</a:t>
            </a:r>
            <a:r>
              <a:rPr lang="tr-TR" sz="2100" b="0" i="0">
                <a:solidFill>
                  <a:srgbClr val="262626"/>
                </a:solidFill>
                <a:latin typeface="Calibri"/>
              </a:rPr>
              <a:t> ülke · önerilen politika · dayandığı iki veri · bir uygulama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303 / 379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Fırsat → sorun → politika</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BAĞ KURALIM</a:t>
            </a:r>
          </a:p>
        </p:txBody>
      </p:sp>
      <p:sp>
        <p:nvSpPr>
          <p:cNvPr id="6" name="Rounded Rectangle 5"/>
          <p:cNvSpPr/>
          <p:nvPr/>
        </p:nvSpPr>
        <p:spPr>
          <a:xfrm>
            <a:off x="502920" y="1261872"/>
            <a:ext cx="2487853" cy="960120"/>
          </a:xfrm>
          <a:prstGeom prst="roundRect">
            <a:avLst>
              <a:gd name="adj" fmla="val 2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Nüfus özellikleri</a:t>
            </a:r>
          </a:p>
        </p:txBody>
      </p:sp>
      <p:sp>
        <p:nvSpPr>
          <p:cNvPr id="7" name="TextBox 6"/>
          <p:cNvSpPr txBox="1"/>
          <p:nvPr/>
        </p:nvSpPr>
        <p:spPr>
          <a:xfrm>
            <a:off x="502920" y="2267712"/>
            <a:ext cx="2487853" cy="365760"/>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veriler: tablo, piramit</a:t>
            </a:r>
          </a:p>
        </p:txBody>
      </p:sp>
      <p:cxnSp>
        <p:nvCxnSpPr>
          <p:cNvPr id="8" name="Connector 7"/>
          <p:cNvCxnSpPr/>
          <p:nvPr/>
        </p:nvCxnSpPr>
        <p:spPr>
          <a:xfrm>
            <a:off x="3045637" y="1741932"/>
            <a:ext cx="301752" cy="0"/>
          </a:xfrm>
          <a:prstGeom prst="line">
            <a:avLst/>
          </a:prstGeom>
          <a:ln w="38100">
            <a:solidFill>
              <a:srgbClr val="4F4F4F"/>
            </a:solidFill>
            <a:tailEnd type="triangle" w="med" len="med"/>
          </a:ln>
        </p:spPr>
      </p:cxnSp>
      <p:sp>
        <p:nvSpPr>
          <p:cNvPr id="9" name="Rounded Rectangle 8"/>
          <p:cNvSpPr/>
          <p:nvPr/>
        </p:nvSpPr>
        <p:spPr>
          <a:xfrm>
            <a:off x="3402253" y="1261872"/>
            <a:ext cx="2487853" cy="960120"/>
          </a:xfrm>
          <a:prstGeom prst="roundRect">
            <a:avLst>
              <a:gd name="adj" fmla="val 20000"/>
            </a:avLst>
          </a:prstGeom>
          <a:solidFill>
            <a:srgbClr val="D97300"/>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Fırsat ve sorunlar</a:t>
            </a:r>
          </a:p>
        </p:txBody>
      </p:sp>
      <p:sp>
        <p:nvSpPr>
          <p:cNvPr id="10" name="TextBox 9"/>
          <p:cNvSpPr txBox="1"/>
          <p:nvPr/>
        </p:nvSpPr>
        <p:spPr>
          <a:xfrm>
            <a:off x="3402253" y="2267712"/>
            <a:ext cx="2487853" cy="365760"/>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analiz</a:t>
            </a:r>
          </a:p>
        </p:txBody>
      </p:sp>
      <p:cxnSp>
        <p:nvCxnSpPr>
          <p:cNvPr id="11" name="Connector 10"/>
          <p:cNvCxnSpPr/>
          <p:nvPr/>
        </p:nvCxnSpPr>
        <p:spPr>
          <a:xfrm>
            <a:off x="5944971" y="1741932"/>
            <a:ext cx="301752" cy="0"/>
          </a:xfrm>
          <a:prstGeom prst="line">
            <a:avLst/>
          </a:prstGeom>
          <a:ln w="38100">
            <a:solidFill>
              <a:srgbClr val="4F4F4F"/>
            </a:solidFill>
            <a:tailEnd type="triangle" w="med" len="med"/>
          </a:ln>
        </p:spPr>
      </p:cxnSp>
      <p:sp>
        <p:nvSpPr>
          <p:cNvPr id="12" name="Rounded Rectangle 11"/>
          <p:cNvSpPr/>
          <p:nvPr/>
        </p:nvSpPr>
        <p:spPr>
          <a:xfrm>
            <a:off x="6301587" y="1261872"/>
            <a:ext cx="2487853" cy="960120"/>
          </a:xfrm>
          <a:prstGeom prst="roundRect">
            <a:avLst>
              <a:gd name="adj" fmla="val 20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Nüfus politikası</a:t>
            </a:r>
          </a:p>
        </p:txBody>
      </p:sp>
      <p:sp>
        <p:nvSpPr>
          <p:cNvPr id="13" name="TextBox 12"/>
          <p:cNvSpPr txBox="1"/>
          <p:nvPr/>
        </p:nvSpPr>
        <p:spPr>
          <a:xfrm>
            <a:off x="6301587" y="2267712"/>
            <a:ext cx="2487853" cy="365760"/>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karar</a:t>
            </a:r>
          </a:p>
        </p:txBody>
      </p:sp>
      <p:cxnSp>
        <p:nvCxnSpPr>
          <p:cNvPr id="14" name="Connector 13"/>
          <p:cNvCxnSpPr/>
          <p:nvPr/>
        </p:nvCxnSpPr>
        <p:spPr>
          <a:xfrm>
            <a:off x="8844305" y="1741932"/>
            <a:ext cx="301752" cy="0"/>
          </a:xfrm>
          <a:prstGeom prst="line">
            <a:avLst/>
          </a:prstGeom>
          <a:ln w="38100">
            <a:solidFill>
              <a:srgbClr val="4F4F4F"/>
            </a:solidFill>
            <a:tailEnd type="triangle" w="med" len="med"/>
          </a:ln>
        </p:spPr>
      </p:cxnSp>
      <p:sp>
        <p:nvSpPr>
          <p:cNvPr id="15" name="Rounded Rectangle 14"/>
          <p:cNvSpPr/>
          <p:nvPr/>
        </p:nvSpPr>
        <p:spPr>
          <a:xfrm>
            <a:off x="9200921" y="1261872"/>
            <a:ext cx="2487853" cy="960120"/>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Uygulamalar</a:t>
            </a:r>
          </a:p>
        </p:txBody>
      </p:sp>
      <p:sp>
        <p:nvSpPr>
          <p:cNvPr id="16" name="TextBox 15"/>
          <p:cNvSpPr txBox="1"/>
          <p:nvPr/>
        </p:nvSpPr>
        <p:spPr>
          <a:xfrm>
            <a:off x="9200921" y="2267712"/>
            <a:ext cx="2487853" cy="365760"/>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eğitim, sağlık, destek…</a:t>
            </a:r>
          </a:p>
        </p:txBody>
      </p:sp>
      <p:graphicFrame>
        <p:nvGraphicFramePr>
          <p:cNvPr id="17" name="Table 16"/>
          <p:cNvGraphicFramePr>
            <a:graphicFrameLocks noGrp="1"/>
          </p:cNvGraphicFramePr>
          <p:nvPr/>
        </p:nvGraphicFramePr>
        <p:xfrm>
          <a:off x="502920" y="2862072"/>
          <a:ext cx="11185855" cy="2057400"/>
        </p:xfrm>
        <a:graphic>
          <a:graphicData uri="http://schemas.openxmlformats.org/drawingml/2006/table">
            <a:tbl>
              <a:tblPr firstRow="1" bandRow="1">
                <a:tableStyleId>{5C22544A-7EE6-4342-B048-85BDC9FD1C3A}</a:tableStyleId>
              </a:tblPr>
              <a:tblGrid>
                <a:gridCol w="1463040"/>
                <a:gridCol w="3291840"/>
                <a:gridCol w="3291840"/>
                <a:gridCol w="3139135"/>
              </a:tblGrid>
              <a:tr h="502920">
                <a:tc>
                  <a:txBody>
                    <a:bodyPr wrap="square"/>
                    <a:lstStyle/>
                    <a:p>
                      <a:pPr algn="ctr">
                        <a:spcBef>
                          <a:spcPts val="0"/>
                        </a:spcBef>
                        <a:spcAft>
                          <a:spcPts val="0"/>
                        </a:spcAft>
                      </a:pPr>
                    </a:p>
                  </a:txBody>
                  <a:tcPr marL="54864" marR="54864" marT="18288" marB="18288" anchor="ctr">
                    <a:solidFill>
                      <a:srgbClr val="7A4EA0"/>
                    </a:solidFill>
                  </a:tcPr>
                </a:tc>
                <a:tc>
                  <a:txBody>
                    <a:bodyPr wrap="square"/>
                    <a:lstStyle/>
                    <a:p>
                      <a:pPr algn="ctr">
                        <a:spcBef>
                          <a:spcPts val="0"/>
                        </a:spcBef>
                        <a:spcAft>
                          <a:spcPts val="0"/>
                        </a:spcAft>
                      </a:pPr>
                      <a:r>
                        <a:rPr lang="tr-TR" sz="1800" b="1" i="0">
                          <a:solidFill>
                            <a:srgbClr val="FFFFFF"/>
                          </a:solidFill>
                          <a:latin typeface="Calibri"/>
                        </a:rPr>
                        <a:t>Başlıca sorun</a:t>
                      </a:r>
                    </a:p>
                  </a:txBody>
                  <a:tcPr marL="54864" marR="54864" marT="18288" marB="18288" anchor="ctr">
                    <a:solidFill>
                      <a:srgbClr val="7A4EA0"/>
                    </a:solidFill>
                  </a:tcPr>
                </a:tc>
                <a:tc>
                  <a:txBody>
                    <a:bodyPr wrap="square"/>
                    <a:lstStyle/>
                    <a:p>
                      <a:pPr algn="ctr">
                        <a:spcBef>
                          <a:spcPts val="0"/>
                        </a:spcBef>
                        <a:spcAft>
                          <a:spcPts val="0"/>
                        </a:spcAft>
                      </a:pPr>
                      <a:r>
                        <a:rPr lang="tr-TR" sz="1800" b="1" i="0">
                          <a:solidFill>
                            <a:srgbClr val="FFFFFF"/>
                          </a:solidFill>
                          <a:latin typeface="Calibri"/>
                        </a:rPr>
                        <a:t>Başlıca fırsat</a:t>
                      </a:r>
                    </a:p>
                  </a:txBody>
                  <a:tcPr marL="54864" marR="54864" marT="18288" marB="18288" anchor="ctr">
                    <a:solidFill>
                      <a:srgbClr val="7A4EA0"/>
                    </a:solidFill>
                  </a:tcPr>
                </a:tc>
                <a:tc>
                  <a:txBody>
                    <a:bodyPr wrap="square"/>
                    <a:lstStyle/>
                    <a:p>
                      <a:pPr algn="ctr">
                        <a:spcBef>
                          <a:spcPts val="0"/>
                        </a:spcBef>
                        <a:spcAft>
                          <a:spcPts val="0"/>
                        </a:spcAft>
                      </a:pPr>
                      <a:r>
                        <a:rPr lang="tr-TR" sz="1800" b="1" i="0">
                          <a:solidFill>
                            <a:srgbClr val="FFFFFF"/>
                          </a:solidFill>
                          <a:latin typeface="Calibri"/>
                        </a:rPr>
                        <a:t>Önerilen politika</a:t>
                      </a:r>
                    </a:p>
                  </a:txBody>
                  <a:tcPr marL="54864" marR="54864" marT="18288" marB="18288" anchor="ctr">
                    <a:solidFill>
                      <a:srgbClr val="7A4EA0"/>
                    </a:solidFill>
                  </a:tcPr>
                </a:tc>
              </a:tr>
              <a:tr h="777240">
                <a:tc>
                  <a:txBody>
                    <a:bodyPr wrap="square"/>
                    <a:lstStyle/>
                    <a:p>
                      <a:pPr algn="ctr">
                        <a:spcBef>
                          <a:spcPts val="0"/>
                        </a:spcBef>
                        <a:spcAft>
                          <a:spcPts val="0"/>
                        </a:spcAft>
                      </a:pPr>
                      <a:r>
                        <a:rPr lang="tr-TR" sz="1800" b="0" i="0">
                          <a:solidFill>
                            <a:srgbClr val="262626"/>
                          </a:solidFill>
                          <a:latin typeface="Calibri"/>
                        </a:rPr>
                        <a:t>I. Ülke</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Hızlı artış: hizmetler yetersiz, işsizlik</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Genç ve büyüyen iş gücü</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Artış hızını azaltma + yapıyı iyileştirme</a:t>
                      </a:r>
                    </a:p>
                  </a:txBody>
                  <a:tcPr marL="54864" marR="54864" marT="18288" marB="18288" anchor="ctr">
                    <a:solidFill>
                      <a:srgbClr val="FFFFFF"/>
                    </a:solidFill>
                  </a:tcPr>
                </a:tc>
              </a:tr>
              <a:tr h="777240">
                <a:tc>
                  <a:txBody>
                    <a:bodyPr wrap="square"/>
                    <a:lstStyle/>
                    <a:p>
                      <a:pPr algn="ctr">
                        <a:spcBef>
                          <a:spcPts val="0"/>
                        </a:spcBef>
                        <a:spcAft>
                          <a:spcPts val="0"/>
                        </a:spcAft>
                      </a:pPr>
                      <a:r>
                        <a:rPr lang="tr-TR" sz="1800" b="0" i="0">
                          <a:solidFill>
                            <a:srgbClr val="262626"/>
                          </a:solidFill>
                          <a:latin typeface="Calibri"/>
                        </a:rPr>
                        <a:t>II. Ülke</a:t>
                      </a:r>
                    </a:p>
                  </a:txBody>
                  <a:tcPr marL="54864" marR="54864" marT="18288" marB="18288" anchor="ctr">
                    <a:solidFill>
                      <a:srgbClr val="F0F0F0"/>
                    </a:solidFill>
                  </a:tcPr>
                </a:tc>
                <a:tc>
                  <a:txBody>
                    <a:bodyPr wrap="square"/>
                    <a:lstStyle/>
                    <a:p>
                      <a:pPr algn="l">
                        <a:spcBef>
                          <a:spcPts val="0"/>
                        </a:spcBef>
                        <a:spcAft>
                          <a:spcPts val="0"/>
                        </a:spcAft>
                      </a:pPr>
                      <a:r>
                        <a:rPr lang="tr-TR" sz="1800" b="0" i="0">
                          <a:solidFill>
                            <a:srgbClr val="262626"/>
                          </a:solidFill>
                          <a:latin typeface="Calibri"/>
                        </a:rPr>
                        <a:t>Yaşlanma, iş gücü açığı</a:t>
                      </a:r>
                    </a:p>
                  </a:txBody>
                  <a:tcPr marL="54864" marR="54864" marT="18288" marB="18288" anchor="ctr">
                    <a:solidFill>
                      <a:srgbClr val="F0F0F0"/>
                    </a:solidFill>
                  </a:tcPr>
                </a:tc>
                <a:tc>
                  <a:txBody>
                    <a:bodyPr wrap="square"/>
                    <a:lstStyle/>
                    <a:p>
                      <a:pPr algn="l">
                        <a:spcBef>
                          <a:spcPts val="0"/>
                        </a:spcBef>
                        <a:spcAft>
                          <a:spcPts val="0"/>
                        </a:spcAft>
                      </a:pPr>
                      <a:r>
                        <a:rPr lang="tr-TR" sz="1800" b="0" i="0">
                          <a:solidFill>
                            <a:srgbClr val="262626"/>
                          </a:solidFill>
                          <a:latin typeface="Calibri"/>
                        </a:rPr>
                        <a:t>Uzun ve sağlıklı yaşam</a:t>
                      </a:r>
                    </a:p>
                  </a:txBody>
                  <a:tcPr marL="54864" marR="54864" marT="18288" marB="18288" anchor="ctr">
                    <a:solidFill>
                      <a:srgbClr val="F0F0F0"/>
                    </a:solidFill>
                  </a:tcPr>
                </a:tc>
                <a:tc>
                  <a:txBody>
                    <a:bodyPr wrap="square"/>
                    <a:lstStyle/>
                    <a:p>
                      <a:pPr algn="l">
                        <a:spcBef>
                          <a:spcPts val="0"/>
                        </a:spcBef>
                        <a:spcAft>
                          <a:spcPts val="0"/>
                        </a:spcAft>
                      </a:pPr>
                      <a:r>
                        <a:rPr lang="tr-TR" sz="1800" b="0" i="0">
                          <a:solidFill>
                            <a:srgbClr val="262626"/>
                          </a:solidFill>
                          <a:latin typeface="Calibri"/>
                        </a:rPr>
                        <a:t>Artış hızını artırma (+ göç)</a:t>
                      </a:r>
                    </a:p>
                  </a:txBody>
                  <a:tcPr marL="54864" marR="54864" marT="18288" marB="18288" anchor="ctr">
                    <a:solidFill>
                      <a:srgbClr val="F0F0F0"/>
                    </a:solidFill>
                  </a:tcPr>
                </a:tc>
              </a:tr>
            </a:tbl>
          </a:graphicData>
        </a:graphic>
      </p:graphicFrame>
      <p:sp>
        <p:nvSpPr>
          <p:cNvPr id="18" name="Rounded Rectangle 17"/>
          <p:cNvSpPr/>
          <p:nvPr/>
        </p:nvSpPr>
        <p:spPr>
          <a:xfrm>
            <a:off x="502920" y="5056632"/>
            <a:ext cx="11185855" cy="123444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2100" b="1" i="0">
                <a:solidFill>
                  <a:srgbClr val="262626"/>
                </a:solidFill>
                <a:latin typeface="Calibri"/>
              </a:rPr>
              <a:t>Konuya Başlarken'e dönüş:</a:t>
            </a:r>
            <a:r>
              <a:rPr lang="tr-TR" sz="2100" b="0" i="0">
                <a:solidFill>
                  <a:srgbClr val="262626"/>
                </a:solidFill>
                <a:latin typeface="Calibri"/>
              </a:rPr>
              <a:t> Farklı gelişmişlik seviyesindeki ülkeler farklı sorunlarla karşılaşır; bu yüzden politikaları da farklıdır.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158-162</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304 / 379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26.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Nüfus politikası nedir; temel hedefi nedir?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Demografik fırsat penceresi hangi dönemi anlatır?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s. 162'deki I. Ülke için hangi politikayı önerdiniz? Hangi iki veriye dayandınız?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158-162</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305 / 379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Performans görevi: süreç kontrolü 2</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P1 · KONTROL</a:t>
            </a:r>
          </a:p>
        </p:txBody>
      </p:sp>
      <p:sp>
        <p:nvSpPr>
          <p:cNvPr id="6" name="Rounded Rectangle 5"/>
          <p:cNvSpPr/>
          <p:nvPr/>
        </p:nvSpPr>
        <p:spPr>
          <a:xfrm>
            <a:off x="502920" y="1216152"/>
            <a:ext cx="3606698" cy="822960"/>
          </a:xfrm>
          <a:prstGeom prst="roundRect">
            <a:avLst>
              <a:gd name="adj" fmla="val 15000"/>
            </a:avLst>
          </a:prstGeom>
          <a:solidFill>
            <a:srgbClr val="F0F0F0"/>
          </a:solidFill>
          <a:ln>
            <a:noFill/>
          </a:ln>
          <a:effectLst/>
        </p:spPr>
        <p:txBody>
          <a:bodyPr rtlCol="0" anchor="ctr"/>
          <a:lstStyle/>
          <a:p/>
        </p:txBody>
      </p:sp>
      <p:sp>
        <p:nvSpPr>
          <p:cNvPr id="7" name="Oval 6"/>
          <p:cNvSpPr/>
          <p:nvPr/>
        </p:nvSpPr>
        <p:spPr>
          <a:xfrm>
            <a:off x="612648" y="137160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234440" y="121615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Nüfuslanma grafiği</a:t>
            </a:r>
          </a:p>
        </p:txBody>
      </p:sp>
      <p:sp>
        <p:nvSpPr>
          <p:cNvPr id="9" name="Rectangle 8"/>
          <p:cNvSpPr/>
          <p:nvPr/>
        </p:nvSpPr>
        <p:spPr>
          <a:xfrm>
            <a:off x="3579266" y="1435608"/>
            <a:ext cx="384048" cy="384048"/>
          </a:xfrm>
          <a:prstGeom prst="rect">
            <a:avLst/>
          </a:prstGeom>
          <a:solidFill>
            <a:srgbClr val="FFFFFF"/>
          </a:solidFill>
          <a:ln w="19050">
            <a:solidFill>
              <a:srgbClr val="4F4F4F"/>
            </a:solidFill>
          </a:ln>
          <a:effectLst/>
        </p:spPr>
        <p:txBody>
          <a:bodyPr rtlCol="0" anchor="ctr"/>
          <a:lstStyle/>
          <a:p/>
        </p:txBody>
      </p:sp>
      <p:sp>
        <p:nvSpPr>
          <p:cNvPr id="10" name="Rounded Rectangle 9"/>
          <p:cNvSpPr/>
          <p:nvPr/>
        </p:nvSpPr>
        <p:spPr>
          <a:xfrm>
            <a:off x="4292498" y="1216152"/>
            <a:ext cx="3606698" cy="822960"/>
          </a:xfrm>
          <a:prstGeom prst="roundRect">
            <a:avLst>
              <a:gd name="adj" fmla="val 15000"/>
            </a:avLst>
          </a:prstGeom>
          <a:solidFill>
            <a:srgbClr val="F0F0F0"/>
          </a:solidFill>
          <a:ln>
            <a:noFill/>
          </a:ln>
          <a:effectLst/>
        </p:spPr>
        <p:txBody>
          <a:bodyPr rtlCol="0" anchor="ctr"/>
          <a:lstStyle/>
          <a:p/>
        </p:txBody>
      </p:sp>
      <p:sp>
        <p:nvSpPr>
          <p:cNvPr id="11" name="Oval 10"/>
          <p:cNvSpPr/>
          <p:nvPr/>
        </p:nvSpPr>
        <p:spPr>
          <a:xfrm>
            <a:off x="4402226" y="137160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2" name="TextBox 11"/>
          <p:cNvSpPr txBox="1"/>
          <p:nvPr/>
        </p:nvSpPr>
        <p:spPr>
          <a:xfrm>
            <a:off x="5024018" y="121615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Dağılış haritası</a:t>
            </a:r>
          </a:p>
        </p:txBody>
      </p:sp>
      <p:sp>
        <p:nvSpPr>
          <p:cNvPr id="13" name="Rectangle 12"/>
          <p:cNvSpPr/>
          <p:nvPr/>
        </p:nvSpPr>
        <p:spPr>
          <a:xfrm>
            <a:off x="7368844" y="1435608"/>
            <a:ext cx="384048" cy="384048"/>
          </a:xfrm>
          <a:prstGeom prst="rect">
            <a:avLst/>
          </a:prstGeom>
          <a:solidFill>
            <a:srgbClr val="FFFFFF"/>
          </a:solidFill>
          <a:ln w="19050">
            <a:solidFill>
              <a:srgbClr val="4F4F4F"/>
            </a:solidFill>
          </a:ln>
          <a:effectLst/>
        </p:spPr>
        <p:txBody>
          <a:bodyPr rtlCol="0" anchor="ctr"/>
          <a:lstStyle/>
          <a:p/>
        </p:txBody>
      </p:sp>
      <p:sp>
        <p:nvSpPr>
          <p:cNvPr id="14" name="Rounded Rectangle 13"/>
          <p:cNvSpPr/>
          <p:nvPr/>
        </p:nvSpPr>
        <p:spPr>
          <a:xfrm>
            <a:off x="8082076" y="1216152"/>
            <a:ext cx="3606698" cy="822960"/>
          </a:xfrm>
          <a:prstGeom prst="roundRect">
            <a:avLst>
              <a:gd name="adj" fmla="val 15000"/>
            </a:avLst>
          </a:prstGeom>
          <a:solidFill>
            <a:srgbClr val="F0F0F0"/>
          </a:solidFill>
          <a:ln>
            <a:noFill/>
          </a:ln>
          <a:effectLst/>
        </p:spPr>
        <p:txBody>
          <a:bodyPr rtlCol="0" anchor="ctr"/>
          <a:lstStyle/>
          <a:p/>
        </p:txBody>
      </p:sp>
      <p:sp>
        <p:nvSpPr>
          <p:cNvPr id="15" name="Oval 14"/>
          <p:cNvSpPr/>
          <p:nvPr/>
        </p:nvSpPr>
        <p:spPr>
          <a:xfrm>
            <a:off x="8191804" y="137160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6" name="TextBox 15"/>
          <p:cNvSpPr txBox="1"/>
          <p:nvPr/>
        </p:nvSpPr>
        <p:spPr>
          <a:xfrm>
            <a:off x="8813596" y="121615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 yapısı</a:t>
            </a:r>
          </a:p>
        </p:txBody>
      </p:sp>
      <p:sp>
        <p:nvSpPr>
          <p:cNvPr id="17" name="Rectangle 16"/>
          <p:cNvSpPr/>
          <p:nvPr/>
        </p:nvSpPr>
        <p:spPr>
          <a:xfrm>
            <a:off x="11158423" y="1435608"/>
            <a:ext cx="384048" cy="384048"/>
          </a:xfrm>
          <a:prstGeom prst="rect">
            <a:avLst/>
          </a:prstGeom>
          <a:solidFill>
            <a:srgbClr val="FFFFFF"/>
          </a:solidFill>
          <a:ln w="19050">
            <a:solidFill>
              <a:srgbClr val="4F4F4F"/>
            </a:solidFill>
          </a:ln>
          <a:effectLst/>
        </p:spPr>
        <p:txBody>
          <a:bodyPr rtlCol="0" anchor="ctr"/>
          <a:lstStyle/>
          <a:p/>
        </p:txBody>
      </p:sp>
      <p:sp>
        <p:nvSpPr>
          <p:cNvPr id="18" name="Rounded Rectangle 17"/>
          <p:cNvSpPr/>
          <p:nvPr/>
        </p:nvSpPr>
        <p:spPr>
          <a:xfrm>
            <a:off x="502920" y="2176272"/>
            <a:ext cx="3606698" cy="822960"/>
          </a:xfrm>
          <a:prstGeom prst="roundRect">
            <a:avLst>
              <a:gd name="adj" fmla="val 15000"/>
            </a:avLst>
          </a:prstGeom>
          <a:solidFill>
            <a:srgbClr val="F0F0F0"/>
          </a:solidFill>
          <a:ln>
            <a:noFill/>
          </a:ln>
          <a:effectLst/>
        </p:spPr>
        <p:txBody>
          <a:bodyPr rtlCol="0" anchor="ctr"/>
          <a:lstStyle/>
          <a:p/>
        </p:txBody>
      </p:sp>
      <p:sp>
        <p:nvSpPr>
          <p:cNvPr id="19" name="Oval 18"/>
          <p:cNvSpPr/>
          <p:nvPr/>
        </p:nvSpPr>
        <p:spPr>
          <a:xfrm>
            <a:off x="612648" y="233172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20" name="TextBox 19"/>
          <p:cNvSpPr txBox="1"/>
          <p:nvPr/>
        </p:nvSpPr>
        <p:spPr>
          <a:xfrm>
            <a:off x="1234440" y="217627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Doğum, ölüm, doğal artış tablosu</a:t>
            </a:r>
          </a:p>
        </p:txBody>
      </p:sp>
      <p:sp>
        <p:nvSpPr>
          <p:cNvPr id="21" name="Rectangle 20"/>
          <p:cNvSpPr/>
          <p:nvPr/>
        </p:nvSpPr>
        <p:spPr>
          <a:xfrm>
            <a:off x="3579266" y="2395728"/>
            <a:ext cx="384048" cy="384048"/>
          </a:xfrm>
          <a:prstGeom prst="rect">
            <a:avLst/>
          </a:prstGeom>
          <a:solidFill>
            <a:srgbClr val="FFFFFF"/>
          </a:solidFill>
          <a:ln w="19050">
            <a:solidFill>
              <a:srgbClr val="4F4F4F"/>
            </a:solidFill>
          </a:ln>
          <a:effectLst/>
        </p:spPr>
        <p:txBody>
          <a:bodyPr rtlCol="0" anchor="ctr"/>
          <a:lstStyle/>
          <a:p/>
        </p:txBody>
      </p:sp>
      <p:sp>
        <p:nvSpPr>
          <p:cNvPr id="22" name="Rounded Rectangle 21"/>
          <p:cNvSpPr/>
          <p:nvPr/>
        </p:nvSpPr>
        <p:spPr>
          <a:xfrm>
            <a:off x="4292498" y="2176272"/>
            <a:ext cx="3606698" cy="822960"/>
          </a:xfrm>
          <a:prstGeom prst="roundRect">
            <a:avLst>
              <a:gd name="adj" fmla="val 15000"/>
            </a:avLst>
          </a:prstGeom>
          <a:solidFill>
            <a:srgbClr val="F0F0F0"/>
          </a:solidFill>
          <a:ln>
            <a:noFill/>
          </a:ln>
          <a:effectLst/>
        </p:spPr>
        <p:txBody>
          <a:bodyPr rtlCol="0" anchor="ctr"/>
          <a:lstStyle/>
          <a:p/>
        </p:txBody>
      </p:sp>
      <p:sp>
        <p:nvSpPr>
          <p:cNvPr id="23" name="Oval 22"/>
          <p:cNvSpPr/>
          <p:nvPr/>
        </p:nvSpPr>
        <p:spPr>
          <a:xfrm>
            <a:off x="4402226" y="233172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4" name="TextBox 23"/>
          <p:cNvSpPr txBox="1"/>
          <p:nvPr/>
        </p:nvSpPr>
        <p:spPr>
          <a:xfrm>
            <a:off x="5024018" y="217627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Göç tablosu</a:t>
            </a:r>
          </a:p>
        </p:txBody>
      </p:sp>
      <p:sp>
        <p:nvSpPr>
          <p:cNvPr id="25" name="Rectangle 24"/>
          <p:cNvSpPr/>
          <p:nvPr/>
        </p:nvSpPr>
        <p:spPr>
          <a:xfrm>
            <a:off x="7368844" y="2395728"/>
            <a:ext cx="384048" cy="384048"/>
          </a:xfrm>
          <a:prstGeom prst="rect">
            <a:avLst/>
          </a:prstGeom>
          <a:solidFill>
            <a:srgbClr val="FFFFFF"/>
          </a:solidFill>
          <a:ln w="19050">
            <a:solidFill>
              <a:srgbClr val="4F4F4F"/>
            </a:solidFill>
          </a:ln>
          <a:effectLst/>
        </p:spPr>
        <p:txBody>
          <a:bodyPr rtlCol="0" anchor="ctr"/>
          <a:lstStyle/>
          <a:p/>
        </p:txBody>
      </p:sp>
      <p:sp>
        <p:nvSpPr>
          <p:cNvPr id="26" name="Rounded Rectangle 25"/>
          <p:cNvSpPr/>
          <p:nvPr/>
        </p:nvSpPr>
        <p:spPr>
          <a:xfrm>
            <a:off x="8082076" y="2176272"/>
            <a:ext cx="3606698" cy="822960"/>
          </a:xfrm>
          <a:prstGeom prst="roundRect">
            <a:avLst>
              <a:gd name="adj" fmla="val 15000"/>
            </a:avLst>
          </a:prstGeom>
          <a:solidFill>
            <a:srgbClr val="F0F0F0"/>
          </a:solidFill>
          <a:ln>
            <a:noFill/>
          </a:ln>
          <a:effectLst/>
        </p:spPr>
        <p:txBody>
          <a:bodyPr rtlCol="0" anchor="ctr"/>
          <a:lstStyle/>
          <a:p/>
        </p:txBody>
      </p:sp>
      <p:sp>
        <p:nvSpPr>
          <p:cNvPr id="27" name="Oval 26"/>
          <p:cNvSpPr/>
          <p:nvPr/>
        </p:nvSpPr>
        <p:spPr>
          <a:xfrm>
            <a:off x="8191804" y="233172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6</a:t>
            </a:r>
          </a:p>
        </p:txBody>
      </p:sp>
      <p:sp>
        <p:nvSpPr>
          <p:cNvPr id="28" name="TextBox 27"/>
          <p:cNvSpPr txBox="1"/>
          <p:nvPr/>
        </p:nvSpPr>
        <p:spPr>
          <a:xfrm>
            <a:off x="8813596" y="217627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 piramidi</a:t>
            </a:r>
          </a:p>
        </p:txBody>
      </p:sp>
      <p:sp>
        <p:nvSpPr>
          <p:cNvPr id="29" name="Rectangle 28"/>
          <p:cNvSpPr/>
          <p:nvPr/>
        </p:nvSpPr>
        <p:spPr>
          <a:xfrm>
            <a:off x="11158423" y="2395728"/>
            <a:ext cx="384048" cy="384048"/>
          </a:xfrm>
          <a:prstGeom prst="rect">
            <a:avLst/>
          </a:prstGeom>
          <a:solidFill>
            <a:srgbClr val="FFFFFF"/>
          </a:solidFill>
          <a:ln w="19050">
            <a:solidFill>
              <a:srgbClr val="4F4F4F"/>
            </a:solidFill>
          </a:ln>
          <a:effectLst/>
        </p:spPr>
        <p:txBody>
          <a:bodyPr rtlCol="0" anchor="ctr"/>
          <a:lstStyle/>
          <a:p/>
        </p:txBody>
      </p:sp>
      <p:sp>
        <p:nvSpPr>
          <p:cNvPr id="30" name="Rounded Rectangle 29"/>
          <p:cNvSpPr/>
          <p:nvPr/>
        </p:nvSpPr>
        <p:spPr>
          <a:xfrm>
            <a:off x="502920" y="3136392"/>
            <a:ext cx="3606698" cy="822960"/>
          </a:xfrm>
          <a:prstGeom prst="roundRect">
            <a:avLst>
              <a:gd name="adj" fmla="val 15000"/>
            </a:avLst>
          </a:prstGeom>
          <a:solidFill>
            <a:srgbClr val="F0F0F0"/>
          </a:solidFill>
          <a:ln>
            <a:noFill/>
          </a:ln>
          <a:effectLst/>
        </p:spPr>
        <p:txBody>
          <a:bodyPr rtlCol="0" anchor="ctr"/>
          <a:lstStyle/>
          <a:p/>
        </p:txBody>
      </p:sp>
      <p:sp>
        <p:nvSpPr>
          <p:cNvPr id="31" name="Oval 30"/>
          <p:cNvSpPr/>
          <p:nvPr/>
        </p:nvSpPr>
        <p:spPr>
          <a:xfrm>
            <a:off x="612648" y="329184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7</a:t>
            </a:r>
          </a:p>
        </p:txBody>
      </p:sp>
      <p:sp>
        <p:nvSpPr>
          <p:cNvPr id="32" name="TextBox 31"/>
          <p:cNvSpPr txBox="1"/>
          <p:nvPr/>
        </p:nvSpPr>
        <p:spPr>
          <a:xfrm>
            <a:off x="1234440" y="313639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Fırsatlar ve yapılması gerekenler</a:t>
            </a:r>
          </a:p>
        </p:txBody>
      </p:sp>
      <p:sp>
        <p:nvSpPr>
          <p:cNvPr id="33" name="Rectangle 32"/>
          <p:cNvSpPr/>
          <p:nvPr/>
        </p:nvSpPr>
        <p:spPr>
          <a:xfrm>
            <a:off x="3579266" y="3355848"/>
            <a:ext cx="384048" cy="384048"/>
          </a:xfrm>
          <a:prstGeom prst="rect">
            <a:avLst/>
          </a:prstGeom>
          <a:solidFill>
            <a:srgbClr val="FFFFFF"/>
          </a:solidFill>
          <a:ln w="19050">
            <a:solidFill>
              <a:srgbClr val="4F4F4F"/>
            </a:solidFill>
          </a:ln>
          <a:effectLst/>
        </p:spPr>
        <p:txBody>
          <a:bodyPr rtlCol="0" anchor="ctr"/>
          <a:lstStyle/>
          <a:p/>
        </p:txBody>
      </p:sp>
      <p:sp>
        <p:nvSpPr>
          <p:cNvPr id="34" name="Rounded Rectangle 33"/>
          <p:cNvSpPr/>
          <p:nvPr/>
        </p:nvSpPr>
        <p:spPr>
          <a:xfrm>
            <a:off x="4292498" y="3136392"/>
            <a:ext cx="3606698" cy="822960"/>
          </a:xfrm>
          <a:prstGeom prst="roundRect">
            <a:avLst>
              <a:gd name="adj" fmla="val 15000"/>
            </a:avLst>
          </a:prstGeom>
          <a:solidFill>
            <a:srgbClr val="F0F0F0"/>
          </a:solidFill>
          <a:ln>
            <a:noFill/>
          </a:ln>
          <a:effectLst/>
        </p:spPr>
        <p:txBody>
          <a:bodyPr rtlCol="0" anchor="ctr"/>
          <a:lstStyle/>
          <a:p/>
        </p:txBody>
      </p:sp>
      <p:sp>
        <p:nvSpPr>
          <p:cNvPr id="35" name="Oval 34"/>
          <p:cNvSpPr/>
          <p:nvPr/>
        </p:nvSpPr>
        <p:spPr>
          <a:xfrm>
            <a:off x="4402226" y="329184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8</a:t>
            </a:r>
          </a:p>
        </p:txBody>
      </p:sp>
      <p:sp>
        <p:nvSpPr>
          <p:cNvPr id="36" name="TextBox 35"/>
          <p:cNvSpPr txBox="1"/>
          <p:nvPr/>
        </p:nvSpPr>
        <p:spPr>
          <a:xfrm>
            <a:off x="5024018" y="313639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Sorunlar ve öneriler</a:t>
            </a:r>
          </a:p>
        </p:txBody>
      </p:sp>
      <p:sp>
        <p:nvSpPr>
          <p:cNvPr id="37" name="Rectangle 36"/>
          <p:cNvSpPr/>
          <p:nvPr/>
        </p:nvSpPr>
        <p:spPr>
          <a:xfrm>
            <a:off x="7368844" y="3355848"/>
            <a:ext cx="384048" cy="384048"/>
          </a:xfrm>
          <a:prstGeom prst="rect">
            <a:avLst/>
          </a:prstGeom>
          <a:solidFill>
            <a:srgbClr val="FFFFFF"/>
          </a:solidFill>
          <a:ln w="19050">
            <a:solidFill>
              <a:srgbClr val="4F4F4F"/>
            </a:solidFill>
          </a:ln>
          <a:effectLst/>
        </p:spPr>
        <p:txBody>
          <a:bodyPr rtlCol="0" anchor="ctr"/>
          <a:lstStyle/>
          <a:p/>
        </p:txBody>
      </p:sp>
      <p:sp>
        <p:nvSpPr>
          <p:cNvPr id="38" name="Rounded Rectangle 37"/>
          <p:cNvSpPr/>
          <p:nvPr/>
        </p:nvSpPr>
        <p:spPr>
          <a:xfrm>
            <a:off x="8082076" y="3136392"/>
            <a:ext cx="3606698" cy="822960"/>
          </a:xfrm>
          <a:prstGeom prst="roundRect">
            <a:avLst>
              <a:gd name="adj" fmla="val 15000"/>
            </a:avLst>
          </a:prstGeom>
          <a:solidFill>
            <a:srgbClr val="F0F0F0"/>
          </a:solidFill>
          <a:ln>
            <a:noFill/>
          </a:ln>
          <a:effectLst/>
        </p:spPr>
        <p:txBody>
          <a:bodyPr rtlCol="0" anchor="ctr"/>
          <a:lstStyle/>
          <a:p/>
        </p:txBody>
      </p:sp>
      <p:sp>
        <p:nvSpPr>
          <p:cNvPr id="39" name="Oval 38"/>
          <p:cNvSpPr/>
          <p:nvPr/>
        </p:nvSpPr>
        <p:spPr>
          <a:xfrm>
            <a:off x="8191804" y="3291840"/>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9</a:t>
            </a:r>
          </a:p>
        </p:txBody>
      </p:sp>
      <p:sp>
        <p:nvSpPr>
          <p:cNvPr id="40" name="TextBox 39"/>
          <p:cNvSpPr txBox="1"/>
          <p:nvPr/>
        </p:nvSpPr>
        <p:spPr>
          <a:xfrm>
            <a:off x="8813596" y="3136392"/>
            <a:ext cx="2235098"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Poster</a:t>
            </a:r>
          </a:p>
        </p:txBody>
      </p:sp>
      <p:sp>
        <p:nvSpPr>
          <p:cNvPr id="41" name="Rectangle 40"/>
          <p:cNvSpPr/>
          <p:nvPr/>
        </p:nvSpPr>
        <p:spPr>
          <a:xfrm>
            <a:off x="11158423" y="3355848"/>
            <a:ext cx="384048" cy="384048"/>
          </a:xfrm>
          <a:prstGeom prst="rect">
            <a:avLst/>
          </a:prstGeom>
          <a:solidFill>
            <a:srgbClr val="FFFFFF"/>
          </a:solidFill>
          <a:ln w="19050">
            <a:solidFill>
              <a:srgbClr val="4F4F4F"/>
            </a:solidFill>
          </a:ln>
          <a:effectLst/>
        </p:spPr>
        <p:txBody>
          <a:bodyPr rtlCol="0" anchor="ctr"/>
          <a:lstStyle/>
          <a:p/>
        </p:txBody>
      </p:sp>
      <p:sp>
        <p:nvSpPr>
          <p:cNvPr id="42" name="Rounded Rectangle 41"/>
          <p:cNvSpPr/>
          <p:nvPr/>
        </p:nvSpPr>
        <p:spPr>
          <a:xfrm>
            <a:off x="502920" y="4279392"/>
            <a:ext cx="11185855" cy="201168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1000"/>
              </a:spcAft>
            </a:pPr>
            <a:r>
              <a:rPr lang="tr-TR" sz="2100" b="1" i="0">
                <a:solidFill>
                  <a:srgbClr val="262626"/>
                </a:solidFill>
                <a:latin typeface="Calibri"/>
              </a:rPr>
              <a:t>Laboratuvar saati:</a:t>
            </a:r>
            <a:r>
              <a:rPr lang="tr-TR" sz="2100" b="0" i="0">
                <a:solidFill>
                  <a:srgbClr val="262626"/>
                </a:solidFill>
                <a:latin typeface="Calibri"/>
              </a:rPr>
              <a:t> yalnız TÜİK'in toplu tabloları · tablonun adını ve yılını yaz · kişisel veri yok</a:t>
            </a:r>
          </a:p>
          <a:p>
            <a:pPr algn="l">
              <a:spcBef>
                <a:spcPts val="0"/>
              </a:spcBef>
              <a:spcAft>
                <a:spcPts val="0"/>
              </a:spcAft>
            </a:pPr>
            <a:r>
              <a:rPr lang="tr-TR" sz="2100" b="1" i="0">
                <a:solidFill>
                  <a:srgbClr val="262626"/>
                </a:solidFill>
                <a:latin typeface="Calibri"/>
              </a:rPr>
              <a:t>27. hafta:</a:t>
            </a:r>
            <a:r>
              <a:rPr lang="tr-TR" sz="2100" b="0" i="0">
                <a:solidFill>
                  <a:srgbClr val="262626"/>
                </a:solidFill>
                <a:latin typeface="Calibri"/>
              </a:rPr>
              <a:t> poster + kısa rapor teslimi · grup başına 2 dakikalık sunum</a:t>
            </a:r>
          </a:p>
        </p:txBody>
      </p:sp>
      <p:sp>
        <p:nvSpPr>
          <p:cNvPr id="43" name="TextBox 4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4" name="Rounded Rectangle 4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45" name="TextBox 4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306 / 379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Sınıf dışı etkinlik (isteğe bağlı)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SINIF DIŞI</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7A4EA0"/>
                </a:solidFill>
                <a:latin typeface="Calibri"/>
              </a:rPr>
              <a:t>Her Yönüyle Bir Ülkenin Nüfus Özellikleri</a:t>
            </a:r>
            <a:r>
              <a:rPr lang="tr-TR" sz="1900" b="0" i="0">
                <a:solidFill>
                  <a:srgbClr val="7A4EA0"/>
                </a:solidFill>
                <a:latin typeface="Calibri"/>
              </a:rPr>
              <a:t> · Adı: Ülkelerin Nüfus Politikaları</a:t>
            </a:r>
          </a:p>
        </p:txBody>
      </p:sp>
      <p:sp>
        <p:nvSpPr>
          <p:cNvPr id="7" name="Rounded Rectangle 6"/>
          <p:cNvSpPr/>
          <p:nvPr/>
        </p:nvSpPr>
        <p:spPr>
          <a:xfrm>
            <a:off x="502920" y="1627632"/>
            <a:ext cx="11185855" cy="868680"/>
          </a:xfrm>
          <a:prstGeom prst="roundRect">
            <a:avLst>
              <a:gd name="adj" fmla="val 8000"/>
            </a:avLst>
          </a:prstGeom>
          <a:solidFill>
            <a:srgbClr val="FFF3D1"/>
          </a:solidFill>
          <a:ln>
            <a:noFill/>
          </a:ln>
          <a:effectLst/>
        </p:spPr>
        <p:txBody>
          <a:bodyPr rtlCol="0" anchor="ctr"/>
          <a:lstStyle/>
          <a:p/>
        </p:txBody>
      </p:sp>
      <p:sp>
        <p:nvSpPr>
          <p:cNvPr id="8" name="TextBox 7"/>
          <p:cNvSpPr txBox="1"/>
          <p:nvPr/>
        </p:nvSpPr>
        <p:spPr>
          <a:xfrm>
            <a:off x="640080" y="1682496"/>
            <a:ext cx="1143000" cy="40690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9" name="TextBox 8"/>
          <p:cNvSpPr txBox="1"/>
          <p:nvPr/>
        </p:nvSpPr>
        <p:spPr>
          <a:xfrm>
            <a:off x="1783080" y="1682496"/>
            <a:ext cx="9722815" cy="40690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Ülkelerin nüfus özelliklerini araştırabilme</a:t>
            </a:r>
          </a:p>
        </p:txBody>
      </p:sp>
      <p:sp>
        <p:nvSpPr>
          <p:cNvPr id="10" name="TextBox 9"/>
          <p:cNvSpPr txBox="1"/>
          <p:nvPr/>
        </p:nvSpPr>
        <p:spPr>
          <a:xfrm>
            <a:off x="640080" y="2061972"/>
            <a:ext cx="1143000" cy="37947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1" name="TextBox 10"/>
          <p:cNvSpPr txBox="1"/>
          <p:nvPr/>
        </p:nvSpPr>
        <p:spPr>
          <a:xfrm>
            <a:off x="1783080" y="2061972"/>
            <a:ext cx="9722815" cy="37947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Tablo, Grafik, Şekil ve/veya Diyagram, Bilgi Okuryazarlığı, Veri Okuryazarlığı</a:t>
            </a:r>
          </a:p>
        </p:txBody>
      </p:sp>
      <p:sp>
        <p:nvSpPr>
          <p:cNvPr id="12" name="TextBox 11"/>
          <p:cNvSpPr txBox="1"/>
          <p:nvPr/>
        </p:nvSpPr>
        <p:spPr>
          <a:xfrm>
            <a:off x="502920" y="2569464"/>
            <a:ext cx="11185855" cy="6858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Karekodlardaki genel ağ adreslerinden yararlanarak belirlediğiniz bir ülkenin nüfus özellikleri ve uygulaması gereken nüfus politikalarını içeren bilgi görseli veya poster hazırlayınız.</a:t>
            </a:r>
          </a:p>
        </p:txBody>
      </p:sp>
      <p:sp>
        <p:nvSpPr>
          <p:cNvPr id="13" name="TextBox 12"/>
          <p:cNvSpPr txBox="1"/>
          <p:nvPr/>
        </p:nvSpPr>
        <p:spPr>
          <a:xfrm>
            <a:off x="502920" y="3319272"/>
            <a:ext cx="5478627" cy="2971800"/>
          </a:xfrm>
          <a:prstGeom prst="rect">
            <a:avLst/>
          </a:prstGeom>
          <a:noFill/>
        </p:spPr>
        <p:txBody>
          <a:bodyPr wrap="square" anchor="t" lIns="73152" rIns="73152" tIns="36576" bIns="36576">
            <a:noAutofit/>
          </a:bodyPr>
          <a:lstStyle/>
          <a:p>
            <a:pPr algn="l" marL="272655" indent="-272655">
              <a:spcBef>
                <a:spcPts val="0"/>
              </a:spcBef>
              <a:spcAft>
                <a:spcPts val="400"/>
              </a:spcAft>
            </a:pPr>
            <a:r>
              <a:rPr lang="tr-TR" sz="1700" b="1" i="0">
                <a:solidFill>
                  <a:srgbClr val="7A4EA0"/>
                </a:solidFill>
                <a:latin typeface="Calibri"/>
              </a:rPr>
              <a:t>1.  </a:t>
            </a:r>
            <a:r>
              <a:rPr lang="tr-TR" sz="1700" b="0" i="0">
                <a:solidFill>
                  <a:srgbClr val="262626"/>
                </a:solidFill>
                <a:latin typeface="Calibri"/>
              </a:rPr>
              <a:t>Ülkenin konumunu gösteren dünya haritasına yer verilir.</a:t>
            </a:r>
          </a:p>
          <a:p>
            <a:pPr algn="l" marL="272655" indent="-272655">
              <a:spcBef>
                <a:spcPts val="0"/>
              </a:spcBef>
              <a:spcAft>
                <a:spcPts val="400"/>
              </a:spcAft>
            </a:pPr>
            <a:r>
              <a:rPr lang="tr-TR" sz="1700" b="1" i="0">
                <a:solidFill>
                  <a:srgbClr val="7A4EA0"/>
                </a:solidFill>
                <a:latin typeface="Calibri"/>
              </a:rPr>
              <a:t>2.  </a:t>
            </a:r>
            <a:r>
              <a:rPr lang="tr-TR" sz="1700" b="0" i="0">
                <a:solidFill>
                  <a:srgbClr val="262626"/>
                </a:solidFill>
                <a:latin typeface="Calibri"/>
              </a:rPr>
              <a:t>Nüfus miktarı ve yoğunluğuna yer verilir.</a:t>
            </a:r>
          </a:p>
          <a:p>
            <a:pPr algn="l" marL="272655" indent="-272655">
              <a:spcBef>
                <a:spcPts val="0"/>
              </a:spcBef>
              <a:spcAft>
                <a:spcPts val="400"/>
              </a:spcAft>
            </a:pPr>
            <a:r>
              <a:rPr lang="tr-TR" sz="1700" b="1" i="0">
                <a:solidFill>
                  <a:srgbClr val="7A4EA0"/>
                </a:solidFill>
                <a:latin typeface="Calibri"/>
              </a:rPr>
              <a:t>3.  </a:t>
            </a:r>
            <a:r>
              <a:rPr lang="tr-TR" sz="1700" b="0" i="0">
                <a:solidFill>
                  <a:srgbClr val="262626"/>
                </a:solidFill>
                <a:latin typeface="Calibri"/>
              </a:rPr>
              <a:t>Nüfus yapısına (cinsiyet özellikleri, kırsal ve kentsel nüfus oranı, eğitim düzeyi, çalışan nüfusun ekonomik faaliyetlere göre dağılımı vb.) yer verilir.</a:t>
            </a:r>
          </a:p>
          <a:p>
            <a:pPr algn="l" marL="272655" indent="-272655">
              <a:spcBef>
                <a:spcPts val="0"/>
              </a:spcBef>
              <a:spcAft>
                <a:spcPts val="400"/>
              </a:spcAft>
            </a:pPr>
            <a:r>
              <a:rPr lang="tr-TR" sz="1700" b="1" i="0">
                <a:solidFill>
                  <a:srgbClr val="7A4EA0"/>
                </a:solidFill>
                <a:latin typeface="Calibri"/>
              </a:rPr>
              <a:t>4.  </a:t>
            </a:r>
            <a:r>
              <a:rPr lang="tr-TR" sz="1700" b="0" i="0">
                <a:solidFill>
                  <a:srgbClr val="262626"/>
                </a:solidFill>
                <a:latin typeface="Calibri"/>
              </a:rPr>
              <a:t>Doğum oranı, ölüm oranı ve doğal nüfus artışına ilişkin tablo hazırlanır.</a:t>
            </a:r>
          </a:p>
          <a:p>
            <a:pPr algn="l" marL="272655" indent="-272655">
              <a:spcBef>
                <a:spcPts val="0"/>
              </a:spcBef>
              <a:spcAft>
                <a:spcPts val="0"/>
              </a:spcAft>
            </a:pPr>
            <a:r>
              <a:rPr lang="tr-TR" sz="1700" b="1" i="0">
                <a:solidFill>
                  <a:srgbClr val="7A4EA0"/>
                </a:solidFill>
                <a:latin typeface="Calibri"/>
              </a:rPr>
              <a:t>5.  </a:t>
            </a:r>
            <a:r>
              <a:rPr lang="tr-TR" sz="1700" b="0" i="0">
                <a:solidFill>
                  <a:srgbClr val="262626"/>
                </a:solidFill>
                <a:latin typeface="Calibri"/>
              </a:rPr>
              <a:t>Kadın başına düşen doğum oranı ve ortalama yaşam süresine yer verilir.</a:t>
            </a:r>
          </a:p>
        </p:txBody>
      </p:sp>
      <p:sp>
        <p:nvSpPr>
          <p:cNvPr id="14" name="TextBox 13"/>
          <p:cNvSpPr txBox="1"/>
          <p:nvPr/>
        </p:nvSpPr>
        <p:spPr>
          <a:xfrm>
            <a:off x="6210147" y="3319272"/>
            <a:ext cx="5478627" cy="2971800"/>
          </a:xfrm>
          <a:prstGeom prst="rect">
            <a:avLst/>
          </a:prstGeom>
          <a:noFill/>
        </p:spPr>
        <p:txBody>
          <a:bodyPr wrap="square" anchor="t" lIns="73152" rIns="73152" tIns="36576" bIns="36576">
            <a:noAutofit/>
          </a:bodyPr>
          <a:lstStyle/>
          <a:p>
            <a:pPr algn="l" marL="272655" indent="-272655">
              <a:spcBef>
                <a:spcPts val="0"/>
              </a:spcBef>
              <a:spcAft>
                <a:spcPts val="400"/>
              </a:spcAft>
            </a:pPr>
            <a:r>
              <a:rPr lang="tr-TR" sz="1700" b="1" i="0">
                <a:solidFill>
                  <a:srgbClr val="7A4EA0"/>
                </a:solidFill>
                <a:latin typeface="Calibri"/>
              </a:rPr>
              <a:t>6.  </a:t>
            </a:r>
            <a:r>
              <a:rPr lang="tr-TR" sz="1700" b="0" i="0">
                <a:solidFill>
                  <a:srgbClr val="262626"/>
                </a:solidFill>
                <a:latin typeface="Calibri"/>
              </a:rPr>
              <a:t>Yıllara göre nüfus artış oranı ve miktarını gösteren grafiğe yer verilir.</a:t>
            </a:r>
          </a:p>
          <a:p>
            <a:pPr algn="l" marL="272655" indent="-272655">
              <a:spcBef>
                <a:spcPts val="0"/>
              </a:spcBef>
              <a:spcAft>
                <a:spcPts val="400"/>
              </a:spcAft>
            </a:pPr>
            <a:r>
              <a:rPr lang="tr-TR" sz="1700" b="1" i="0">
                <a:solidFill>
                  <a:srgbClr val="7A4EA0"/>
                </a:solidFill>
                <a:latin typeface="Calibri"/>
              </a:rPr>
              <a:t>7.  </a:t>
            </a:r>
            <a:r>
              <a:rPr lang="tr-TR" sz="1700" b="0" i="0">
                <a:solidFill>
                  <a:srgbClr val="262626"/>
                </a:solidFill>
                <a:latin typeface="Calibri"/>
              </a:rPr>
              <a:t>Nüfus piramidi eklenir.</a:t>
            </a:r>
          </a:p>
          <a:p>
            <a:pPr algn="l" marL="272655" indent="-272655">
              <a:spcBef>
                <a:spcPts val="0"/>
              </a:spcBef>
              <a:spcAft>
                <a:spcPts val="400"/>
              </a:spcAft>
            </a:pPr>
            <a:r>
              <a:rPr lang="tr-TR" sz="1700" b="1" i="0">
                <a:solidFill>
                  <a:srgbClr val="7A4EA0"/>
                </a:solidFill>
                <a:latin typeface="Calibri"/>
              </a:rPr>
              <a:t>8.  </a:t>
            </a:r>
            <a:r>
              <a:rPr lang="tr-TR" sz="1700" b="0" i="0">
                <a:solidFill>
                  <a:srgbClr val="262626"/>
                </a:solidFill>
                <a:latin typeface="Calibri"/>
              </a:rPr>
              <a:t>Ülkenin gelişmişlik seviyesi açıklanır.</a:t>
            </a:r>
          </a:p>
          <a:p>
            <a:pPr algn="l" marL="272655" indent="-272655">
              <a:spcBef>
                <a:spcPts val="0"/>
              </a:spcBef>
              <a:spcAft>
                <a:spcPts val="0"/>
              </a:spcAft>
            </a:pPr>
            <a:r>
              <a:rPr lang="tr-TR" sz="1700" b="1" i="0">
                <a:solidFill>
                  <a:srgbClr val="7A4EA0"/>
                </a:solidFill>
                <a:latin typeface="Calibri"/>
              </a:rPr>
              <a:t>9.  </a:t>
            </a:r>
            <a:r>
              <a:rPr lang="tr-TR" sz="1700" b="0" i="0">
                <a:solidFill>
                  <a:srgbClr val="262626"/>
                </a:solidFill>
                <a:latin typeface="Calibri"/>
              </a:rPr>
              <a:t>Ülkenin uygulaması gereken nüfus politikaları gerekçeleriyle açıklanır.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307 / 379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Sınıf dışı etkinlik — örnek ürün (poster iskeleti)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637178" cy="1051560"/>
          </a:xfrm>
          <a:prstGeom prst="roundRect">
            <a:avLst>
              <a:gd name="adj" fmla="val 8000"/>
            </a:avLst>
          </a:prstGeom>
          <a:solidFill>
            <a:srgbClr val="FFFFFF"/>
          </a:solidFill>
          <a:ln w="19050">
            <a:solidFill>
              <a:srgbClr val="D9D9D9"/>
            </a:solidFill>
          </a:ln>
          <a:effectLst/>
        </p:spPr>
        <p:txBody>
          <a:bodyPr rtlCol="0" anchor="ctr" wrap="square" tIns="73152" bIns="73152">
            <a:noAutofit/>
          </a:bodyPr>
          <a:lstStyle/>
          <a:p>
            <a:pPr algn="ctr">
              <a:spcBef>
                <a:spcPts val="0"/>
              </a:spcBef>
              <a:spcAft>
                <a:spcPts val="0"/>
              </a:spcAft>
            </a:pPr>
            <a:r>
              <a:rPr lang="tr-TR" sz="1900" b="0" i="0">
                <a:solidFill>
                  <a:srgbClr val="262626"/>
                </a:solidFill>
                <a:latin typeface="Calibri"/>
              </a:rPr>
              <a:t>1 Konum haritası</a:t>
            </a:r>
          </a:p>
        </p:txBody>
      </p:sp>
      <p:sp>
        <p:nvSpPr>
          <p:cNvPr id="7" name="Rounded Rectangle 6"/>
          <p:cNvSpPr/>
          <p:nvPr/>
        </p:nvSpPr>
        <p:spPr>
          <a:xfrm>
            <a:off x="4277258" y="1216152"/>
            <a:ext cx="3637178" cy="1051560"/>
          </a:xfrm>
          <a:prstGeom prst="roundRect">
            <a:avLst>
              <a:gd name="adj" fmla="val 8000"/>
            </a:avLst>
          </a:prstGeom>
          <a:solidFill>
            <a:srgbClr val="FFFFFF"/>
          </a:solidFill>
          <a:ln w="19050">
            <a:solidFill>
              <a:srgbClr val="D9D9D9"/>
            </a:solidFill>
          </a:ln>
          <a:effectLst/>
        </p:spPr>
        <p:txBody>
          <a:bodyPr rtlCol="0" anchor="ctr" wrap="square" tIns="73152" bIns="73152">
            <a:noAutofit/>
          </a:bodyPr>
          <a:lstStyle/>
          <a:p>
            <a:pPr algn="ctr">
              <a:spcBef>
                <a:spcPts val="0"/>
              </a:spcBef>
              <a:spcAft>
                <a:spcPts val="0"/>
              </a:spcAft>
            </a:pPr>
            <a:r>
              <a:rPr lang="tr-TR" sz="1900" b="0" i="0">
                <a:solidFill>
                  <a:srgbClr val="262626"/>
                </a:solidFill>
                <a:latin typeface="Calibri"/>
              </a:rPr>
              <a:t>2 Nüfus: …… · yoğunluk: ……</a:t>
            </a:r>
          </a:p>
        </p:txBody>
      </p:sp>
      <p:sp>
        <p:nvSpPr>
          <p:cNvPr id="8" name="Rounded Rectangle 7"/>
          <p:cNvSpPr/>
          <p:nvPr/>
        </p:nvSpPr>
        <p:spPr>
          <a:xfrm>
            <a:off x="8051596" y="1216152"/>
            <a:ext cx="3637178" cy="1051560"/>
          </a:xfrm>
          <a:prstGeom prst="roundRect">
            <a:avLst>
              <a:gd name="adj" fmla="val 8000"/>
            </a:avLst>
          </a:prstGeom>
          <a:solidFill>
            <a:srgbClr val="FFFFFF"/>
          </a:solidFill>
          <a:ln w="19050">
            <a:solidFill>
              <a:srgbClr val="D9D9D9"/>
            </a:solidFill>
          </a:ln>
          <a:effectLst/>
        </p:spPr>
        <p:txBody>
          <a:bodyPr rtlCol="0" anchor="ctr" wrap="square" tIns="73152" bIns="73152">
            <a:noAutofit/>
          </a:bodyPr>
          <a:lstStyle/>
          <a:p>
            <a:pPr algn="ctr">
              <a:spcBef>
                <a:spcPts val="0"/>
              </a:spcBef>
              <a:spcAft>
                <a:spcPts val="0"/>
              </a:spcAft>
            </a:pPr>
            <a:r>
              <a:rPr lang="tr-TR" sz="1900" b="0" i="0">
                <a:solidFill>
                  <a:srgbClr val="262626"/>
                </a:solidFill>
                <a:latin typeface="Calibri"/>
              </a:rPr>
              <a:t>3 Nüfus yapısı: cinsiyet, kır-kent, eğitim, sektör</a:t>
            </a:r>
          </a:p>
        </p:txBody>
      </p:sp>
      <p:sp>
        <p:nvSpPr>
          <p:cNvPr id="9" name="Rounded Rectangle 8"/>
          <p:cNvSpPr/>
          <p:nvPr/>
        </p:nvSpPr>
        <p:spPr>
          <a:xfrm>
            <a:off x="502920" y="2377440"/>
            <a:ext cx="3637178" cy="1051560"/>
          </a:xfrm>
          <a:prstGeom prst="roundRect">
            <a:avLst>
              <a:gd name="adj" fmla="val 8000"/>
            </a:avLst>
          </a:prstGeom>
          <a:solidFill>
            <a:srgbClr val="FFFFFF"/>
          </a:solidFill>
          <a:ln w="19050">
            <a:solidFill>
              <a:srgbClr val="D9D9D9"/>
            </a:solidFill>
          </a:ln>
          <a:effectLst/>
        </p:spPr>
        <p:txBody>
          <a:bodyPr rtlCol="0" anchor="ctr" wrap="square" tIns="73152" bIns="73152">
            <a:noAutofit/>
          </a:bodyPr>
          <a:lstStyle/>
          <a:p>
            <a:pPr algn="ctr">
              <a:spcBef>
                <a:spcPts val="0"/>
              </a:spcBef>
              <a:spcAft>
                <a:spcPts val="0"/>
              </a:spcAft>
            </a:pPr>
            <a:r>
              <a:rPr lang="tr-TR" sz="1900" b="0" i="0">
                <a:solidFill>
                  <a:srgbClr val="262626"/>
                </a:solidFill>
                <a:latin typeface="Calibri"/>
              </a:rPr>
              <a:t>4 Doğum · ölüm · doğal artış tablosu</a:t>
            </a:r>
          </a:p>
        </p:txBody>
      </p:sp>
      <p:sp>
        <p:nvSpPr>
          <p:cNvPr id="10" name="Rounded Rectangle 9"/>
          <p:cNvSpPr/>
          <p:nvPr/>
        </p:nvSpPr>
        <p:spPr>
          <a:xfrm>
            <a:off x="4277258" y="2377440"/>
            <a:ext cx="3637178" cy="1051560"/>
          </a:xfrm>
          <a:prstGeom prst="roundRect">
            <a:avLst>
              <a:gd name="adj" fmla="val 8000"/>
            </a:avLst>
          </a:prstGeom>
          <a:solidFill>
            <a:srgbClr val="FFFFFF"/>
          </a:solidFill>
          <a:ln w="19050">
            <a:solidFill>
              <a:srgbClr val="D9D9D9"/>
            </a:solidFill>
          </a:ln>
          <a:effectLst/>
        </p:spPr>
        <p:txBody>
          <a:bodyPr rtlCol="0" anchor="ctr" wrap="square" tIns="73152" bIns="73152">
            <a:noAutofit/>
          </a:bodyPr>
          <a:lstStyle/>
          <a:p>
            <a:pPr algn="ctr">
              <a:spcBef>
                <a:spcPts val="0"/>
              </a:spcBef>
              <a:spcAft>
                <a:spcPts val="0"/>
              </a:spcAft>
            </a:pPr>
            <a:r>
              <a:rPr lang="tr-TR" sz="1900" b="0" i="0">
                <a:solidFill>
                  <a:srgbClr val="262626"/>
                </a:solidFill>
                <a:latin typeface="Calibri"/>
              </a:rPr>
              <a:t>5 Kadın başına doğum: …… · yaşam süresi: ……</a:t>
            </a:r>
          </a:p>
        </p:txBody>
      </p:sp>
      <p:sp>
        <p:nvSpPr>
          <p:cNvPr id="11" name="Rounded Rectangle 10"/>
          <p:cNvSpPr/>
          <p:nvPr/>
        </p:nvSpPr>
        <p:spPr>
          <a:xfrm>
            <a:off x="8051596" y="2377440"/>
            <a:ext cx="3637178" cy="1051560"/>
          </a:xfrm>
          <a:prstGeom prst="roundRect">
            <a:avLst>
              <a:gd name="adj" fmla="val 8000"/>
            </a:avLst>
          </a:prstGeom>
          <a:solidFill>
            <a:srgbClr val="FFFFFF"/>
          </a:solidFill>
          <a:ln w="19050">
            <a:solidFill>
              <a:srgbClr val="D9D9D9"/>
            </a:solidFill>
          </a:ln>
          <a:effectLst/>
        </p:spPr>
        <p:txBody>
          <a:bodyPr rtlCol="0" anchor="ctr" wrap="square" tIns="73152" bIns="73152">
            <a:noAutofit/>
          </a:bodyPr>
          <a:lstStyle/>
          <a:p>
            <a:pPr algn="ctr">
              <a:spcBef>
                <a:spcPts val="0"/>
              </a:spcBef>
              <a:spcAft>
                <a:spcPts val="0"/>
              </a:spcAft>
            </a:pPr>
            <a:r>
              <a:rPr lang="tr-TR" sz="1900" b="0" i="0">
                <a:solidFill>
                  <a:srgbClr val="262626"/>
                </a:solidFill>
                <a:latin typeface="Calibri"/>
              </a:rPr>
              <a:t>6 Yıllara göre nüfus grafiği</a:t>
            </a:r>
          </a:p>
        </p:txBody>
      </p:sp>
      <p:sp>
        <p:nvSpPr>
          <p:cNvPr id="12" name="Rounded Rectangle 11"/>
          <p:cNvSpPr/>
          <p:nvPr/>
        </p:nvSpPr>
        <p:spPr>
          <a:xfrm>
            <a:off x="502920" y="3538728"/>
            <a:ext cx="3637178" cy="1051560"/>
          </a:xfrm>
          <a:prstGeom prst="roundRect">
            <a:avLst>
              <a:gd name="adj" fmla="val 8000"/>
            </a:avLst>
          </a:prstGeom>
          <a:solidFill>
            <a:srgbClr val="FFFFFF"/>
          </a:solidFill>
          <a:ln w="19050">
            <a:solidFill>
              <a:srgbClr val="D9D9D9"/>
            </a:solidFill>
          </a:ln>
          <a:effectLst/>
        </p:spPr>
        <p:txBody>
          <a:bodyPr rtlCol="0" anchor="ctr" wrap="square" tIns="73152" bIns="73152">
            <a:noAutofit/>
          </a:bodyPr>
          <a:lstStyle/>
          <a:p>
            <a:pPr algn="ctr">
              <a:spcBef>
                <a:spcPts val="0"/>
              </a:spcBef>
              <a:spcAft>
                <a:spcPts val="0"/>
              </a:spcAft>
            </a:pPr>
            <a:r>
              <a:rPr lang="tr-TR" sz="1900" b="0" i="0">
                <a:solidFill>
                  <a:srgbClr val="262626"/>
                </a:solidFill>
                <a:latin typeface="Calibri"/>
              </a:rPr>
              <a:t>7 Nüfus piramidi</a:t>
            </a:r>
          </a:p>
        </p:txBody>
      </p:sp>
      <p:sp>
        <p:nvSpPr>
          <p:cNvPr id="13" name="Rounded Rectangle 12"/>
          <p:cNvSpPr/>
          <p:nvPr/>
        </p:nvSpPr>
        <p:spPr>
          <a:xfrm>
            <a:off x="4277258" y="3538728"/>
            <a:ext cx="3637178" cy="1051560"/>
          </a:xfrm>
          <a:prstGeom prst="roundRect">
            <a:avLst>
              <a:gd name="adj" fmla="val 8000"/>
            </a:avLst>
          </a:prstGeom>
          <a:solidFill>
            <a:srgbClr val="FFFFFF"/>
          </a:solidFill>
          <a:ln w="19050">
            <a:solidFill>
              <a:srgbClr val="D9D9D9"/>
            </a:solidFill>
          </a:ln>
          <a:effectLst/>
        </p:spPr>
        <p:txBody>
          <a:bodyPr rtlCol="0" anchor="ctr" wrap="square" tIns="73152" bIns="73152">
            <a:noAutofit/>
          </a:bodyPr>
          <a:lstStyle/>
          <a:p>
            <a:pPr algn="ctr">
              <a:spcBef>
                <a:spcPts val="0"/>
              </a:spcBef>
              <a:spcAft>
                <a:spcPts val="0"/>
              </a:spcAft>
            </a:pPr>
            <a:r>
              <a:rPr lang="tr-TR" sz="1900" b="0" i="0">
                <a:solidFill>
                  <a:srgbClr val="262626"/>
                </a:solidFill>
                <a:latin typeface="Calibri"/>
              </a:rPr>
              <a:t>8 Gelişmişlik seviyesi</a:t>
            </a:r>
          </a:p>
        </p:txBody>
      </p:sp>
      <p:sp>
        <p:nvSpPr>
          <p:cNvPr id="14" name="Rounded Rectangle 13"/>
          <p:cNvSpPr/>
          <p:nvPr/>
        </p:nvSpPr>
        <p:spPr>
          <a:xfrm>
            <a:off x="8051596" y="3538728"/>
            <a:ext cx="3637178" cy="1051560"/>
          </a:xfrm>
          <a:prstGeom prst="roundRect">
            <a:avLst>
              <a:gd name="adj" fmla="val 8000"/>
            </a:avLst>
          </a:prstGeom>
          <a:solidFill>
            <a:srgbClr val="E3F1E4"/>
          </a:solidFill>
          <a:ln w="19050">
            <a:solidFill>
              <a:srgbClr val="2E7D32"/>
            </a:solidFill>
          </a:ln>
          <a:effectLst/>
        </p:spPr>
        <p:txBody>
          <a:bodyPr rtlCol="0" anchor="ctr" wrap="square" tIns="73152" bIns="73152">
            <a:noAutofit/>
          </a:bodyPr>
          <a:lstStyle/>
          <a:p>
            <a:pPr algn="ctr">
              <a:spcBef>
                <a:spcPts val="0"/>
              </a:spcBef>
              <a:spcAft>
                <a:spcPts val="0"/>
              </a:spcAft>
            </a:pPr>
            <a:r>
              <a:rPr lang="tr-TR" sz="1900" b="1" i="0">
                <a:solidFill>
                  <a:srgbClr val="262626"/>
                </a:solidFill>
                <a:latin typeface="Calibri"/>
              </a:rPr>
              <a:t>9 Politika önerisi + iki veriyle gerekçe</a:t>
            </a:r>
          </a:p>
        </p:txBody>
      </p:sp>
      <p:sp>
        <p:nvSpPr>
          <p:cNvPr id="15" name="Rounded Rectangle 14"/>
          <p:cNvSpPr/>
          <p:nvPr/>
        </p:nvSpPr>
        <p:spPr>
          <a:xfrm>
            <a:off x="502920" y="4782312"/>
            <a:ext cx="11185855" cy="1508760"/>
          </a:xfrm>
          <a:prstGeom prst="roundRect">
            <a:avLst>
              <a:gd name="adj" fmla="val 8000"/>
            </a:avLst>
          </a:prstGeom>
          <a:solidFill>
            <a:srgbClr val="E3F1E4"/>
          </a:solidFill>
          <a:ln w="19050">
            <a:solidFill>
              <a:srgbClr val="2E7D32"/>
            </a:solidFill>
          </a:ln>
          <a:effectLst/>
        </p:spPr>
        <p:txBody>
          <a:bodyPr rtlCol="0" anchor="ctr" wrap="square" lIns="201168" rIns="201168" tIns="73152" bIns="73152">
            <a:noAutofit/>
          </a:bodyPr>
          <a:lstStyle/>
          <a:p>
            <a:pPr algn="l">
              <a:spcBef>
                <a:spcPts val="0"/>
              </a:spcBef>
              <a:spcAft>
                <a:spcPts val="0"/>
              </a:spcAft>
            </a:pPr>
            <a:r>
              <a:rPr lang="tr-TR" sz="2000" b="1" i="0">
                <a:solidFill>
                  <a:srgbClr val="262626"/>
                </a:solidFill>
                <a:latin typeface="Calibri"/>
              </a:rPr>
              <a:t>Ölçüt:</a:t>
            </a:r>
            <a:r>
              <a:rPr lang="tr-TR" sz="2000" b="0" i="0">
                <a:solidFill>
                  <a:srgbClr val="262626"/>
                </a:solidFill>
                <a:latin typeface="Calibri"/>
              </a:rPr>
              <a:t> dokuz bölüm · her veride kaynak ve yıl · veriler yalnız resmî kaynaktan · politika iki veriyle gerekçeli</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308 / 379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26.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Öğrenme günlüğü: münazara sonrası beş soruyu yaz (kitap s. 159).</a:t>
            </a:r>
          </a:p>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Çalışma kâğıdı COG9-CK-U4 Bölüm 4: 14 ve 15. maddeler.</a:t>
            </a:r>
          </a:p>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Kitap s. 163'ü oku: Türkiye'nin nüfus politikaları ve Atatürk'ün 1 Mart 1922 tarihli sözü.</a:t>
            </a:r>
          </a:p>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Performans görevi: poster ve kısa raporu tamamla; 27. haftada teslim ve 2 dakikalık sunum (veriler laboratuvar çıktısından, kişisel veri yok).</a:t>
            </a:r>
          </a:p>
          <a:p>
            <a:pPr algn="l" marL="323206" indent="-323206">
              <a:spcBef>
                <a:spcPts val="0"/>
              </a:spcBef>
              <a:spcAft>
                <a:spcPts val="0"/>
              </a:spcAft>
            </a:pPr>
            <a:r>
              <a:rPr lang="tr-TR" sz="2600" b="1" i="0">
                <a:solidFill>
                  <a:srgbClr val="7A4EA0"/>
                </a:solidFill>
                <a:latin typeface="Calibri"/>
              </a:rPr>
              <a:t>•  </a:t>
            </a:r>
            <a:r>
              <a:rPr lang="tr-TR" sz="2600" b="0" i="0">
                <a:solidFill>
                  <a:srgbClr val="262626"/>
                </a:solidFill>
                <a:latin typeface="Calibri"/>
              </a:rPr>
              <a:t>İsteğe bağlı: sınıf dışı etkinlik (s. 163) — karekod kaynakları okul laboratuvarında.</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8" name="TextBox 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309 / 379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GNL-COG9-SN-U4 — 26. hafta · Nüfus Politikaları (I) (slayt 260-309)</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