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310.xml" ContentType="application/vnd.openxmlformats-officedocument.presentationml.notesSlide+xml"/>
  <Override PartName="/ppt/notesSlides/notesSlide311.xml" ContentType="application/vnd.openxmlformats-officedocument.presentationml.notesSlide+xml"/>
  <Override PartName="/ppt/notesSlides/notesSlide312.xml" ContentType="application/vnd.openxmlformats-officedocument.presentationml.notesSlide+xml"/>
  <Override PartName="/ppt/notesSlides/notesSlide313.xml" ContentType="application/vnd.openxmlformats-officedocument.presentationml.notesSlide+xml"/>
  <Override PartName="/ppt/notesSlides/notesSlide314.xml" ContentType="application/vnd.openxmlformats-officedocument.presentationml.notesSlide+xml"/>
  <Override PartName="/ppt/notesSlides/notesSlide315.xml" ContentType="application/vnd.openxmlformats-officedocument.presentationml.notesSlide+xml"/>
  <Override PartName="/ppt/notesSlides/notesSlide316.xml" ContentType="application/vnd.openxmlformats-officedocument.presentationml.notesSlide+xml"/>
  <Override PartName="/ppt/notesSlides/notesSlide317.xml" ContentType="application/vnd.openxmlformats-officedocument.presentationml.notesSlide+xml"/>
  <Override PartName="/ppt/notesSlides/notesSlide318.xml" ContentType="application/vnd.openxmlformats-officedocument.presentationml.notesSlide+xml"/>
  <Override PartName="/ppt/notesSlides/notesSlide319.xml" ContentType="application/vnd.openxmlformats-officedocument.presentationml.notesSlide+xml"/>
  <Override PartName="/ppt/notesSlides/notesSlide320.xml" ContentType="application/vnd.openxmlformats-officedocument.presentationml.notesSlide+xml"/>
  <Override PartName="/ppt/notesSlides/notesSlide321.xml" ContentType="application/vnd.openxmlformats-officedocument.presentationml.notesSlide+xml"/>
  <Override PartName="/ppt/notesSlides/notesSlide322.xml" ContentType="application/vnd.openxmlformats-officedocument.presentationml.notesSlide+xml"/>
  <Override PartName="/ppt/notesSlides/notesSlide323.xml" ContentType="application/vnd.openxmlformats-officedocument.presentationml.notesSlide+xml"/>
  <Override PartName="/ppt/notesSlides/notesSlide324.xml" ContentType="application/vnd.openxmlformats-officedocument.presentationml.notesSlide+xml"/>
  <Override PartName="/ppt/notesSlides/notesSlide325.xml" ContentType="application/vnd.openxmlformats-officedocument.presentationml.notesSlide+xml"/>
  <Override PartName="/ppt/notesSlides/notesSlide326.xml" ContentType="application/vnd.openxmlformats-officedocument.presentationml.notesSlide+xml"/>
  <Override PartName="/ppt/notesSlides/notesSlide327.xml" ContentType="application/vnd.openxmlformats-officedocument.presentationml.notesSlide+xml"/>
  <Override PartName="/ppt/notesSlides/notesSlide328.xml" ContentType="application/vnd.openxmlformats-officedocument.presentationml.notesSlide+xml"/>
  <Override PartName="/ppt/notesSlides/notesSlide329.xml" ContentType="application/vnd.openxmlformats-officedocument.presentationml.notesSlide+xml"/>
  <Override PartName="/ppt/notesSlides/notesSlide330.xml" ContentType="application/vnd.openxmlformats-officedocument.presentationml.notesSlide+xml"/>
  <Override PartName="/ppt/notesSlides/notesSlide331.xml" ContentType="application/vnd.openxmlformats-officedocument.presentationml.notesSlide+xml"/>
  <Override PartName="/ppt/notesSlides/notesSlide332.xml" ContentType="application/vnd.openxmlformats-officedocument.presentationml.notesSlide+xml"/>
  <Override PartName="/ppt/notesSlides/notesSlide333.xml" ContentType="application/vnd.openxmlformats-officedocument.presentationml.notesSlide+xml"/>
  <Override PartName="/ppt/notesSlides/notesSlide334.xml" ContentType="application/vnd.openxmlformats-officedocument.presentationml.notesSlide+xml"/>
  <Override PartName="/ppt/notesSlides/notesSlide335.xml" ContentType="application/vnd.openxmlformats-officedocument.presentationml.notesSlide+xml"/>
  <Override PartName="/ppt/notesSlides/notesSlide336.xml" ContentType="application/vnd.openxmlformats-officedocument.presentationml.notesSlide+xml"/>
  <Override PartName="/ppt/notesSlides/notesSlide337.xml" ContentType="application/vnd.openxmlformats-officedocument.presentationml.notesSlide+xml"/>
  <Override PartName="/ppt/notesSlides/notesSlide338.xml" ContentType="application/vnd.openxmlformats-officedocument.presentationml.notesSlide+xml"/>
  <Override PartName="/ppt/notesSlides/notesSlide339.xml" ContentType="application/vnd.openxmlformats-officedocument.presentationml.notesSlide+xml"/>
  <Override PartName="/ppt/notesSlides/notesSlide340.xml" ContentType="application/vnd.openxmlformats-officedocument.presentationml.notesSlide+xml"/>
  <Override PartName="/ppt/notesSlides/notesSlide341.xml" ContentType="application/vnd.openxmlformats-officedocument.presentationml.notesSlide+xml"/>
  <Override PartName="/ppt/notesSlides/notesSlide342.xml" ContentType="application/vnd.openxmlformats-officedocument.presentationml.notesSlide+xml"/>
  <Override PartName="/ppt/notesSlides/notesSlide343.xml" ContentType="application/vnd.openxmlformats-officedocument.presentationml.notesSlide+xml"/>
  <Override PartName="/ppt/notesSlides/notesSlide344.xml" ContentType="application/vnd.openxmlformats-officedocument.presentationml.notesSlide+xml"/>
  <Override PartName="/ppt/notesSlides/notesSlide345.xml" ContentType="application/vnd.openxmlformats-officedocument.presentationml.notesSlide+xml"/>
  <Override PartName="/ppt/notesSlides/notesSlide37.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565" r:id="rId317"/>
    <p:sldId id="566" r:id="rId318"/>
    <p:sldId id="567" r:id="rId319"/>
    <p:sldId id="568" r:id="rId320"/>
    <p:sldId id="569" r:id="rId321"/>
    <p:sldId id="570" r:id="rId322"/>
    <p:sldId id="571" r:id="rId323"/>
    <p:sldId id="572" r:id="rId324"/>
    <p:sldId id="573" r:id="rId325"/>
    <p:sldId id="574" r:id="rId326"/>
    <p:sldId id="575" r:id="rId327"/>
    <p:sldId id="576" r:id="rId328"/>
    <p:sldId id="577" r:id="rId329"/>
    <p:sldId id="578" r:id="rId330"/>
    <p:sldId id="579" r:id="rId331"/>
    <p:sldId id="580" r:id="rId332"/>
    <p:sldId id="581" r:id="rId333"/>
    <p:sldId id="582" r:id="rId334"/>
    <p:sldId id="583" r:id="rId335"/>
    <p:sldId id="584" r:id="rId336"/>
    <p:sldId id="585" r:id="rId337"/>
    <p:sldId id="586" r:id="rId338"/>
    <p:sldId id="587" r:id="rId339"/>
    <p:sldId id="588" r:id="rId340"/>
    <p:sldId id="589" r:id="rId341"/>
    <p:sldId id="590" r:id="rId342"/>
    <p:sldId id="591" r:id="rId343"/>
    <p:sldId id="592" r:id="rId344"/>
    <p:sldId id="593" r:id="rId345"/>
    <p:sldId id="594" r:id="rId346"/>
    <p:sldId id="595" r:id="rId347"/>
    <p:sldId id="596" r:id="rId348"/>
    <p:sldId id="597" r:id="rId349"/>
    <p:sldId id="598" r:id="rId350"/>
    <p:sldId id="599" r:id="rId351"/>
    <p:sldId id="600" r:id="rId352"/>
    <p:sldId id="601" r:id="rId44"/>
  </p:sldIdLst>
  <p:sldSz cx="12191695" cy="6858000" type="screen4x3"/>
  <p:notesSz cx="6858000" cy="9144000"/>
  <p:defaultTextStyle>
    <a:defPPr>
      <a:defRPr lang="tr-TR"/>
    </a:defPPr>
    <a:lvl1pPr marL="0" algn="l" defTabSz="457200" rtl="0" eaLnBrk="1" latinLnBrk="0" hangingPunct="1">
      <a:defRPr lang="tr-TR" sz="1800" kern="1200">
        <a:solidFill>
          <a:schemeClr val="tx1"/>
        </a:solidFill>
        <a:latin typeface="+mn-lt"/>
        <a:ea typeface="+mn-ea"/>
        <a:cs typeface="+mn-cs"/>
      </a:defRPr>
    </a:lvl1pPr>
    <a:lvl2pPr marL="457200" algn="l" defTabSz="457200" rtl="0" eaLnBrk="1" latinLnBrk="0" hangingPunct="1">
      <a:defRPr lang="tr-TR" sz="1800" kern="1200">
        <a:solidFill>
          <a:schemeClr val="tx1"/>
        </a:solidFill>
        <a:latin typeface="+mn-lt"/>
        <a:ea typeface="+mn-ea"/>
        <a:cs typeface="+mn-cs"/>
      </a:defRPr>
    </a:lvl2pPr>
    <a:lvl3pPr marL="914400" algn="l" defTabSz="457200" rtl="0" eaLnBrk="1" latinLnBrk="0" hangingPunct="1">
      <a:defRPr lang="tr-TR" sz="1800" kern="1200">
        <a:solidFill>
          <a:schemeClr val="tx1"/>
        </a:solidFill>
        <a:latin typeface="+mn-lt"/>
        <a:ea typeface="+mn-ea"/>
        <a:cs typeface="+mn-cs"/>
      </a:defRPr>
    </a:lvl3pPr>
    <a:lvl4pPr marL="1371600" algn="l" defTabSz="457200" rtl="0" eaLnBrk="1" latinLnBrk="0" hangingPunct="1">
      <a:defRPr lang="tr-TR" sz="1800" kern="1200">
        <a:solidFill>
          <a:schemeClr val="tx1"/>
        </a:solidFill>
        <a:latin typeface="+mn-lt"/>
        <a:ea typeface="+mn-ea"/>
        <a:cs typeface="+mn-cs"/>
      </a:defRPr>
    </a:lvl4pPr>
    <a:lvl5pPr marL="1828800" algn="l" defTabSz="457200" rtl="0" eaLnBrk="1" latinLnBrk="0" hangingPunct="1">
      <a:defRPr lang="tr-TR" sz="1800" kern="1200">
        <a:solidFill>
          <a:schemeClr val="tx1"/>
        </a:solidFill>
        <a:latin typeface="+mn-lt"/>
        <a:ea typeface="+mn-ea"/>
        <a:cs typeface="+mn-cs"/>
      </a:defRPr>
    </a:lvl5pPr>
    <a:lvl6pPr marL="2286000" algn="l" defTabSz="457200" rtl="0" eaLnBrk="1" latinLnBrk="0" hangingPunct="1">
      <a:defRPr lang="tr-TR" sz="1800" kern="1200">
        <a:solidFill>
          <a:schemeClr val="tx1"/>
        </a:solidFill>
        <a:latin typeface="+mn-lt"/>
        <a:ea typeface="+mn-ea"/>
        <a:cs typeface="+mn-cs"/>
      </a:defRPr>
    </a:lvl6pPr>
    <a:lvl7pPr marL="2743200" algn="l" defTabSz="457200" rtl="0" eaLnBrk="1" latinLnBrk="0" hangingPunct="1">
      <a:defRPr lang="tr-TR" sz="1800" kern="1200">
        <a:solidFill>
          <a:schemeClr val="tx1"/>
        </a:solidFill>
        <a:latin typeface="+mn-lt"/>
        <a:ea typeface="+mn-ea"/>
        <a:cs typeface="+mn-cs"/>
      </a:defRPr>
    </a:lvl7pPr>
    <a:lvl8pPr marL="3200400" algn="l" defTabSz="457200" rtl="0" eaLnBrk="1" latinLnBrk="0" hangingPunct="1">
      <a:defRPr lang="tr-TR" sz="1800" kern="1200">
        <a:solidFill>
          <a:schemeClr val="tx1"/>
        </a:solidFill>
        <a:latin typeface="+mn-lt"/>
        <a:ea typeface="+mn-ea"/>
        <a:cs typeface="+mn-cs"/>
      </a:defRPr>
    </a:lvl8pPr>
    <a:lvl9pPr marL="3657600" algn="l" defTabSz="457200" rtl="0" eaLnBrk="1" latinLnBrk="0" hangingPunct="1">
      <a:defRPr lang="tr-T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8" Type="http://schemas.openxmlformats.org/officeDocument/2006/relationships/notesMaster" Target="notesMasters/notesMaster1.xml"/><Relationship Id="rId44" Type="http://schemas.openxmlformats.org/officeDocument/2006/relationships/slide" Target="slides/slide37.xml"/><Relationship Id="rId317" Type="http://schemas.openxmlformats.org/officeDocument/2006/relationships/slide" Target="slides/slide1.xml"/><Relationship Id="rId318" Type="http://schemas.openxmlformats.org/officeDocument/2006/relationships/slide" Target="slides/slide2.xml"/><Relationship Id="rId319" Type="http://schemas.openxmlformats.org/officeDocument/2006/relationships/slide" Target="slides/slide3.xml"/><Relationship Id="rId320" Type="http://schemas.openxmlformats.org/officeDocument/2006/relationships/slide" Target="slides/slide4.xml"/><Relationship Id="rId321" Type="http://schemas.openxmlformats.org/officeDocument/2006/relationships/slide" Target="slides/slide5.xml"/><Relationship Id="rId322" Type="http://schemas.openxmlformats.org/officeDocument/2006/relationships/slide" Target="slides/slide6.xml"/><Relationship Id="rId323" Type="http://schemas.openxmlformats.org/officeDocument/2006/relationships/slide" Target="slides/slide7.xml"/><Relationship Id="rId324" Type="http://schemas.openxmlformats.org/officeDocument/2006/relationships/slide" Target="slides/slide8.xml"/><Relationship Id="rId325" Type="http://schemas.openxmlformats.org/officeDocument/2006/relationships/slide" Target="slides/slide9.xml"/><Relationship Id="rId326" Type="http://schemas.openxmlformats.org/officeDocument/2006/relationships/slide" Target="slides/slide10.xml"/><Relationship Id="rId327" Type="http://schemas.openxmlformats.org/officeDocument/2006/relationships/slide" Target="slides/slide11.xml"/><Relationship Id="rId328" Type="http://schemas.openxmlformats.org/officeDocument/2006/relationships/slide" Target="slides/slide12.xml"/><Relationship Id="rId329" Type="http://schemas.openxmlformats.org/officeDocument/2006/relationships/slide" Target="slides/slide13.xml"/><Relationship Id="rId330" Type="http://schemas.openxmlformats.org/officeDocument/2006/relationships/slide" Target="slides/slide14.xml"/><Relationship Id="rId331" Type="http://schemas.openxmlformats.org/officeDocument/2006/relationships/slide" Target="slides/slide15.xml"/><Relationship Id="rId332" Type="http://schemas.openxmlformats.org/officeDocument/2006/relationships/slide" Target="slides/slide16.xml"/><Relationship Id="rId333" Type="http://schemas.openxmlformats.org/officeDocument/2006/relationships/slide" Target="slides/slide17.xml"/><Relationship Id="rId334" Type="http://schemas.openxmlformats.org/officeDocument/2006/relationships/slide" Target="slides/slide18.xml"/><Relationship Id="rId335" Type="http://schemas.openxmlformats.org/officeDocument/2006/relationships/slide" Target="slides/slide19.xml"/><Relationship Id="rId336" Type="http://schemas.openxmlformats.org/officeDocument/2006/relationships/slide" Target="slides/slide20.xml"/><Relationship Id="rId337" Type="http://schemas.openxmlformats.org/officeDocument/2006/relationships/slide" Target="slides/slide21.xml"/><Relationship Id="rId338" Type="http://schemas.openxmlformats.org/officeDocument/2006/relationships/slide" Target="slides/slide22.xml"/><Relationship Id="rId339" Type="http://schemas.openxmlformats.org/officeDocument/2006/relationships/slide" Target="slides/slide23.xml"/><Relationship Id="rId340" Type="http://schemas.openxmlformats.org/officeDocument/2006/relationships/slide" Target="slides/slide24.xml"/><Relationship Id="rId341" Type="http://schemas.openxmlformats.org/officeDocument/2006/relationships/slide" Target="slides/slide25.xml"/><Relationship Id="rId342" Type="http://schemas.openxmlformats.org/officeDocument/2006/relationships/slide" Target="slides/slide26.xml"/><Relationship Id="rId343" Type="http://schemas.openxmlformats.org/officeDocument/2006/relationships/slide" Target="slides/slide27.xml"/><Relationship Id="rId344" Type="http://schemas.openxmlformats.org/officeDocument/2006/relationships/slide" Target="slides/slide28.xml"/><Relationship Id="rId345" Type="http://schemas.openxmlformats.org/officeDocument/2006/relationships/slide" Target="slides/slide29.xml"/><Relationship Id="rId346" Type="http://schemas.openxmlformats.org/officeDocument/2006/relationships/slide" Target="slides/slide30.xml"/><Relationship Id="rId347" Type="http://schemas.openxmlformats.org/officeDocument/2006/relationships/slide" Target="slides/slide31.xml"/><Relationship Id="rId348" Type="http://schemas.openxmlformats.org/officeDocument/2006/relationships/slide" Target="slides/slide32.xml"/><Relationship Id="rId349" Type="http://schemas.openxmlformats.org/officeDocument/2006/relationships/slide" Target="slides/slide33.xml"/><Relationship Id="rId350" Type="http://schemas.openxmlformats.org/officeDocument/2006/relationships/slide" Target="slides/slide34.xml"/><Relationship Id="rId351" Type="http://schemas.openxmlformats.org/officeDocument/2006/relationships/slide" Target="slides/slide35.xml"/><Relationship Id="rId352" Type="http://schemas.openxmlformats.org/officeDocument/2006/relationships/slide" Target="slides/slide3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lang="tr-TR" sz="1200"/>
            </a:lvl1pPr>
          </a:lstStyle>
          <a:p>
            <a:endParaRPr lang="tr-T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lang="tr-TR" sz="1200"/>
            </a:lvl1pPr>
          </a:lstStyle>
          <a:p>
            <a:fld id="{0F89C1C7-3DCD-1040-A9CF-14679D8B5DDD}" type="datetimeFigureOut">
              <a:rPr lang="tr-TR" smtClean="0"/>
              <a:t>10/17/16</a:t>
            </a:fld>
            <a:endParaRPr lang="tr-T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lang="tr-TR" sz="1200"/>
            </a:lvl1pPr>
          </a:lstStyle>
          <a:p>
            <a:endParaRPr lang="tr-T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lang="tr-TR" sz="1200"/>
            </a:lvl1pPr>
          </a:lstStyle>
          <a:p>
            <a:fld id="{BB5E49A5-4136-284D-997B-48E1D791AD67}" type="slidenum">
              <a:rPr lang="tr-TR" smtClean="0"/>
              <a:t>‹#›</a:t>
            </a:fld>
            <a:endParaRPr lang="tr-TR"/>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lang="tr-TR" sz="1200" kern="1200">
        <a:solidFill>
          <a:schemeClr val="tx1"/>
        </a:solidFill>
        <a:latin typeface="+mn-lt"/>
        <a:ea typeface="+mn-ea"/>
        <a:cs typeface="+mn-cs"/>
      </a:defRPr>
    </a:lvl1pPr>
    <a:lvl2pPr marL="457200" algn="l" defTabSz="457200" rtl="0" eaLnBrk="1" latinLnBrk="0" hangingPunct="1">
      <a:defRPr lang="tr-TR" sz="1200" kern="1200">
        <a:solidFill>
          <a:schemeClr val="tx1"/>
        </a:solidFill>
        <a:latin typeface="+mn-lt"/>
        <a:ea typeface="+mn-ea"/>
        <a:cs typeface="+mn-cs"/>
      </a:defRPr>
    </a:lvl2pPr>
    <a:lvl3pPr marL="914400" algn="l" defTabSz="457200" rtl="0" eaLnBrk="1" latinLnBrk="0" hangingPunct="1">
      <a:defRPr lang="tr-TR" sz="1200" kern="1200">
        <a:solidFill>
          <a:schemeClr val="tx1"/>
        </a:solidFill>
        <a:latin typeface="+mn-lt"/>
        <a:ea typeface="+mn-ea"/>
        <a:cs typeface="+mn-cs"/>
      </a:defRPr>
    </a:lvl3pPr>
    <a:lvl4pPr marL="1371600" algn="l" defTabSz="457200" rtl="0" eaLnBrk="1" latinLnBrk="0" hangingPunct="1">
      <a:defRPr lang="tr-TR" sz="1200" kern="1200">
        <a:solidFill>
          <a:schemeClr val="tx1"/>
        </a:solidFill>
        <a:latin typeface="+mn-lt"/>
        <a:ea typeface="+mn-ea"/>
        <a:cs typeface="+mn-cs"/>
      </a:defRPr>
    </a:lvl4pPr>
    <a:lvl5pPr marL="1828800" algn="l" defTabSz="457200" rtl="0" eaLnBrk="1" latinLnBrk="0" hangingPunct="1">
      <a:defRPr lang="tr-TR" sz="1200" kern="1200">
        <a:solidFill>
          <a:schemeClr val="tx1"/>
        </a:solidFill>
        <a:latin typeface="+mn-lt"/>
        <a:ea typeface="+mn-ea"/>
        <a:cs typeface="+mn-cs"/>
      </a:defRPr>
    </a:lvl5pPr>
    <a:lvl6pPr marL="2286000" algn="l" defTabSz="457200" rtl="0" eaLnBrk="1" latinLnBrk="0" hangingPunct="1">
      <a:defRPr lang="tr-TR" sz="1200" kern="1200">
        <a:solidFill>
          <a:schemeClr val="tx1"/>
        </a:solidFill>
        <a:latin typeface="+mn-lt"/>
        <a:ea typeface="+mn-ea"/>
        <a:cs typeface="+mn-cs"/>
      </a:defRPr>
    </a:lvl6pPr>
    <a:lvl7pPr marL="2743200" algn="l" defTabSz="457200" rtl="0" eaLnBrk="1" latinLnBrk="0" hangingPunct="1">
      <a:defRPr lang="tr-TR" sz="1200" kern="1200">
        <a:solidFill>
          <a:schemeClr val="tx1"/>
        </a:solidFill>
        <a:latin typeface="+mn-lt"/>
        <a:ea typeface="+mn-ea"/>
        <a:cs typeface="+mn-cs"/>
      </a:defRPr>
    </a:lvl7pPr>
    <a:lvl8pPr marL="3200400" algn="l" defTabSz="457200" rtl="0" eaLnBrk="1" latinLnBrk="0" hangingPunct="1">
      <a:defRPr lang="tr-TR" sz="1200" kern="1200">
        <a:solidFill>
          <a:schemeClr val="tx1"/>
        </a:solidFill>
        <a:latin typeface="+mn-lt"/>
        <a:ea typeface="+mn-ea"/>
        <a:cs typeface="+mn-cs"/>
      </a:defRPr>
    </a:lvl8pPr>
    <a:lvl9pPr marL="3657600" algn="l" defTabSz="457200" rtl="0" eaLnBrk="1" latinLnBrk="0" hangingPunct="1">
      <a:defRPr lang="tr-TR" sz="1200" kern="1200">
        <a:solidFill>
          <a:schemeClr val="tx1"/>
        </a:solidFill>
        <a:latin typeface="+mn-lt"/>
        <a:ea typeface="+mn-ea"/>
        <a:cs typeface="+mn-cs"/>
      </a:defRPr>
    </a:lvl9pPr>
  </p:notesStyle>
</p:notesMaster>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3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3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3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3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3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3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3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3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3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3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3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3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3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3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3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3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3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3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3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3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3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3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3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3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Kaynak gösterimi — 5846 sayılı Kanun md. 34 eğitim amaçlı seçme ve toplama eserlerde eserin ve eser sahibinin adının belirtilmesini ister. Derste gösterilmesi gerekmez; dosyayı paylaşırken bu slaytı silmeyin.</a:t>
            </a:r>
          </a:p>
        </p:txBody>
      </p:sp>
      <p:sp>
        <p:nvSpPr>
          <p:cNvPr id="4" name="Slide Number Placeholder 3"/>
          <p:cNvSpPr>
            <a:spLocks noGrp="1"/>
          </p:cNvSpPr>
          <p:nvPr>
            <p:ph type="sldNum" idx="5" sz="quarter"/>
          </p:nvPr>
        </p:nvSpPr>
        <p:spPr/>
      </p:sp>
    </p:spTree>
  </p:cSld>
  <p:clrMapOvr>
    <a:masterClrMapping/>
  </p:clrMapOvr>
</p:notes>
</file>

<file path=ppt/notesSlides/notesSlide3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Haftanın iki süreç bileşenini (ç çözümleme, d paylaşma) tanıtmak: Türkiye'nin nüfus politikasını veriyle çözümleyip performans görevinin sonuçlarını paylaşacağız; ünite biter.</a:t>
            </a:r>
          </a:p>
          <a:p/>
          <a:p>
            <a:r>
              <a:t>SÜRE: 80 dakikalık akış (ders planı, 27. hafta): giriş 5 · Türkiye'nin nüfus politikaları 10 · s. 164 etkinliği 15 · paylaşım ve tartışma 10 (40. dk) · geçiş 2 (E) · performans görevi sunumları 18 · öğrenme günlüğü ve formlar 8 · ölçme seçmecesi 8 · kapanış 4.</a:t>
            </a:r>
          </a:p>
          <a:p/>
          <a:p>
            <a:r>
              <a:t>NASIL: Çıktıyı öğrencinin diliyle söyleyin: 'Bugün Türkiye'nin nüfus özelliklerinden hangi fırsat ve sorunların çıktığını çözümleyip bir politika önereceğiz; sonra kendi ilimizin nüfus dinamiklerini anlatan çalışmalarınızı dinleyeceğiz.'</a:t>
            </a:r>
          </a:p>
          <a:p/>
          <a:p>
            <a:r>
              <a:t>KAYNAK: Program (2026) COĞ.9.4.4 ç-d (birebir); ders planı 27. hafta; kitap s. 163-169.</a:t>
            </a:r>
          </a:p>
          <a:p/>
          <a:p>
            <a:r>
              <a:t>NOT: OGM: COĞ.9.4.4 için OGM Materyal'de ayrı uygulama yoktur; etkinlikler kitabındır. 26. haftanın münazara sonrası günlük sorularının örnek cevapları gösterilmediyse girişte 26. haftanın 'Münazaradan sonra — örnek cevaplar' slaytına kısaca dönün.</a:t>
            </a:r>
          </a:p>
        </p:txBody>
      </p:sp>
      <p:sp>
        <p:nvSpPr>
          <p:cNvPr id="4" name="Slide Number Placeholder 3"/>
          <p:cNvSpPr>
            <a:spLocks noGrp="1"/>
          </p:cNvSpPr>
          <p:nvPr>
            <p:ph type="sldNum" idx="5" sz="quarter"/>
          </p:nvPr>
        </p:nvSpPr>
        <p:spPr/>
      </p:sp>
    </p:spTree>
  </p:cSld>
  <p:clrMapOvr>
    <a:masterClrMapping/>
  </p:clrMapOvr>
</p:notes>
</file>

<file path=ppt/notesSlides/notesSlide3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Dersin yol haritasını göstermek (30 sn).</a:t>
            </a:r>
          </a:p>
          <a:p/>
          <a:p>
            <a:r>
              <a:t>NASIL: 3. istasyonun sonunda dersin ilk yarısı biter (40. dk); ikinci yarı sunumlar, günlük ve ölçmedir. Sunum sırası kurayla belirlenecek.</a:t>
            </a:r>
          </a:p>
          <a:p/>
          <a:p>
            <a:r>
              <a:t>KAYNAK: Ders planı 27. hafta akışı.</a:t>
            </a:r>
          </a:p>
        </p:txBody>
      </p:sp>
      <p:sp>
        <p:nvSpPr>
          <p:cNvPr id="4" name="Slide Number Placeholder 3"/>
          <p:cNvSpPr>
            <a:spLocks noGrp="1"/>
          </p:cNvSpPr>
          <p:nvPr>
            <p:ph type="sldNum" idx="5" sz="quarter"/>
          </p:nvPr>
        </p:nvSpPr>
        <p:spPr/>
      </p:sp>
    </p:spTree>
  </p:cSld>
  <p:clrMapOvr>
    <a:masterClrMapping/>
  </p:clrMapOvr>
</p:notes>
</file>

<file path=ppt/notesSlides/notesSlide3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Performans görevi ürünlerini ve öğrenme günlüklerini masaya aldırmak; Turizm Haftası'nı nüfusun dağılışı konusuna bir cümleyle bağlamak.</a:t>
            </a:r>
          </a:p>
          <a:p/>
          <a:p>
            <a:r>
              <a:t>SÜRE: Giriş 5 dk (ayraç ve yol haritası dahil).</a:t>
            </a:r>
          </a:p>
          <a:p/>
          <a:p>
            <a:r>
              <a:t>NASIL: Ürünleri masaya aldırın (kayıp önlenir; teslim sunumdan hemen sonra). Turizm Haftası (15-22 Nisan): 22. haftadaki Şema 4.1'i hatırlatın — turizm, nüfusun dağılışını etkileyen beşerî ve ekonomik faktörlerden biridir. 'Turizmin geliştiği kıyı kentlerinde yaz aylarında nüfusa ne olur?' diye sorun (bir cevap yeter).</a:t>
            </a:r>
          </a:p>
          <a:p/>
          <a:p>
            <a:r>
              <a:t>BEKLENEN CEVAP: Yaz aylarında nüfus artar; turizm iş olanağı yaratarak göç de çekebilir (bilimsel, 9. sınıf düzeyi; Şema 4.1'de 'Turizm' beşerî ve ekonomik faktördür).</a:t>
            </a:r>
          </a:p>
          <a:p/>
          <a:p>
            <a:r>
              <a:t>KAYNAK: Kitap s. 146 Şema 4.1 ('Turizm'); ders planı 27. hafta 1. aşama; 2026-2027 belirli gün ve haftalar (Turizm Haftası 15-22 Nisan).</a:t>
            </a:r>
          </a:p>
        </p:txBody>
      </p:sp>
      <p:sp>
        <p:nvSpPr>
          <p:cNvPr id="4" name="Slide Number Placeholder 3"/>
          <p:cNvSpPr>
            <a:spLocks noGrp="1"/>
          </p:cNvSpPr>
          <p:nvPr>
            <p:ph type="sldNum" idx="5" sz="quarter"/>
          </p:nvPr>
        </p:nvSpPr>
        <p:spPr/>
      </p:sp>
    </p:spTree>
  </p:cSld>
  <p:clrMapOvr>
    <a:masterClrMapping/>
  </p:clrMapOvr>
</p:notes>
</file>

<file path=ppt/notesSlides/notesSlide3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Türkiye'de nüfus politikalarının neye göre belirlendiğini kitabın metniyle göstermek (süreç ç'ye hazırlık).</a:t>
            </a:r>
          </a:p>
          <a:p/>
          <a:p>
            <a:r>
              <a:t>SÜRE: Türkiye'nin nüfus politikaları 10 dk: metin ve grafik 3 dk · araçlar ve amaçlar 2 dk · Atatürk'ün sözü 3 dk · yoklama 1 dk · tampon 1 dk.</a:t>
            </a:r>
          </a:p>
          <a:p/>
          <a:p>
            <a:r>
              <a:t>NASIL: Kartı okutun; zinciri soldan sağa açıklayın: gelişmeler doğum oranını ve artış hızını değiştirdi, politikalar da buna göre belirlendi. Kitap bu bölümde dönem, tarih ya da yasa adı vermez — eklemeyin; öğrenci sorarsa 'kitabımız dönemleri değil, ilkeyi anlatıyor' deyin.</a:t>
            </a:r>
          </a:p>
          <a:p/>
          <a:p>
            <a:r>
              <a:t>BEKLENEN CEVAP: Nüfus artış hızı ve doğum oranları siyasi, sosyal ve ekonomik gelişmelerle değişmiş; nüfus politikaları da bu değişime göre belirlenmiştir.</a:t>
            </a:r>
          </a:p>
          <a:p/>
          <a:p>
            <a:r>
              <a:t>KAYNAK: Kitap s. 163 'Türkiye’nin Nüfus Politikaları' ilk paragrafı (birebir).</a:t>
            </a:r>
          </a:p>
        </p:txBody>
      </p:sp>
      <p:sp>
        <p:nvSpPr>
          <p:cNvPr id="4" name="Slide Number Placeholder 3"/>
          <p:cNvSpPr>
            <a:spLocks noGrp="1"/>
          </p:cNvSpPr>
          <p:nvPr>
            <p:ph type="sldNum" idx="5" sz="quarter"/>
          </p:nvPr>
        </p:nvSpPr>
        <p:spPr/>
      </p:sp>
    </p:spTree>
  </p:cSld>
  <p:clrMapOvr>
    <a:masterClrMapping/>
  </p:clrMapOvr>
</p:notes>
</file>

<file path=ppt/notesSlides/notesSlide3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s. 163'teki 'nüfus artış hızı 1935'ten günümüze sürekli değişmiş' cümlesini 21. haftada incelediğimiz grafikle göstermek.</a:t>
            </a:r>
          </a:p>
          <a:p/>
          <a:p>
            <a:r>
              <a:t>NASIL: Grafiği okutun (yatay eksen yıllar, dikey eksen binde nüfus artış oranı). Soruyu sorun; iki cevap alın. Değerler grafikten yaklaşık okunur. Hangi yılda hangi politikanın uygulandığı kitapta yoktur; sorulursa 'politikalar bu değişime göre belirlendi' ilkesinde kalın.</a:t>
            </a:r>
          </a:p>
          <a:p/>
          <a:p>
            <a:r>
              <a:t>BEKLENEN CEVAP: 1950-1980 arasında artış hızı yüksektir (en yüksek değer 1960'ta, yaklaşık ‰29); 1945'te belirgin bir düşüş vardır (yaklaşık ‰11-12); 1990'dan itibaren azalma eğilimindedir; en düşük değer 2023'te (yaklaşık ‰2) — değerler grafikten okunur. Kitabın s. 144 soruları da 1950-1980 yüksek ve 1990 sonrası azalma dönemlerini sorar.</a:t>
            </a:r>
          </a:p>
          <a:p/>
          <a:p>
            <a:r>
              <a:t>KAYNAK: Kitap s. 144 (grafik; künye silinerek kırpıldı) ve s. 163 (cümle birebir).</a:t>
            </a:r>
          </a:p>
          <a:p/>
          <a:p>
            <a:r>
              <a:t>NOT: Kitap künyesi 'Türkiye’nin 1935-2023 yılları arası nüfus artış oranları, TÜİK' der; grafik 2024'e uzanır (yeni baskıda künye güncellenmemiş) — slayttaki alt yazı grafiğe göre yazıldı.</a:t>
            </a:r>
          </a:p>
        </p:txBody>
      </p:sp>
      <p:sp>
        <p:nvSpPr>
          <p:cNvPr id="4" name="Slide Number Placeholder 3"/>
          <p:cNvSpPr>
            <a:spLocks noGrp="1"/>
          </p:cNvSpPr>
          <p:nvPr>
            <p:ph type="sldNum" idx="5" sz="quarter"/>
          </p:nvPr>
        </p:nvSpPr>
        <p:spPr/>
      </p:sp>
    </p:spTree>
  </p:cSld>
  <p:clrMapOvr>
    <a:masterClrMapping/>
  </p:clrMapOvr>
</p:notes>
</file>

<file path=ppt/notesSlides/notesSlide3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Türkiye'de nüfus politikalarının hangi araçlarla uygulandığını ve yalnız artış hızını değil, kalkınmayı ve nüfusun niteliğini de hedeflediğini göstermek.</a:t>
            </a:r>
          </a:p>
          <a:p/>
          <a:p>
            <a:r>
              <a:t>NASIL: Soldaki üç aracı, sağdaki dört amacı okutun. 'Nüfusun niteliği' ile 26. haftadaki 'demografik yapıyı iyileştirme' politikasını bağlayın (eğitim, sağlık, istihdam).</a:t>
            </a:r>
          </a:p>
          <a:p/>
          <a:p>
            <a:r>
              <a:t>BEKLENEN CEVAP: Araçlar: yasal düzenlemeler, halkı bilinçlendirme, eğitim ve sağlık uygulamaları. Amaçlar: artış hızını kontrol etmenin yanında kalkınma hamleleri, toplumun refahı, nüfusun nitelik ve niceliği.</a:t>
            </a:r>
          </a:p>
          <a:p/>
          <a:p>
            <a:r>
              <a:t>KAYNAK: Kitap s. 163 (ikinci ve üçüncü paragraf birebir).</a:t>
            </a:r>
          </a:p>
        </p:txBody>
      </p:sp>
      <p:sp>
        <p:nvSpPr>
          <p:cNvPr id="4" name="Slide Number Placeholder 3"/>
          <p:cNvSpPr>
            <a:spLocks noGrp="1"/>
          </p:cNvSpPr>
          <p:nvPr>
            <p:ph type="sldNum" idx="5" sz="quarter"/>
          </p:nvPr>
        </p:nvSpPr>
        <p:spPr/>
      </p:sp>
    </p:spTree>
  </p:cSld>
  <p:clrMapOvr>
    <a:masterClrMapping/>
  </p:clrMapOvr>
</p:notes>
</file>

<file path=ppt/notesSlides/notesSlide3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Atatürk'ün 1 Mart 1922 tarihli sözünü okumak; sözdeki nüfus hedeflerini bulmak ve 26. haftanın politika türleriyle eşleştirmek.</a:t>
            </a:r>
          </a:p>
          <a:p/>
          <a:p>
            <a:r>
              <a:t>NASIL: Sözü bir öğrenciye yüksek sesle okutun; eski sözcükleri sağdaki kutudan anlamlandırın. Soruyu ikililere 1 dakika düşündürün; iki cevap alın.</a:t>
            </a:r>
          </a:p>
          <a:p/>
          <a:p>
            <a:r>
              <a:t>BEKLENEN CEVAP: Hedefler: milletin sağlığını korumak ve güçlendirmek, nüfusu çoğaltmak, hastalıkları ortadan kaldırmak; böylece sağlıklı, güçlü bir millet yetiştirmek. Politika türleri: nüfusun çoğaltılması → nüfus artış hızını artırma; sağlığın korunması ve hastalıkların kaldırılması → demografik yapıyı iyileştirme (sağlık hizmetleri).</a:t>
            </a:r>
          </a:p>
          <a:p/>
          <a:p>
            <a:r>
              <a:t>KAYNAK: Kitap s. 163 (söz ve künyesi birebir); politika türleri s. 160-161. Sözcük anlamları sözlük anlamıdır (kitapta yok).</a:t>
            </a:r>
          </a:p>
          <a:p/>
          <a:p>
            <a:r>
              <a:t>NOT: Söz, 27. haftanın çıkış kartında da sorulur.</a:t>
            </a:r>
          </a:p>
        </p:txBody>
      </p:sp>
      <p:sp>
        <p:nvSpPr>
          <p:cNvPr id="4" name="Slide Number Placeholder 3"/>
          <p:cNvSpPr>
            <a:spLocks noGrp="1"/>
          </p:cNvSpPr>
          <p:nvPr>
            <p:ph type="sldNum" idx="5" sz="quarter"/>
          </p:nvPr>
        </p:nvSpPr>
        <p:spPr/>
      </p:sp>
    </p:spTree>
  </p:cSld>
  <p:clrMapOvr>
    <a:masterClrMapping/>
  </p:clrMapOvr>
</p:notes>
</file>

<file path=ppt/notesSlides/notesSlide3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Sözdeki hedefleri ve işaret ettiği politika türlerini göstermek.</a:t>
            </a:r>
          </a:p>
          <a:p/>
          <a:p>
            <a:r>
              <a:t>NASIL: Öğrenci cevaplarıyla karşılaştırın. Kitap bu sözün dışında o döneme ait tarih, yasa ya da uygulama vermez; eklemeyin.</a:t>
            </a:r>
          </a:p>
          <a:p/>
          <a:p>
            <a:r>
              <a:t>BEKLENEN CEVAP: Hedefler: milletin sağlığını korumak ve güçlendirmek, nüfusu çoğaltmak, hastalıkları ortadan kaldırmak; böylece sağlıklı, güçlü bir millet yetiştirmek. Politika türleri: nüfusun çoğaltılması → nüfus artış hızını artırma; sağlığın korunması ve hastalıkların kaldırılması → demografik yapıyı iyileştirme (sağlık hizmetleri).</a:t>
            </a:r>
          </a:p>
          <a:p/>
          <a:p>
            <a:r>
              <a:t>KAYNAK: Kitap s. 163 (söz ve künyesi birebir); politika türleri s. 160-161. Sözcük anlamları sözlük anlamıdır (kitapta yok).</a:t>
            </a:r>
          </a:p>
          <a:p/>
          <a:p>
            <a:r>
              <a:t>NOT: Söz, 27. haftanın çıkış kartında da sorulur.</a:t>
            </a:r>
          </a:p>
        </p:txBody>
      </p:sp>
      <p:sp>
        <p:nvSpPr>
          <p:cNvPr id="4" name="Slide Number Placeholder 3"/>
          <p:cNvSpPr>
            <a:spLocks noGrp="1"/>
          </p:cNvSpPr>
          <p:nvPr>
            <p:ph type="sldNum" idx="5" sz="quarter"/>
          </p:nvPr>
        </p:nvSpPr>
        <p:spPr/>
      </p:sp>
    </p:spTree>
  </p:cSld>
  <p:clrMapOvr>
    <a:masterClrMapping/>
  </p:clrMapOvr>
</p:notes>
</file>

<file path=ppt/notesSlides/notesSlide3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Ara yoklama: Türkiye'nin nüfus politikalarının amaçlarını hatırlamak (parmakla A-E).</a:t>
            </a:r>
          </a:p>
          <a:p/>
          <a:p>
            <a:r>
              <a:t>NASIL: 20 saniye; kitapsız.</a:t>
            </a:r>
          </a:p>
          <a:p/>
          <a:p>
            <a:r>
              <a:t>BEKLENEN CEVAP: A.</a:t>
            </a:r>
          </a:p>
          <a:p/>
          <a:p>
            <a:r>
              <a:t>KAYNAK: Kitap s. 163.</a:t>
            </a:r>
          </a:p>
        </p:txBody>
      </p:sp>
      <p:sp>
        <p:nvSpPr>
          <p:cNvPr id="4" name="Slide Number Placeholder 3"/>
          <p:cNvSpPr>
            <a:spLocks noGrp="1"/>
          </p:cNvSpPr>
          <p:nvPr>
            <p:ph type="sldNum" idx="5" sz="quarter"/>
          </p:nvPr>
        </p:nvSpPr>
        <p:spPr/>
      </p:sp>
    </p:spTree>
  </p:cSld>
  <p:clrMapOvr>
    <a:masterClrMapping/>
  </p:clrMapOvr>
</p:notes>
</file>

<file path=ppt/notesSlides/notesSlide3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Doğru seçeneği gerekçesiyle göstermek.</a:t>
            </a:r>
          </a:p>
          <a:p/>
          <a:p>
            <a:r>
              <a:t>NASIL: Yanlış seçeneklerin kitapta geçmediğini söyletin; doğru seçeneğin yanındaki iki amacı (kalkınma, nüfusun niteliği) da hatırlatın.</a:t>
            </a:r>
          </a:p>
          <a:p/>
          <a:p>
            <a:r>
              <a:t>SÖYLENEBİLİR: B, C, D ve E kitaptaki amaçlar arasında yoktur.</a:t>
            </a:r>
          </a:p>
          <a:p/>
          <a:p>
            <a:r>
              <a:t>KAYNAK: Kitap s. 163.</a:t>
            </a:r>
          </a:p>
        </p:txBody>
      </p:sp>
      <p:sp>
        <p:nvSpPr>
          <p:cNvPr id="4" name="Slide Number Placeholder 3"/>
          <p:cNvSpPr>
            <a:spLocks noGrp="1"/>
          </p:cNvSpPr>
          <p:nvPr>
            <p:ph type="sldNum" idx="5" sz="quarter"/>
          </p:nvPr>
        </p:nvSpPr>
        <p:spPr/>
      </p:sp>
    </p:spTree>
  </p:cSld>
  <p:clrMapOvr>
    <a:masterClrMapping/>
  </p:clrMapOvr>
</p:notes>
</file>

<file path=ppt/notesSlides/notesSlide3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Etkinliğin künyesini ve Türkiye'nin 2025 göstergelerini okumak (süreç ç: çözümlemeye hazırlık).</a:t>
            </a:r>
          </a:p>
          <a:p/>
          <a:p>
            <a:r>
              <a:t>SÜRE: Etkinlik 15 dk: göstergeler ve piramitler 3 dk · yoklama 1 dk · grup çalışması 9 dk · 1-3. soruların kontrolü 2 dk (4-5. sorular paylaşım aşamasında).</a:t>
            </a:r>
          </a:p>
          <a:p/>
          <a:p>
            <a:r>
              <a:t>NASIL: Göstergeleri okutun; her birinin ne anlama geldiğini kısaca sorun: kaba doğum/ölüm hızı (binde kaç doğum/ölüm), ortanca yaş (nüfusun yarısı bu yaştan genç, yarısı yaşlı), toplam doğurganlık hızı (bir kadının hayatı boyunca doğurması beklenen ortalama çocuk sayısı).</a:t>
            </a:r>
          </a:p>
          <a:p/>
          <a:p>
            <a:r>
              <a:t>BEKLENEN CEVAP: Yüz ölçümü ve nüfustan hesap: 86.092.168 ÷ 780.043 ≈ 110 kişi/km² (aritmetik nüfus yoğunluğu; hesap gösterilen iki değerden).</a:t>
            </a:r>
          </a:p>
          <a:p/>
          <a:p>
            <a:r>
              <a:t>KAYNAK: Kitap s. 164 (künye, yönerge ve göstergeler birebir; TÜİK, 2025 — yeni baskı).</a:t>
            </a:r>
          </a:p>
          <a:p/>
          <a:p>
            <a:r>
              <a:t>NOT: Tanımlar bilimseldir (kitapta tanım kutusu yok): ortanca yaş, toplam doğurganlık hızı. Nüfusun kendini yenileyebilmesi için toplam doğurganlık hızının yaklaşık 2,1 olması gerekir (bilimsel bilgi; kitapta yok) — 1,62 bunun altındadır. Eski baskının (2025-2026) 2024 göstergeleri bu sunumda kullanılmaz.</a:t>
            </a:r>
          </a:p>
        </p:txBody>
      </p:sp>
      <p:sp>
        <p:nvSpPr>
          <p:cNvPr id="4" name="Slide Number Placeholder 3"/>
          <p:cNvSpPr>
            <a:spLocks noGrp="1"/>
          </p:cNvSpPr>
          <p:nvPr>
            <p:ph type="sldNum" idx="5" sz="quarter"/>
          </p:nvPr>
        </p:nvSpPr>
        <p:spPr/>
      </p:sp>
    </p:spTree>
  </p:cSld>
  <p:clrMapOvr>
    <a:masterClrMapping/>
  </p:clrMapOvr>
</p:notes>
</file>

<file path=ppt/notesSlides/notesSlide3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İki piramidi karşılaştırmaya hazırlanmak (süreç ç).</a:t>
            </a:r>
          </a:p>
          <a:p/>
          <a:p>
            <a:r>
              <a:t>NASIL: Önce eksenleri okutun: yatay eksen milyon, yaş grupları beşer yıllık; erkek solda, kadın sağda. Alttaki üç soruyu iki piramit için ayrı ayrı sorun; cevaplar grup çalışmasında çözümleme tablosuna yazılacak.</a:t>
            </a:r>
          </a:p>
          <a:p/>
          <a:p>
            <a:r>
              <a:t>BEKLENEN CEVAP: 2025: taban (0-4, yaklaşık 2,4 milyon) üstteki gruplardan dar; en kalabalık gruplar 10-49 yaş (yaklaşık 3-3,3 milyon); tepe dar. 2060: taban daha da dar (yaklaşık 2 milyon); en kalabalık gruplar 50-59 yaş (yaklaşık 3 milyon); 65 yaş ve üstü çok genişlemiş — değerler grafikten okunur, her biri bir cinsiyet içindir.</a:t>
            </a:r>
          </a:p>
          <a:p/>
          <a:p>
            <a:r>
              <a:t>KAYNAK: Kitap s. 164 (piramitler kırpıldı).</a:t>
            </a:r>
          </a:p>
        </p:txBody>
      </p:sp>
      <p:sp>
        <p:nvSpPr>
          <p:cNvPr id="4" name="Slide Number Placeholder 3"/>
          <p:cNvSpPr>
            <a:spLocks noGrp="1"/>
          </p:cNvSpPr>
          <p:nvPr>
            <p:ph type="sldNum" idx="5" sz="quarter"/>
          </p:nvPr>
        </p:nvSpPr>
        <p:spPr/>
      </p:sp>
    </p:spTree>
  </p:cSld>
  <p:clrMapOvr>
    <a:masterClrMapping/>
  </p:clrMapOvr>
</p:notes>
</file>

<file path=ppt/notesSlides/notesSlide3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Ara yoklama: doğal nüfus artışını hesaplamak ve nüfus artış hızından ayırmak (OB7 veri okuryazarlığı).</a:t>
            </a:r>
          </a:p>
          <a:p/>
          <a:p>
            <a:r>
              <a:t>NASIL: 30 saniye; tahtada çıkarma yaptırın. C seçeneğini seçenlere 'Bu sayı tabloda hangi satırda?' diye sorun.</a:t>
            </a:r>
          </a:p>
          <a:p/>
          <a:p>
            <a:r>
              <a:t>BEKLENEN CEVAP: A (‰10,6 − ‰6 = ‰4,6).</a:t>
            </a:r>
          </a:p>
          <a:p/>
          <a:p>
            <a:r>
              <a:t>KAYNAK: Kitap s. 164 (göstergeler); s. 155 kenar notu (doğal nüfus artışı tanımı).</a:t>
            </a:r>
          </a:p>
        </p:txBody>
      </p:sp>
      <p:sp>
        <p:nvSpPr>
          <p:cNvPr id="4" name="Slide Number Placeholder 3"/>
          <p:cNvSpPr>
            <a:spLocks noGrp="1"/>
          </p:cNvSpPr>
          <p:nvPr>
            <p:ph type="sldNum" idx="5" sz="quarter"/>
          </p:nvPr>
        </p:nvSpPr>
        <p:spPr/>
      </p:sp>
    </p:spTree>
  </p:cSld>
  <p:clrMapOvr>
    <a:masterClrMapping/>
  </p:clrMapOvr>
</p:notes>
</file>

<file path=ppt/notesSlides/notesSlide3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Doğal artış ile nüfus artış hızı farkını göstermek.</a:t>
            </a:r>
          </a:p>
          <a:p/>
          <a:p>
            <a:r>
              <a:t>NASIL: s. 155'teki tanımı okutun: doğal nüfus artışı doğum ve ölüm oranları arasındaki farka bağlı değişimdir. Nüfus artış hızı göçü de içerir.</a:t>
            </a:r>
          </a:p>
          <a:p/>
          <a:p>
            <a:r>
              <a:t>SÖYLENEBİLİR: ‰5 − ‰4,6 = ‰0,4: Türkiye'nin nüfusu doğum ve ölüm farkının biraz üstünde artmıştır; bu fark aldığı göçle açıklanır.</a:t>
            </a:r>
          </a:p>
          <a:p/>
          <a:p>
            <a:r>
              <a:t>KAYNAK: Kitap s. 155, 164; hesap gösterilen değerlerden.</a:t>
            </a:r>
          </a:p>
        </p:txBody>
      </p:sp>
      <p:sp>
        <p:nvSpPr>
          <p:cNvPr id="4" name="Slide Number Placeholder 3"/>
          <p:cNvSpPr>
            <a:spLocks noGrp="1"/>
          </p:cNvSpPr>
          <p:nvPr>
            <p:ph type="sldNum" idx="5" sz="quarter"/>
          </p:nvPr>
        </p:nvSpPr>
        <p:spPr/>
      </p:sp>
    </p:spTree>
  </p:cSld>
  <p:clrMapOvr>
    <a:masterClrMapping/>
  </p:clrMapOvr>
</p:notes>
</file>

<file path=ppt/notesSlides/notesSlide3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Etkinliğin beş sorusunu gruplara çözdürmek: çözümleme tablosu (fırsat · sorun · 2060 · politika · uygulama).</a:t>
            </a:r>
          </a:p>
          <a:p/>
          <a:p>
            <a:r>
              <a:t>NASIL: Gruplar s. 164 kopyasından çalışır; yazıcı beş satırı doldurur. Dolaşırken 'Öneriniz hangi göstergeye dayanıyor?' diye sorun. 9. dakikada 1-3. soruların kontrolüne geçin; 4-5. sorular paylaşım aşamasında sözcülerce savunulacak.</a:t>
            </a:r>
          </a:p>
          <a:p/>
          <a:p>
            <a:r>
              <a:t>KAYNAK: Kitap s. 164 (beş soru birebir); ders planı 27. hafta 3. aşama.</a:t>
            </a:r>
          </a:p>
          <a:p/>
          <a:p>
            <a:r>
              <a:t>NOT: Değerlendirme kitapta: 'Öğretmeninizin rehberliğinde çalışmanızı kontrol edip varsa eksik cevaplarınızı düzenleyiniz.'</a:t>
            </a:r>
          </a:p>
        </p:txBody>
      </p:sp>
      <p:sp>
        <p:nvSpPr>
          <p:cNvPr id="4" name="Slide Number Placeholder 3"/>
          <p:cNvSpPr>
            <a:spLocks noGrp="1"/>
          </p:cNvSpPr>
          <p:nvPr>
            <p:ph type="sldNum" idx="5" sz="quarter"/>
          </p:nvPr>
        </p:nvSpPr>
        <p:spPr/>
      </p:sp>
    </p:spTree>
  </p:cSld>
  <p:clrMapOvr>
    <a:masterClrMapping/>
  </p:clrMapOvr>
</p:notes>
</file>

<file path=ppt/notesSlides/notesSlide3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1 ve 2. soruların örnek cevabı: her madde bir göstergeye ya da piramide dayanır.</a:t>
            </a:r>
          </a:p>
          <a:p/>
          <a:p>
            <a:r>
              <a:t>NASIL: Grupların listesiyle karşılaştırın; her maddede 'Hangi gösterge?' diye sorun. Aynı gösterge bazen hem fırsat hem sorun olabilir: düşük doğum oranı bugün hizmetler üzerindeki baskıyı azaltır ama gelecekte yaşlanmayı hızlandırır — iki yönlü bakmayı övün.</a:t>
            </a:r>
          </a:p>
          <a:p/>
          <a:p>
            <a:r>
              <a:t>BEKLENEN CEVAP: Fırsatlar: geniş çalışma çağı nüfusu (fırsat penceresi), genç ve dinamik iş gücü (ortanca yaş 34,9), iyileşen sağlık (ölüm ‰6, bebek ölümü ‰8,9), büyük ve hâlâ artan nüfus. Sorunlar: toplam doğurganlık 1,62, düşük doğum hızı (‰10,6) ve daralan taban, çok yavaş artış (‰5), yaşlanma → gelecekte iş gücü açığı, sağlık ve bakım ihtiyacı.</a:t>
            </a:r>
          </a:p>
          <a:p/>
          <a:p>
            <a:r>
              <a:t>KAYNAK: Kitap s. 164 (göstergeler ve piramit), s. 158 (fırsat penceresi, nüfus bir güç), s. 160 (düşük artışın sonuçları).</a:t>
            </a:r>
          </a:p>
          <a:p/>
          <a:p>
            <a:r>
              <a:t>NOT: Toplam doğurganlık 1,62: her anne-baba yerine ortalama 2'den az çocuk; nüfusun kendini yenileme düzeyi yaklaşık 2,1'dir (bilimsel; kitapta yok).</a:t>
            </a:r>
          </a:p>
        </p:txBody>
      </p:sp>
      <p:sp>
        <p:nvSpPr>
          <p:cNvPr id="4" name="Slide Number Placeholder 3"/>
          <p:cNvSpPr>
            <a:spLocks noGrp="1"/>
          </p:cNvSpPr>
          <p:nvPr>
            <p:ph type="sldNum" idx="5" sz="quarter"/>
          </p:nvPr>
        </p:nvSpPr>
        <p:spPr/>
      </p:sp>
    </p:spTree>
  </p:cSld>
  <p:clrMapOvr>
    <a:masterClrMapping/>
  </p:clrMapOvr>
</p:notes>
</file>

<file path=ppt/notesSlides/notesSlide3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2060 tahminî piramidini yorumlamak (soru 3).</a:t>
            </a:r>
          </a:p>
          <a:p/>
          <a:p>
            <a:r>
              <a:t>NASIL: Piramidi büyük gösterin; üç ipucunu sırayla sorun. Gruplar yorumunu bir cümleyle söyler.</a:t>
            </a:r>
          </a:p>
          <a:p/>
          <a:p>
            <a:r>
              <a:t>BEKLENEN CEVAP: Taban çok dar (0-4 yaş yaklaşık 2 milyon); en kalabalık gruplar 50-59 yaş (yaklaşık 3 milyon); 65 yaş ve üstü çok genişlemiş: 75-79 yaş grubu bile 0-4'ten kalabalık. Yaşlı nüfus oranı yüksek, genç nüfus oranı düşük, doğum oranı çok düşük olacaktır.</a:t>
            </a:r>
          </a:p>
          <a:p/>
          <a:p>
            <a:r>
              <a:t>KAYNAK: Kitap s. 164 (2060 tahminî piramit); s. 155 (5. aşama: 'Doğum oranları çok düşüktür. Yaşlı nüfus oranının fazla olmasına bağlı olarak ölüm oranları biraz daha yüksektir. Genç nüfus oranı düşüktür.'). Değerler grafikten okunur.</a:t>
            </a:r>
          </a:p>
        </p:txBody>
      </p:sp>
      <p:sp>
        <p:nvSpPr>
          <p:cNvPr id="4" name="Slide Number Placeholder 3"/>
          <p:cNvSpPr>
            <a:spLocks noGrp="1"/>
          </p:cNvSpPr>
          <p:nvPr>
            <p:ph type="sldNum" idx="5" sz="quarter"/>
          </p:nvPr>
        </p:nvSpPr>
        <p:spPr/>
      </p:sp>
    </p:spTree>
  </p:cSld>
  <p:clrMapOvr>
    <a:masterClrMapping/>
  </p:clrMapOvr>
</p:notes>
</file>

<file path=ppt/notesSlides/notesSlide3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3. sorunun örnek cevabı: piramidin üç bölgesi grafikten okunarak.</a:t>
            </a:r>
          </a:p>
          <a:p/>
          <a:p>
            <a:r>
              <a:t>NASIL: İşaretli üç yeri gösterin. Değerler grafikten yaklaşık okunur ve bir cinsiyet içindir. Demografik dönüşüm bağı: doğum oranının çok düşük, yaşlı nüfus oranının fazla olduğu son aşamaların özelliklerine benzer (s. 155) — kitap Türkiye için 2060 aşaması vermez.</a:t>
            </a:r>
          </a:p>
          <a:p/>
          <a:p>
            <a:r>
              <a:t>BEKLENEN CEVAP: Taban çok dar (0-4 yaş yaklaşık 2 milyon); en kalabalık gruplar 50-59 yaş (yaklaşık 3 milyon); 65 yaş ve üstü çok genişlemiş: 75-79 yaş grubu bile 0-4'ten kalabalık. Yaşlı nüfus oranı yüksek, genç nüfus oranı düşük, doğum oranı çok düşük olacaktır.</a:t>
            </a:r>
          </a:p>
          <a:p/>
          <a:p>
            <a:r>
              <a:t>KAYNAK: Kitap s. 164 (2060 tahminî piramit); s. 155 (5. aşama: 'Doğum oranları çok düşüktür. Yaşlı nüfus oranının fazla olmasına bağlı olarak ölüm oranları biraz daha yüksektir. Genç nüfus oranı düşüktür.'). Değerler grafikten okunur.</a:t>
            </a:r>
          </a:p>
        </p:txBody>
      </p:sp>
      <p:sp>
        <p:nvSpPr>
          <p:cNvPr id="4" name="Slide Number Placeholder 3"/>
          <p:cNvSpPr>
            <a:spLocks noGrp="1"/>
          </p:cNvSpPr>
          <p:nvPr>
            <p:ph type="sldNum" idx="5" sz="quarter"/>
          </p:nvPr>
        </p:nvSpPr>
        <p:spPr/>
      </p:sp>
    </p:spTree>
  </p:cSld>
  <p:clrMapOvr>
    <a:masterClrMapping/>
  </p:clrMapOvr>
</p:notes>
</file>

<file path=ppt/notesSlides/notesSlide3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4 ve 5. soruları sözcülerin savunmasıyla tartışmak (süreç d: sonuçları paylaşma).</a:t>
            </a:r>
          </a:p>
          <a:p/>
          <a:p>
            <a:r>
              <a:t>SÜRE: Paylaşım ve tartışma 10 dk: 26. haftadan kalan dört grup 4 dk · sözcü savunmaları 3 dk · yoklamalar 2 dk · ünitenin cevabı 1 dk.</a:t>
            </a:r>
          </a:p>
          <a:p/>
          <a:p>
            <a:r>
              <a:t>NASIL: Önce 26. haftada sunamayan dört grup altı şapka ürününü 1'er dakikada paylaşır. Sonra isim kartıyla dört sözcü önerisini kalıpla savunur; diğer gruplar politika-gerekçe eşleşmesini not eder. Kazanan aranmaz: gerekçesi veriye dayanan her öneri değerlidir.</a:t>
            </a:r>
          </a:p>
          <a:p/>
          <a:p>
            <a:r>
              <a:t>KAYNAK: Kitap s. 164 (4 ve 5. sorular birebir); ders planı 27. hafta 4. aşama.</a:t>
            </a:r>
          </a:p>
        </p:txBody>
      </p:sp>
      <p:sp>
        <p:nvSpPr>
          <p:cNvPr id="4" name="Slide Number Placeholder 3"/>
          <p:cNvSpPr>
            <a:spLocks noGrp="1"/>
          </p:cNvSpPr>
          <p:nvPr>
            <p:ph type="sldNum" idx="5" sz="quarter"/>
          </p:nvPr>
        </p:nvSpPr>
        <p:spPr/>
      </p:sp>
    </p:spTree>
  </p:cSld>
  <p:clrMapOvr>
    <a:masterClrMapping/>
  </p:clrMapOvr>
</p:notes>
</file>

<file path=ppt/notesSlides/notesSlide3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4 ve 5. soruların ölçütlü örnek cevabı (gerekçesi veriye dayanan farklı öneriler de kabul).</a:t>
            </a:r>
          </a:p>
          <a:p/>
          <a:p>
            <a:r>
              <a:t>NASIL: Sözcülerin önerileriyle karşılaştırın. Göç politikası öneren grup olursa: kitapta göç alma politikası çalışma çağındaki nüfusu yetersiz, iş gücü ihtiyacı fazla ülkeler için anlatılır (s. 161); gerekçeye bakılır, siyasi değerlendirmeye girilmez. D2.1 aile bütünlüğü: aileyi destekleyen uygulamalar.</a:t>
            </a:r>
          </a:p>
          <a:p/>
          <a:p>
            <a:r>
              <a:t>BEKLENEN CEVAP: 4: nüfus artış hızını artırma (ve nüfusun niteliği için demografik yapıyı iyileştirme); gerekçe: doğurganlık 1,62, 2060'ta dar taban ve geniş yaşlı nüfus, çalışma çağındaki nüfusun azalmasıyla iş gücü açığı. 5: aileyi ve çocuk sahibi olmayı destekleyen uygulamalar, bilinçlendirme, yasal düzenlemeler, eğitim ve sağlık uygulamaları, yaşlılara sağlık ve bakım hizmetleri.</a:t>
            </a:r>
          </a:p>
          <a:p/>
          <a:p>
            <a:r>
              <a:t>KAYNAK: Kitap s. 160 (artırma politikası ve gerekçesi), s. 161 (demografik yapıyı iyileştirme), s. 163 (Türkiye'nin araçları), s. 166 (İsveç'in aileyi destekleyen uygulamaları — ünite sonu metni). Yaşlı bakımı bilimsel, 9. sınıf düzeyi.</a:t>
            </a:r>
          </a:p>
        </p:txBody>
      </p:sp>
      <p:sp>
        <p:nvSpPr>
          <p:cNvPr id="4" name="Slide Number Placeholder 3"/>
          <p:cNvSpPr>
            <a:spLocks noGrp="1"/>
          </p:cNvSpPr>
          <p:nvPr>
            <p:ph type="sldNum" idx="5" sz="quarter"/>
          </p:nvPr>
        </p:nvSpPr>
        <p:spPr/>
      </p:sp>
    </p:spTree>
  </p:cSld>
  <p:clrMapOvr>
    <a:masterClrMapping/>
  </p:clrMapOvr>
</p:notes>
</file>

<file path=ppt/notesSlides/notesSlide3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Ara yoklama: iki piramidi karşılaştırmak (süreç ç).</a:t>
            </a:r>
          </a:p>
          <a:p/>
          <a:p>
            <a:r>
              <a:t>NASIL: 20 saniye; piramit slaytı tahtada açık kalabilir.</a:t>
            </a:r>
          </a:p>
          <a:p/>
          <a:p>
            <a:r>
              <a:t>BEKLENEN CEVAP: A.</a:t>
            </a:r>
          </a:p>
          <a:p/>
          <a:p>
            <a:r>
              <a:t>KAYNAK: Kitap s. 164.</a:t>
            </a:r>
          </a:p>
        </p:txBody>
      </p:sp>
      <p:sp>
        <p:nvSpPr>
          <p:cNvPr id="4" name="Slide Number Placeholder 3"/>
          <p:cNvSpPr>
            <a:spLocks noGrp="1"/>
          </p:cNvSpPr>
          <p:nvPr>
            <p:ph type="sldNum" idx="5" sz="quarter"/>
          </p:nvPr>
        </p:nvSpPr>
        <p:spPr/>
      </p:sp>
    </p:spTree>
  </p:cSld>
  <p:clrMapOvr>
    <a:masterClrMapping/>
  </p:clrMapOvr>
</p:notes>
</file>

<file path=ppt/notesSlides/notesSlide3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Doğru seçeneği piramitten göstermek.</a:t>
            </a:r>
          </a:p>
          <a:p/>
          <a:p>
            <a:r>
              <a:t>NASIL: Yanlış seçenekleri piramitle çürütün: 2060'ta taban daralır, en kalabalık grup 50-59 yaştır; 2025'te genç ve orta yaş grupları yaşlılardan çok daha kalabalıktır.</a:t>
            </a:r>
          </a:p>
          <a:p/>
          <a:p>
            <a:r>
              <a:t>SÖYLENEBİLİR: B, C, D ve E piramitlerin biçimiyle çelişir.</a:t>
            </a:r>
          </a:p>
          <a:p/>
          <a:p>
            <a:r>
              <a:t>KAYNAK: Kitap s. 164 (değerler grafikten okunur).</a:t>
            </a:r>
          </a:p>
        </p:txBody>
      </p:sp>
      <p:sp>
        <p:nvSpPr>
          <p:cNvPr id="4" name="Slide Number Placeholder 3"/>
          <p:cNvSpPr>
            <a:spLocks noGrp="1"/>
          </p:cNvSpPr>
          <p:nvPr>
            <p:ph type="sldNum" idx="5" sz="quarter"/>
          </p:nvPr>
        </p:nvSpPr>
        <p:spPr/>
      </p:sp>
    </p:spTree>
  </p:cSld>
  <p:clrMapOvr>
    <a:masterClrMapping/>
  </p:clrMapOvr>
</p:notes>
</file>

<file path=ppt/notesSlides/notesSlide3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Ara yoklama: ünitenin politika türlerini Türkiye'ye benzeyen bir duruma uygulamak.</a:t>
            </a:r>
          </a:p>
          <a:p/>
          <a:p>
            <a:r>
              <a:t>NASIL: 20 saniye; kitapsız.</a:t>
            </a:r>
          </a:p>
          <a:p/>
          <a:p>
            <a:r>
              <a:t>BEKLENEN CEVAP: A.</a:t>
            </a:r>
          </a:p>
          <a:p/>
          <a:p>
            <a:r>
              <a:t>KAYNAK: Kitap s. 160-161.</a:t>
            </a:r>
          </a:p>
        </p:txBody>
      </p:sp>
      <p:sp>
        <p:nvSpPr>
          <p:cNvPr id="4" name="Slide Number Placeholder 3"/>
          <p:cNvSpPr>
            <a:spLocks noGrp="1"/>
          </p:cNvSpPr>
          <p:nvPr>
            <p:ph type="sldNum" idx="5" sz="quarter"/>
          </p:nvPr>
        </p:nvSpPr>
        <p:spPr/>
      </p:sp>
    </p:spTree>
  </p:cSld>
  <p:clrMapOvr>
    <a:masterClrMapping/>
  </p:clrMapOvr>
</p:notes>
</file>

<file path=ppt/notesSlides/notesSlide3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Doğru seçeneği gerekçesiyle göstermek.</a:t>
            </a:r>
          </a:p>
          <a:p/>
          <a:p>
            <a:r>
              <a:t>NASIL: Almanya'nın iki listede birden geçtiğini hatırlatın (26. hafta eşleştirme oyunu).</a:t>
            </a:r>
          </a:p>
          <a:p/>
          <a:p>
            <a:r>
              <a:t>SÖYLENEBİLİR: B hızlı artış yaşayan ülkelerin politikasıdır; C, D ve E kitapta politika olarak geçmez ve sorunu büyütür.</a:t>
            </a:r>
          </a:p>
          <a:p/>
          <a:p>
            <a:r>
              <a:t>KAYNAK: Kitap s. 160-161.</a:t>
            </a:r>
          </a:p>
        </p:txBody>
      </p:sp>
      <p:sp>
        <p:nvSpPr>
          <p:cNvPr id="4" name="Slide Number Placeholder 3"/>
          <p:cNvSpPr>
            <a:spLocks noGrp="1"/>
          </p:cNvSpPr>
          <p:nvPr>
            <p:ph type="sldNum" idx="5" sz="quarter"/>
          </p:nvPr>
        </p:nvSpPr>
        <p:spPr/>
      </p:sp>
    </p:spTree>
  </p:cSld>
  <p:clrMapOvr>
    <a:masterClrMapping/>
  </p:clrMapOvr>
</p:notes>
</file>

<file path=ppt/notesSlides/notesSlide3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'Konuya Başlarken' sorusuna ünitenin sonunda üç cümleyle cevap vermek; Türkiye'yi de katmak.</a:t>
            </a:r>
          </a:p>
          <a:p/>
          <a:p>
            <a:r>
              <a:t>NASIL: Soruyu okutun; üç cümle başlangıcını tahtaya yazın; sınıfça tamamlayın (1 dk).</a:t>
            </a:r>
          </a:p>
          <a:p/>
          <a:p>
            <a:r>
              <a:t>BEKLENEN CEVAP: Gelişmekte olan ülkeler hızlı artışın, gelişmiş ülkeler yaşlanmanın sorunlarıyla karşılaşır; Türkiye'de fırsat penceresi açıkken doğurganlık 1,62'ye düşmüş ve 2060'ta yaşlanma bekleniyor — politikalar bu yüzden ülkeden ülkeye farklıdır.</a:t>
            </a:r>
          </a:p>
          <a:p/>
          <a:p>
            <a:r>
              <a:t>KAYNAK: Kitap s. 158 (Konuya Başlarken), s. 160-161, s. 164.</a:t>
            </a:r>
          </a:p>
        </p:txBody>
      </p:sp>
      <p:sp>
        <p:nvSpPr>
          <p:cNvPr id="4" name="Slide Number Placeholder 3"/>
          <p:cNvSpPr>
            <a:spLocks noGrp="1"/>
          </p:cNvSpPr>
          <p:nvPr>
            <p:ph type="sldNum" idx="5" sz="quarter"/>
          </p:nvPr>
        </p:nvSpPr>
        <p:spPr/>
      </p:sp>
    </p:spTree>
  </p:cSld>
  <p:clrMapOvr>
    <a:masterClrMapping/>
  </p:clrMapOvr>
</p:notes>
</file>

<file path=ppt/notesSlides/notesSlide3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Üç cümlelik örnek cevap (öğrenci cümleleriyle karşılaştırılır).</a:t>
            </a:r>
          </a:p>
          <a:p/>
          <a:p>
            <a:r>
              <a:t>NASIL: Tahtadaki cümlelerle karşılaştırın; günlüğe yazılabilir.</a:t>
            </a:r>
          </a:p>
          <a:p/>
          <a:p>
            <a:r>
              <a:t>BEKLENEN CEVAP: Gelişmekte olan ülkeler hızlı artışın, gelişmiş ülkeler yaşlanmanın sorunlarıyla karşılaşır; Türkiye'de fırsat penceresi açıkken doğurganlık 1,62'ye düşmüş ve 2060'ta yaşlanma bekleniyor — politikalar bu yüzden ülkeden ülkeye farklıdır.</a:t>
            </a:r>
          </a:p>
          <a:p/>
          <a:p>
            <a:r>
              <a:t>KAYNAK: Kitap s. 158 (Konuya Başlarken), s. 160-161, s. 164.</a:t>
            </a:r>
          </a:p>
        </p:txBody>
      </p:sp>
      <p:sp>
        <p:nvSpPr>
          <p:cNvPr id="4" name="Slide Number Placeholder 3"/>
          <p:cNvSpPr>
            <a:spLocks noGrp="1"/>
          </p:cNvSpPr>
          <p:nvPr>
            <p:ph type="sldNum" idx="5" sz="quarter"/>
          </p:nvPr>
        </p:nvSpPr>
        <p:spPr/>
      </p:sp>
    </p:spTree>
  </p:cSld>
  <p:clrMapOvr>
    <a:masterClrMapping/>
  </p:clrMapOvr>
</p:notes>
</file>

<file path=ppt/notesSlides/notesSlide3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Performans görevi sunumlarına geçmek: sıra, süre, pano.</a:t>
            </a:r>
          </a:p>
          <a:p/>
          <a:p>
            <a:r>
              <a:t>SÜRE: Geçiş 2 dk (E).</a:t>
            </a:r>
          </a:p>
          <a:p/>
          <a:p>
            <a:r>
              <a:t>NASIL: Sunum sırasını kurayla belirleyip kutulara yazın (tahtada). Posterler tahta önündeki panoya asılır; dereceli puanlama anahtarı öğretmende, öz ve grup değerlendirme formları dağıtılır. Kronometre her sunum için 2 dakika.</a:t>
            </a:r>
          </a:p>
          <a:p/>
          <a:p>
            <a:r>
              <a:t>KAYNAK: Ders planı 27. hafta 5. aşama.</a:t>
            </a:r>
          </a:p>
        </p:txBody>
      </p:sp>
      <p:sp>
        <p:nvSpPr>
          <p:cNvPr id="4" name="Slide Number Placeholder 3"/>
          <p:cNvSpPr>
            <a:spLocks noGrp="1"/>
          </p:cNvSpPr>
          <p:nvPr>
            <p:ph type="sldNum" idx="5" sz="quarter"/>
          </p:nvPr>
        </p:nvSpPr>
        <p:spPr/>
      </p:sp>
    </p:spTree>
  </p:cSld>
  <p:clrMapOvr>
    <a:masterClrMapping/>
  </p:clrMapOvr>
</p:notes>
</file>

<file path=ppt/notesSlides/notesSlide3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Performans görevini (s. 165) teslim almak ve grupların sonuçlarını kısa sunumlarla paylaşmak (süreç d).</a:t>
            </a:r>
          </a:p>
          <a:p/>
          <a:p>
            <a:r>
              <a:t>SÜRE: Performans görevi 18 dk: 8 grup × 2 dk sunum = 16 dk · teslim ve geçişler 2 dk.</a:t>
            </a:r>
          </a:p>
          <a:p/>
          <a:p>
            <a:r>
              <a:t>NASIL: Her grup 2 dakikada en önemli üç bulgusunu ve bir önerisini anlatır; biçimi grubun seçimidir (poster anlatımı, rapor okuma ya da kısa canlandırma). Sunum sırasında dereceli puanlama anahtarının 'sunu yapma' ile 'dil ve anlatım' ölçütlerini işaretleyin; diğer ölçütler ürün üzerinden sonra puanlanır. Verilerin TÜİK kaynağını ve kişisel veri içermediğini son kez kontrol edin. Ürün sunumdan hemen sonra teslim alınır.</a:t>
            </a:r>
          </a:p>
          <a:p/>
          <a:p>
            <a:r>
              <a:t>KAYNAK: Kitap s. 165 (performans görevi: beceri, yönerge ve dokuz adım; değerlendirme cümlesi); zümre kararı (P1: süreç %40 · ürün %50 · paylaşım-yansıtma %10).</a:t>
            </a:r>
          </a:p>
          <a:p/>
          <a:p>
            <a:r>
              <a:t>NOT: Analitik dereceli puanlama anahtarı ve grup değerlendirme formu kitabın karekodundadır; çıktıları öğretmen getirir (öğrenci telefonu kullanılmaz).</a:t>
            </a:r>
          </a:p>
        </p:txBody>
      </p:sp>
      <p:sp>
        <p:nvSpPr>
          <p:cNvPr id="4" name="Slide Number Placeholder 3"/>
          <p:cNvSpPr>
            <a:spLocks noGrp="1"/>
          </p:cNvSpPr>
          <p:nvPr>
            <p:ph type="sldNum" idx="5" sz="quarter"/>
          </p:nvPr>
        </p:nvSpPr>
        <p:spPr/>
      </p:sp>
    </p:spTree>
  </p:cSld>
  <p:clrMapOvr>
    <a:masterClrMapping/>
  </p:clrMapOvr>
</p:notes>
</file>

<file path=ppt/notesSlides/notesSlide3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Kitabın sekiz değerlendirme ölçütünü sunumdan önce göstermek: hangileri sunumda, hangileri üründe puanlanır.</a:t>
            </a:r>
          </a:p>
          <a:p/>
          <a:p>
            <a:r>
              <a:t>NASIL: Sekiz ölçütü okutun. Sunum sırasında yalnız iki ölçüt (sunu yapma, dil ve anlatım) işaretlenir; diğerleri ürün üzerinden sonra puanlanır.</a:t>
            </a:r>
          </a:p>
          <a:p/>
          <a:p>
            <a:r>
              <a:t>KAYNAK: Kitap s. 165 ('Performans görevi; hazırlık yapma, bilgi toplama, bilgileri çözümleme, içerik, görsel materyal kullanımı, rapor yazma, sunu yapma, dil ve anlatım ölçütlerine göre…' birebir).</a:t>
            </a:r>
          </a:p>
        </p:txBody>
      </p:sp>
      <p:sp>
        <p:nvSpPr>
          <p:cNvPr id="4" name="Slide Number Placeholder 3"/>
          <p:cNvSpPr>
            <a:spLocks noGrp="1"/>
          </p:cNvSpPr>
          <p:nvPr>
            <p:ph type="sldNum" idx="5" sz="quarter"/>
          </p:nvPr>
        </p:nvSpPr>
        <p:spPr/>
      </p:sp>
    </p:spTree>
  </p:cSld>
  <p:clrMapOvr>
    <a:masterClrMapping/>
  </p:clrMapOvr>
</p:notes>
</file>

<file path=ppt/notesSlides/notesSlide3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Açık uçlu ürün için ölçütlü örnek: iyi bir 2 dakikalık sunumun iskeleti (doğru cevap değil).</a:t>
            </a:r>
          </a:p>
          <a:p/>
          <a:p>
            <a:r>
              <a:t>NASIL: Sunumlardan önce iskeleti gösterin; '……' yerlerine grubun TÜİK tablolarından aldığı veri gelir. Sunum veri içermez: İstanbul'un güncel sayıları grubun kaynağından okunur.</a:t>
            </a:r>
          </a:p>
          <a:p/>
          <a:p>
            <a:r>
              <a:t>BEKLENEN CEVAP: İyi bir sunum: açılışta il ve kaynak; üç bulgu (nüfuslanma, yapı-piramit, göç ya da dağılış); bir fırsat, bir sorun, bir öneri; her veride kaynak ve yıl; kişisel veri yok; 2 dakika.</a:t>
            </a:r>
          </a:p>
          <a:p/>
          <a:p>
            <a:r>
              <a:t>KAYNAK: Kitap s. 165 (dokuz adım); iskelet sunum örneğidir (kitapta yok). Program COĞ.9.4.4 performans görevi: 'Türkiye nüfusundaki değişimin oluşturduğu fırsat ve sorunların etkisini belirlemeye ve bu kapsamda alınacak önlemlere yönelik rapor'.</a:t>
            </a:r>
          </a:p>
        </p:txBody>
      </p:sp>
      <p:sp>
        <p:nvSpPr>
          <p:cNvPr id="4" name="Slide Number Placeholder 3"/>
          <p:cNvSpPr>
            <a:spLocks noGrp="1"/>
          </p:cNvSpPr>
          <p:nvPr>
            <p:ph type="sldNum" idx="5" sz="quarter"/>
          </p:nvPr>
        </p:nvSpPr>
        <p:spPr/>
      </p:sp>
    </p:spTree>
  </p:cSld>
  <p:clrMapOvr>
    <a:masterClrMapping/>
  </p:clrMapOvr>
</p:notes>
</file>

<file path=ppt/notesSlides/notesSlide3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Ünite başındaki 3-2-1 kaydıyla karşılaştırarak öğrenmeyi yansıtmak (SDB1.1 öz farkındalık, SDB1.3 öz yansıtma).</a:t>
            </a:r>
          </a:p>
          <a:p/>
          <a:p>
            <a:r>
              <a:t>SÜRE: Günlük ve formlar 8 dk: günlük 4 dk · öz ve grup değerlendirme formları 4 dk.</a:t>
            </a:r>
          </a:p>
          <a:p/>
          <a:p>
            <a:r>
              <a:t>NASIL: Öğrenciler 20. haftadaki 3-2-1 kaydını okur (sol sütun), sağdaki üç soruyu günlüğe yazar. Günlükler toplanır; ünite sonunda değerlendirilip 28. haftada geri verilir.</a:t>
            </a:r>
          </a:p>
          <a:p/>
          <a:p>
            <a:r>
              <a:t>BEKLENEN CEVAP: Örnek: 'Öğrenmek istediğim iki şeyden biri Türkiye'nin nüfusunun neden yavaş arttığıydı: doğurganlık 1,62'ye düşmüş. Bana en çok yarayacak üç bilgi: piramit okumak, fırsat penceresi, politikaların ülkeye göre değişmesi. Grubuma TÜİK tablolarını bularak katkı verdim.' (doğru-yanlış aranmaz)</a:t>
            </a:r>
          </a:p>
          <a:p/>
          <a:p>
            <a:r>
              <a:t>KAYNAK: Kitap s. 140 '3-2-1 Başla' (üç yönerge birebir); program öğrenme kanıtları: öğrenme günlüğü.</a:t>
            </a:r>
          </a:p>
        </p:txBody>
      </p:sp>
      <p:sp>
        <p:nvSpPr>
          <p:cNvPr id="4" name="Slide Number Placeholder 3"/>
          <p:cNvSpPr>
            <a:spLocks noGrp="1"/>
          </p:cNvSpPr>
          <p:nvPr>
            <p:ph type="sldNum" idx="5" sz="quarter"/>
          </p:nvPr>
        </p:nvSpPr>
        <p:spPr/>
      </p:sp>
    </p:spTree>
  </p:cSld>
  <p:clrMapOvr>
    <a:masterClrMapping/>
  </p:clrMapOvr>
</p:notes>
</file>

<file path=ppt/notesSlides/notesSlide3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Öz değerlendirme ve grup değerlendirme formlarını bireysel ve sessiz doldurtmak (SDB1.2 öz düzenleme).</a:t>
            </a:r>
          </a:p>
          <a:p/>
          <a:p>
            <a:r>
              <a:t>NASIL: Formların çıktısını dağıtın (karekoddan öğretmen çoğaltır; telefon yok). 4 dakika; konuşulmaz. Formlar yazıcılarla toplanır, P1 kanıt dosyasına konur (paylaşım-yansıtma %10).</a:t>
            </a:r>
          </a:p>
          <a:p/>
          <a:p>
            <a:r>
              <a:t>KAYNAK: Kitap s. 138 ('üniteyle ilgili performans çalışmasını yaparak öz değerlendirme formunu doldurmanız') ve s. 165 ('Grup Değerlendirme Formu'); program öğrenme kanıtları; zümre kararı.</a:t>
            </a:r>
          </a:p>
        </p:txBody>
      </p:sp>
      <p:sp>
        <p:nvSpPr>
          <p:cNvPr id="4" name="Slide Number Placeholder 3"/>
          <p:cNvSpPr>
            <a:spLocks noGrp="1"/>
          </p:cNvSpPr>
          <p:nvPr>
            <p:ph type="sldNum" idx="5" sz="quarter"/>
          </p:nvPr>
        </p:nvSpPr>
        <p:spPr/>
      </p:sp>
    </p:spTree>
  </p:cSld>
  <p:clrMapOvr>
    <a:masterClrMapping/>
  </p:clrMapOvr>
</p:notes>
</file>

<file path=ppt/notesSlides/notesSlide3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Ünite sonundaki on iki sorunun hangilerinin derste, hangilerinin evde çözüleceğini göstermek.</a:t>
            </a:r>
          </a:p>
          <a:p/>
          <a:p>
            <a:r>
              <a:t>SÜRE: Ölçme seçmecesi 8 dk: 4. ve 7. sorular 3'er dk · plan ve strateji 2 dk.</a:t>
            </a:r>
          </a:p>
          <a:p/>
          <a:p>
            <a:r>
              <a:t>NASIL: Planı gösterin; ardından sunumun ünite sonu bölümüne geçip 4 ve 7. soruları birlikte çözün (sorular ve cevap slaytları: 346-379). İşaretleme gerekçesini isim kartıyla söyletin. Evde çözülecek soruların cevapları 28. haftanın girişinde aynı bölümden kontrol edilir.</a:t>
            </a:r>
          </a:p>
          <a:p/>
          <a:p>
            <a:r>
              <a:t>KAYNAK: Kitap s. 166-169 (ünite ölçme ve değerlendirme soruları); ders planı 27. hafta 8. aşama.</a:t>
            </a:r>
          </a:p>
          <a:p/>
          <a:p>
            <a:r>
              <a:t>NOT: Soruların içeriği bu slaytta yoktur; yalnız konuları ve çözüleceği yer gösterilir.</a:t>
            </a:r>
          </a:p>
        </p:txBody>
      </p:sp>
      <p:sp>
        <p:nvSpPr>
          <p:cNvPr id="4" name="Slide Number Placeholder 3"/>
          <p:cNvSpPr>
            <a:spLocks noGrp="1"/>
          </p:cNvSpPr>
          <p:nvPr>
            <p:ph type="sldNum" idx="5" sz="quarter"/>
          </p:nvPr>
        </p:nvSpPr>
        <p:spPr/>
      </p:sp>
    </p:spTree>
  </p:cSld>
  <p:clrMapOvr>
    <a:masterClrMapping/>
  </p:clrMapOvr>
</p:notes>
</file>

<file path=ppt/notesSlides/notesSlide3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Tablo, grafik ve piramit sorularında kullanılacak çözüm adımlarını hatırlatmak (SBAB11.1).</a:t>
            </a:r>
          </a:p>
          <a:p/>
          <a:p>
            <a:r>
              <a:t>NASIL: Adımları okutun; 4. soruyu çözerken her işaretlemede 'Hangi sayı, hangi çubuk?' diye sorun. Sonra ünite sonu bölümüne geçin (346-379).</a:t>
            </a:r>
          </a:p>
          <a:p/>
          <a:p>
            <a:r>
              <a:t>KAYNAK: Program (2026) SBAB11.1 tablo, grafik, şekil ve diyagram okuma ve yorumlama; ünite boyunca kullanılan veri okuma adımları.</a:t>
            </a:r>
          </a:p>
        </p:txBody>
      </p:sp>
      <p:sp>
        <p:nvSpPr>
          <p:cNvPr id="4" name="Slide Number Placeholder 3"/>
          <p:cNvSpPr>
            <a:spLocks noGrp="1"/>
          </p:cNvSpPr>
          <p:nvPr>
            <p:ph type="sldNum" idx="5" sz="quarter"/>
          </p:nvPr>
        </p:nvSpPr>
        <p:spPr/>
      </p:sp>
    </p:spTree>
  </p:cSld>
  <p:clrMapOvr>
    <a:masterClrMapping/>
  </p:clrMapOvr>
</p:notes>
</file>

<file path=ppt/notesSlides/notesSlide3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Haftanın ve ünitenin üç çıkış sorusu (ders planı; yeni baskıya göre).</a:t>
            </a:r>
          </a:p>
          <a:p/>
          <a:p>
            <a:r>
              <a:t>SÜRE: Kapanış 4 dk: çıkış kartı 2 dk · ev ve 5. ünite 2 dk.</a:t>
            </a:r>
          </a:p>
          <a:p/>
          <a:p>
            <a:r>
              <a:t>NASIL: 2 dakika; kitapsız. Kartlar P2 katılım gözlemine ve e-Okul gelişim raporuna kaynak olur.</a:t>
            </a:r>
          </a:p>
          <a:p/>
          <a:p>
            <a:r>
              <a:t>BEKLENEN CEVAP: 1) Sorun: toplam doğurganlık hızı 1,62 (ya da düşük kaba doğum hızı ‰10,6, yaşlanma eğilimi); fırsat: çalışma çağındaki nüfusun büyüklüğü (fırsat penceresi), ortanca yaş 34,9. 2) Milletin sağlığının korunması ve güçlendirilmesi, nüfusun çoğaltılması, hastalıkların ortadan kaldırılması. 3) Yansıtma cümlesi (SDB1.3); doğru-yanlış aranmaz.</a:t>
            </a:r>
          </a:p>
          <a:p/>
          <a:p>
            <a:r>
              <a:t>KAYNAK: Ders planı 27. hafta çıkış kartı; kitap s. 163-164 (TÜİK, 2025).</a:t>
            </a:r>
          </a:p>
        </p:txBody>
      </p:sp>
      <p:sp>
        <p:nvSpPr>
          <p:cNvPr id="4" name="Slide Number Placeholder 3"/>
          <p:cNvSpPr>
            <a:spLocks noGrp="1"/>
          </p:cNvSpPr>
          <p:nvPr>
            <p:ph type="sldNum" idx="5" sz="quarter"/>
          </p:nvPr>
        </p:nvSpPr>
        <p:spPr/>
      </p:sp>
    </p:spTree>
  </p:cSld>
  <p:clrMapOvr>
    <a:masterClrMapping/>
  </p:clrMapOvr>
</p:notes>
</file>

<file path=ppt/notesSlides/notesSlide3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Ev çalışmasını, ünite tekrarını ve 5. üniteye hazırlığı duyurmak.</a:t>
            </a:r>
          </a:p>
          <a:p/>
          <a:p>
            <a:r>
              <a:t>NASIL: Tahtaya da yazın. MEBİ ve EBA tekrarı P2 'MEBİ ve EBA' kalemidir; erişimi olmayan öğrenci için okul laboratuvarında ders dışı saat planlanır (telefon gerekmez). 5. ünite (Ekonomik Faaliyetler ve Etkileri) kitabın 'Başlarken' sayfasıyla açılacak: ekonomik faaliyetlerin üretim, dağıtım ve tüketim süreçleri. Ünite bitti: e-Okul gelişim raporu ünite bitişini izleyen sürede doldurulur (2026-2027 Genelgesi bent 20).</a:t>
            </a:r>
          </a:p>
          <a:p/>
          <a:p>
            <a:r>
              <a:t>KAYNAK: Ders planı 27. hafta ev çalışması ve notlar; çalışma kâğıdı COG9-CK-U4 Bölüm 4 (16-18).</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tr-TR" smtClean="0"/>
              <a:t>Click to edit Master title style</a:t>
            </a:r>
            <a:endParaRPr lang="tr-TR"/>
          </a:p>
        </p:txBody>
      </p:sp>
      <p:sp>
        <p:nvSpPr>
          <p:cNvPr id="3" name="Subtitle 2"/>
          <p:cNvSpPr>
            <a:spLocks noGrp="1"/>
          </p:cNvSpPr>
          <p:nvPr>
            <p:ph type="subTitle" idx="1"/>
          </p:nvPr>
        </p:nvSpPr>
        <p:spPr>
          <a:xfrm>
            <a:off x="1371600" y="3886200"/>
            <a:ext cx="6400800" cy="1752600"/>
          </a:xfrm>
        </p:spPr>
        <p:txBody>
          <a:bodyPr/>
          <a:lstStyle>
            <a:lvl1pPr marL="0" indent="0" algn="ctr">
              <a:buNone/>
              <a:defRPr lang="tr-TR">
                <a:solidFill>
                  <a:schemeClr val="tx1">
                    <a:tint val="75000"/>
                  </a:schemeClr>
                </a:solidFill>
              </a:defRPr>
            </a:lvl1pPr>
            <a:lvl2pPr marL="457200" indent="0" algn="ctr">
              <a:buNone/>
              <a:defRPr lang="tr-TR">
                <a:solidFill>
                  <a:schemeClr val="tx1">
                    <a:tint val="75000"/>
                  </a:schemeClr>
                </a:solidFill>
              </a:defRPr>
            </a:lvl2pPr>
            <a:lvl3pPr marL="914400" indent="0" algn="ctr">
              <a:buNone/>
              <a:defRPr lang="tr-TR">
                <a:solidFill>
                  <a:schemeClr val="tx1">
                    <a:tint val="75000"/>
                  </a:schemeClr>
                </a:solidFill>
              </a:defRPr>
            </a:lvl3pPr>
            <a:lvl4pPr marL="1371600" indent="0" algn="ctr">
              <a:buNone/>
              <a:defRPr lang="tr-TR">
                <a:solidFill>
                  <a:schemeClr val="tx1">
                    <a:tint val="75000"/>
                  </a:schemeClr>
                </a:solidFill>
              </a:defRPr>
            </a:lvl4pPr>
            <a:lvl5pPr marL="1828800" indent="0" algn="ctr">
              <a:buNone/>
              <a:defRPr lang="tr-TR">
                <a:solidFill>
                  <a:schemeClr val="tx1">
                    <a:tint val="75000"/>
                  </a:schemeClr>
                </a:solidFill>
              </a:defRPr>
            </a:lvl5pPr>
            <a:lvl6pPr marL="2286000" indent="0" algn="ctr">
              <a:buNone/>
              <a:defRPr lang="tr-TR">
                <a:solidFill>
                  <a:schemeClr val="tx1">
                    <a:tint val="75000"/>
                  </a:schemeClr>
                </a:solidFill>
              </a:defRPr>
            </a:lvl6pPr>
            <a:lvl7pPr marL="2743200" indent="0" algn="ctr">
              <a:buNone/>
              <a:defRPr lang="tr-TR">
                <a:solidFill>
                  <a:schemeClr val="tx1">
                    <a:tint val="75000"/>
                  </a:schemeClr>
                </a:solidFill>
              </a:defRPr>
            </a:lvl7pPr>
            <a:lvl8pPr marL="3200400" indent="0" algn="ctr">
              <a:buNone/>
              <a:defRPr lang="tr-TR">
                <a:solidFill>
                  <a:schemeClr val="tx1">
                    <a:tint val="75000"/>
                  </a:schemeClr>
                </a:solidFill>
              </a:defRPr>
            </a:lvl8pPr>
            <a:lvl9pPr marL="3657600" indent="0" algn="ctr">
              <a:buNone/>
              <a:defRPr lang="tr-TR">
                <a:solidFill>
                  <a:schemeClr val="tx1">
                    <a:tint val="75000"/>
                  </a:schemeClr>
                </a:solidFill>
              </a:defRPr>
            </a:lvl9pPr>
          </a:lstStyle>
          <a:p>
            <a:r>
              <a:rPr lang="tr-TR" smtClean="0"/>
              <a:t>Click to edit Master subtitle style</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Content Placeholder 2"/>
          <p:cNvSpPr>
            <a:spLocks noGrp="1"/>
          </p:cNvSpPr>
          <p:nvPr>
            <p:ph idx="1"/>
          </p:nvPr>
        </p:nvSpPr>
        <p:spPr/>
        <p:txBody>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lang="tr-TR" sz="4000" b="1" cap="all"/>
            </a:lvl1pPr>
          </a:lstStyle>
          <a:p>
            <a:r>
              <a:rPr lang="tr-TR" smtClean="0"/>
              <a:t>Click to edit Master title style</a:t>
            </a:r>
            <a:endParaRPr lang="tr-TR"/>
          </a:p>
        </p:txBody>
      </p:sp>
      <p:sp>
        <p:nvSpPr>
          <p:cNvPr id="3" name="Text Placeholder 2"/>
          <p:cNvSpPr>
            <a:spLocks noGrp="1"/>
          </p:cNvSpPr>
          <p:nvPr>
            <p:ph type="body" idx="1"/>
          </p:nvPr>
        </p:nvSpPr>
        <p:spPr>
          <a:xfrm>
            <a:off x="722313" y="2906713"/>
            <a:ext cx="7772400" cy="1500187"/>
          </a:xfrm>
        </p:spPr>
        <p:txBody>
          <a:bodyPr anchor="b"/>
          <a:lstStyle>
            <a:lvl1pPr marL="0" indent="0">
              <a:buNone/>
              <a:defRPr lang="tr-TR" sz="2000">
                <a:solidFill>
                  <a:schemeClr val="tx1">
                    <a:tint val="75000"/>
                  </a:schemeClr>
                </a:solidFill>
              </a:defRPr>
            </a:lvl1pPr>
            <a:lvl2pPr marL="457200" indent="0">
              <a:buNone/>
              <a:defRPr lang="tr-TR" sz="1800">
                <a:solidFill>
                  <a:schemeClr val="tx1">
                    <a:tint val="75000"/>
                  </a:schemeClr>
                </a:solidFill>
              </a:defRPr>
            </a:lvl2pPr>
            <a:lvl3pPr marL="914400" indent="0">
              <a:buNone/>
              <a:defRPr lang="tr-TR" sz="1600">
                <a:solidFill>
                  <a:schemeClr val="tx1">
                    <a:tint val="75000"/>
                  </a:schemeClr>
                </a:solidFill>
              </a:defRPr>
            </a:lvl3pPr>
            <a:lvl4pPr marL="1371600" indent="0">
              <a:buNone/>
              <a:defRPr lang="tr-TR" sz="1400">
                <a:solidFill>
                  <a:schemeClr val="tx1">
                    <a:tint val="75000"/>
                  </a:schemeClr>
                </a:solidFill>
              </a:defRPr>
            </a:lvl4pPr>
            <a:lvl5pPr marL="1828800" indent="0">
              <a:buNone/>
              <a:defRPr lang="tr-TR" sz="1400">
                <a:solidFill>
                  <a:schemeClr val="tx1">
                    <a:tint val="75000"/>
                  </a:schemeClr>
                </a:solidFill>
              </a:defRPr>
            </a:lvl5pPr>
            <a:lvl6pPr marL="2286000" indent="0">
              <a:buNone/>
              <a:defRPr lang="tr-TR" sz="1400">
                <a:solidFill>
                  <a:schemeClr val="tx1">
                    <a:tint val="75000"/>
                  </a:schemeClr>
                </a:solidFill>
              </a:defRPr>
            </a:lvl6pPr>
            <a:lvl7pPr marL="2743200" indent="0">
              <a:buNone/>
              <a:defRPr lang="tr-TR" sz="1400">
                <a:solidFill>
                  <a:schemeClr val="tx1">
                    <a:tint val="75000"/>
                  </a:schemeClr>
                </a:solidFill>
              </a:defRPr>
            </a:lvl7pPr>
            <a:lvl8pPr marL="3200400" indent="0">
              <a:buNone/>
              <a:defRPr lang="tr-TR" sz="1400">
                <a:solidFill>
                  <a:schemeClr val="tx1">
                    <a:tint val="75000"/>
                  </a:schemeClr>
                </a:solidFill>
              </a:defRPr>
            </a:lvl8pPr>
            <a:lvl9pPr marL="3657600" indent="0">
              <a:buNone/>
              <a:defRPr lang="tr-TR" sz="1400">
                <a:solidFill>
                  <a:schemeClr val="tx1">
                    <a:tint val="75000"/>
                  </a:schemeClr>
                </a:solidFill>
              </a:defRPr>
            </a:lvl9pPr>
          </a:lstStyle>
          <a:p>
            <a:pPr lvl="0"/>
            <a:r>
              <a:rPr lang="tr-TR"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Content Placeholder 2"/>
          <p:cNvSpPr>
            <a:spLocks noGrp="1"/>
          </p:cNvSpPr>
          <p:nvPr>
            <p:ph sz="half" idx="1"/>
          </p:nvPr>
        </p:nvSpPr>
        <p:spPr>
          <a:xfrm>
            <a:off x="457200" y="1600200"/>
            <a:ext cx="4038600" cy="4525963"/>
          </a:xfrm>
        </p:spPr>
        <p:txBody>
          <a:bodyPr/>
          <a:lstStyle>
            <a:lvl1pPr>
              <a:defRPr lang="tr-TR" sz="2800"/>
            </a:lvl1pPr>
            <a:lvl2pPr>
              <a:defRPr lang="tr-TR" sz="2400"/>
            </a:lvl2pPr>
            <a:lvl3pPr>
              <a:defRPr lang="tr-TR" sz="2000"/>
            </a:lvl3pPr>
            <a:lvl4pPr>
              <a:defRPr lang="tr-TR" sz="1800"/>
            </a:lvl4pPr>
            <a:lvl5pPr>
              <a:defRPr lang="tr-TR" sz="1800"/>
            </a:lvl5pPr>
            <a:lvl6pPr>
              <a:defRPr lang="tr-TR" sz="1800"/>
            </a:lvl6pPr>
            <a:lvl7pPr>
              <a:defRPr lang="tr-TR" sz="1800"/>
            </a:lvl7pPr>
            <a:lvl8pPr>
              <a:defRPr lang="tr-TR" sz="1800"/>
            </a:lvl8pPr>
            <a:lvl9pPr>
              <a:defRPr lang="tr-T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Content Placeholder 3"/>
          <p:cNvSpPr>
            <a:spLocks noGrp="1"/>
          </p:cNvSpPr>
          <p:nvPr>
            <p:ph sz="half" idx="2"/>
          </p:nvPr>
        </p:nvSpPr>
        <p:spPr>
          <a:xfrm>
            <a:off x="4648200" y="1600200"/>
            <a:ext cx="4038600" cy="4525963"/>
          </a:xfrm>
        </p:spPr>
        <p:txBody>
          <a:bodyPr/>
          <a:lstStyle>
            <a:lvl1pPr>
              <a:defRPr lang="tr-TR" sz="2800"/>
            </a:lvl1pPr>
            <a:lvl2pPr>
              <a:defRPr lang="tr-TR" sz="2400"/>
            </a:lvl2pPr>
            <a:lvl3pPr>
              <a:defRPr lang="tr-TR" sz="2000"/>
            </a:lvl3pPr>
            <a:lvl4pPr>
              <a:defRPr lang="tr-TR" sz="1800"/>
            </a:lvl4pPr>
            <a:lvl5pPr>
              <a:defRPr lang="tr-TR" sz="1800"/>
            </a:lvl5pPr>
            <a:lvl6pPr>
              <a:defRPr lang="tr-TR" sz="1800"/>
            </a:lvl6pPr>
            <a:lvl7pPr>
              <a:defRPr lang="tr-TR" sz="1800"/>
            </a:lvl7pPr>
            <a:lvl8pPr>
              <a:defRPr lang="tr-TR" sz="1800"/>
            </a:lvl8pPr>
            <a:lvl9pPr>
              <a:defRPr lang="tr-T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5" name="Date Placeholder 4"/>
          <p:cNvSpPr>
            <a:spLocks noGrp="1"/>
          </p:cNvSpPr>
          <p:nvPr>
            <p:ph type="dt" sz="half" idx="10"/>
          </p:nvPr>
        </p:nvSpPr>
        <p:spPr/>
        <p:txBody>
          <a:bodyPr/>
          <a:lstStyle/>
          <a:p>
            <a:fld id="{5BCAD085-E8A6-8845-BD4E-CB4CCA059FC4}" type="datetimeFigureOut">
              <a:rPr lang="tr-TR" smtClean="0"/>
              <a:t>1/27/13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lang="tr-TR"/>
            </a:lvl1pPr>
          </a:lstStyle>
          <a:p>
            <a:r>
              <a:rPr lang="tr-TR" smtClean="0"/>
              <a:t>Click to edit Master title style</a:t>
            </a:r>
            <a:endParaRPr lang="tr-TR"/>
          </a:p>
        </p:txBody>
      </p:sp>
      <p:sp>
        <p:nvSpPr>
          <p:cNvPr id="3" name="Text Placeholder 2"/>
          <p:cNvSpPr>
            <a:spLocks noGrp="1"/>
          </p:cNvSpPr>
          <p:nvPr>
            <p:ph type="body" idx="1"/>
          </p:nvPr>
        </p:nvSpPr>
        <p:spPr>
          <a:xfrm>
            <a:off x="457200" y="1535113"/>
            <a:ext cx="4040188" cy="639762"/>
          </a:xfrm>
        </p:spPr>
        <p:txBody>
          <a:bodyPr anchor="b"/>
          <a:lstStyle>
            <a:lvl1pPr marL="0" indent="0">
              <a:buNone/>
              <a:defRPr lang="tr-TR" sz="2400" b="1"/>
            </a:lvl1pPr>
            <a:lvl2pPr marL="457200" indent="0">
              <a:buNone/>
              <a:defRPr lang="tr-TR" sz="2000" b="1"/>
            </a:lvl2pPr>
            <a:lvl3pPr marL="914400" indent="0">
              <a:buNone/>
              <a:defRPr lang="tr-TR" sz="1800" b="1"/>
            </a:lvl3pPr>
            <a:lvl4pPr marL="1371600" indent="0">
              <a:buNone/>
              <a:defRPr lang="tr-TR" sz="1600" b="1"/>
            </a:lvl4pPr>
            <a:lvl5pPr marL="1828800" indent="0">
              <a:buNone/>
              <a:defRPr lang="tr-TR" sz="1600" b="1"/>
            </a:lvl5pPr>
            <a:lvl6pPr marL="2286000" indent="0">
              <a:buNone/>
              <a:defRPr lang="tr-TR" sz="1600" b="1"/>
            </a:lvl6pPr>
            <a:lvl7pPr marL="2743200" indent="0">
              <a:buNone/>
              <a:defRPr lang="tr-TR" sz="1600" b="1"/>
            </a:lvl7pPr>
            <a:lvl8pPr marL="3200400" indent="0">
              <a:buNone/>
              <a:defRPr lang="tr-TR" sz="1600" b="1"/>
            </a:lvl8pPr>
            <a:lvl9pPr marL="3657600" indent="0">
              <a:buNone/>
              <a:defRPr lang="tr-TR" sz="1600" b="1"/>
            </a:lvl9pPr>
          </a:lstStyle>
          <a:p>
            <a:pPr lvl="0"/>
            <a:r>
              <a:rPr lang="tr-TR"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lang="tr-TR" sz="2400"/>
            </a:lvl1pPr>
            <a:lvl2pPr>
              <a:defRPr lang="tr-TR" sz="2000"/>
            </a:lvl2pPr>
            <a:lvl3pPr>
              <a:defRPr lang="tr-TR" sz="1800"/>
            </a:lvl3pPr>
            <a:lvl4pPr>
              <a:defRPr lang="tr-TR" sz="1600"/>
            </a:lvl4pPr>
            <a:lvl5pPr>
              <a:defRPr lang="tr-TR" sz="1600"/>
            </a:lvl5pPr>
            <a:lvl6pPr>
              <a:defRPr lang="tr-TR" sz="1600"/>
            </a:lvl6pPr>
            <a:lvl7pPr>
              <a:defRPr lang="tr-TR" sz="1600"/>
            </a:lvl7pPr>
            <a:lvl8pPr>
              <a:defRPr lang="tr-TR" sz="1600"/>
            </a:lvl8pPr>
            <a:lvl9pPr>
              <a:defRPr lang="tr-T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lang="tr-TR" sz="2400" b="1"/>
            </a:lvl1pPr>
            <a:lvl2pPr marL="457200" indent="0">
              <a:buNone/>
              <a:defRPr lang="tr-TR" sz="2000" b="1"/>
            </a:lvl2pPr>
            <a:lvl3pPr marL="914400" indent="0">
              <a:buNone/>
              <a:defRPr lang="tr-TR" sz="1800" b="1"/>
            </a:lvl3pPr>
            <a:lvl4pPr marL="1371600" indent="0">
              <a:buNone/>
              <a:defRPr lang="tr-TR" sz="1600" b="1"/>
            </a:lvl4pPr>
            <a:lvl5pPr marL="1828800" indent="0">
              <a:buNone/>
              <a:defRPr lang="tr-TR" sz="1600" b="1"/>
            </a:lvl5pPr>
            <a:lvl6pPr marL="2286000" indent="0">
              <a:buNone/>
              <a:defRPr lang="tr-TR" sz="1600" b="1"/>
            </a:lvl6pPr>
            <a:lvl7pPr marL="2743200" indent="0">
              <a:buNone/>
              <a:defRPr lang="tr-TR" sz="1600" b="1"/>
            </a:lvl7pPr>
            <a:lvl8pPr marL="3200400" indent="0">
              <a:buNone/>
              <a:defRPr lang="tr-TR" sz="1600" b="1"/>
            </a:lvl8pPr>
            <a:lvl9pPr marL="3657600" indent="0">
              <a:buNone/>
              <a:defRPr lang="tr-TR" sz="1600" b="1"/>
            </a:lvl9pPr>
          </a:lstStyle>
          <a:p>
            <a:pPr lvl="0"/>
            <a:r>
              <a:rPr lang="tr-TR"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lang="tr-TR" sz="2400"/>
            </a:lvl1pPr>
            <a:lvl2pPr>
              <a:defRPr lang="tr-TR" sz="2000"/>
            </a:lvl2pPr>
            <a:lvl3pPr>
              <a:defRPr lang="tr-TR" sz="1800"/>
            </a:lvl3pPr>
            <a:lvl4pPr>
              <a:defRPr lang="tr-TR" sz="1600"/>
            </a:lvl4pPr>
            <a:lvl5pPr>
              <a:defRPr lang="tr-TR" sz="1600"/>
            </a:lvl5pPr>
            <a:lvl6pPr>
              <a:defRPr lang="tr-TR" sz="1600"/>
            </a:lvl6pPr>
            <a:lvl7pPr>
              <a:defRPr lang="tr-TR" sz="1600"/>
            </a:lvl7pPr>
            <a:lvl8pPr>
              <a:defRPr lang="tr-TR" sz="1600"/>
            </a:lvl8pPr>
            <a:lvl9pPr>
              <a:defRPr lang="tr-T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7" name="Date Placeholder 6"/>
          <p:cNvSpPr>
            <a:spLocks noGrp="1"/>
          </p:cNvSpPr>
          <p:nvPr>
            <p:ph type="dt" sz="half" idx="10"/>
          </p:nvPr>
        </p:nvSpPr>
        <p:spPr/>
        <p:txBody>
          <a:bodyPr/>
          <a:lstStyle/>
          <a:p>
            <a:fld id="{5BCAD085-E8A6-8845-BD4E-CB4CCA059FC4}" type="datetimeFigureOut">
              <a:rPr lang="tr-TR" smtClean="0"/>
              <a:t>1/27/13</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Date Placeholder 2"/>
          <p:cNvSpPr>
            <a:spLocks noGrp="1"/>
          </p:cNvSpPr>
          <p:nvPr>
            <p:ph type="dt" sz="half" idx="10"/>
          </p:nvPr>
        </p:nvSpPr>
        <p:spPr/>
        <p:txBody>
          <a:bodyPr/>
          <a:lstStyle/>
          <a:p>
            <a:fld id="{5BCAD085-E8A6-8845-BD4E-CB4CCA059FC4}" type="datetimeFigureOut">
              <a:rPr lang="tr-TR" smtClean="0"/>
              <a:t>1/27/13</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tr-TR" smtClean="0"/>
              <a:t>1/27/13</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lang="tr-TR" sz="2000" b="1"/>
            </a:lvl1pPr>
          </a:lstStyle>
          <a:p>
            <a:r>
              <a:rPr lang="tr-TR" smtClean="0"/>
              <a:t>Click to edit Master title style</a:t>
            </a:r>
            <a:endParaRPr lang="tr-TR"/>
          </a:p>
        </p:txBody>
      </p:sp>
      <p:sp>
        <p:nvSpPr>
          <p:cNvPr id="3" name="Content Placeholder 2"/>
          <p:cNvSpPr>
            <a:spLocks noGrp="1"/>
          </p:cNvSpPr>
          <p:nvPr>
            <p:ph idx="1"/>
          </p:nvPr>
        </p:nvSpPr>
        <p:spPr>
          <a:xfrm>
            <a:off x="3575050" y="273050"/>
            <a:ext cx="5111750" cy="5853113"/>
          </a:xfrm>
        </p:spPr>
        <p:txBody>
          <a:bodyPr/>
          <a:lstStyle>
            <a:lvl1pPr>
              <a:defRPr lang="tr-TR" sz="3200"/>
            </a:lvl1pPr>
            <a:lvl2pPr>
              <a:defRPr lang="tr-TR" sz="2800"/>
            </a:lvl2pPr>
            <a:lvl3pPr>
              <a:defRPr lang="tr-TR" sz="2400"/>
            </a:lvl3pPr>
            <a:lvl4pPr>
              <a:defRPr lang="tr-TR" sz="2000"/>
            </a:lvl4pPr>
            <a:lvl5pPr>
              <a:defRPr lang="tr-TR" sz="2000"/>
            </a:lvl5pPr>
            <a:lvl6pPr>
              <a:defRPr lang="tr-TR" sz="2000"/>
            </a:lvl6pPr>
            <a:lvl7pPr>
              <a:defRPr lang="tr-TR" sz="2000"/>
            </a:lvl7pPr>
            <a:lvl8pPr>
              <a:defRPr lang="tr-TR" sz="2000"/>
            </a:lvl8pPr>
            <a:lvl9pPr>
              <a:defRPr lang="tr-TR" sz="20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Text Placeholder 3"/>
          <p:cNvSpPr>
            <a:spLocks noGrp="1"/>
          </p:cNvSpPr>
          <p:nvPr>
            <p:ph type="body" sz="half" idx="2"/>
          </p:nvPr>
        </p:nvSpPr>
        <p:spPr>
          <a:xfrm>
            <a:off x="457200" y="1435100"/>
            <a:ext cx="3008313" cy="4691063"/>
          </a:xfrm>
        </p:spPr>
        <p:txBody>
          <a:bodyPr/>
          <a:lstStyle>
            <a:lvl1pPr marL="0" indent="0">
              <a:buNone/>
              <a:defRPr lang="tr-TR" sz="1400"/>
            </a:lvl1pPr>
            <a:lvl2pPr marL="457200" indent="0">
              <a:buNone/>
              <a:defRPr lang="tr-TR" sz="1200"/>
            </a:lvl2pPr>
            <a:lvl3pPr marL="914400" indent="0">
              <a:buNone/>
              <a:defRPr lang="tr-TR" sz="1000"/>
            </a:lvl3pPr>
            <a:lvl4pPr marL="1371600" indent="0">
              <a:buNone/>
              <a:defRPr lang="tr-TR" sz="900"/>
            </a:lvl4pPr>
            <a:lvl5pPr marL="1828800" indent="0">
              <a:buNone/>
              <a:defRPr lang="tr-TR" sz="900"/>
            </a:lvl5pPr>
            <a:lvl6pPr marL="2286000" indent="0">
              <a:buNone/>
              <a:defRPr lang="tr-TR" sz="900"/>
            </a:lvl6pPr>
            <a:lvl7pPr marL="2743200" indent="0">
              <a:buNone/>
              <a:defRPr lang="tr-TR" sz="900"/>
            </a:lvl7pPr>
            <a:lvl8pPr marL="3200400" indent="0">
              <a:buNone/>
              <a:defRPr lang="tr-TR" sz="900"/>
            </a:lvl8pPr>
            <a:lvl9pPr marL="3657600" indent="0">
              <a:buNone/>
              <a:defRPr lang="tr-TR" sz="900"/>
            </a:lvl9pPr>
          </a:lstStyle>
          <a:p>
            <a:pPr lvl="0"/>
            <a:r>
              <a:rPr lang="tr-TR"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tr-TR" smtClean="0"/>
              <a:t>1/27/13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lang="tr-TR" sz="2000" b="1"/>
            </a:lvl1pPr>
          </a:lstStyle>
          <a:p>
            <a:r>
              <a:rPr lang="tr-TR" smtClean="0"/>
              <a:t>Click to edit Master title style</a:t>
            </a:r>
            <a:endParaRPr lang="tr-TR"/>
          </a:p>
        </p:txBody>
      </p:sp>
      <p:sp>
        <p:nvSpPr>
          <p:cNvPr id="3" name="Picture Placeholder 2"/>
          <p:cNvSpPr>
            <a:spLocks noGrp="1"/>
          </p:cNvSpPr>
          <p:nvPr>
            <p:ph type="pic" idx="1"/>
          </p:nvPr>
        </p:nvSpPr>
        <p:spPr>
          <a:xfrm>
            <a:off x="1792288" y="612775"/>
            <a:ext cx="5486400" cy="4114800"/>
          </a:xfrm>
        </p:spPr>
        <p:txBody>
          <a:bodyPr/>
          <a:lstStyle>
            <a:lvl1pPr marL="0" indent="0">
              <a:buNone/>
              <a:defRPr lang="tr-TR" sz="3200"/>
            </a:lvl1pPr>
            <a:lvl2pPr marL="457200" indent="0">
              <a:buNone/>
              <a:defRPr lang="tr-TR" sz="2800"/>
            </a:lvl2pPr>
            <a:lvl3pPr marL="914400" indent="0">
              <a:buNone/>
              <a:defRPr lang="tr-TR" sz="2400"/>
            </a:lvl3pPr>
            <a:lvl4pPr marL="1371600" indent="0">
              <a:buNone/>
              <a:defRPr lang="tr-TR" sz="2000"/>
            </a:lvl4pPr>
            <a:lvl5pPr marL="1828800" indent="0">
              <a:buNone/>
              <a:defRPr lang="tr-TR" sz="2000"/>
            </a:lvl5pPr>
            <a:lvl6pPr marL="2286000" indent="0">
              <a:buNone/>
              <a:defRPr lang="tr-TR" sz="2000"/>
            </a:lvl6pPr>
            <a:lvl7pPr marL="2743200" indent="0">
              <a:buNone/>
              <a:defRPr lang="tr-TR" sz="2000"/>
            </a:lvl7pPr>
            <a:lvl8pPr marL="3200400" indent="0">
              <a:buNone/>
              <a:defRPr lang="tr-TR" sz="2000"/>
            </a:lvl8pPr>
            <a:lvl9pPr marL="3657600" indent="0">
              <a:buNone/>
              <a:defRPr lang="tr-TR" sz="2000"/>
            </a:lvl9pPr>
          </a:lstStyle>
          <a:p>
            <a:endParaRPr lang="tr-TR"/>
          </a:p>
        </p:txBody>
      </p:sp>
      <p:sp>
        <p:nvSpPr>
          <p:cNvPr id="4" name="Text Placeholder 3"/>
          <p:cNvSpPr>
            <a:spLocks noGrp="1"/>
          </p:cNvSpPr>
          <p:nvPr>
            <p:ph type="body" sz="half" idx="2"/>
          </p:nvPr>
        </p:nvSpPr>
        <p:spPr>
          <a:xfrm>
            <a:off x="1792288" y="5367338"/>
            <a:ext cx="5486400" cy="804862"/>
          </a:xfrm>
        </p:spPr>
        <p:txBody>
          <a:bodyPr/>
          <a:lstStyle>
            <a:lvl1pPr marL="0" indent="0">
              <a:buNone/>
              <a:defRPr lang="tr-TR" sz="1400"/>
            </a:lvl1pPr>
            <a:lvl2pPr marL="457200" indent="0">
              <a:buNone/>
              <a:defRPr lang="tr-TR" sz="1200"/>
            </a:lvl2pPr>
            <a:lvl3pPr marL="914400" indent="0">
              <a:buNone/>
              <a:defRPr lang="tr-TR" sz="1000"/>
            </a:lvl3pPr>
            <a:lvl4pPr marL="1371600" indent="0">
              <a:buNone/>
              <a:defRPr lang="tr-TR" sz="900"/>
            </a:lvl4pPr>
            <a:lvl5pPr marL="1828800" indent="0">
              <a:buNone/>
              <a:defRPr lang="tr-TR" sz="900"/>
            </a:lvl5pPr>
            <a:lvl6pPr marL="2286000" indent="0">
              <a:buNone/>
              <a:defRPr lang="tr-TR" sz="900"/>
            </a:lvl6pPr>
            <a:lvl7pPr marL="2743200" indent="0">
              <a:buNone/>
              <a:defRPr lang="tr-TR" sz="900"/>
            </a:lvl7pPr>
            <a:lvl8pPr marL="3200400" indent="0">
              <a:buNone/>
              <a:defRPr lang="tr-TR" sz="900"/>
            </a:lvl8pPr>
            <a:lvl9pPr marL="3657600" indent="0">
              <a:buNone/>
              <a:defRPr lang="tr-TR" sz="900"/>
            </a:lvl9pPr>
          </a:lstStyle>
          <a:p>
            <a:pPr lvl="0"/>
            <a:r>
              <a:rPr lang="tr-TR"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tr-TR" smtClean="0"/>
              <a:t>1/27/13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Vertical Text Placeholder 2"/>
          <p:cNvSpPr>
            <a:spLocks noGrp="1"/>
          </p:cNvSpPr>
          <p:nvPr>
            <p:ph type="body" orient="vert" idx="1"/>
          </p:nvPr>
        </p:nvSpPr>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tr-TR" smtClean="0"/>
              <a:t>Click to edit Master title style</a:t>
            </a:r>
            <a:endParaRPr lang="tr-T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Click to edit Master title style</a:t>
            </a:r>
            <a:endParaRPr lang="tr-T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lang="tr-TR" sz="1200">
                <a:solidFill>
                  <a:schemeClr val="tx1">
                    <a:tint val="75000"/>
                  </a:schemeClr>
                </a:solidFill>
              </a:defRPr>
            </a:lvl1pPr>
          </a:lstStyle>
          <a:p>
            <a:fld id="{5BCAD085-E8A6-8845-BD4E-CB4CCA059FC4}" type="datetimeFigureOut">
              <a:rPr lang="tr-TR" smtClean="0"/>
              <a:t>1/27/13</a:t>
            </a:fld>
            <a:endParaRPr lang="tr-T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lang="tr-TR" sz="12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lang="tr-TR" sz="1200">
                <a:solidFill>
                  <a:schemeClr val="tx1">
                    <a:tint val="75000"/>
                  </a:schemeClr>
                </a:solidFill>
              </a:defRPr>
            </a:lvl1pPr>
          </a:lstStyle>
          <a:p>
            <a:fld id="{C1FF6DA9-008F-8B48-92A6-B652298478BF}" type="slidenum">
              <a:rPr lang="tr-TR" smtClean="0"/>
              <a:t>‹#›</a:t>
            </a:fld>
            <a:endParaRPr lang="tr-TR"/>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lang="tr-T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lang="tr-T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lang="tr-T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lang="tr-T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9pPr>
    </p:bodyStyle>
    <p:otherStyle>
      <a:defPPr>
        <a:defRPr lang="tr-TR"/>
      </a:defPPr>
      <a:lvl1pPr marL="0" algn="l" defTabSz="457200" rtl="0" eaLnBrk="1" latinLnBrk="0" hangingPunct="1">
        <a:defRPr lang="tr-TR" sz="1800" kern="1200">
          <a:solidFill>
            <a:schemeClr val="tx1"/>
          </a:solidFill>
          <a:latin typeface="+mn-lt"/>
          <a:ea typeface="+mn-ea"/>
          <a:cs typeface="+mn-cs"/>
        </a:defRPr>
      </a:lvl1pPr>
      <a:lvl2pPr marL="457200" algn="l" defTabSz="457200" rtl="0" eaLnBrk="1" latinLnBrk="0" hangingPunct="1">
        <a:defRPr lang="tr-TR" sz="1800" kern="1200">
          <a:solidFill>
            <a:schemeClr val="tx1"/>
          </a:solidFill>
          <a:latin typeface="+mn-lt"/>
          <a:ea typeface="+mn-ea"/>
          <a:cs typeface="+mn-cs"/>
        </a:defRPr>
      </a:lvl2pPr>
      <a:lvl3pPr marL="914400" algn="l" defTabSz="457200" rtl="0" eaLnBrk="1" latinLnBrk="0" hangingPunct="1">
        <a:defRPr lang="tr-TR" sz="1800" kern="1200">
          <a:solidFill>
            <a:schemeClr val="tx1"/>
          </a:solidFill>
          <a:latin typeface="+mn-lt"/>
          <a:ea typeface="+mn-ea"/>
          <a:cs typeface="+mn-cs"/>
        </a:defRPr>
      </a:lvl3pPr>
      <a:lvl4pPr marL="1371600" algn="l" defTabSz="457200" rtl="0" eaLnBrk="1" latinLnBrk="0" hangingPunct="1">
        <a:defRPr lang="tr-TR" sz="1800" kern="1200">
          <a:solidFill>
            <a:schemeClr val="tx1"/>
          </a:solidFill>
          <a:latin typeface="+mn-lt"/>
          <a:ea typeface="+mn-ea"/>
          <a:cs typeface="+mn-cs"/>
        </a:defRPr>
      </a:lvl4pPr>
      <a:lvl5pPr marL="1828800" algn="l" defTabSz="457200" rtl="0" eaLnBrk="1" latinLnBrk="0" hangingPunct="1">
        <a:defRPr lang="tr-TR" sz="1800" kern="1200">
          <a:solidFill>
            <a:schemeClr val="tx1"/>
          </a:solidFill>
          <a:latin typeface="+mn-lt"/>
          <a:ea typeface="+mn-ea"/>
          <a:cs typeface="+mn-cs"/>
        </a:defRPr>
      </a:lvl5pPr>
      <a:lvl6pPr marL="2286000" algn="l" defTabSz="457200" rtl="0" eaLnBrk="1" latinLnBrk="0" hangingPunct="1">
        <a:defRPr lang="tr-TR" sz="1800" kern="1200">
          <a:solidFill>
            <a:schemeClr val="tx1"/>
          </a:solidFill>
          <a:latin typeface="+mn-lt"/>
          <a:ea typeface="+mn-ea"/>
          <a:cs typeface="+mn-cs"/>
        </a:defRPr>
      </a:lvl6pPr>
      <a:lvl7pPr marL="2743200" algn="l" defTabSz="457200" rtl="0" eaLnBrk="1" latinLnBrk="0" hangingPunct="1">
        <a:defRPr lang="tr-TR" sz="1800" kern="1200">
          <a:solidFill>
            <a:schemeClr val="tx1"/>
          </a:solidFill>
          <a:latin typeface="+mn-lt"/>
          <a:ea typeface="+mn-ea"/>
          <a:cs typeface="+mn-cs"/>
        </a:defRPr>
      </a:lvl7pPr>
      <a:lvl8pPr marL="3200400" algn="l" defTabSz="457200" rtl="0" eaLnBrk="1" latinLnBrk="0" hangingPunct="1">
        <a:defRPr lang="tr-TR" sz="1800" kern="1200">
          <a:solidFill>
            <a:schemeClr val="tx1"/>
          </a:solidFill>
          <a:latin typeface="+mn-lt"/>
          <a:ea typeface="+mn-ea"/>
          <a:cs typeface="+mn-cs"/>
        </a:defRPr>
      </a:lvl8pPr>
      <a:lvl9pPr marL="3657600" algn="l" defTabSz="457200" rtl="0" eaLnBrk="1" latinLnBrk="0" hangingPunct="1">
        <a:defRPr lang="tr-T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1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1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14.xml"/><Relationship Id="rId3" Type="http://schemas.openxmlformats.org/officeDocument/2006/relationships/image" Target="../media/image4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1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1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1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1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2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21.xml"/><Relationship Id="rId3" Type="http://schemas.openxmlformats.org/officeDocument/2006/relationships/image" Target="../media/image46.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2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2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2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2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26.xml"/><Relationship Id="rId3" Type="http://schemas.openxmlformats.org/officeDocument/2006/relationships/image" Target="../media/image47.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27.xml"/><Relationship Id="rId3" Type="http://schemas.openxmlformats.org/officeDocument/2006/relationships/image" Target="../media/image47.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2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2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3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3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3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3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3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3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3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3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3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3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4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4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4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4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4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4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7A4EA0"/>
          </a:solidFill>
          <a:ln>
            <a:noFill/>
          </a:ln>
          <a:effectLst/>
        </p:spPr>
        <p:txBody>
          <a:bodyPr rtlCol="0" anchor="ctr"/>
          <a:lstStyle/>
          <a:p/>
        </p:txBody>
      </p:sp>
      <p:sp>
        <p:nvSpPr>
          <p:cNvPr id="3" name="Rectangle 2"/>
          <p:cNvSpPr/>
          <p:nvPr/>
        </p:nvSpPr>
        <p:spPr>
          <a:xfrm>
            <a:off x="0" y="6199632"/>
            <a:ext cx="12191695" cy="73152"/>
          </a:xfrm>
          <a:prstGeom prst="rect">
            <a:avLst/>
          </a:prstGeom>
          <a:solidFill>
            <a:srgbClr val="FCC021"/>
          </a:solidFill>
          <a:ln>
            <a:noFill/>
          </a:ln>
          <a:effectLst/>
        </p:spPr>
        <p:txBody>
          <a:bodyPr rtlCol="0" anchor="ctr"/>
          <a:lstStyle/>
          <a:p/>
        </p:txBody>
      </p:sp>
      <p:sp>
        <p:nvSpPr>
          <p:cNvPr id="4" name="TextBox 3"/>
          <p:cNvSpPr txBox="1"/>
          <p:nvPr/>
        </p:nvSpPr>
        <p:spPr>
          <a:xfrm>
            <a:off x="548640" y="320040"/>
            <a:ext cx="2377440" cy="502920"/>
          </a:xfrm>
          <a:prstGeom prst="rect">
            <a:avLst/>
          </a:prstGeom>
          <a:noFill/>
        </p:spPr>
        <p:txBody>
          <a:bodyPr wrap="square" anchor="t" lIns="73152" rIns="73152" tIns="36576" bIns="36576">
            <a:noAutofit/>
          </a:bodyPr>
          <a:lstStyle/>
          <a:p>
            <a:pPr algn="l">
              <a:spcBef>
                <a:spcPts val="0"/>
              </a:spcBef>
              <a:spcAft>
                <a:spcPts val="0"/>
              </a:spcAft>
            </a:pPr>
            <a:r>
              <a:rPr lang="tr-TR" sz="2400" b="1" i="0">
                <a:solidFill>
                  <a:srgbClr val="FCC021"/>
                </a:solidFill>
                <a:latin typeface="Calibri"/>
              </a:rPr>
              <a:t>27. HAFTA</a:t>
            </a:r>
          </a:p>
        </p:txBody>
      </p:sp>
      <p:sp>
        <p:nvSpPr>
          <p:cNvPr id="5" name="TextBox 4"/>
          <p:cNvSpPr txBox="1"/>
          <p:nvPr/>
        </p:nvSpPr>
        <p:spPr>
          <a:xfrm>
            <a:off x="411480" y="731520"/>
            <a:ext cx="2377440" cy="2514600"/>
          </a:xfrm>
          <a:prstGeom prst="rect">
            <a:avLst/>
          </a:prstGeom>
          <a:noFill/>
        </p:spPr>
        <p:txBody>
          <a:bodyPr wrap="square" anchor="t" lIns="73152" rIns="73152" tIns="0" bIns="0">
            <a:noAutofit/>
          </a:bodyPr>
          <a:lstStyle/>
          <a:p>
            <a:pPr algn="l">
              <a:spcBef>
                <a:spcPts val="0"/>
              </a:spcBef>
              <a:spcAft>
                <a:spcPts val="0"/>
              </a:spcAft>
            </a:pPr>
            <a:r>
              <a:rPr lang="tr-TR" sz="16000" b="1" i="0">
                <a:solidFill>
                  <a:srgbClr val="FCC021"/>
                </a:solidFill>
                <a:latin typeface="Calibri"/>
              </a:rPr>
              <a:t>27</a:t>
            </a:r>
          </a:p>
        </p:txBody>
      </p:sp>
      <p:sp>
        <p:nvSpPr>
          <p:cNvPr id="6" name="TextBox 5"/>
          <p:cNvSpPr txBox="1"/>
          <p:nvPr/>
        </p:nvSpPr>
        <p:spPr>
          <a:xfrm>
            <a:off x="2834640" y="411480"/>
            <a:ext cx="8869680" cy="1051560"/>
          </a:xfrm>
          <a:prstGeom prst="rect">
            <a:avLst/>
          </a:prstGeom>
          <a:noFill/>
        </p:spPr>
        <p:txBody>
          <a:bodyPr wrap="square" anchor="ctr" lIns="73152" rIns="73152" tIns="36576" bIns="36576">
            <a:noAutofit/>
          </a:bodyPr>
          <a:lstStyle/>
          <a:p>
            <a:pPr algn="l">
              <a:spcBef>
                <a:spcPts val="0"/>
              </a:spcBef>
              <a:spcAft>
                <a:spcPts val="0"/>
              </a:spcAft>
            </a:pPr>
            <a:r>
              <a:rPr lang="tr-TR" sz="4000" b="1" i="0">
                <a:solidFill>
                  <a:srgbClr val="FFFFFF"/>
                </a:solidFill>
                <a:latin typeface="Calibri"/>
              </a:rPr>
              <a:t>Nüfus Politikaları (II)</a:t>
            </a:r>
          </a:p>
        </p:txBody>
      </p:sp>
      <p:sp>
        <p:nvSpPr>
          <p:cNvPr id="7" name="TextBox 6"/>
          <p:cNvSpPr txBox="1"/>
          <p:nvPr/>
        </p:nvSpPr>
        <p:spPr>
          <a:xfrm>
            <a:off x="2834640" y="1481328"/>
            <a:ext cx="8869680" cy="411480"/>
          </a:xfrm>
          <a:prstGeom prst="rect">
            <a:avLst/>
          </a:prstGeom>
          <a:noFill/>
        </p:spPr>
        <p:txBody>
          <a:bodyPr wrap="square" anchor="t" lIns="73152" rIns="73152" tIns="36576" bIns="36576">
            <a:noAutofit/>
          </a:bodyPr>
          <a:lstStyle/>
          <a:p>
            <a:pPr algn="l">
              <a:spcBef>
                <a:spcPts val="0"/>
              </a:spcBef>
              <a:spcAft>
                <a:spcPts val="0"/>
              </a:spcAft>
            </a:pPr>
            <a:r>
              <a:rPr lang="tr-TR" sz="1800" b="0" i="0">
                <a:solidFill>
                  <a:srgbClr val="E3ECF5"/>
                </a:solidFill>
                <a:latin typeface="Calibri"/>
              </a:rPr>
              <a:t>12-16 Nisan 2027 · 2 ders saati · Kitap s. 163-169</a:t>
            </a:r>
          </a:p>
        </p:txBody>
      </p:sp>
      <p:sp>
        <p:nvSpPr>
          <p:cNvPr id="8" name="Rounded Rectangle 7"/>
          <p:cNvSpPr/>
          <p:nvPr/>
        </p:nvSpPr>
        <p:spPr>
          <a:xfrm>
            <a:off x="2834640" y="2011680"/>
            <a:ext cx="8869680" cy="4023360"/>
          </a:xfrm>
          <a:prstGeom prst="roundRect">
            <a:avLst>
              <a:gd name="adj" fmla="val 5000"/>
            </a:avLst>
          </a:prstGeom>
          <a:solidFill>
            <a:srgbClr val="FFFFFF">
              <a:alpha val="12000"/>
            </a:srgbClr>
          </a:solidFill>
          <a:ln>
            <a:noFill/>
          </a:ln>
          <a:effectLst/>
        </p:spPr>
        <p:txBody>
          <a:bodyPr rtlCol="0" anchor="ctr"/>
          <a:lstStyle/>
          <a:p/>
        </p:txBody>
      </p:sp>
      <p:sp>
        <p:nvSpPr>
          <p:cNvPr id="9" name="TextBox 8"/>
          <p:cNvSpPr txBox="1"/>
          <p:nvPr/>
        </p:nvSpPr>
        <p:spPr>
          <a:xfrm>
            <a:off x="3063240" y="2148840"/>
            <a:ext cx="8412480" cy="365760"/>
          </a:xfrm>
          <a:prstGeom prst="rect">
            <a:avLst/>
          </a:prstGeom>
          <a:noFill/>
        </p:spPr>
        <p:txBody>
          <a:bodyPr wrap="square" anchor="t" lIns="73152" rIns="73152" tIns="36576" bIns="36576">
            <a:noAutofit/>
          </a:bodyPr>
          <a:lstStyle/>
          <a:p>
            <a:pPr algn="l">
              <a:spcBef>
                <a:spcPts val="0"/>
              </a:spcBef>
              <a:spcAft>
                <a:spcPts val="0"/>
              </a:spcAft>
            </a:pPr>
            <a:r>
              <a:rPr lang="tr-TR" sz="1600" b="1" i="0">
                <a:solidFill>
                  <a:srgbClr val="FCC021"/>
                </a:solidFill>
                <a:latin typeface="Calibri"/>
              </a:rPr>
              <a:t>ÖĞRENME ÇIKTISI · COĞ.9.4.4</a:t>
            </a:r>
          </a:p>
        </p:txBody>
      </p:sp>
      <p:sp>
        <p:nvSpPr>
          <p:cNvPr id="10" name="TextBox 9"/>
          <p:cNvSpPr txBox="1"/>
          <p:nvPr/>
        </p:nvSpPr>
        <p:spPr>
          <a:xfrm>
            <a:off x="3063240" y="2532888"/>
            <a:ext cx="8412480" cy="1260602"/>
          </a:xfrm>
          <a:prstGeom prst="rect">
            <a:avLst/>
          </a:prstGeom>
          <a:noFill/>
        </p:spPr>
        <p:txBody>
          <a:bodyPr wrap="square" anchor="t" lIns="73152" rIns="73152" tIns="36576" bIns="36576">
            <a:noAutofit/>
          </a:bodyPr>
          <a:lstStyle/>
          <a:p>
            <a:pPr algn="l">
              <a:spcBef>
                <a:spcPts val="0"/>
              </a:spcBef>
              <a:spcAft>
                <a:spcPts val="0"/>
              </a:spcAft>
            </a:pPr>
            <a:r>
              <a:rPr lang="tr-TR" sz="2500" b="1" i="0">
                <a:solidFill>
                  <a:srgbClr val="FFFFFF"/>
                </a:solidFill>
                <a:latin typeface="Calibri"/>
              </a:rPr>
              <a:t>Türkiye ve farklı ülkelerdeki nüfusla ilgili fırsat ve sorunların nüfus politikalarının belirlenmesindeki etkisini sorgulayabilme</a:t>
            </a:r>
          </a:p>
        </p:txBody>
      </p:sp>
      <p:sp>
        <p:nvSpPr>
          <p:cNvPr id="11" name="TextBox 10"/>
          <p:cNvSpPr txBox="1"/>
          <p:nvPr/>
        </p:nvSpPr>
        <p:spPr>
          <a:xfrm>
            <a:off x="3063240" y="3903218"/>
            <a:ext cx="8412480" cy="347472"/>
          </a:xfrm>
          <a:prstGeom prst="rect">
            <a:avLst/>
          </a:prstGeom>
          <a:noFill/>
        </p:spPr>
        <p:txBody>
          <a:bodyPr wrap="square" anchor="t" lIns="73152" rIns="73152" tIns="36576" bIns="36576">
            <a:noAutofit/>
          </a:bodyPr>
          <a:lstStyle/>
          <a:p>
            <a:pPr algn="l">
              <a:spcBef>
                <a:spcPts val="0"/>
              </a:spcBef>
              <a:spcAft>
                <a:spcPts val="0"/>
              </a:spcAft>
            </a:pPr>
            <a:r>
              <a:rPr lang="tr-TR" sz="1500" b="1" i="0">
                <a:solidFill>
                  <a:srgbClr val="FCC021"/>
                </a:solidFill>
                <a:latin typeface="Calibri"/>
              </a:rPr>
              <a:t>Süreç bileşenleri</a:t>
            </a:r>
          </a:p>
        </p:txBody>
      </p:sp>
      <p:sp>
        <p:nvSpPr>
          <p:cNvPr id="12" name="TextBox 11"/>
          <p:cNvSpPr txBox="1"/>
          <p:nvPr/>
        </p:nvSpPr>
        <p:spPr>
          <a:xfrm>
            <a:off x="3063240" y="4268978"/>
            <a:ext cx="8412480" cy="1656334"/>
          </a:xfrm>
          <a:prstGeom prst="rect">
            <a:avLst/>
          </a:prstGeom>
          <a:noFill/>
        </p:spPr>
        <p:txBody>
          <a:bodyPr wrap="square" anchor="t" lIns="73152" rIns="73152" tIns="36576" bIns="36576">
            <a:noAutofit/>
          </a:bodyPr>
          <a:lstStyle/>
          <a:p>
            <a:pPr algn="l" marL="301551" indent="-301551">
              <a:spcBef>
                <a:spcPts val="0"/>
              </a:spcBef>
              <a:spcAft>
                <a:spcPts val="487"/>
              </a:spcAft>
            </a:pPr>
            <a:r>
              <a:rPr lang="tr-TR" sz="1950" b="1" i="0">
                <a:solidFill>
                  <a:srgbClr val="FCC021"/>
                </a:solidFill>
                <a:latin typeface="Calibri"/>
              </a:rPr>
              <a:t>ç)  </a:t>
            </a:r>
            <a:r>
              <a:rPr lang="tr-TR" sz="1950" b="0" i="0">
                <a:solidFill>
                  <a:srgbClr val="FFFFFF"/>
                </a:solidFill>
                <a:latin typeface="Calibri"/>
              </a:rPr>
              <a:t>Türkiye ve farklı ülkelerdeki nüfusla ilgili fırsat ve sorunların nüfus politikalarının belirlenmesindeki etkisine ilişkin düzenlediği bilgileri çözümler.</a:t>
            </a:r>
          </a:p>
          <a:p>
            <a:pPr algn="l" marL="331683" indent="-331683">
              <a:spcBef>
                <a:spcPts val="0"/>
              </a:spcBef>
              <a:spcAft>
                <a:spcPts val="0"/>
              </a:spcAft>
            </a:pPr>
            <a:r>
              <a:rPr lang="tr-TR" sz="1950" b="1" i="0">
                <a:solidFill>
                  <a:srgbClr val="FCC021"/>
                </a:solidFill>
                <a:latin typeface="Calibri"/>
              </a:rPr>
              <a:t>d)  </a:t>
            </a:r>
            <a:r>
              <a:rPr lang="tr-TR" sz="1950" b="0" i="0">
                <a:solidFill>
                  <a:srgbClr val="FFFFFF"/>
                </a:solidFill>
                <a:latin typeface="Calibri"/>
              </a:rPr>
              <a:t>Türkiye ve farklı ülkelerdeki nüfusla ilgili fırsat ve sorunların nüfus politikalarının belirlenmesindeki etkisine ilişkin çözümlediği bilgilerden çıkardığı sonuçları paylaşır.</a:t>
            </a:r>
          </a:p>
        </p:txBody>
      </p:sp>
      <p:sp>
        <p:nvSpPr>
          <p:cNvPr id="13" name="TextBox 1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F0F0F0"/>
                </a:solidFill>
                <a:latin typeface="Calibri"/>
              </a:rPr>
              <a:t>9. Sınıf Coğrafya · 4. Ünite: Beşerî Sistemler ve Süreçler</a:t>
            </a:r>
          </a:p>
        </p:txBody>
      </p:sp>
      <p:sp>
        <p:nvSpPr>
          <p:cNvPr id="14" name="TextBox 1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F0F0F0"/>
                </a:solidFill>
                <a:latin typeface="Calibri"/>
              </a:rPr>
              <a:t>310 / 379</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Bugün neler yapacağız?</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27. HAFTA</a:t>
            </a:r>
          </a:p>
        </p:txBody>
      </p:sp>
      <p:cxnSp>
        <p:nvCxnSpPr>
          <p:cNvPr id="6" name="Connector 5"/>
          <p:cNvCxnSpPr/>
          <p:nvPr/>
        </p:nvCxnSpPr>
        <p:spPr>
          <a:xfrm>
            <a:off x="1351254" y="2212848"/>
            <a:ext cx="9489185" cy="0"/>
          </a:xfrm>
          <a:prstGeom prst="line">
            <a:avLst/>
          </a:prstGeom>
          <a:ln w="50800">
            <a:solidFill>
              <a:srgbClr val="D9D9D9"/>
            </a:solidFill>
          </a:ln>
        </p:spPr>
      </p:cxnSp>
      <p:sp>
        <p:nvSpPr>
          <p:cNvPr id="7" name="Oval 6"/>
          <p:cNvSpPr/>
          <p:nvPr/>
        </p:nvSpPr>
        <p:spPr>
          <a:xfrm>
            <a:off x="967206" y="1828800"/>
            <a:ext cx="768096" cy="768096"/>
          </a:xfrm>
          <a:prstGeom prst="ellipse">
            <a:avLst/>
          </a:prstGeom>
          <a:solidFill>
            <a:srgbClr val="7A4EA0"/>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1</a:t>
            </a:r>
          </a:p>
        </p:txBody>
      </p:sp>
      <p:sp>
        <p:nvSpPr>
          <p:cNvPr id="8" name="Rounded Rectangle 7"/>
          <p:cNvSpPr/>
          <p:nvPr/>
        </p:nvSpPr>
        <p:spPr>
          <a:xfrm>
            <a:off x="502920" y="2788920"/>
            <a:ext cx="1696669"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Türkiye</a:t>
            </a:r>
          </a:p>
        </p:txBody>
      </p:sp>
      <p:sp>
        <p:nvSpPr>
          <p:cNvPr id="9" name="TextBox 8"/>
          <p:cNvSpPr txBox="1"/>
          <p:nvPr/>
        </p:nvSpPr>
        <p:spPr>
          <a:xfrm>
            <a:off x="502920" y="4041648"/>
            <a:ext cx="1696669"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Politikalar ve Atatürk'ün sözü (s. 163)</a:t>
            </a:r>
          </a:p>
        </p:txBody>
      </p:sp>
      <p:sp>
        <p:nvSpPr>
          <p:cNvPr id="10" name="Oval 9"/>
          <p:cNvSpPr/>
          <p:nvPr/>
        </p:nvSpPr>
        <p:spPr>
          <a:xfrm>
            <a:off x="2865043" y="1828800"/>
            <a:ext cx="768096" cy="768096"/>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2</a:t>
            </a:r>
          </a:p>
        </p:txBody>
      </p:sp>
      <p:sp>
        <p:nvSpPr>
          <p:cNvPr id="11" name="Rounded Rectangle 10"/>
          <p:cNvSpPr/>
          <p:nvPr/>
        </p:nvSpPr>
        <p:spPr>
          <a:xfrm>
            <a:off x="2400757" y="2788920"/>
            <a:ext cx="1696669"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Etkinlik</a:t>
            </a:r>
          </a:p>
        </p:txBody>
      </p:sp>
      <p:sp>
        <p:nvSpPr>
          <p:cNvPr id="12" name="TextBox 11"/>
          <p:cNvSpPr txBox="1"/>
          <p:nvPr/>
        </p:nvSpPr>
        <p:spPr>
          <a:xfrm>
            <a:off x="2400757" y="4041648"/>
            <a:ext cx="1696669"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Türkiye'nin Nüfus Politikası (s. 164)</a:t>
            </a:r>
          </a:p>
        </p:txBody>
      </p:sp>
      <p:sp>
        <p:nvSpPr>
          <p:cNvPr id="13" name="Oval 12"/>
          <p:cNvSpPr/>
          <p:nvPr/>
        </p:nvSpPr>
        <p:spPr>
          <a:xfrm>
            <a:off x="4762880" y="1828800"/>
            <a:ext cx="768096" cy="768096"/>
          </a:xfrm>
          <a:prstGeom prst="ellipse">
            <a:avLst/>
          </a:prstGeom>
          <a:solidFill>
            <a:srgbClr val="7A4EA0"/>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3</a:t>
            </a:r>
          </a:p>
        </p:txBody>
      </p:sp>
      <p:sp>
        <p:nvSpPr>
          <p:cNvPr id="14" name="Rounded Rectangle 13"/>
          <p:cNvSpPr/>
          <p:nvPr/>
        </p:nvSpPr>
        <p:spPr>
          <a:xfrm>
            <a:off x="4298594" y="2788920"/>
            <a:ext cx="1696669"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Hangi politika?</a:t>
            </a:r>
          </a:p>
        </p:txBody>
      </p:sp>
      <p:sp>
        <p:nvSpPr>
          <p:cNvPr id="15" name="TextBox 14"/>
          <p:cNvSpPr txBox="1"/>
          <p:nvPr/>
        </p:nvSpPr>
        <p:spPr>
          <a:xfrm>
            <a:off x="4298594" y="4041648"/>
            <a:ext cx="1696669"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Paylaşım ve tartışma</a:t>
            </a:r>
          </a:p>
        </p:txBody>
      </p:sp>
      <p:sp>
        <p:nvSpPr>
          <p:cNvPr id="16" name="Oval 15"/>
          <p:cNvSpPr/>
          <p:nvPr/>
        </p:nvSpPr>
        <p:spPr>
          <a:xfrm>
            <a:off x="6660717" y="1828800"/>
            <a:ext cx="768096" cy="768096"/>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4</a:t>
            </a:r>
          </a:p>
        </p:txBody>
      </p:sp>
      <p:sp>
        <p:nvSpPr>
          <p:cNvPr id="17" name="Rounded Rectangle 16"/>
          <p:cNvSpPr/>
          <p:nvPr/>
        </p:nvSpPr>
        <p:spPr>
          <a:xfrm>
            <a:off x="6196431" y="2788920"/>
            <a:ext cx="1696669"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Sunumlar</a:t>
            </a:r>
          </a:p>
        </p:txBody>
      </p:sp>
      <p:sp>
        <p:nvSpPr>
          <p:cNvPr id="18" name="TextBox 17"/>
          <p:cNvSpPr txBox="1"/>
          <p:nvPr/>
        </p:nvSpPr>
        <p:spPr>
          <a:xfrm>
            <a:off x="6196431" y="4041648"/>
            <a:ext cx="1696669"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Performans görevi (s. 165)</a:t>
            </a:r>
          </a:p>
        </p:txBody>
      </p:sp>
      <p:sp>
        <p:nvSpPr>
          <p:cNvPr id="19" name="Oval 18"/>
          <p:cNvSpPr/>
          <p:nvPr/>
        </p:nvSpPr>
        <p:spPr>
          <a:xfrm>
            <a:off x="8558554" y="1828800"/>
            <a:ext cx="768096" cy="768096"/>
          </a:xfrm>
          <a:prstGeom prst="ellipse">
            <a:avLst/>
          </a:prstGeom>
          <a:solidFill>
            <a:srgbClr val="7A4EA0"/>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5</a:t>
            </a:r>
          </a:p>
        </p:txBody>
      </p:sp>
      <p:sp>
        <p:nvSpPr>
          <p:cNvPr id="20" name="Rounded Rectangle 19"/>
          <p:cNvSpPr/>
          <p:nvPr/>
        </p:nvSpPr>
        <p:spPr>
          <a:xfrm>
            <a:off x="8094268" y="2788920"/>
            <a:ext cx="1696669"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Günlük</a:t>
            </a:r>
          </a:p>
        </p:txBody>
      </p:sp>
      <p:sp>
        <p:nvSpPr>
          <p:cNvPr id="21" name="TextBox 20"/>
          <p:cNvSpPr txBox="1"/>
          <p:nvPr/>
        </p:nvSpPr>
        <p:spPr>
          <a:xfrm>
            <a:off x="8094268" y="4041648"/>
            <a:ext cx="1696669"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Öz ve grup değerlendirme</a:t>
            </a:r>
          </a:p>
        </p:txBody>
      </p:sp>
      <p:sp>
        <p:nvSpPr>
          <p:cNvPr id="22" name="Oval 21"/>
          <p:cNvSpPr/>
          <p:nvPr/>
        </p:nvSpPr>
        <p:spPr>
          <a:xfrm>
            <a:off x="10456391" y="1828800"/>
            <a:ext cx="768096" cy="768096"/>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6</a:t>
            </a:r>
          </a:p>
        </p:txBody>
      </p:sp>
      <p:sp>
        <p:nvSpPr>
          <p:cNvPr id="23" name="Rounded Rectangle 22"/>
          <p:cNvSpPr/>
          <p:nvPr/>
        </p:nvSpPr>
        <p:spPr>
          <a:xfrm>
            <a:off x="9992105" y="2788920"/>
            <a:ext cx="1696669"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Ölçme</a:t>
            </a:r>
          </a:p>
        </p:txBody>
      </p:sp>
      <p:sp>
        <p:nvSpPr>
          <p:cNvPr id="24" name="TextBox 23"/>
          <p:cNvSpPr txBox="1"/>
          <p:nvPr/>
        </p:nvSpPr>
        <p:spPr>
          <a:xfrm>
            <a:off x="9992105" y="4041648"/>
            <a:ext cx="1696669"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Ünite sonu soruları (s. 166-169)</a:t>
            </a:r>
          </a:p>
        </p:txBody>
      </p:sp>
      <p:sp>
        <p:nvSpPr>
          <p:cNvPr id="25" name="TextBox 24"/>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6" name="TextBox 25"/>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311 / 379</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Ürünler masada, ünite bitiyor</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GİRİŞ · 5 dk</a:t>
            </a:r>
          </a:p>
        </p:txBody>
      </p:sp>
      <p:sp>
        <p:nvSpPr>
          <p:cNvPr id="6" name="Rounded Rectangle 5"/>
          <p:cNvSpPr/>
          <p:nvPr/>
        </p:nvSpPr>
        <p:spPr>
          <a:xfrm>
            <a:off x="502920" y="1216152"/>
            <a:ext cx="11185855" cy="1554480"/>
          </a:xfrm>
          <a:prstGeom prst="roundRect">
            <a:avLst>
              <a:gd name="adj" fmla="val 10000"/>
            </a:avLst>
          </a:prstGeom>
          <a:solidFill>
            <a:srgbClr val="F0F0F0"/>
          </a:solidFill>
          <a:ln>
            <a:noFill/>
          </a:ln>
          <a:effectLst/>
        </p:spPr>
        <p:txBody>
          <a:bodyPr rtlCol="0" anchor="ctr"/>
          <a:lstStyle/>
          <a:p/>
        </p:txBody>
      </p:sp>
      <p:sp>
        <p:nvSpPr>
          <p:cNvPr id="7" name="Oval 6"/>
          <p:cNvSpPr/>
          <p:nvPr/>
        </p:nvSpPr>
        <p:spPr>
          <a:xfrm>
            <a:off x="685800" y="1627632"/>
            <a:ext cx="731520" cy="731520"/>
          </a:xfrm>
          <a:prstGeom prst="ellipse">
            <a:avLst/>
          </a:prstGeom>
          <a:solidFill>
            <a:srgbClr val="7A4EA0"/>
          </a:solidFill>
          <a:ln>
            <a:noFill/>
          </a:ln>
          <a:effectLst/>
        </p:spPr>
        <p:txBody>
          <a:bodyPr rtlCol="0" anchor="ctr" wrap="none" lIns="0" rIns="0" tIns="0" bIns="0">
            <a:noAutofit/>
          </a:bodyPr>
          <a:lstStyle/>
          <a:p>
            <a:pPr algn="ctr">
              <a:spcBef>
                <a:spcPts val="0"/>
              </a:spcBef>
              <a:spcAft>
                <a:spcPts val="0"/>
              </a:spcAft>
            </a:pPr>
            <a:r>
              <a:rPr lang="tr-TR" sz="3000" b="1" i="0">
                <a:solidFill>
                  <a:srgbClr val="FFFFFF"/>
                </a:solidFill>
                <a:latin typeface="Calibri"/>
              </a:rPr>
              <a:t>1</a:t>
            </a:r>
          </a:p>
        </p:txBody>
      </p:sp>
      <p:sp>
        <p:nvSpPr>
          <p:cNvPr id="8" name="TextBox 7"/>
          <p:cNvSpPr txBox="1"/>
          <p:nvPr/>
        </p:nvSpPr>
        <p:spPr>
          <a:xfrm>
            <a:off x="1645920" y="1261872"/>
            <a:ext cx="9905695" cy="1463040"/>
          </a:xfrm>
          <a:prstGeom prst="rect">
            <a:avLst/>
          </a:prstGeom>
          <a:noFill/>
        </p:spPr>
        <p:txBody>
          <a:bodyPr wrap="square" anchor="ctr" lIns="73152" rIns="73152" tIns="36576" bIns="36576">
            <a:noAutofit/>
          </a:bodyPr>
          <a:lstStyle/>
          <a:p>
            <a:pPr algn="l">
              <a:spcBef>
                <a:spcPts val="0"/>
              </a:spcBef>
              <a:spcAft>
                <a:spcPts val="0"/>
              </a:spcAft>
            </a:pPr>
            <a:r>
              <a:rPr lang="tr-TR" sz="2400" b="0" i="0">
                <a:solidFill>
                  <a:srgbClr val="262626"/>
                </a:solidFill>
                <a:latin typeface="Calibri"/>
              </a:rPr>
              <a:t>Performans görevi ürününü masana al: poster + kısa rapor.</a:t>
            </a:r>
          </a:p>
        </p:txBody>
      </p:sp>
      <p:sp>
        <p:nvSpPr>
          <p:cNvPr id="9" name="Rounded Rectangle 8"/>
          <p:cNvSpPr/>
          <p:nvPr/>
        </p:nvSpPr>
        <p:spPr>
          <a:xfrm>
            <a:off x="502920" y="2953512"/>
            <a:ext cx="11185855" cy="1554480"/>
          </a:xfrm>
          <a:prstGeom prst="roundRect">
            <a:avLst>
              <a:gd name="adj" fmla="val 10000"/>
            </a:avLst>
          </a:prstGeom>
          <a:solidFill>
            <a:srgbClr val="F0F0F0"/>
          </a:solidFill>
          <a:ln>
            <a:noFill/>
          </a:ln>
          <a:effectLst/>
        </p:spPr>
        <p:txBody>
          <a:bodyPr rtlCol="0" anchor="ctr"/>
          <a:lstStyle/>
          <a:p/>
        </p:txBody>
      </p:sp>
      <p:sp>
        <p:nvSpPr>
          <p:cNvPr id="10" name="Oval 9"/>
          <p:cNvSpPr/>
          <p:nvPr/>
        </p:nvSpPr>
        <p:spPr>
          <a:xfrm>
            <a:off x="685800" y="3364992"/>
            <a:ext cx="731520" cy="731520"/>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3000" b="1" i="0">
                <a:solidFill>
                  <a:srgbClr val="FFFFFF"/>
                </a:solidFill>
                <a:latin typeface="Calibri"/>
              </a:rPr>
              <a:t>2</a:t>
            </a:r>
          </a:p>
        </p:txBody>
      </p:sp>
      <p:sp>
        <p:nvSpPr>
          <p:cNvPr id="11" name="TextBox 10"/>
          <p:cNvSpPr txBox="1"/>
          <p:nvPr/>
        </p:nvSpPr>
        <p:spPr>
          <a:xfrm>
            <a:off x="1645920" y="2999232"/>
            <a:ext cx="9905695" cy="1463040"/>
          </a:xfrm>
          <a:prstGeom prst="rect">
            <a:avLst/>
          </a:prstGeom>
          <a:noFill/>
        </p:spPr>
        <p:txBody>
          <a:bodyPr wrap="square" anchor="ctr" lIns="73152" rIns="73152" tIns="36576" bIns="36576">
            <a:noAutofit/>
          </a:bodyPr>
          <a:lstStyle/>
          <a:p>
            <a:pPr algn="l">
              <a:spcBef>
                <a:spcPts val="0"/>
              </a:spcBef>
              <a:spcAft>
                <a:spcPts val="0"/>
              </a:spcAft>
            </a:pPr>
            <a:r>
              <a:rPr lang="tr-TR" sz="2400" b="0" i="0">
                <a:solidFill>
                  <a:srgbClr val="262626"/>
                </a:solidFill>
                <a:latin typeface="Calibri"/>
              </a:rPr>
              <a:t>Öğrenme günlüğünü aç: 20. haftadaki 3-2-1 kaydın bugün lazım.</a:t>
            </a:r>
          </a:p>
        </p:txBody>
      </p:sp>
      <p:sp>
        <p:nvSpPr>
          <p:cNvPr id="12" name="Rounded Rectangle 11"/>
          <p:cNvSpPr/>
          <p:nvPr/>
        </p:nvSpPr>
        <p:spPr>
          <a:xfrm>
            <a:off x="502920" y="4690872"/>
            <a:ext cx="11185855" cy="1554480"/>
          </a:xfrm>
          <a:prstGeom prst="roundRect">
            <a:avLst>
              <a:gd name="adj" fmla="val 10000"/>
            </a:avLst>
          </a:prstGeom>
          <a:solidFill>
            <a:srgbClr val="F0F0F0"/>
          </a:solidFill>
          <a:ln>
            <a:noFill/>
          </a:ln>
          <a:effectLst/>
        </p:spPr>
        <p:txBody>
          <a:bodyPr rtlCol="0" anchor="ctr"/>
          <a:lstStyle/>
          <a:p/>
        </p:txBody>
      </p:sp>
      <p:sp>
        <p:nvSpPr>
          <p:cNvPr id="13" name="Oval 12"/>
          <p:cNvSpPr/>
          <p:nvPr/>
        </p:nvSpPr>
        <p:spPr>
          <a:xfrm>
            <a:off x="685800" y="5102352"/>
            <a:ext cx="731520" cy="7315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3000" b="1" i="0">
                <a:solidFill>
                  <a:srgbClr val="FFFFFF"/>
                </a:solidFill>
                <a:latin typeface="Calibri"/>
              </a:rPr>
              <a:t>3</a:t>
            </a:r>
          </a:p>
        </p:txBody>
      </p:sp>
      <p:sp>
        <p:nvSpPr>
          <p:cNvPr id="14" name="TextBox 13"/>
          <p:cNvSpPr txBox="1"/>
          <p:nvPr/>
        </p:nvSpPr>
        <p:spPr>
          <a:xfrm>
            <a:off x="1645920" y="4736592"/>
            <a:ext cx="9905695" cy="1463040"/>
          </a:xfrm>
          <a:prstGeom prst="rect">
            <a:avLst/>
          </a:prstGeom>
          <a:noFill/>
        </p:spPr>
        <p:txBody>
          <a:bodyPr wrap="square" anchor="ctr" lIns="73152" rIns="73152" tIns="36576" bIns="36576">
            <a:noAutofit/>
          </a:bodyPr>
          <a:lstStyle/>
          <a:p>
            <a:pPr algn="l">
              <a:spcBef>
                <a:spcPts val="0"/>
              </a:spcBef>
              <a:spcAft>
                <a:spcPts val="0"/>
              </a:spcAft>
            </a:pPr>
            <a:r>
              <a:rPr lang="tr-TR" sz="2400" b="0" i="0">
                <a:solidFill>
                  <a:srgbClr val="262626"/>
                </a:solidFill>
                <a:latin typeface="Calibri"/>
              </a:rPr>
              <a:t>Turizm Haftası (15-22 Nisan): Şema 4.1'e göre turizm, nüfusun dağılışını etkileyen beşerî ve ekonomik faktörlerden biridir.</a:t>
            </a:r>
          </a:p>
        </p:txBody>
      </p:sp>
      <p:sp>
        <p:nvSpPr>
          <p:cNvPr id="15" name="TextBox 14"/>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6" name="Rounded Rectangle 15"/>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146</a:t>
            </a:r>
          </a:p>
        </p:txBody>
      </p:sp>
      <p:sp>
        <p:nvSpPr>
          <p:cNvPr id="17" name="TextBox 16"/>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312 / 379</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Türkiye'nin nüfus politikaları</a:t>
            </a:r>
          </a:p>
        </p:txBody>
      </p:sp>
      <p:sp>
        <p:nvSpPr>
          <p:cNvPr id="5" name="Rounded Rectangle 4"/>
          <p:cNvSpPr/>
          <p:nvPr/>
        </p:nvSpPr>
        <p:spPr>
          <a:xfrm>
            <a:off x="9555480" y="201168"/>
            <a:ext cx="2221992" cy="475488"/>
          </a:xfrm>
          <a:prstGeom prst="roundRect">
            <a:avLst>
              <a:gd name="adj" fmla="val 50000"/>
            </a:avLst>
          </a:prstGeom>
          <a:solidFill>
            <a:srgbClr val="7A4EA0"/>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s. 163</a:t>
            </a:r>
          </a:p>
        </p:txBody>
      </p:sp>
      <p:sp>
        <p:nvSpPr>
          <p:cNvPr id="6" name="Rounded Rectangle 5"/>
          <p:cNvSpPr/>
          <p:nvPr/>
        </p:nvSpPr>
        <p:spPr>
          <a:xfrm>
            <a:off x="502920" y="1216152"/>
            <a:ext cx="11185855" cy="1188720"/>
          </a:xfrm>
          <a:prstGeom prst="roundRect">
            <a:avLst>
              <a:gd name="adj" fmla="val 8000"/>
            </a:avLst>
          </a:prstGeom>
          <a:solidFill>
            <a:srgbClr val="F0F0F0"/>
          </a:solidFill>
          <a:ln>
            <a:noFill/>
          </a:ln>
          <a:effectLst/>
        </p:spPr>
        <p:txBody>
          <a:bodyPr rtlCol="0" anchor="ctr"/>
          <a:lstStyle/>
          <a:p/>
        </p:txBody>
      </p:sp>
      <p:sp>
        <p:nvSpPr>
          <p:cNvPr id="7" name="Rectangle 6"/>
          <p:cNvSpPr/>
          <p:nvPr/>
        </p:nvSpPr>
        <p:spPr>
          <a:xfrm>
            <a:off x="502920" y="1216152"/>
            <a:ext cx="118872" cy="1188720"/>
          </a:xfrm>
          <a:prstGeom prst="rect">
            <a:avLst/>
          </a:prstGeom>
          <a:solidFill>
            <a:srgbClr val="7A4EA0"/>
          </a:solidFill>
          <a:ln>
            <a:noFill/>
          </a:ln>
          <a:effectLst/>
        </p:spPr>
        <p:txBody>
          <a:bodyPr rtlCol="0" anchor="ctr"/>
          <a:lstStyle/>
          <a:p/>
        </p:txBody>
      </p:sp>
      <p:sp>
        <p:nvSpPr>
          <p:cNvPr id="8" name="TextBox 7"/>
          <p:cNvSpPr txBox="1"/>
          <p:nvPr/>
        </p:nvSpPr>
        <p:spPr>
          <a:xfrm>
            <a:off x="777240" y="1216152"/>
            <a:ext cx="10774375" cy="1188720"/>
          </a:xfrm>
          <a:prstGeom prst="rect">
            <a:avLst/>
          </a:prstGeom>
          <a:noFill/>
        </p:spPr>
        <p:txBody>
          <a:bodyPr wrap="square" anchor="ctr" lIns="73152" rIns="73152" tIns="36576" bIns="36576">
            <a:noAutofit/>
          </a:bodyPr>
          <a:lstStyle/>
          <a:p>
            <a:pPr algn="l">
              <a:spcBef>
                <a:spcPts val="0"/>
              </a:spcBef>
              <a:spcAft>
                <a:spcPts val="0"/>
              </a:spcAft>
            </a:pPr>
            <a:r>
              <a:rPr lang="tr-TR" sz="2400" b="0" i="0">
                <a:solidFill>
                  <a:srgbClr val="262626"/>
                </a:solidFill>
                <a:latin typeface="Calibri"/>
              </a:rPr>
              <a:t>Türkiye’de hükûmetler, kalkınmanın en önemli unsurlarından biri olarak nüfus potansiyelini görmüştür.</a:t>
            </a:r>
          </a:p>
        </p:txBody>
      </p:sp>
      <p:sp>
        <p:nvSpPr>
          <p:cNvPr id="9" name="Rounded Rectangle 8"/>
          <p:cNvSpPr/>
          <p:nvPr/>
        </p:nvSpPr>
        <p:spPr>
          <a:xfrm>
            <a:off x="502920" y="2633472"/>
            <a:ext cx="3454298" cy="3611880"/>
          </a:xfrm>
          <a:prstGeom prst="roundRect">
            <a:avLst>
              <a:gd name="adj" fmla="val 5000"/>
            </a:avLst>
          </a:prstGeom>
          <a:solidFill>
            <a:srgbClr val="F0F0F0"/>
          </a:solidFill>
          <a:ln>
            <a:noFill/>
          </a:ln>
          <a:effectLst/>
        </p:spPr>
        <p:txBody>
          <a:bodyPr rtlCol="0" anchor="ctr"/>
          <a:lstStyle/>
          <a:p/>
        </p:txBody>
      </p:sp>
      <p:sp>
        <p:nvSpPr>
          <p:cNvPr id="10" name="Rounded Rectangle 9"/>
          <p:cNvSpPr/>
          <p:nvPr/>
        </p:nvSpPr>
        <p:spPr>
          <a:xfrm>
            <a:off x="502920" y="2633472"/>
            <a:ext cx="3454298" cy="777240"/>
          </a:xfrm>
          <a:prstGeom prst="roundRect">
            <a:avLst>
              <a:gd name="adj" fmla="val 25000"/>
            </a:avLst>
          </a:prstGeom>
          <a:solidFill>
            <a:srgbClr val="4F4F4F"/>
          </a:solidFill>
          <a:ln>
            <a:noFill/>
          </a:ln>
          <a:effectLst/>
        </p:spPr>
        <p:txBody>
          <a:bodyPr rtlCol="0" anchor="ctr"/>
          <a:lstStyle/>
          <a:p/>
        </p:txBody>
      </p:sp>
      <p:sp>
        <p:nvSpPr>
          <p:cNvPr id="11" name="Rectangle 10"/>
          <p:cNvSpPr/>
          <p:nvPr/>
        </p:nvSpPr>
        <p:spPr>
          <a:xfrm>
            <a:off x="502920" y="3022092"/>
            <a:ext cx="3454298" cy="388620"/>
          </a:xfrm>
          <a:prstGeom prst="rect">
            <a:avLst/>
          </a:prstGeom>
          <a:solidFill>
            <a:srgbClr val="4F4F4F"/>
          </a:solidFill>
          <a:ln>
            <a:noFill/>
          </a:ln>
          <a:effectLst/>
        </p:spPr>
        <p:txBody>
          <a:bodyPr rtlCol="0" anchor="ctr"/>
          <a:lstStyle/>
          <a:p/>
        </p:txBody>
      </p:sp>
      <p:sp>
        <p:nvSpPr>
          <p:cNvPr id="12" name="TextBox 11"/>
          <p:cNvSpPr txBox="1"/>
          <p:nvPr/>
        </p:nvSpPr>
        <p:spPr>
          <a:xfrm>
            <a:off x="594360" y="2633472"/>
            <a:ext cx="3271418" cy="777240"/>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Siyasi, sosyal ve ekonomik gelişmeler</a:t>
            </a:r>
          </a:p>
        </p:txBody>
      </p:sp>
      <p:sp>
        <p:nvSpPr>
          <p:cNvPr id="13" name="TextBox 12"/>
          <p:cNvSpPr txBox="1"/>
          <p:nvPr/>
        </p:nvSpPr>
        <p:spPr>
          <a:xfrm>
            <a:off x="612648" y="3483864"/>
            <a:ext cx="3234842" cy="2688336"/>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Nüfus artış hızı ve doğum oranları, Cumhuriyet’in ilanından günümüze kadar siyasi, sosyal ve ekonomik gelişmelerden etkilenmiştir.</a:t>
            </a:r>
          </a:p>
        </p:txBody>
      </p:sp>
      <p:cxnSp>
        <p:nvCxnSpPr>
          <p:cNvPr id="14" name="Connector 13"/>
          <p:cNvCxnSpPr/>
          <p:nvPr/>
        </p:nvCxnSpPr>
        <p:spPr>
          <a:xfrm>
            <a:off x="4012082" y="4439412"/>
            <a:ext cx="301752" cy="0"/>
          </a:xfrm>
          <a:prstGeom prst="line">
            <a:avLst/>
          </a:prstGeom>
          <a:ln w="38100">
            <a:solidFill>
              <a:srgbClr val="4F4F4F"/>
            </a:solidFill>
            <a:tailEnd type="triangle" w="med" len="med"/>
          </a:ln>
        </p:spPr>
      </p:cxnSp>
      <p:sp>
        <p:nvSpPr>
          <p:cNvPr id="15" name="Rounded Rectangle 14"/>
          <p:cNvSpPr/>
          <p:nvPr/>
        </p:nvSpPr>
        <p:spPr>
          <a:xfrm>
            <a:off x="4368698" y="2633472"/>
            <a:ext cx="3454298" cy="3611880"/>
          </a:xfrm>
          <a:prstGeom prst="roundRect">
            <a:avLst>
              <a:gd name="adj" fmla="val 5000"/>
            </a:avLst>
          </a:prstGeom>
          <a:solidFill>
            <a:srgbClr val="F0F0F0"/>
          </a:solidFill>
          <a:ln>
            <a:noFill/>
          </a:ln>
          <a:effectLst/>
        </p:spPr>
        <p:txBody>
          <a:bodyPr rtlCol="0" anchor="ctr"/>
          <a:lstStyle/>
          <a:p/>
        </p:txBody>
      </p:sp>
      <p:sp>
        <p:nvSpPr>
          <p:cNvPr id="16" name="Rounded Rectangle 15"/>
          <p:cNvSpPr/>
          <p:nvPr/>
        </p:nvSpPr>
        <p:spPr>
          <a:xfrm>
            <a:off x="4368698" y="2633472"/>
            <a:ext cx="3454298" cy="777240"/>
          </a:xfrm>
          <a:prstGeom prst="roundRect">
            <a:avLst>
              <a:gd name="adj" fmla="val 25000"/>
            </a:avLst>
          </a:prstGeom>
          <a:solidFill>
            <a:srgbClr val="D97300"/>
          </a:solidFill>
          <a:ln>
            <a:noFill/>
          </a:ln>
          <a:effectLst/>
        </p:spPr>
        <p:txBody>
          <a:bodyPr rtlCol="0" anchor="ctr"/>
          <a:lstStyle/>
          <a:p/>
        </p:txBody>
      </p:sp>
      <p:sp>
        <p:nvSpPr>
          <p:cNvPr id="17" name="Rectangle 16"/>
          <p:cNvSpPr/>
          <p:nvPr/>
        </p:nvSpPr>
        <p:spPr>
          <a:xfrm>
            <a:off x="4368698" y="3022092"/>
            <a:ext cx="3454298" cy="388620"/>
          </a:xfrm>
          <a:prstGeom prst="rect">
            <a:avLst/>
          </a:prstGeom>
          <a:solidFill>
            <a:srgbClr val="D97300"/>
          </a:solidFill>
          <a:ln>
            <a:noFill/>
          </a:ln>
          <a:effectLst/>
        </p:spPr>
        <p:txBody>
          <a:bodyPr rtlCol="0" anchor="ctr"/>
          <a:lstStyle/>
          <a:p/>
        </p:txBody>
      </p:sp>
      <p:sp>
        <p:nvSpPr>
          <p:cNvPr id="18" name="TextBox 17"/>
          <p:cNvSpPr txBox="1"/>
          <p:nvPr/>
        </p:nvSpPr>
        <p:spPr>
          <a:xfrm>
            <a:off x="4460138" y="2633472"/>
            <a:ext cx="3271418" cy="777240"/>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Doğum oranı ve nüfus artış hızı değişti</a:t>
            </a:r>
          </a:p>
        </p:txBody>
      </p:sp>
      <p:sp>
        <p:nvSpPr>
          <p:cNvPr id="19" name="TextBox 18"/>
          <p:cNvSpPr txBox="1"/>
          <p:nvPr/>
        </p:nvSpPr>
        <p:spPr>
          <a:xfrm>
            <a:off x="4478426" y="3483864"/>
            <a:ext cx="3234842" cy="2688336"/>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Türkiye’de nüfus artış hızı, 1935 yılından günümüze sürekli değişmiş…</a:t>
            </a:r>
          </a:p>
        </p:txBody>
      </p:sp>
      <p:cxnSp>
        <p:nvCxnSpPr>
          <p:cNvPr id="20" name="Connector 19"/>
          <p:cNvCxnSpPr/>
          <p:nvPr/>
        </p:nvCxnSpPr>
        <p:spPr>
          <a:xfrm>
            <a:off x="7877860" y="4439412"/>
            <a:ext cx="301752" cy="0"/>
          </a:xfrm>
          <a:prstGeom prst="line">
            <a:avLst/>
          </a:prstGeom>
          <a:ln w="38100">
            <a:solidFill>
              <a:srgbClr val="4F4F4F"/>
            </a:solidFill>
            <a:tailEnd type="triangle" w="med" len="med"/>
          </a:ln>
        </p:spPr>
      </p:cxnSp>
      <p:sp>
        <p:nvSpPr>
          <p:cNvPr id="21" name="Rounded Rectangle 20"/>
          <p:cNvSpPr/>
          <p:nvPr/>
        </p:nvSpPr>
        <p:spPr>
          <a:xfrm>
            <a:off x="8234476" y="2633472"/>
            <a:ext cx="3454298" cy="3611880"/>
          </a:xfrm>
          <a:prstGeom prst="roundRect">
            <a:avLst>
              <a:gd name="adj" fmla="val 5000"/>
            </a:avLst>
          </a:prstGeom>
          <a:solidFill>
            <a:srgbClr val="F0F0F0"/>
          </a:solidFill>
          <a:ln>
            <a:noFill/>
          </a:ln>
          <a:effectLst/>
        </p:spPr>
        <p:txBody>
          <a:bodyPr rtlCol="0" anchor="ctr"/>
          <a:lstStyle/>
          <a:p/>
        </p:txBody>
      </p:sp>
      <p:sp>
        <p:nvSpPr>
          <p:cNvPr id="22" name="Rounded Rectangle 21"/>
          <p:cNvSpPr/>
          <p:nvPr/>
        </p:nvSpPr>
        <p:spPr>
          <a:xfrm>
            <a:off x="8234476" y="2633472"/>
            <a:ext cx="3454298" cy="777240"/>
          </a:xfrm>
          <a:prstGeom prst="roundRect">
            <a:avLst>
              <a:gd name="adj" fmla="val 25000"/>
            </a:avLst>
          </a:prstGeom>
          <a:solidFill>
            <a:srgbClr val="7A4EA0"/>
          </a:solidFill>
          <a:ln>
            <a:noFill/>
          </a:ln>
          <a:effectLst/>
        </p:spPr>
        <p:txBody>
          <a:bodyPr rtlCol="0" anchor="ctr"/>
          <a:lstStyle/>
          <a:p/>
        </p:txBody>
      </p:sp>
      <p:sp>
        <p:nvSpPr>
          <p:cNvPr id="23" name="Rectangle 22"/>
          <p:cNvSpPr/>
          <p:nvPr/>
        </p:nvSpPr>
        <p:spPr>
          <a:xfrm>
            <a:off x="8234476" y="3022092"/>
            <a:ext cx="3454298" cy="388620"/>
          </a:xfrm>
          <a:prstGeom prst="rect">
            <a:avLst/>
          </a:prstGeom>
          <a:solidFill>
            <a:srgbClr val="7A4EA0"/>
          </a:solidFill>
          <a:ln>
            <a:noFill/>
          </a:ln>
          <a:effectLst/>
        </p:spPr>
        <p:txBody>
          <a:bodyPr rtlCol="0" anchor="ctr"/>
          <a:lstStyle/>
          <a:p/>
        </p:txBody>
      </p:sp>
      <p:sp>
        <p:nvSpPr>
          <p:cNvPr id="24" name="TextBox 23"/>
          <p:cNvSpPr txBox="1"/>
          <p:nvPr/>
        </p:nvSpPr>
        <p:spPr>
          <a:xfrm>
            <a:off x="8325916" y="2633472"/>
            <a:ext cx="3271418" cy="777240"/>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Politikalar buna göre belirlendi</a:t>
            </a:r>
          </a:p>
        </p:txBody>
      </p:sp>
      <p:sp>
        <p:nvSpPr>
          <p:cNvPr id="25" name="TextBox 24"/>
          <p:cNvSpPr txBox="1"/>
          <p:nvPr/>
        </p:nvSpPr>
        <p:spPr>
          <a:xfrm>
            <a:off x="8344204" y="3483864"/>
            <a:ext cx="3234842" cy="2688336"/>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Nüfus politikaları da doğum oranlarındaki değişim ve nüfus artış hızına göre belirlenmiştir.</a:t>
            </a:r>
          </a:p>
        </p:txBody>
      </p:sp>
      <p:sp>
        <p:nvSpPr>
          <p:cNvPr id="26" name="TextBox 25"/>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7" name="Rounded Rectangle 26"/>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163</a:t>
            </a:r>
          </a:p>
        </p:txBody>
      </p:sp>
      <p:sp>
        <p:nvSpPr>
          <p:cNvPr id="28" name="TextBox 27"/>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313 / 379</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1935'ten bugüne: nüfus artış hızı hep değişti</a:t>
            </a:r>
          </a:p>
        </p:txBody>
      </p:sp>
      <p:sp>
        <p:nvSpPr>
          <p:cNvPr id="5" name="Rounded Rectangle 4"/>
          <p:cNvSpPr/>
          <p:nvPr/>
        </p:nvSpPr>
        <p:spPr>
          <a:xfrm>
            <a:off x="9555480" y="201168"/>
            <a:ext cx="2221992" cy="475488"/>
          </a:xfrm>
          <a:prstGeom prst="roundRect">
            <a:avLst>
              <a:gd name="adj" fmla="val 50000"/>
            </a:avLst>
          </a:prstGeom>
          <a:solidFill>
            <a:srgbClr val="7A4EA0"/>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GRAFİK</a:t>
            </a:r>
          </a:p>
        </p:txBody>
      </p:sp>
      <p:sp>
        <p:nvSpPr>
          <p:cNvPr id="6" name="TextBox 5"/>
          <p:cNvSpPr txBox="1"/>
          <p:nvPr/>
        </p:nvSpPr>
        <p:spPr>
          <a:xfrm>
            <a:off x="502920" y="1170432"/>
            <a:ext cx="11185855" cy="566928"/>
          </a:xfrm>
          <a:prstGeom prst="rect">
            <a:avLst/>
          </a:prstGeom>
          <a:noFill/>
        </p:spPr>
        <p:txBody>
          <a:bodyPr wrap="square" anchor="ctr" lIns="73152" rIns="73152" tIns="36576" bIns="36576">
            <a:noAutofit/>
          </a:bodyPr>
          <a:lstStyle/>
          <a:p>
            <a:pPr algn="l">
              <a:spcBef>
                <a:spcPts val="0"/>
              </a:spcBef>
              <a:spcAft>
                <a:spcPts val="0"/>
              </a:spcAft>
            </a:pPr>
            <a:r>
              <a:rPr lang="tr-TR" sz="1650" b="1" i="0">
                <a:solidFill>
                  <a:srgbClr val="7A4EA0"/>
                </a:solidFill>
                <a:latin typeface="Calibri"/>
              </a:rPr>
              <a:t>Türkiye’de nüfus artış hızı, 1935 yılından günümüze sürekli değişmiş ve nüfus politikalarının belirlenmesinde etkili olmuştur.</a:t>
            </a:r>
          </a:p>
        </p:txBody>
      </p:sp>
      <p:pic>
        <p:nvPicPr>
          <p:cNvPr id="7" name="Picture 6" descr="h27_artis_s144.jpg"/>
          <p:cNvPicPr>
            <a:picLocks noChangeAspect="1"/>
          </p:cNvPicPr>
          <p:nvPr/>
        </p:nvPicPr>
        <p:blipFill>
          <a:blip r:embed="rId3"/>
          <a:stretch>
            <a:fillRect/>
          </a:stretch>
        </p:blipFill>
        <p:spPr>
          <a:xfrm>
            <a:off x="502920" y="1828800"/>
            <a:ext cx="8229600" cy="3303757"/>
          </a:xfrm>
          <a:prstGeom prst="rect">
            <a:avLst/>
          </a:prstGeom>
          <a:ln w="9525">
            <a:solidFill>
              <a:srgbClr val="D9D9D9"/>
            </a:solidFill>
          </a:ln>
        </p:spPr>
      </p:pic>
      <p:sp>
        <p:nvSpPr>
          <p:cNvPr id="8" name="TextBox 7"/>
          <p:cNvSpPr txBox="1"/>
          <p:nvPr/>
        </p:nvSpPr>
        <p:spPr>
          <a:xfrm>
            <a:off x="502920" y="5178277"/>
            <a:ext cx="8229600" cy="274320"/>
          </a:xfrm>
          <a:prstGeom prst="rect">
            <a:avLst/>
          </a:prstGeom>
          <a:noFill/>
        </p:spPr>
        <p:txBody>
          <a:bodyPr wrap="square" anchor="t" lIns="73152" rIns="73152" tIns="36576" bIns="36576">
            <a:noAutofit/>
          </a:bodyPr>
          <a:lstStyle/>
          <a:p>
            <a:pPr algn="ctr">
              <a:spcBef>
                <a:spcPts val="0"/>
              </a:spcBef>
              <a:spcAft>
                <a:spcPts val="0"/>
              </a:spcAft>
            </a:pPr>
            <a:r>
              <a:rPr lang="tr-TR" sz="1100" b="0" i="0">
                <a:solidFill>
                  <a:srgbClr val="767676"/>
                </a:solidFill>
                <a:latin typeface="Calibri"/>
              </a:rPr>
              <a:t>Grafik: Türkiye'nin nüfus artış oranı (‰), 1935-2024, TÜİK — Ders kitabı s. 144</a:t>
            </a:r>
          </a:p>
        </p:txBody>
      </p:sp>
      <p:sp>
        <p:nvSpPr>
          <p:cNvPr id="9" name="Rounded Rectangle 8"/>
          <p:cNvSpPr/>
          <p:nvPr/>
        </p:nvSpPr>
        <p:spPr>
          <a:xfrm>
            <a:off x="8961120" y="1828800"/>
            <a:ext cx="2727655" cy="3303757"/>
          </a:xfrm>
          <a:prstGeom prst="roundRect">
            <a:avLst>
              <a:gd name="adj" fmla="val 8000"/>
            </a:avLst>
          </a:prstGeom>
          <a:solidFill>
            <a:srgbClr val="FFF3D1"/>
          </a:solidFill>
          <a:ln>
            <a:noFill/>
          </a:ln>
          <a:effectLst/>
        </p:spPr>
        <p:txBody>
          <a:bodyPr rtlCol="0" anchor="ctr" wrap="square" lIns="182880" rIns="182880" tIns="73152" bIns="73152">
            <a:noAutofit/>
          </a:bodyPr>
          <a:lstStyle/>
          <a:p>
            <a:pPr algn="l">
              <a:spcBef>
                <a:spcPts val="0"/>
              </a:spcBef>
              <a:spcAft>
                <a:spcPts val="1000"/>
              </a:spcAft>
            </a:pPr>
            <a:r>
              <a:rPr lang="tr-TR" sz="2100" b="1" i="0">
                <a:solidFill>
                  <a:srgbClr val="7A4EA0"/>
                </a:solidFill>
                <a:latin typeface="Calibri"/>
              </a:rPr>
              <a:t>Düşün:</a:t>
            </a:r>
          </a:p>
          <a:p>
            <a:pPr algn="l">
              <a:spcBef>
                <a:spcPts val="0"/>
              </a:spcBef>
              <a:spcAft>
                <a:spcPts val="1000"/>
              </a:spcAft>
            </a:pPr>
            <a:r>
              <a:rPr lang="tr-TR" sz="2100" b="1" i="0">
                <a:solidFill>
                  <a:srgbClr val="262626"/>
                </a:solidFill>
                <a:latin typeface="Calibri"/>
              </a:rPr>
              <a:t>Artış hızı hangi yıllarda yüksek, hangi yıllarda düşük?</a:t>
            </a:r>
          </a:p>
          <a:p>
            <a:pPr algn="l">
              <a:spcBef>
                <a:spcPts val="0"/>
              </a:spcBef>
              <a:spcAft>
                <a:spcPts val="0"/>
              </a:spcAft>
            </a:pPr>
            <a:r>
              <a:rPr lang="tr-TR" sz="2100" b="1" i="0">
                <a:solidFill>
                  <a:srgbClr val="262626"/>
                </a:solidFill>
                <a:latin typeface="Calibri"/>
              </a:rPr>
              <a:t>Bugün nasıl bir eğilim var?</a:t>
            </a:r>
          </a:p>
        </p:txBody>
      </p:sp>
      <p:sp>
        <p:nvSpPr>
          <p:cNvPr id="10" name="TextBox 9"/>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1" name="Rounded Rectangle 10"/>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144</a:t>
            </a:r>
          </a:p>
        </p:txBody>
      </p:sp>
      <p:sp>
        <p:nvSpPr>
          <p:cNvPr id="12" name="TextBox 11"/>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314 / 379</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Hükûmetler ne yaptı, neyi amaçladı?</a:t>
            </a:r>
          </a:p>
        </p:txBody>
      </p:sp>
      <p:sp>
        <p:nvSpPr>
          <p:cNvPr id="5" name="Rounded Rectangle 4"/>
          <p:cNvSpPr/>
          <p:nvPr/>
        </p:nvSpPr>
        <p:spPr>
          <a:xfrm>
            <a:off x="9555480" y="201168"/>
            <a:ext cx="2221992" cy="475488"/>
          </a:xfrm>
          <a:prstGeom prst="roundRect">
            <a:avLst>
              <a:gd name="adj" fmla="val 50000"/>
            </a:avLst>
          </a:prstGeom>
          <a:solidFill>
            <a:srgbClr val="7A4EA0"/>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ARAÇ VE AMAÇ</a:t>
            </a:r>
          </a:p>
        </p:txBody>
      </p:sp>
      <p:sp>
        <p:nvSpPr>
          <p:cNvPr id="6" name="Rounded Rectangle 5"/>
          <p:cNvSpPr/>
          <p:nvPr/>
        </p:nvSpPr>
        <p:spPr>
          <a:xfrm>
            <a:off x="502920" y="1216152"/>
            <a:ext cx="5455767" cy="5029200"/>
          </a:xfrm>
          <a:prstGeom prst="roundRect">
            <a:avLst>
              <a:gd name="adj" fmla="val 5000"/>
            </a:avLst>
          </a:prstGeom>
          <a:solidFill>
            <a:srgbClr val="F0F0F0"/>
          </a:solidFill>
          <a:ln>
            <a:noFill/>
          </a:ln>
          <a:effectLst/>
        </p:spPr>
        <p:txBody>
          <a:bodyPr rtlCol="0" anchor="ctr"/>
          <a:lstStyle/>
          <a:p/>
        </p:txBody>
      </p:sp>
      <p:sp>
        <p:nvSpPr>
          <p:cNvPr id="7" name="Rounded Rectangle 6"/>
          <p:cNvSpPr/>
          <p:nvPr/>
        </p:nvSpPr>
        <p:spPr>
          <a:xfrm>
            <a:off x="502920" y="1216152"/>
            <a:ext cx="5455767" cy="594360"/>
          </a:xfrm>
          <a:prstGeom prst="roundRect">
            <a:avLst>
              <a:gd name="adj" fmla="val 25000"/>
            </a:avLst>
          </a:prstGeom>
          <a:solidFill>
            <a:srgbClr val="4F4F4F"/>
          </a:solidFill>
          <a:ln>
            <a:noFill/>
          </a:ln>
          <a:effectLst/>
        </p:spPr>
        <p:txBody>
          <a:bodyPr rtlCol="0" anchor="ctr"/>
          <a:lstStyle/>
          <a:p/>
        </p:txBody>
      </p:sp>
      <p:sp>
        <p:nvSpPr>
          <p:cNvPr id="8" name="Rectangle 7"/>
          <p:cNvSpPr/>
          <p:nvPr/>
        </p:nvSpPr>
        <p:spPr>
          <a:xfrm>
            <a:off x="502920" y="1513332"/>
            <a:ext cx="5455767" cy="297180"/>
          </a:xfrm>
          <a:prstGeom prst="rect">
            <a:avLst/>
          </a:prstGeom>
          <a:solidFill>
            <a:srgbClr val="4F4F4F"/>
          </a:solidFill>
          <a:ln>
            <a:noFill/>
          </a:ln>
          <a:effectLst/>
        </p:spPr>
        <p:txBody>
          <a:bodyPr rtlCol="0" anchor="ctr"/>
          <a:lstStyle/>
          <a:p/>
        </p:txBody>
      </p:sp>
      <p:sp>
        <p:nvSpPr>
          <p:cNvPr id="9" name="TextBox 8"/>
          <p:cNvSpPr txBox="1"/>
          <p:nvPr/>
        </p:nvSpPr>
        <p:spPr>
          <a:xfrm>
            <a:off x="594360" y="1216152"/>
            <a:ext cx="5272887" cy="594360"/>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FFFFFF"/>
                </a:solidFill>
                <a:latin typeface="Calibri"/>
              </a:rPr>
              <a:t>Hükûmetlerin araçları</a:t>
            </a:r>
          </a:p>
        </p:txBody>
      </p:sp>
      <p:sp>
        <p:nvSpPr>
          <p:cNvPr id="10" name="Rounded Rectangle 9"/>
          <p:cNvSpPr/>
          <p:nvPr/>
        </p:nvSpPr>
        <p:spPr>
          <a:xfrm>
            <a:off x="685800" y="1901952"/>
            <a:ext cx="5090007" cy="1325880"/>
          </a:xfrm>
          <a:prstGeom prst="roundRect">
            <a:avLst>
              <a:gd name="adj" fmla="val 30000"/>
            </a:avLst>
          </a:prstGeom>
          <a:solidFill>
            <a:srgbClr val="FFFFFF"/>
          </a:solidFill>
          <a:ln w="19050">
            <a:solidFill>
              <a:srgbClr val="4F4F4F"/>
            </a:solidFill>
          </a:ln>
          <a:effectLst/>
        </p:spPr>
        <p:txBody>
          <a:bodyPr rtlCol="0" anchor="ctr" wrap="square" lIns="54864" rIns="54864" tIns="18288" bIns="18288">
            <a:noAutofit/>
          </a:bodyPr>
          <a:lstStyle/>
          <a:p>
            <a:pPr algn="ctr">
              <a:spcBef>
                <a:spcPts val="0"/>
              </a:spcBef>
              <a:spcAft>
                <a:spcPts val="0"/>
              </a:spcAft>
            </a:pPr>
            <a:r>
              <a:rPr lang="tr-TR" sz="2300" b="1" i="0">
                <a:solidFill>
                  <a:srgbClr val="4F4F4F"/>
                </a:solidFill>
                <a:latin typeface="Calibri"/>
              </a:rPr>
              <a:t>Yasal düzenlemeler</a:t>
            </a:r>
          </a:p>
        </p:txBody>
      </p:sp>
      <p:sp>
        <p:nvSpPr>
          <p:cNvPr id="11" name="Rounded Rectangle 10"/>
          <p:cNvSpPr/>
          <p:nvPr/>
        </p:nvSpPr>
        <p:spPr>
          <a:xfrm>
            <a:off x="685800" y="3364992"/>
            <a:ext cx="5090007" cy="1325880"/>
          </a:xfrm>
          <a:prstGeom prst="roundRect">
            <a:avLst>
              <a:gd name="adj" fmla="val 30000"/>
            </a:avLst>
          </a:prstGeom>
          <a:solidFill>
            <a:srgbClr val="FFFFFF"/>
          </a:solidFill>
          <a:ln w="19050">
            <a:solidFill>
              <a:srgbClr val="4F4F4F"/>
            </a:solidFill>
          </a:ln>
          <a:effectLst/>
        </p:spPr>
        <p:txBody>
          <a:bodyPr rtlCol="0" anchor="ctr" wrap="square" lIns="54864" rIns="54864" tIns="18288" bIns="18288">
            <a:noAutofit/>
          </a:bodyPr>
          <a:lstStyle/>
          <a:p>
            <a:pPr algn="ctr">
              <a:spcBef>
                <a:spcPts val="0"/>
              </a:spcBef>
              <a:spcAft>
                <a:spcPts val="0"/>
              </a:spcAft>
            </a:pPr>
            <a:r>
              <a:rPr lang="tr-TR" sz="2300" b="1" i="0">
                <a:solidFill>
                  <a:srgbClr val="4F4F4F"/>
                </a:solidFill>
                <a:latin typeface="Calibri"/>
              </a:rPr>
              <a:t>Halkı bilinçlendirme faaliyetleri</a:t>
            </a:r>
          </a:p>
        </p:txBody>
      </p:sp>
      <p:sp>
        <p:nvSpPr>
          <p:cNvPr id="12" name="Rounded Rectangle 11"/>
          <p:cNvSpPr/>
          <p:nvPr/>
        </p:nvSpPr>
        <p:spPr>
          <a:xfrm>
            <a:off x="685800" y="4828032"/>
            <a:ext cx="5090007" cy="1325880"/>
          </a:xfrm>
          <a:prstGeom prst="roundRect">
            <a:avLst>
              <a:gd name="adj" fmla="val 30000"/>
            </a:avLst>
          </a:prstGeom>
          <a:solidFill>
            <a:srgbClr val="FFFFFF"/>
          </a:solidFill>
          <a:ln w="19050">
            <a:solidFill>
              <a:srgbClr val="4F4F4F"/>
            </a:solidFill>
          </a:ln>
          <a:effectLst/>
        </p:spPr>
        <p:txBody>
          <a:bodyPr rtlCol="0" anchor="ctr" wrap="square" lIns="54864" rIns="54864" tIns="18288" bIns="18288">
            <a:noAutofit/>
          </a:bodyPr>
          <a:lstStyle/>
          <a:p>
            <a:pPr algn="ctr">
              <a:spcBef>
                <a:spcPts val="0"/>
              </a:spcBef>
              <a:spcAft>
                <a:spcPts val="0"/>
              </a:spcAft>
            </a:pPr>
            <a:r>
              <a:rPr lang="tr-TR" sz="2300" b="1" i="0">
                <a:solidFill>
                  <a:srgbClr val="4F4F4F"/>
                </a:solidFill>
                <a:latin typeface="Calibri"/>
              </a:rPr>
              <a:t>Eğitim ve sağlık uygulamaları</a:t>
            </a:r>
          </a:p>
        </p:txBody>
      </p:sp>
      <p:sp>
        <p:nvSpPr>
          <p:cNvPr id="13" name="Rounded Rectangle 12"/>
          <p:cNvSpPr/>
          <p:nvPr/>
        </p:nvSpPr>
        <p:spPr>
          <a:xfrm>
            <a:off x="6233007" y="1216152"/>
            <a:ext cx="5455767" cy="5029200"/>
          </a:xfrm>
          <a:prstGeom prst="roundRect">
            <a:avLst>
              <a:gd name="adj" fmla="val 5000"/>
            </a:avLst>
          </a:prstGeom>
          <a:solidFill>
            <a:srgbClr val="F0F0F0"/>
          </a:solidFill>
          <a:ln>
            <a:noFill/>
          </a:ln>
          <a:effectLst/>
        </p:spPr>
        <p:txBody>
          <a:bodyPr rtlCol="0" anchor="ctr"/>
          <a:lstStyle/>
          <a:p/>
        </p:txBody>
      </p:sp>
      <p:sp>
        <p:nvSpPr>
          <p:cNvPr id="14" name="Rounded Rectangle 13"/>
          <p:cNvSpPr/>
          <p:nvPr/>
        </p:nvSpPr>
        <p:spPr>
          <a:xfrm>
            <a:off x="6233007" y="1216152"/>
            <a:ext cx="5455767" cy="594360"/>
          </a:xfrm>
          <a:prstGeom prst="roundRect">
            <a:avLst>
              <a:gd name="adj" fmla="val 25000"/>
            </a:avLst>
          </a:prstGeom>
          <a:solidFill>
            <a:srgbClr val="7A4EA0"/>
          </a:solidFill>
          <a:ln>
            <a:noFill/>
          </a:ln>
          <a:effectLst/>
        </p:spPr>
        <p:txBody>
          <a:bodyPr rtlCol="0" anchor="ctr"/>
          <a:lstStyle/>
          <a:p/>
        </p:txBody>
      </p:sp>
      <p:sp>
        <p:nvSpPr>
          <p:cNvPr id="15" name="Rectangle 14"/>
          <p:cNvSpPr/>
          <p:nvPr/>
        </p:nvSpPr>
        <p:spPr>
          <a:xfrm>
            <a:off x="6233007" y="1513332"/>
            <a:ext cx="5455767" cy="297180"/>
          </a:xfrm>
          <a:prstGeom prst="rect">
            <a:avLst/>
          </a:prstGeom>
          <a:solidFill>
            <a:srgbClr val="7A4EA0"/>
          </a:solidFill>
          <a:ln>
            <a:noFill/>
          </a:ln>
          <a:effectLst/>
        </p:spPr>
        <p:txBody>
          <a:bodyPr rtlCol="0" anchor="ctr"/>
          <a:lstStyle/>
          <a:p/>
        </p:txBody>
      </p:sp>
      <p:sp>
        <p:nvSpPr>
          <p:cNvPr id="16" name="TextBox 15"/>
          <p:cNvSpPr txBox="1"/>
          <p:nvPr/>
        </p:nvSpPr>
        <p:spPr>
          <a:xfrm>
            <a:off x="6324447" y="1216152"/>
            <a:ext cx="5272887" cy="594360"/>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FFFFFF"/>
                </a:solidFill>
                <a:latin typeface="Calibri"/>
              </a:rPr>
              <a:t>Nüfus politikalarının amaçları</a:t>
            </a:r>
          </a:p>
        </p:txBody>
      </p:sp>
      <p:sp>
        <p:nvSpPr>
          <p:cNvPr id="17" name="Rounded Rectangle 16"/>
          <p:cNvSpPr/>
          <p:nvPr/>
        </p:nvSpPr>
        <p:spPr>
          <a:xfrm>
            <a:off x="6415887" y="1901952"/>
            <a:ext cx="5090007" cy="960120"/>
          </a:xfrm>
          <a:prstGeom prst="roundRect">
            <a:avLst>
              <a:gd name="adj" fmla="val 30000"/>
            </a:avLst>
          </a:prstGeom>
          <a:solidFill>
            <a:srgbClr val="FFFFFF"/>
          </a:solidFill>
          <a:ln w="19050">
            <a:solidFill>
              <a:srgbClr val="7A4EA0"/>
            </a:solidFill>
          </a:ln>
          <a:effectLst/>
        </p:spPr>
        <p:txBody>
          <a:bodyPr rtlCol="0" anchor="ctr" wrap="square" lIns="54864" rIns="54864" tIns="18288" bIns="18288">
            <a:noAutofit/>
          </a:bodyPr>
          <a:lstStyle/>
          <a:p>
            <a:pPr algn="ctr">
              <a:spcBef>
                <a:spcPts val="0"/>
              </a:spcBef>
              <a:spcAft>
                <a:spcPts val="0"/>
              </a:spcAft>
            </a:pPr>
            <a:r>
              <a:rPr lang="tr-TR" sz="2300" b="1" i="0">
                <a:solidFill>
                  <a:srgbClr val="7A4EA0"/>
                </a:solidFill>
                <a:latin typeface="Calibri"/>
              </a:rPr>
              <a:t>Nüfus artış hızını kontrol etme</a:t>
            </a:r>
          </a:p>
        </p:txBody>
      </p:sp>
      <p:sp>
        <p:nvSpPr>
          <p:cNvPr id="18" name="Rounded Rectangle 17"/>
          <p:cNvSpPr/>
          <p:nvPr/>
        </p:nvSpPr>
        <p:spPr>
          <a:xfrm>
            <a:off x="6415887" y="2999232"/>
            <a:ext cx="5090007" cy="960120"/>
          </a:xfrm>
          <a:prstGeom prst="roundRect">
            <a:avLst>
              <a:gd name="adj" fmla="val 30000"/>
            </a:avLst>
          </a:prstGeom>
          <a:solidFill>
            <a:srgbClr val="FFFFFF"/>
          </a:solidFill>
          <a:ln w="19050">
            <a:solidFill>
              <a:srgbClr val="7A4EA0"/>
            </a:solidFill>
          </a:ln>
          <a:effectLst/>
        </p:spPr>
        <p:txBody>
          <a:bodyPr rtlCol="0" anchor="ctr" wrap="square" lIns="54864" rIns="54864" tIns="18288" bIns="18288">
            <a:noAutofit/>
          </a:bodyPr>
          <a:lstStyle/>
          <a:p>
            <a:pPr algn="ctr">
              <a:spcBef>
                <a:spcPts val="0"/>
              </a:spcBef>
              <a:spcAft>
                <a:spcPts val="0"/>
              </a:spcAft>
            </a:pPr>
            <a:r>
              <a:rPr lang="tr-TR" sz="2300" b="1" i="0">
                <a:solidFill>
                  <a:srgbClr val="7A4EA0"/>
                </a:solidFill>
                <a:latin typeface="Calibri"/>
              </a:rPr>
              <a:t>Kalkınma hamlelerini gerçekleştirme</a:t>
            </a:r>
          </a:p>
        </p:txBody>
      </p:sp>
      <p:sp>
        <p:nvSpPr>
          <p:cNvPr id="19" name="Rounded Rectangle 18"/>
          <p:cNvSpPr/>
          <p:nvPr/>
        </p:nvSpPr>
        <p:spPr>
          <a:xfrm>
            <a:off x="6415887" y="4096512"/>
            <a:ext cx="5090007" cy="960120"/>
          </a:xfrm>
          <a:prstGeom prst="roundRect">
            <a:avLst>
              <a:gd name="adj" fmla="val 30000"/>
            </a:avLst>
          </a:prstGeom>
          <a:solidFill>
            <a:srgbClr val="FFFFFF"/>
          </a:solidFill>
          <a:ln w="19050">
            <a:solidFill>
              <a:srgbClr val="7A4EA0"/>
            </a:solidFill>
          </a:ln>
          <a:effectLst/>
        </p:spPr>
        <p:txBody>
          <a:bodyPr rtlCol="0" anchor="ctr" wrap="square" lIns="54864" rIns="54864" tIns="18288" bIns="18288">
            <a:noAutofit/>
          </a:bodyPr>
          <a:lstStyle/>
          <a:p>
            <a:pPr algn="ctr">
              <a:spcBef>
                <a:spcPts val="0"/>
              </a:spcBef>
              <a:spcAft>
                <a:spcPts val="0"/>
              </a:spcAft>
            </a:pPr>
            <a:r>
              <a:rPr lang="tr-TR" sz="2300" b="1" i="0">
                <a:solidFill>
                  <a:srgbClr val="7A4EA0"/>
                </a:solidFill>
                <a:latin typeface="Calibri"/>
              </a:rPr>
              <a:t>Toplumun refahını artırma</a:t>
            </a:r>
          </a:p>
        </p:txBody>
      </p:sp>
      <p:sp>
        <p:nvSpPr>
          <p:cNvPr id="20" name="Rounded Rectangle 19"/>
          <p:cNvSpPr/>
          <p:nvPr/>
        </p:nvSpPr>
        <p:spPr>
          <a:xfrm>
            <a:off x="6415887" y="5193792"/>
            <a:ext cx="5090007" cy="960120"/>
          </a:xfrm>
          <a:prstGeom prst="roundRect">
            <a:avLst>
              <a:gd name="adj" fmla="val 30000"/>
            </a:avLst>
          </a:prstGeom>
          <a:solidFill>
            <a:srgbClr val="FFFFFF"/>
          </a:solidFill>
          <a:ln w="19050">
            <a:solidFill>
              <a:srgbClr val="7A4EA0"/>
            </a:solidFill>
          </a:ln>
          <a:effectLst/>
        </p:spPr>
        <p:txBody>
          <a:bodyPr rtlCol="0" anchor="ctr" wrap="square" lIns="54864" rIns="54864" tIns="18288" bIns="18288">
            <a:noAutofit/>
          </a:bodyPr>
          <a:lstStyle/>
          <a:p>
            <a:pPr algn="ctr">
              <a:spcBef>
                <a:spcPts val="0"/>
              </a:spcBef>
              <a:spcAft>
                <a:spcPts val="0"/>
              </a:spcAft>
            </a:pPr>
            <a:r>
              <a:rPr lang="tr-TR" sz="2300" b="1" i="0">
                <a:solidFill>
                  <a:srgbClr val="7A4EA0"/>
                </a:solidFill>
                <a:latin typeface="Calibri"/>
              </a:rPr>
              <a:t>Nüfusun nitelik ve niceliğini geliştirme</a:t>
            </a:r>
          </a:p>
        </p:txBody>
      </p:sp>
      <p:sp>
        <p:nvSpPr>
          <p:cNvPr id="21" name="TextBox 20"/>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2" name="Rounded Rectangle 21"/>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163</a:t>
            </a:r>
          </a:p>
        </p:txBody>
      </p:sp>
      <p:sp>
        <p:nvSpPr>
          <p:cNvPr id="23" name="TextBox 2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315 / 379</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Atatürk ve nüfus: 1 Mart 1922</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KAYNAK OKUMA</a:t>
            </a:r>
          </a:p>
        </p:txBody>
      </p:sp>
      <p:sp>
        <p:nvSpPr>
          <p:cNvPr id="6" name="Rounded Rectangle 5"/>
          <p:cNvSpPr/>
          <p:nvPr/>
        </p:nvSpPr>
        <p:spPr>
          <a:xfrm>
            <a:off x="502920" y="1216152"/>
            <a:ext cx="6766560" cy="3246120"/>
          </a:xfrm>
          <a:prstGeom prst="roundRect">
            <a:avLst>
              <a:gd name="adj" fmla="val 8000"/>
            </a:avLst>
          </a:prstGeom>
          <a:solidFill>
            <a:srgbClr val="F0F0F0"/>
          </a:solidFill>
          <a:ln>
            <a:noFill/>
          </a:ln>
          <a:effectLst/>
        </p:spPr>
        <p:txBody>
          <a:bodyPr rtlCol="0" anchor="ctr"/>
          <a:lstStyle/>
          <a:p/>
        </p:txBody>
      </p:sp>
      <p:sp>
        <p:nvSpPr>
          <p:cNvPr id="7" name="Rectangle 6"/>
          <p:cNvSpPr/>
          <p:nvPr/>
        </p:nvSpPr>
        <p:spPr>
          <a:xfrm>
            <a:off x="502920" y="1216152"/>
            <a:ext cx="118872" cy="3246120"/>
          </a:xfrm>
          <a:prstGeom prst="rect">
            <a:avLst/>
          </a:prstGeom>
          <a:solidFill>
            <a:srgbClr val="FCC021"/>
          </a:solidFill>
          <a:ln>
            <a:noFill/>
          </a:ln>
          <a:effectLst/>
        </p:spPr>
        <p:txBody>
          <a:bodyPr rtlCol="0" anchor="ctr"/>
          <a:lstStyle/>
          <a:p/>
        </p:txBody>
      </p:sp>
      <p:sp>
        <p:nvSpPr>
          <p:cNvPr id="8" name="TextBox 7"/>
          <p:cNvSpPr txBox="1"/>
          <p:nvPr/>
        </p:nvSpPr>
        <p:spPr>
          <a:xfrm>
            <a:off x="777240" y="1216152"/>
            <a:ext cx="6355080" cy="3246120"/>
          </a:xfrm>
          <a:prstGeom prst="rect">
            <a:avLst/>
          </a:prstGeom>
          <a:noFill/>
        </p:spPr>
        <p:txBody>
          <a:bodyPr wrap="square" anchor="ctr" lIns="73152" rIns="73152" tIns="36576" bIns="36576">
            <a:noAutofit/>
          </a:bodyPr>
          <a:lstStyle/>
          <a:p>
            <a:pPr algn="l">
              <a:spcBef>
                <a:spcPts val="0"/>
              </a:spcBef>
              <a:spcAft>
                <a:spcPts val="0"/>
              </a:spcAft>
            </a:pPr>
            <a:r>
              <a:rPr lang="tr-TR" sz="2500" b="0" i="1">
                <a:solidFill>
                  <a:srgbClr val="262626"/>
                </a:solidFill>
                <a:latin typeface="Calibri"/>
              </a:rPr>
              <a:t>“Genel sağlık konusunda takip ettiğimiz gaye şudur: Milletimizin sıhhatinin muhafaza ve takviyesi, nüfusun çoğaltılması, hastalıkların ortadan kaldırılması, bu suretle milletin dinç bir beden olarak yetiştirilmesi.”</a:t>
            </a:r>
          </a:p>
        </p:txBody>
      </p:sp>
      <p:sp>
        <p:nvSpPr>
          <p:cNvPr id="9" name="TextBox 8"/>
          <p:cNvSpPr txBox="1"/>
          <p:nvPr/>
        </p:nvSpPr>
        <p:spPr>
          <a:xfrm>
            <a:off x="502920" y="4507992"/>
            <a:ext cx="6766560" cy="457200"/>
          </a:xfrm>
          <a:prstGeom prst="rect">
            <a:avLst/>
          </a:prstGeom>
          <a:noFill/>
        </p:spPr>
        <p:txBody>
          <a:bodyPr wrap="square" anchor="t" lIns="73152" rIns="73152" tIns="36576" bIns="36576">
            <a:noAutofit/>
          </a:bodyPr>
          <a:lstStyle/>
          <a:p>
            <a:pPr algn="r">
              <a:spcBef>
                <a:spcPts val="0"/>
              </a:spcBef>
              <a:spcAft>
                <a:spcPts val="0"/>
              </a:spcAft>
            </a:pPr>
            <a:r>
              <a:rPr lang="tr-TR" sz="1900" b="1" i="0">
                <a:solidFill>
                  <a:srgbClr val="4F4F4F"/>
                </a:solidFill>
                <a:latin typeface="Calibri"/>
              </a:rPr>
              <a:t>Mustafa Kemal Atatürk, 1 Mart 1922</a:t>
            </a:r>
          </a:p>
        </p:txBody>
      </p:sp>
      <p:sp>
        <p:nvSpPr>
          <p:cNvPr id="10" name="Rounded Rectangle 9"/>
          <p:cNvSpPr/>
          <p:nvPr/>
        </p:nvSpPr>
        <p:spPr>
          <a:xfrm>
            <a:off x="7498080" y="1216152"/>
            <a:ext cx="4190695" cy="3749039"/>
          </a:xfrm>
          <a:prstGeom prst="roundRect">
            <a:avLst>
              <a:gd name="adj" fmla="val 5000"/>
            </a:avLst>
          </a:prstGeom>
          <a:solidFill>
            <a:srgbClr val="F0F0F0"/>
          </a:solidFill>
          <a:ln>
            <a:noFill/>
          </a:ln>
          <a:effectLst/>
        </p:spPr>
        <p:txBody>
          <a:bodyPr rtlCol="0" anchor="ctr"/>
          <a:lstStyle/>
          <a:p/>
        </p:txBody>
      </p:sp>
      <p:sp>
        <p:nvSpPr>
          <p:cNvPr id="11" name="Rounded Rectangle 10"/>
          <p:cNvSpPr/>
          <p:nvPr/>
        </p:nvSpPr>
        <p:spPr>
          <a:xfrm>
            <a:off x="7498080" y="1216152"/>
            <a:ext cx="4190695" cy="530352"/>
          </a:xfrm>
          <a:prstGeom prst="roundRect">
            <a:avLst>
              <a:gd name="adj" fmla="val 25000"/>
            </a:avLst>
          </a:prstGeom>
          <a:solidFill>
            <a:srgbClr val="4F4F4F"/>
          </a:solidFill>
          <a:ln>
            <a:noFill/>
          </a:ln>
          <a:effectLst/>
        </p:spPr>
        <p:txBody>
          <a:bodyPr rtlCol="0" anchor="ctr"/>
          <a:lstStyle/>
          <a:p/>
        </p:txBody>
      </p:sp>
      <p:sp>
        <p:nvSpPr>
          <p:cNvPr id="12" name="Rectangle 11"/>
          <p:cNvSpPr/>
          <p:nvPr/>
        </p:nvSpPr>
        <p:spPr>
          <a:xfrm>
            <a:off x="7498080" y="1481328"/>
            <a:ext cx="4190695" cy="265176"/>
          </a:xfrm>
          <a:prstGeom prst="rect">
            <a:avLst/>
          </a:prstGeom>
          <a:solidFill>
            <a:srgbClr val="4F4F4F"/>
          </a:solidFill>
          <a:ln>
            <a:noFill/>
          </a:ln>
          <a:effectLst/>
        </p:spPr>
        <p:txBody>
          <a:bodyPr rtlCol="0" anchor="ctr"/>
          <a:lstStyle/>
          <a:p/>
        </p:txBody>
      </p:sp>
      <p:sp>
        <p:nvSpPr>
          <p:cNvPr id="13" name="TextBox 12"/>
          <p:cNvSpPr txBox="1"/>
          <p:nvPr/>
        </p:nvSpPr>
        <p:spPr>
          <a:xfrm>
            <a:off x="7589520" y="1216152"/>
            <a:ext cx="4007815"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Sözcükler</a:t>
            </a:r>
          </a:p>
        </p:txBody>
      </p:sp>
      <p:sp>
        <p:nvSpPr>
          <p:cNvPr id="14" name="TextBox 13"/>
          <p:cNvSpPr txBox="1"/>
          <p:nvPr/>
        </p:nvSpPr>
        <p:spPr>
          <a:xfrm>
            <a:off x="7607808" y="1819656"/>
            <a:ext cx="3971239" cy="3072383"/>
          </a:xfrm>
          <a:prstGeom prst="rect">
            <a:avLst/>
          </a:prstGeom>
          <a:noFill/>
        </p:spPr>
        <p:txBody>
          <a:bodyPr wrap="square" anchor="t" lIns="73152" rIns="73152" tIns="36576" bIns="36576">
            <a:noAutofit/>
          </a:bodyPr>
          <a:lstStyle/>
          <a:p>
            <a:pPr algn="l" marL="261051" indent="-261051">
              <a:spcBef>
                <a:spcPts val="0"/>
              </a:spcBef>
              <a:spcAft>
                <a:spcPts val="600"/>
              </a:spcAft>
            </a:pPr>
            <a:r>
              <a:rPr lang="tr-TR" sz="2100" b="1" i="0">
                <a:solidFill>
                  <a:srgbClr val="2C6696"/>
                </a:solidFill>
                <a:latin typeface="Calibri"/>
              </a:rPr>
              <a:t>•  </a:t>
            </a:r>
            <a:r>
              <a:rPr lang="tr-TR" sz="2100" b="1" i="0">
                <a:solidFill>
                  <a:srgbClr val="262626"/>
                </a:solidFill>
                <a:latin typeface="Calibri"/>
              </a:rPr>
              <a:t>gaye:</a:t>
            </a:r>
            <a:r>
              <a:rPr lang="tr-TR" sz="2100" b="0" i="0">
                <a:solidFill>
                  <a:srgbClr val="262626"/>
                </a:solidFill>
                <a:latin typeface="Calibri"/>
              </a:rPr>
              <a:t> amaç, hedef</a:t>
            </a:r>
          </a:p>
          <a:p>
            <a:pPr algn="l" marL="261051" indent="-261051">
              <a:spcBef>
                <a:spcPts val="0"/>
              </a:spcBef>
              <a:spcAft>
                <a:spcPts val="600"/>
              </a:spcAft>
            </a:pPr>
            <a:r>
              <a:rPr lang="tr-TR" sz="2100" b="1" i="0">
                <a:solidFill>
                  <a:srgbClr val="2C6696"/>
                </a:solidFill>
                <a:latin typeface="Calibri"/>
              </a:rPr>
              <a:t>•  </a:t>
            </a:r>
            <a:r>
              <a:rPr lang="tr-TR" sz="2100" b="1" i="0">
                <a:solidFill>
                  <a:srgbClr val="262626"/>
                </a:solidFill>
                <a:latin typeface="Calibri"/>
              </a:rPr>
              <a:t>sıhhat:</a:t>
            </a:r>
            <a:r>
              <a:rPr lang="tr-TR" sz="2100" b="0" i="0">
                <a:solidFill>
                  <a:srgbClr val="262626"/>
                </a:solidFill>
                <a:latin typeface="Calibri"/>
              </a:rPr>
              <a:t> sağlık</a:t>
            </a:r>
          </a:p>
          <a:p>
            <a:pPr algn="l" marL="261051" indent="-261051">
              <a:spcBef>
                <a:spcPts val="0"/>
              </a:spcBef>
              <a:spcAft>
                <a:spcPts val="600"/>
              </a:spcAft>
            </a:pPr>
            <a:r>
              <a:rPr lang="tr-TR" sz="2100" b="1" i="0">
                <a:solidFill>
                  <a:srgbClr val="2C6696"/>
                </a:solidFill>
                <a:latin typeface="Calibri"/>
              </a:rPr>
              <a:t>•  </a:t>
            </a:r>
            <a:r>
              <a:rPr lang="tr-TR" sz="2100" b="1" i="0">
                <a:solidFill>
                  <a:srgbClr val="262626"/>
                </a:solidFill>
                <a:latin typeface="Calibri"/>
              </a:rPr>
              <a:t>muhafaza:</a:t>
            </a:r>
            <a:r>
              <a:rPr lang="tr-TR" sz="2100" b="0" i="0">
                <a:solidFill>
                  <a:srgbClr val="262626"/>
                </a:solidFill>
                <a:latin typeface="Calibri"/>
              </a:rPr>
              <a:t> koruma</a:t>
            </a:r>
          </a:p>
          <a:p>
            <a:pPr algn="l" marL="261051" indent="-261051">
              <a:spcBef>
                <a:spcPts val="0"/>
              </a:spcBef>
              <a:spcAft>
                <a:spcPts val="600"/>
              </a:spcAft>
            </a:pPr>
            <a:r>
              <a:rPr lang="tr-TR" sz="2100" b="1" i="0">
                <a:solidFill>
                  <a:srgbClr val="2C6696"/>
                </a:solidFill>
                <a:latin typeface="Calibri"/>
              </a:rPr>
              <a:t>•  </a:t>
            </a:r>
            <a:r>
              <a:rPr lang="tr-TR" sz="2100" b="1" i="0">
                <a:solidFill>
                  <a:srgbClr val="262626"/>
                </a:solidFill>
                <a:latin typeface="Calibri"/>
              </a:rPr>
              <a:t>takviye:</a:t>
            </a:r>
            <a:r>
              <a:rPr lang="tr-TR" sz="2100" b="0" i="0">
                <a:solidFill>
                  <a:srgbClr val="262626"/>
                </a:solidFill>
                <a:latin typeface="Calibri"/>
              </a:rPr>
              <a:t> güçlendirme</a:t>
            </a:r>
          </a:p>
          <a:p>
            <a:pPr algn="l" marL="261051" indent="-261051">
              <a:spcBef>
                <a:spcPts val="0"/>
              </a:spcBef>
              <a:spcAft>
                <a:spcPts val="600"/>
              </a:spcAft>
            </a:pPr>
            <a:r>
              <a:rPr lang="tr-TR" sz="2100" b="1" i="0">
                <a:solidFill>
                  <a:srgbClr val="2C6696"/>
                </a:solidFill>
                <a:latin typeface="Calibri"/>
              </a:rPr>
              <a:t>•  </a:t>
            </a:r>
            <a:r>
              <a:rPr lang="tr-TR" sz="2100" b="1" i="0">
                <a:solidFill>
                  <a:srgbClr val="262626"/>
                </a:solidFill>
                <a:latin typeface="Calibri"/>
              </a:rPr>
              <a:t>bu suretle:</a:t>
            </a:r>
            <a:r>
              <a:rPr lang="tr-TR" sz="2100" b="0" i="0">
                <a:solidFill>
                  <a:srgbClr val="262626"/>
                </a:solidFill>
                <a:latin typeface="Calibri"/>
              </a:rPr>
              <a:t> böylece</a:t>
            </a:r>
          </a:p>
          <a:p>
            <a:pPr algn="l" marL="261051" indent="-261051">
              <a:spcBef>
                <a:spcPts val="0"/>
              </a:spcBef>
              <a:spcAft>
                <a:spcPts val="0"/>
              </a:spcAft>
            </a:pPr>
            <a:r>
              <a:rPr lang="tr-TR" sz="2100" b="1" i="0">
                <a:solidFill>
                  <a:srgbClr val="2C6696"/>
                </a:solidFill>
                <a:latin typeface="Calibri"/>
              </a:rPr>
              <a:t>•  </a:t>
            </a:r>
            <a:r>
              <a:rPr lang="tr-TR" sz="2100" b="1" i="0">
                <a:solidFill>
                  <a:srgbClr val="262626"/>
                </a:solidFill>
                <a:latin typeface="Calibri"/>
              </a:rPr>
              <a:t>dinç:</a:t>
            </a:r>
            <a:r>
              <a:rPr lang="tr-TR" sz="2100" b="0" i="0">
                <a:solidFill>
                  <a:srgbClr val="262626"/>
                </a:solidFill>
                <a:latin typeface="Calibri"/>
              </a:rPr>
              <a:t> sağlıklı ve güçlü</a:t>
            </a:r>
          </a:p>
        </p:txBody>
      </p:sp>
      <p:sp>
        <p:nvSpPr>
          <p:cNvPr id="15" name="Rounded Rectangle 14"/>
          <p:cNvSpPr/>
          <p:nvPr/>
        </p:nvSpPr>
        <p:spPr>
          <a:xfrm>
            <a:off x="502920" y="5102352"/>
            <a:ext cx="11185855" cy="1188720"/>
          </a:xfrm>
          <a:prstGeom prst="roundRect">
            <a:avLst>
              <a:gd name="adj" fmla="val 8000"/>
            </a:avLst>
          </a:prstGeom>
          <a:solidFill>
            <a:srgbClr val="FFF3D1"/>
          </a:solidFill>
          <a:ln>
            <a:noFill/>
          </a:ln>
          <a:effectLst/>
        </p:spPr>
        <p:txBody>
          <a:bodyPr rtlCol="0" anchor="ctr" wrap="square" lIns="274320" rIns="274320" tIns="73152" bIns="73152">
            <a:noAutofit/>
          </a:bodyPr>
          <a:lstStyle/>
          <a:p>
            <a:pPr algn="l">
              <a:spcBef>
                <a:spcPts val="0"/>
              </a:spcBef>
              <a:spcAft>
                <a:spcPts val="0"/>
              </a:spcAft>
            </a:pPr>
            <a:r>
              <a:rPr lang="tr-TR" sz="2200" b="1" i="0">
                <a:solidFill>
                  <a:srgbClr val="262626"/>
                </a:solidFill>
                <a:latin typeface="Calibri"/>
              </a:rPr>
              <a:t>Bu söz nüfusla ilgili hangi hedefleri içeriyor? 26. haftadaki hangi politika türlerine işaret ediyor?</a:t>
            </a:r>
          </a:p>
        </p:txBody>
      </p:sp>
      <p:sp>
        <p:nvSpPr>
          <p:cNvPr id="16" name="TextBox 15"/>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7" name="Rounded Rectangle 16"/>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163</a:t>
            </a:r>
          </a:p>
        </p:txBody>
      </p:sp>
      <p:sp>
        <p:nvSpPr>
          <p:cNvPr id="18" name="TextBox 17"/>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316 / 379</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Atatürk ve nüfus: 1 Mart 1922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Rounded Rectangle 5"/>
          <p:cNvSpPr/>
          <p:nvPr/>
        </p:nvSpPr>
        <p:spPr>
          <a:xfrm>
            <a:off x="502920" y="1216152"/>
            <a:ext cx="6766560" cy="3246120"/>
          </a:xfrm>
          <a:prstGeom prst="roundRect">
            <a:avLst>
              <a:gd name="adj" fmla="val 8000"/>
            </a:avLst>
          </a:prstGeom>
          <a:solidFill>
            <a:srgbClr val="F0F0F0"/>
          </a:solidFill>
          <a:ln>
            <a:noFill/>
          </a:ln>
          <a:effectLst/>
        </p:spPr>
        <p:txBody>
          <a:bodyPr rtlCol="0" anchor="ctr"/>
          <a:lstStyle/>
          <a:p/>
        </p:txBody>
      </p:sp>
      <p:sp>
        <p:nvSpPr>
          <p:cNvPr id="7" name="Rectangle 6"/>
          <p:cNvSpPr/>
          <p:nvPr/>
        </p:nvSpPr>
        <p:spPr>
          <a:xfrm>
            <a:off x="502920" y="1216152"/>
            <a:ext cx="118872" cy="3246120"/>
          </a:xfrm>
          <a:prstGeom prst="rect">
            <a:avLst/>
          </a:prstGeom>
          <a:solidFill>
            <a:srgbClr val="FCC021"/>
          </a:solidFill>
          <a:ln>
            <a:noFill/>
          </a:ln>
          <a:effectLst/>
        </p:spPr>
        <p:txBody>
          <a:bodyPr rtlCol="0" anchor="ctr"/>
          <a:lstStyle/>
          <a:p/>
        </p:txBody>
      </p:sp>
      <p:sp>
        <p:nvSpPr>
          <p:cNvPr id="8" name="TextBox 7"/>
          <p:cNvSpPr txBox="1"/>
          <p:nvPr/>
        </p:nvSpPr>
        <p:spPr>
          <a:xfrm>
            <a:off x="777240" y="1216152"/>
            <a:ext cx="6355080" cy="3246120"/>
          </a:xfrm>
          <a:prstGeom prst="rect">
            <a:avLst/>
          </a:prstGeom>
          <a:noFill/>
        </p:spPr>
        <p:txBody>
          <a:bodyPr wrap="square" anchor="ctr" lIns="73152" rIns="73152" tIns="36576" bIns="36576">
            <a:noAutofit/>
          </a:bodyPr>
          <a:lstStyle/>
          <a:p>
            <a:pPr algn="l">
              <a:spcBef>
                <a:spcPts val="0"/>
              </a:spcBef>
              <a:spcAft>
                <a:spcPts val="0"/>
              </a:spcAft>
            </a:pPr>
            <a:r>
              <a:rPr lang="tr-TR" sz="2500" b="0" i="1">
                <a:solidFill>
                  <a:srgbClr val="262626"/>
                </a:solidFill>
                <a:latin typeface="Calibri"/>
              </a:rPr>
              <a:t>“Genel sağlık konusunda takip ettiğimiz gaye şudur: Milletimizin sıhhatinin muhafaza ve takviyesi, nüfusun çoğaltılması, hastalıkların ortadan kaldırılması, bu suretle milletin dinç bir beden olarak yetiştirilmesi.”</a:t>
            </a:r>
          </a:p>
        </p:txBody>
      </p:sp>
      <p:sp>
        <p:nvSpPr>
          <p:cNvPr id="9" name="TextBox 8"/>
          <p:cNvSpPr txBox="1"/>
          <p:nvPr/>
        </p:nvSpPr>
        <p:spPr>
          <a:xfrm>
            <a:off x="502920" y="4507992"/>
            <a:ext cx="6766560" cy="457200"/>
          </a:xfrm>
          <a:prstGeom prst="rect">
            <a:avLst/>
          </a:prstGeom>
          <a:noFill/>
        </p:spPr>
        <p:txBody>
          <a:bodyPr wrap="square" anchor="t" lIns="73152" rIns="73152" tIns="36576" bIns="36576">
            <a:noAutofit/>
          </a:bodyPr>
          <a:lstStyle/>
          <a:p>
            <a:pPr algn="r">
              <a:spcBef>
                <a:spcPts val="0"/>
              </a:spcBef>
              <a:spcAft>
                <a:spcPts val="0"/>
              </a:spcAft>
            </a:pPr>
            <a:r>
              <a:rPr lang="tr-TR" sz="1900" b="1" i="0">
                <a:solidFill>
                  <a:srgbClr val="4F4F4F"/>
                </a:solidFill>
                <a:latin typeface="Calibri"/>
              </a:rPr>
              <a:t>Mustafa Kemal Atatürk, 1 Mart 1922</a:t>
            </a:r>
          </a:p>
        </p:txBody>
      </p:sp>
      <p:sp>
        <p:nvSpPr>
          <p:cNvPr id="10" name="Rounded Rectangle 9"/>
          <p:cNvSpPr/>
          <p:nvPr/>
        </p:nvSpPr>
        <p:spPr>
          <a:xfrm>
            <a:off x="7498080" y="1216152"/>
            <a:ext cx="4190695" cy="2103120"/>
          </a:xfrm>
          <a:prstGeom prst="roundRect">
            <a:avLst>
              <a:gd name="adj" fmla="val 6000"/>
            </a:avLst>
          </a:prstGeom>
          <a:solidFill>
            <a:srgbClr val="E3F1E4"/>
          </a:solidFill>
          <a:ln>
            <a:noFill/>
          </a:ln>
          <a:effectLst/>
        </p:spPr>
        <p:txBody>
          <a:bodyPr rtlCol="0" anchor="ctr"/>
          <a:lstStyle/>
          <a:p/>
        </p:txBody>
      </p:sp>
      <p:sp>
        <p:nvSpPr>
          <p:cNvPr id="11" name="Rectangle 10"/>
          <p:cNvSpPr/>
          <p:nvPr/>
        </p:nvSpPr>
        <p:spPr>
          <a:xfrm>
            <a:off x="7498080" y="1216152"/>
            <a:ext cx="109728" cy="2103120"/>
          </a:xfrm>
          <a:prstGeom prst="rect">
            <a:avLst/>
          </a:prstGeom>
          <a:solidFill>
            <a:srgbClr val="2E7D32"/>
          </a:solidFill>
          <a:ln>
            <a:noFill/>
          </a:ln>
          <a:effectLst/>
        </p:spPr>
        <p:txBody>
          <a:bodyPr rtlCol="0" anchor="ctr"/>
          <a:lstStyle/>
          <a:p/>
        </p:txBody>
      </p:sp>
      <p:sp>
        <p:nvSpPr>
          <p:cNvPr id="12" name="TextBox 11"/>
          <p:cNvSpPr txBox="1"/>
          <p:nvPr/>
        </p:nvSpPr>
        <p:spPr>
          <a:xfrm>
            <a:off x="7726680" y="1271016"/>
            <a:ext cx="3870655" cy="1993392"/>
          </a:xfrm>
          <a:prstGeom prst="rect">
            <a:avLst/>
          </a:prstGeom>
          <a:noFill/>
        </p:spPr>
        <p:txBody>
          <a:bodyPr wrap="square" anchor="ctr" lIns="73152" rIns="73152" tIns="36576" bIns="36576">
            <a:noAutofit/>
          </a:bodyPr>
          <a:lstStyle/>
          <a:p>
            <a:pPr algn="l">
              <a:spcBef>
                <a:spcPts val="0"/>
              </a:spcBef>
              <a:spcAft>
                <a:spcPts val="400"/>
              </a:spcAft>
            </a:pPr>
            <a:r>
              <a:rPr lang="tr-TR" sz="1900" b="1" i="0">
                <a:solidFill>
                  <a:srgbClr val="2E7D32"/>
                </a:solidFill>
                <a:latin typeface="Calibri"/>
              </a:rPr>
              <a:t>Hedefler</a:t>
            </a:r>
          </a:p>
          <a:p>
            <a:pPr algn="l">
              <a:spcBef>
                <a:spcPts val="0"/>
              </a:spcBef>
              <a:spcAft>
                <a:spcPts val="500"/>
              </a:spcAft>
            </a:pPr>
            <a:r>
              <a:rPr lang="tr-TR" sz="1900" b="0" i="0">
                <a:solidFill>
                  <a:srgbClr val="262626"/>
                </a:solidFill>
                <a:latin typeface="Calibri"/>
              </a:rPr>
              <a:t>Milletin sağlığını korumak ve güçlendirmek</a:t>
            </a:r>
          </a:p>
          <a:p>
            <a:pPr algn="l">
              <a:spcBef>
                <a:spcPts val="0"/>
              </a:spcBef>
              <a:spcAft>
                <a:spcPts val="0"/>
              </a:spcAft>
            </a:pPr>
            <a:r>
              <a:rPr lang="tr-TR" sz="1900" b="0" i="0">
                <a:solidFill>
                  <a:srgbClr val="262626"/>
                </a:solidFill>
                <a:latin typeface="Calibri"/>
              </a:rPr>
              <a:t>Nüfusu çoğaltmak · hastalıkları ortadan kaldırmak</a:t>
            </a:r>
          </a:p>
        </p:txBody>
      </p:sp>
      <p:sp>
        <p:nvSpPr>
          <p:cNvPr id="13" name="Rounded Rectangle 12"/>
          <p:cNvSpPr/>
          <p:nvPr/>
        </p:nvSpPr>
        <p:spPr>
          <a:xfrm>
            <a:off x="7498080" y="3456432"/>
            <a:ext cx="4190695" cy="1508760"/>
          </a:xfrm>
          <a:prstGeom prst="roundRect">
            <a:avLst>
              <a:gd name="adj" fmla="val 6000"/>
            </a:avLst>
          </a:prstGeom>
          <a:solidFill>
            <a:srgbClr val="E3F1E4"/>
          </a:solidFill>
          <a:ln>
            <a:noFill/>
          </a:ln>
          <a:effectLst/>
        </p:spPr>
        <p:txBody>
          <a:bodyPr rtlCol="0" anchor="ctr"/>
          <a:lstStyle/>
          <a:p/>
        </p:txBody>
      </p:sp>
      <p:sp>
        <p:nvSpPr>
          <p:cNvPr id="14" name="Rectangle 13"/>
          <p:cNvSpPr/>
          <p:nvPr/>
        </p:nvSpPr>
        <p:spPr>
          <a:xfrm>
            <a:off x="7498080" y="3456432"/>
            <a:ext cx="109728" cy="1508760"/>
          </a:xfrm>
          <a:prstGeom prst="rect">
            <a:avLst/>
          </a:prstGeom>
          <a:solidFill>
            <a:srgbClr val="2E7D32"/>
          </a:solidFill>
          <a:ln>
            <a:noFill/>
          </a:ln>
          <a:effectLst/>
        </p:spPr>
        <p:txBody>
          <a:bodyPr rtlCol="0" anchor="ctr"/>
          <a:lstStyle/>
          <a:p/>
        </p:txBody>
      </p:sp>
      <p:sp>
        <p:nvSpPr>
          <p:cNvPr id="15" name="TextBox 14"/>
          <p:cNvSpPr txBox="1"/>
          <p:nvPr/>
        </p:nvSpPr>
        <p:spPr>
          <a:xfrm>
            <a:off x="7726680" y="3511296"/>
            <a:ext cx="3870655" cy="1399032"/>
          </a:xfrm>
          <a:prstGeom prst="rect">
            <a:avLst/>
          </a:prstGeom>
          <a:noFill/>
        </p:spPr>
        <p:txBody>
          <a:bodyPr wrap="square" anchor="ctr" lIns="73152" rIns="73152" tIns="36576" bIns="36576">
            <a:noAutofit/>
          </a:bodyPr>
          <a:lstStyle/>
          <a:p>
            <a:pPr algn="l">
              <a:spcBef>
                <a:spcPts val="0"/>
              </a:spcBef>
              <a:spcAft>
                <a:spcPts val="400"/>
              </a:spcAft>
            </a:pPr>
            <a:r>
              <a:rPr lang="tr-TR" sz="1900" b="1" i="0">
                <a:solidFill>
                  <a:srgbClr val="2E7D32"/>
                </a:solidFill>
                <a:latin typeface="Calibri"/>
              </a:rPr>
              <a:t>Amaç</a:t>
            </a:r>
          </a:p>
          <a:p>
            <a:pPr algn="l">
              <a:spcBef>
                <a:spcPts val="0"/>
              </a:spcBef>
              <a:spcAft>
                <a:spcPts val="0"/>
              </a:spcAft>
            </a:pPr>
            <a:r>
              <a:rPr lang="tr-TR" sz="1900" b="0" i="0">
                <a:solidFill>
                  <a:srgbClr val="262626"/>
                </a:solidFill>
                <a:latin typeface="Calibri"/>
              </a:rPr>
              <a:t>Sağlıklı ve güçlü bir millet yetiştirmek</a:t>
            </a:r>
          </a:p>
        </p:txBody>
      </p:sp>
      <p:sp>
        <p:nvSpPr>
          <p:cNvPr id="16" name="Rounded Rectangle 15"/>
          <p:cNvSpPr/>
          <p:nvPr/>
        </p:nvSpPr>
        <p:spPr>
          <a:xfrm>
            <a:off x="502920" y="5102352"/>
            <a:ext cx="11185855" cy="1188720"/>
          </a:xfrm>
          <a:prstGeom prst="roundRect">
            <a:avLst>
              <a:gd name="adj" fmla="val 8000"/>
            </a:avLst>
          </a:prstGeom>
          <a:solidFill>
            <a:srgbClr val="E3F1E4"/>
          </a:solidFill>
          <a:ln w="19050">
            <a:solidFill>
              <a:srgbClr val="2E7D32"/>
            </a:solidFill>
          </a:ln>
          <a:effectLst/>
        </p:spPr>
        <p:txBody>
          <a:bodyPr rtlCol="0" anchor="ctr" wrap="square" lIns="274320" rIns="274320" tIns="73152" bIns="73152">
            <a:noAutofit/>
          </a:bodyPr>
          <a:lstStyle/>
          <a:p>
            <a:pPr algn="l">
              <a:spcBef>
                <a:spcPts val="0"/>
              </a:spcBef>
              <a:spcAft>
                <a:spcPts val="0"/>
              </a:spcAft>
            </a:pPr>
            <a:r>
              <a:rPr lang="tr-TR" sz="2000" b="0" i="0">
                <a:solidFill>
                  <a:srgbClr val="262626"/>
                </a:solidFill>
                <a:latin typeface="Calibri"/>
              </a:rPr>
              <a:t>“Nüfusun çoğaltılması” → </a:t>
            </a:r>
            <a:r>
              <a:rPr lang="tr-TR" sz="2000" b="1" i="0">
                <a:solidFill>
                  <a:srgbClr val="262626"/>
                </a:solidFill>
                <a:latin typeface="Calibri"/>
              </a:rPr>
              <a:t>nüfus artış hızını artırma</a:t>
            </a:r>
            <a:r>
              <a:rPr lang="tr-TR" sz="2000" b="0" i="0">
                <a:solidFill>
                  <a:srgbClr val="262626"/>
                </a:solidFill>
                <a:latin typeface="Calibri"/>
              </a:rPr>
              <a:t> · “sıhhatin muhafaza ve takviyesi”, “hastalıkların ortadan kaldırılması” → </a:t>
            </a:r>
            <a:r>
              <a:rPr lang="tr-TR" sz="2000" b="1" i="0">
                <a:solidFill>
                  <a:srgbClr val="262626"/>
                </a:solidFill>
                <a:latin typeface="Calibri"/>
              </a:rPr>
              <a:t>demografik yapıyı iyileştirme</a:t>
            </a:r>
            <a:r>
              <a:rPr lang="tr-TR" sz="2000" b="0" i="0">
                <a:solidFill>
                  <a:srgbClr val="262626"/>
                </a:solidFill>
                <a:latin typeface="Calibri"/>
              </a:rPr>
              <a:t> (sağlık)</a:t>
            </a:r>
          </a:p>
        </p:txBody>
      </p:sp>
      <p:sp>
        <p:nvSpPr>
          <p:cNvPr id="17" name="TextBox 1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8" name="Rounded Rectangle 17"/>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163</a:t>
            </a:r>
          </a:p>
        </p:txBody>
      </p:sp>
      <p:sp>
        <p:nvSpPr>
          <p:cNvPr id="19" name="TextBox 1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317 / 379</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29</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Kitaba göre Türkiye'nin nüfus politikaları, artış hızını kontrol etmenin yanında hangisini de amaçlamıştır?</a:t>
            </a:r>
          </a:p>
        </p:txBody>
      </p:sp>
      <p:sp>
        <p:nvSpPr>
          <p:cNvPr id="7" name="Rounded Rectangle 6"/>
          <p:cNvSpPr/>
          <p:nvPr/>
        </p:nvSpPr>
        <p:spPr>
          <a:xfrm>
            <a:off x="502920" y="2633472"/>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694736"/>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Toplumun refahını artırmayı</a:t>
            </a:r>
          </a:p>
        </p:txBody>
      </p:sp>
      <p:sp>
        <p:nvSpPr>
          <p:cNvPr id="10" name="Rounded Rectangle 9"/>
          <p:cNvSpPr/>
          <p:nvPr/>
        </p:nvSpPr>
        <p:spPr>
          <a:xfrm>
            <a:off x="502920" y="3368649"/>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429913"/>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368649"/>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Nüfusu tek bir bölgede toplamayı</a:t>
            </a:r>
          </a:p>
        </p:txBody>
      </p:sp>
      <p:sp>
        <p:nvSpPr>
          <p:cNvPr id="13" name="Rounded Rectangle 12"/>
          <p:cNvSpPr/>
          <p:nvPr/>
        </p:nvSpPr>
        <p:spPr>
          <a:xfrm>
            <a:off x="502920" y="4103826"/>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4165090"/>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4103826"/>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Göçü bütünüyle durdurmayı</a:t>
            </a:r>
          </a:p>
        </p:txBody>
      </p:sp>
      <p:sp>
        <p:nvSpPr>
          <p:cNvPr id="16" name="Rounded Rectangle 15"/>
          <p:cNvSpPr/>
          <p:nvPr/>
        </p:nvSpPr>
        <p:spPr>
          <a:xfrm>
            <a:off x="502920" y="4839003"/>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900267"/>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839003"/>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Doğum oranını her yıl aynı tutmayı</a:t>
            </a:r>
          </a:p>
        </p:txBody>
      </p:sp>
      <p:sp>
        <p:nvSpPr>
          <p:cNvPr id="19" name="Rounded Rectangle 18"/>
          <p:cNvSpPr/>
          <p:nvPr/>
        </p:nvSpPr>
        <p:spPr>
          <a:xfrm>
            <a:off x="502920" y="5574180"/>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5635444"/>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5574180"/>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Kırsal nüfusu artırmayı</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163</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318 / 379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29</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Kitaba göre Türkiye'nin nüfus politikaları, artış hızını kontrol etmenin yanında hangisini de amaçlamıştır?</a:t>
            </a:r>
          </a:p>
        </p:txBody>
      </p:sp>
      <p:sp>
        <p:nvSpPr>
          <p:cNvPr id="7" name="Rounded Rectangle 6"/>
          <p:cNvSpPr/>
          <p:nvPr/>
        </p:nvSpPr>
        <p:spPr>
          <a:xfrm>
            <a:off x="502920" y="2633472"/>
            <a:ext cx="11185855" cy="415137"/>
          </a:xfrm>
          <a:prstGeom prst="roundRect">
            <a:avLst>
              <a:gd name="adj" fmla="val 30000"/>
            </a:avLst>
          </a:prstGeom>
          <a:solidFill>
            <a:srgbClr val="E3F1E4"/>
          </a:solidFill>
          <a:ln w="31750">
            <a:solidFill>
              <a:srgbClr val="2E7D32"/>
            </a:solidFill>
          </a:ln>
          <a:effectLst/>
        </p:spPr>
        <p:txBody>
          <a:bodyPr rtlCol="0" anchor="ctr"/>
          <a:lstStyle/>
          <a:p/>
        </p:txBody>
      </p:sp>
      <p:sp>
        <p:nvSpPr>
          <p:cNvPr id="8" name="Oval 7"/>
          <p:cNvSpPr/>
          <p:nvPr/>
        </p:nvSpPr>
        <p:spPr>
          <a:xfrm>
            <a:off x="594360" y="2589580"/>
            <a:ext cx="502920" cy="50292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262626"/>
                </a:solidFill>
                <a:latin typeface="Calibri"/>
              </a:rPr>
              <a:t>Toplumun refahını artırmayı</a:t>
            </a:r>
          </a:p>
        </p:txBody>
      </p:sp>
      <p:sp>
        <p:nvSpPr>
          <p:cNvPr id="10" name="Rounded Rectangle 9"/>
          <p:cNvSpPr/>
          <p:nvPr/>
        </p:nvSpPr>
        <p:spPr>
          <a:xfrm>
            <a:off x="502920" y="315833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11444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15833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Nüfusu tek bir bölgede toplamayı</a:t>
            </a:r>
          </a:p>
        </p:txBody>
      </p:sp>
      <p:sp>
        <p:nvSpPr>
          <p:cNvPr id="13" name="Rounded Rectangle 12"/>
          <p:cNvSpPr/>
          <p:nvPr/>
        </p:nvSpPr>
        <p:spPr>
          <a:xfrm>
            <a:off x="502920" y="368320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363931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368320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Göçü bütünüyle durdurmayı</a:t>
            </a:r>
          </a:p>
        </p:txBody>
      </p:sp>
      <p:sp>
        <p:nvSpPr>
          <p:cNvPr id="16" name="Rounded Rectangle 15"/>
          <p:cNvSpPr/>
          <p:nvPr/>
        </p:nvSpPr>
        <p:spPr>
          <a:xfrm>
            <a:off x="502920" y="420806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16417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20806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Doğum oranını her yıl aynı tutmayı</a:t>
            </a:r>
          </a:p>
        </p:txBody>
      </p:sp>
      <p:sp>
        <p:nvSpPr>
          <p:cNvPr id="19" name="Rounded Rectangle 18"/>
          <p:cNvSpPr/>
          <p:nvPr/>
        </p:nvSpPr>
        <p:spPr>
          <a:xfrm>
            <a:off x="502920" y="473293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468904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473293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Kırsal nüfusu artırmayı</a:t>
            </a:r>
          </a:p>
        </p:txBody>
      </p:sp>
      <p:sp>
        <p:nvSpPr>
          <p:cNvPr id="22" name="Rounded Rectangle 21"/>
          <p:cNvSpPr/>
          <p:nvPr/>
        </p:nvSpPr>
        <p:spPr>
          <a:xfrm>
            <a:off x="502920" y="5266944"/>
            <a:ext cx="11185855" cy="100584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2000" b="0" i="0">
                <a:solidFill>
                  <a:srgbClr val="262626"/>
                </a:solidFill>
                <a:latin typeface="Calibri"/>
              </a:rPr>
              <a:t>Nüfus politikaları; kalkınma hamlelerini gerçekleştirmeyi, toplumun refahını artırmayı, nüfusun nitelik ve niceliğini geliştirmeyi de amaçlamıştır (s. 163).</a:t>
            </a:r>
          </a:p>
        </p:txBody>
      </p: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163</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319 / 379</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Etkinlik: Türkiye'nin Nüfus Politikası</a:t>
            </a:r>
          </a:p>
        </p:txBody>
      </p:sp>
      <p:sp>
        <p:nvSpPr>
          <p:cNvPr id="5" name="Rounded Rectangle 4"/>
          <p:cNvSpPr/>
          <p:nvPr/>
        </p:nvSpPr>
        <p:spPr>
          <a:xfrm>
            <a:off x="9555480" y="201168"/>
            <a:ext cx="2221992" cy="475488"/>
          </a:xfrm>
          <a:prstGeom prst="roundRect">
            <a:avLst>
              <a:gd name="adj" fmla="val 50000"/>
            </a:avLst>
          </a:prstGeom>
          <a:solidFill>
            <a:srgbClr val="7A4EA0"/>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ETKİNLİK</a:t>
            </a:r>
          </a:p>
        </p:txBody>
      </p:sp>
      <p:sp>
        <p:nvSpPr>
          <p:cNvPr id="6" name="Rounded Rectangle 5"/>
          <p:cNvSpPr/>
          <p:nvPr/>
        </p:nvSpPr>
        <p:spPr>
          <a:xfrm>
            <a:off x="502920" y="1216152"/>
            <a:ext cx="11185855" cy="914400"/>
          </a:xfrm>
          <a:prstGeom prst="roundRect">
            <a:avLst>
              <a:gd name="adj" fmla="val 8000"/>
            </a:avLst>
          </a:prstGeom>
          <a:solidFill>
            <a:srgbClr val="FFF3D1"/>
          </a:solidFill>
          <a:ln>
            <a:noFill/>
          </a:ln>
          <a:effectLst/>
        </p:spPr>
        <p:txBody>
          <a:bodyPr rtlCol="0" anchor="ctr"/>
          <a:lstStyle/>
          <a:p/>
        </p:txBody>
      </p:sp>
      <p:sp>
        <p:nvSpPr>
          <p:cNvPr id="7" name="TextBox 6"/>
          <p:cNvSpPr txBox="1"/>
          <p:nvPr/>
        </p:nvSpPr>
        <p:spPr>
          <a:xfrm>
            <a:off x="640080" y="1271016"/>
            <a:ext cx="1143000" cy="429768"/>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D3373A"/>
                </a:solidFill>
                <a:latin typeface="Calibri"/>
              </a:rPr>
              <a:t>Amaç</a:t>
            </a:r>
          </a:p>
        </p:txBody>
      </p:sp>
      <p:sp>
        <p:nvSpPr>
          <p:cNvPr id="8" name="TextBox 7"/>
          <p:cNvSpPr txBox="1"/>
          <p:nvPr/>
        </p:nvSpPr>
        <p:spPr>
          <a:xfrm>
            <a:off x="1783080" y="1271016"/>
            <a:ext cx="9722815" cy="429768"/>
          </a:xfrm>
          <a:prstGeom prst="rect">
            <a:avLst/>
          </a:prstGeom>
          <a:noFill/>
        </p:spPr>
        <p:txBody>
          <a:bodyPr wrap="square" anchor="ctr" lIns="73152" rIns="73152" tIns="36576" bIns="36576">
            <a:noAutofit/>
          </a:bodyPr>
          <a:lstStyle/>
          <a:p>
            <a:pPr algn="l">
              <a:spcBef>
                <a:spcPts val="0"/>
              </a:spcBef>
              <a:spcAft>
                <a:spcPts val="0"/>
              </a:spcAft>
            </a:pPr>
            <a:r>
              <a:rPr lang="tr-TR" sz="1800" b="0" i="1">
                <a:solidFill>
                  <a:srgbClr val="262626"/>
                </a:solidFill>
                <a:latin typeface="Calibri"/>
              </a:rPr>
              <a:t>Türkiye’nin nüfus özelliklerini analiz ederek izlenmesi gereken nüfus politikasını belirleyebilme</a:t>
            </a:r>
          </a:p>
        </p:txBody>
      </p:sp>
      <p:sp>
        <p:nvSpPr>
          <p:cNvPr id="9" name="TextBox 8"/>
          <p:cNvSpPr txBox="1"/>
          <p:nvPr/>
        </p:nvSpPr>
        <p:spPr>
          <a:xfrm>
            <a:off x="640080" y="1673352"/>
            <a:ext cx="1143000" cy="402336"/>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D3373A"/>
                </a:solidFill>
                <a:latin typeface="Calibri"/>
              </a:rPr>
              <a:t>Beceri</a:t>
            </a:r>
          </a:p>
        </p:txBody>
      </p:sp>
      <p:sp>
        <p:nvSpPr>
          <p:cNvPr id="10" name="TextBox 9"/>
          <p:cNvSpPr txBox="1"/>
          <p:nvPr/>
        </p:nvSpPr>
        <p:spPr>
          <a:xfrm>
            <a:off x="1783080" y="1673352"/>
            <a:ext cx="9722815" cy="402336"/>
          </a:xfrm>
          <a:prstGeom prst="rect">
            <a:avLst/>
          </a:prstGeom>
          <a:noFill/>
        </p:spPr>
        <p:txBody>
          <a:bodyPr wrap="square" anchor="ctr" lIns="73152" rIns="73152" tIns="36576" bIns="36576">
            <a:noAutofit/>
          </a:bodyPr>
          <a:lstStyle/>
          <a:p>
            <a:pPr algn="l">
              <a:spcBef>
                <a:spcPts val="0"/>
              </a:spcBef>
              <a:spcAft>
                <a:spcPts val="0"/>
              </a:spcAft>
            </a:pPr>
            <a:r>
              <a:rPr lang="tr-TR" sz="1800" b="0" i="1">
                <a:solidFill>
                  <a:srgbClr val="262626"/>
                </a:solidFill>
                <a:latin typeface="Calibri"/>
              </a:rPr>
              <a:t>Tablo, Grafik, Şekil ve/veya Diyagram Okuma ve Yorumlama</a:t>
            </a:r>
          </a:p>
        </p:txBody>
      </p:sp>
      <p:sp>
        <p:nvSpPr>
          <p:cNvPr id="11" name="TextBox 10"/>
          <p:cNvSpPr txBox="1"/>
          <p:nvPr/>
        </p:nvSpPr>
        <p:spPr>
          <a:xfrm>
            <a:off x="502920" y="2221992"/>
            <a:ext cx="11185855" cy="502920"/>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262626"/>
                </a:solidFill>
                <a:latin typeface="Calibri"/>
              </a:rPr>
              <a:t>Türkiye’nin nüfus özellikleri ve piramitlerinden yararlanarak etkinliği yapınız.</a:t>
            </a:r>
          </a:p>
        </p:txBody>
      </p:sp>
      <p:sp>
        <p:nvSpPr>
          <p:cNvPr id="12" name="Rounded Rectangle 11"/>
          <p:cNvSpPr/>
          <p:nvPr/>
        </p:nvSpPr>
        <p:spPr>
          <a:xfrm>
            <a:off x="502920" y="2862072"/>
            <a:ext cx="11185855" cy="3383280"/>
          </a:xfrm>
          <a:prstGeom prst="roundRect">
            <a:avLst>
              <a:gd name="adj" fmla="val 6000"/>
            </a:avLst>
          </a:prstGeom>
          <a:solidFill>
            <a:srgbClr val="F0F0F0"/>
          </a:solidFill>
          <a:ln>
            <a:noFill/>
          </a:ln>
          <a:effectLst/>
        </p:spPr>
        <p:txBody>
          <a:bodyPr rtlCol="0" anchor="ctr"/>
          <a:lstStyle/>
          <a:p/>
        </p:txBody>
      </p:sp>
      <p:sp>
        <p:nvSpPr>
          <p:cNvPr id="13" name="Rounded Rectangle 12"/>
          <p:cNvSpPr/>
          <p:nvPr/>
        </p:nvSpPr>
        <p:spPr>
          <a:xfrm>
            <a:off x="502920" y="2862072"/>
            <a:ext cx="1463040" cy="3383280"/>
          </a:xfrm>
          <a:prstGeom prst="roundRect">
            <a:avLst>
              <a:gd name="adj" fmla="val 8000"/>
            </a:avLst>
          </a:prstGeom>
          <a:solidFill>
            <a:srgbClr val="7A4EA0"/>
          </a:solidFill>
          <a:ln>
            <a:noFill/>
          </a:ln>
          <a:effectLst/>
        </p:spPr>
        <p:txBody>
          <a:bodyPr rtlCol="0" anchor="ctr" wrap="square" lIns="128016" rIns="128016" tIns="73152" bIns="73152">
            <a:noAutofit/>
          </a:bodyPr>
          <a:lstStyle/>
          <a:p>
            <a:pPr algn="ctr">
              <a:spcBef>
                <a:spcPts val="0"/>
              </a:spcBef>
              <a:spcAft>
                <a:spcPts val="400"/>
              </a:spcAft>
            </a:pPr>
            <a:r>
              <a:rPr lang="tr-TR" sz="2200" b="1" i="0">
                <a:solidFill>
                  <a:srgbClr val="FFFFFF"/>
                </a:solidFill>
                <a:latin typeface="Calibri"/>
              </a:rPr>
              <a:t>Türkiye</a:t>
            </a:r>
          </a:p>
          <a:p>
            <a:pPr algn="ctr">
              <a:spcBef>
                <a:spcPts val="0"/>
              </a:spcBef>
              <a:spcAft>
                <a:spcPts val="0"/>
              </a:spcAft>
            </a:pPr>
            <a:r>
              <a:rPr lang="tr-TR" sz="1500" b="0" i="0">
                <a:solidFill>
                  <a:srgbClr val="FFFFFF"/>
                </a:solidFill>
                <a:latin typeface="Calibri"/>
              </a:rPr>
              <a:t>TÜİK, 2025</a:t>
            </a:r>
          </a:p>
        </p:txBody>
      </p:sp>
      <p:sp>
        <p:nvSpPr>
          <p:cNvPr id="14" name="TextBox 13"/>
          <p:cNvSpPr txBox="1"/>
          <p:nvPr/>
        </p:nvSpPr>
        <p:spPr>
          <a:xfrm>
            <a:off x="2103120" y="2953512"/>
            <a:ext cx="2300401" cy="1600200"/>
          </a:xfrm>
          <a:prstGeom prst="rect">
            <a:avLst/>
          </a:prstGeom>
          <a:noFill/>
        </p:spPr>
        <p:txBody>
          <a:bodyPr wrap="square" anchor="ctr" lIns="73152" rIns="73152" tIns="36576" bIns="36576">
            <a:noAutofit/>
          </a:bodyPr>
          <a:lstStyle/>
          <a:p>
            <a:pPr algn="l">
              <a:spcBef>
                <a:spcPts val="0"/>
              </a:spcBef>
              <a:spcAft>
                <a:spcPts val="200"/>
              </a:spcAft>
            </a:pPr>
            <a:r>
              <a:rPr lang="tr-TR" sz="1700" b="1" i="0">
                <a:solidFill>
                  <a:srgbClr val="767676"/>
                </a:solidFill>
                <a:latin typeface="Calibri"/>
              </a:rPr>
              <a:t>Nüfus</a:t>
            </a:r>
          </a:p>
          <a:p>
            <a:pPr algn="l">
              <a:spcBef>
                <a:spcPts val="0"/>
              </a:spcBef>
              <a:spcAft>
                <a:spcPts val="0"/>
              </a:spcAft>
            </a:pPr>
            <a:r>
              <a:rPr lang="tr-TR" sz="3000" b="1" i="0">
                <a:solidFill>
                  <a:srgbClr val="7A4EA0"/>
                </a:solidFill>
                <a:latin typeface="Calibri"/>
              </a:rPr>
              <a:t>86.092.168</a:t>
            </a:r>
          </a:p>
        </p:txBody>
      </p:sp>
      <p:sp>
        <p:nvSpPr>
          <p:cNvPr id="15" name="TextBox 14"/>
          <p:cNvSpPr txBox="1"/>
          <p:nvPr/>
        </p:nvSpPr>
        <p:spPr>
          <a:xfrm>
            <a:off x="4476673" y="2953512"/>
            <a:ext cx="2300401" cy="1600200"/>
          </a:xfrm>
          <a:prstGeom prst="rect">
            <a:avLst/>
          </a:prstGeom>
          <a:noFill/>
        </p:spPr>
        <p:txBody>
          <a:bodyPr wrap="square" anchor="ctr" lIns="73152" rIns="73152" tIns="36576" bIns="36576">
            <a:noAutofit/>
          </a:bodyPr>
          <a:lstStyle/>
          <a:p>
            <a:pPr algn="l">
              <a:spcBef>
                <a:spcPts val="0"/>
              </a:spcBef>
              <a:spcAft>
                <a:spcPts val="200"/>
              </a:spcAft>
            </a:pPr>
            <a:r>
              <a:rPr lang="tr-TR" sz="1700" b="1" i="0">
                <a:solidFill>
                  <a:srgbClr val="767676"/>
                </a:solidFill>
                <a:latin typeface="Calibri"/>
              </a:rPr>
              <a:t>Nüfus Artış Hızı</a:t>
            </a:r>
          </a:p>
          <a:p>
            <a:pPr algn="l">
              <a:spcBef>
                <a:spcPts val="0"/>
              </a:spcBef>
              <a:spcAft>
                <a:spcPts val="0"/>
              </a:spcAft>
            </a:pPr>
            <a:r>
              <a:rPr lang="tr-TR" sz="3000" b="1" i="0">
                <a:solidFill>
                  <a:srgbClr val="7A4EA0"/>
                </a:solidFill>
                <a:latin typeface="Calibri"/>
              </a:rPr>
              <a:t>‰5</a:t>
            </a:r>
          </a:p>
        </p:txBody>
      </p:sp>
      <p:sp>
        <p:nvSpPr>
          <p:cNvPr id="16" name="TextBox 15"/>
          <p:cNvSpPr txBox="1"/>
          <p:nvPr/>
        </p:nvSpPr>
        <p:spPr>
          <a:xfrm>
            <a:off x="6850227" y="2953512"/>
            <a:ext cx="2300401" cy="1600200"/>
          </a:xfrm>
          <a:prstGeom prst="rect">
            <a:avLst/>
          </a:prstGeom>
          <a:noFill/>
        </p:spPr>
        <p:txBody>
          <a:bodyPr wrap="square" anchor="ctr" lIns="73152" rIns="73152" tIns="36576" bIns="36576">
            <a:noAutofit/>
          </a:bodyPr>
          <a:lstStyle/>
          <a:p>
            <a:pPr algn="l">
              <a:spcBef>
                <a:spcPts val="0"/>
              </a:spcBef>
              <a:spcAft>
                <a:spcPts val="200"/>
              </a:spcAft>
            </a:pPr>
            <a:r>
              <a:rPr lang="tr-TR" sz="1700" b="1" i="0">
                <a:solidFill>
                  <a:srgbClr val="767676"/>
                </a:solidFill>
                <a:latin typeface="Calibri"/>
              </a:rPr>
              <a:t>Kaba Ölüm Hızı</a:t>
            </a:r>
          </a:p>
          <a:p>
            <a:pPr algn="l">
              <a:spcBef>
                <a:spcPts val="0"/>
              </a:spcBef>
              <a:spcAft>
                <a:spcPts val="0"/>
              </a:spcAft>
            </a:pPr>
            <a:r>
              <a:rPr lang="tr-TR" sz="3000" b="1" i="0">
                <a:solidFill>
                  <a:srgbClr val="7A4EA0"/>
                </a:solidFill>
                <a:latin typeface="Calibri"/>
              </a:rPr>
              <a:t>‰6</a:t>
            </a:r>
          </a:p>
        </p:txBody>
      </p:sp>
      <p:sp>
        <p:nvSpPr>
          <p:cNvPr id="17" name="TextBox 16"/>
          <p:cNvSpPr txBox="1"/>
          <p:nvPr/>
        </p:nvSpPr>
        <p:spPr>
          <a:xfrm>
            <a:off x="9223781" y="2953512"/>
            <a:ext cx="2300401" cy="1600200"/>
          </a:xfrm>
          <a:prstGeom prst="rect">
            <a:avLst/>
          </a:prstGeom>
          <a:noFill/>
        </p:spPr>
        <p:txBody>
          <a:bodyPr wrap="square" anchor="ctr" lIns="73152" rIns="73152" tIns="36576" bIns="36576">
            <a:noAutofit/>
          </a:bodyPr>
          <a:lstStyle/>
          <a:p>
            <a:pPr algn="l">
              <a:spcBef>
                <a:spcPts val="0"/>
              </a:spcBef>
              <a:spcAft>
                <a:spcPts val="200"/>
              </a:spcAft>
            </a:pPr>
            <a:r>
              <a:rPr lang="tr-TR" sz="1700" b="1" i="0">
                <a:solidFill>
                  <a:srgbClr val="767676"/>
                </a:solidFill>
                <a:latin typeface="Calibri"/>
              </a:rPr>
              <a:t>Bebek Ölüm Hızı</a:t>
            </a:r>
          </a:p>
          <a:p>
            <a:pPr algn="l">
              <a:spcBef>
                <a:spcPts val="0"/>
              </a:spcBef>
              <a:spcAft>
                <a:spcPts val="0"/>
              </a:spcAft>
            </a:pPr>
            <a:r>
              <a:rPr lang="tr-TR" sz="3000" b="1" i="0">
                <a:solidFill>
                  <a:srgbClr val="7A4EA0"/>
                </a:solidFill>
                <a:latin typeface="Calibri"/>
              </a:rPr>
              <a:t>‰8,9</a:t>
            </a:r>
          </a:p>
        </p:txBody>
      </p:sp>
      <p:sp>
        <p:nvSpPr>
          <p:cNvPr id="18" name="TextBox 17"/>
          <p:cNvSpPr txBox="1"/>
          <p:nvPr/>
        </p:nvSpPr>
        <p:spPr>
          <a:xfrm>
            <a:off x="2103120" y="4553712"/>
            <a:ext cx="2300401" cy="1600200"/>
          </a:xfrm>
          <a:prstGeom prst="rect">
            <a:avLst/>
          </a:prstGeom>
          <a:noFill/>
        </p:spPr>
        <p:txBody>
          <a:bodyPr wrap="square" anchor="ctr" lIns="73152" rIns="73152" tIns="36576" bIns="36576">
            <a:noAutofit/>
          </a:bodyPr>
          <a:lstStyle/>
          <a:p>
            <a:pPr algn="l">
              <a:spcBef>
                <a:spcPts val="0"/>
              </a:spcBef>
              <a:spcAft>
                <a:spcPts val="200"/>
              </a:spcAft>
            </a:pPr>
            <a:r>
              <a:rPr lang="tr-TR" sz="1700" b="1" i="0">
                <a:solidFill>
                  <a:srgbClr val="767676"/>
                </a:solidFill>
                <a:latin typeface="Calibri"/>
              </a:rPr>
              <a:t>Yüz Ölçümü</a:t>
            </a:r>
          </a:p>
          <a:p>
            <a:pPr algn="l">
              <a:spcBef>
                <a:spcPts val="0"/>
              </a:spcBef>
              <a:spcAft>
                <a:spcPts val="0"/>
              </a:spcAft>
            </a:pPr>
            <a:r>
              <a:rPr lang="tr-TR" sz="3000" b="1" i="0">
                <a:solidFill>
                  <a:srgbClr val="7A4EA0"/>
                </a:solidFill>
                <a:latin typeface="Calibri"/>
              </a:rPr>
              <a:t>780.043 km²</a:t>
            </a:r>
          </a:p>
        </p:txBody>
      </p:sp>
      <p:sp>
        <p:nvSpPr>
          <p:cNvPr id="19" name="TextBox 18"/>
          <p:cNvSpPr txBox="1"/>
          <p:nvPr/>
        </p:nvSpPr>
        <p:spPr>
          <a:xfrm>
            <a:off x="4476673" y="4553712"/>
            <a:ext cx="2300401" cy="1600200"/>
          </a:xfrm>
          <a:prstGeom prst="rect">
            <a:avLst/>
          </a:prstGeom>
          <a:noFill/>
        </p:spPr>
        <p:txBody>
          <a:bodyPr wrap="square" anchor="ctr" lIns="73152" rIns="73152" tIns="36576" bIns="36576">
            <a:noAutofit/>
          </a:bodyPr>
          <a:lstStyle/>
          <a:p>
            <a:pPr algn="l">
              <a:spcBef>
                <a:spcPts val="0"/>
              </a:spcBef>
              <a:spcAft>
                <a:spcPts val="200"/>
              </a:spcAft>
            </a:pPr>
            <a:r>
              <a:rPr lang="tr-TR" sz="1700" b="1" i="0">
                <a:solidFill>
                  <a:srgbClr val="767676"/>
                </a:solidFill>
                <a:latin typeface="Calibri"/>
              </a:rPr>
              <a:t>Ortanca Yaş</a:t>
            </a:r>
          </a:p>
          <a:p>
            <a:pPr algn="l">
              <a:spcBef>
                <a:spcPts val="0"/>
              </a:spcBef>
              <a:spcAft>
                <a:spcPts val="0"/>
              </a:spcAft>
            </a:pPr>
            <a:r>
              <a:rPr lang="tr-TR" sz="3000" b="1" i="0">
                <a:solidFill>
                  <a:srgbClr val="7A4EA0"/>
                </a:solidFill>
                <a:latin typeface="Calibri"/>
              </a:rPr>
              <a:t>34,9</a:t>
            </a:r>
          </a:p>
        </p:txBody>
      </p:sp>
      <p:sp>
        <p:nvSpPr>
          <p:cNvPr id="20" name="TextBox 19"/>
          <p:cNvSpPr txBox="1"/>
          <p:nvPr/>
        </p:nvSpPr>
        <p:spPr>
          <a:xfrm>
            <a:off x="6850227" y="4553712"/>
            <a:ext cx="2300401" cy="1600200"/>
          </a:xfrm>
          <a:prstGeom prst="rect">
            <a:avLst/>
          </a:prstGeom>
          <a:noFill/>
        </p:spPr>
        <p:txBody>
          <a:bodyPr wrap="square" anchor="ctr" lIns="73152" rIns="73152" tIns="36576" bIns="36576">
            <a:noAutofit/>
          </a:bodyPr>
          <a:lstStyle/>
          <a:p>
            <a:pPr algn="l">
              <a:spcBef>
                <a:spcPts val="0"/>
              </a:spcBef>
              <a:spcAft>
                <a:spcPts val="200"/>
              </a:spcAft>
            </a:pPr>
            <a:r>
              <a:rPr lang="tr-TR" sz="1700" b="1" i="0">
                <a:solidFill>
                  <a:srgbClr val="767676"/>
                </a:solidFill>
                <a:latin typeface="Calibri"/>
              </a:rPr>
              <a:t>Kaba Doğum Hızı</a:t>
            </a:r>
          </a:p>
          <a:p>
            <a:pPr algn="l">
              <a:spcBef>
                <a:spcPts val="0"/>
              </a:spcBef>
              <a:spcAft>
                <a:spcPts val="0"/>
              </a:spcAft>
            </a:pPr>
            <a:r>
              <a:rPr lang="tr-TR" sz="3000" b="1" i="0">
                <a:solidFill>
                  <a:srgbClr val="7A4EA0"/>
                </a:solidFill>
                <a:latin typeface="Calibri"/>
              </a:rPr>
              <a:t>‰10,6</a:t>
            </a:r>
          </a:p>
        </p:txBody>
      </p:sp>
      <p:sp>
        <p:nvSpPr>
          <p:cNvPr id="21" name="TextBox 20"/>
          <p:cNvSpPr txBox="1"/>
          <p:nvPr/>
        </p:nvSpPr>
        <p:spPr>
          <a:xfrm>
            <a:off x="9223781" y="4553712"/>
            <a:ext cx="2300401" cy="1600200"/>
          </a:xfrm>
          <a:prstGeom prst="rect">
            <a:avLst/>
          </a:prstGeom>
          <a:noFill/>
        </p:spPr>
        <p:txBody>
          <a:bodyPr wrap="square" anchor="ctr" lIns="73152" rIns="73152" tIns="36576" bIns="36576">
            <a:noAutofit/>
          </a:bodyPr>
          <a:lstStyle/>
          <a:p>
            <a:pPr algn="l">
              <a:spcBef>
                <a:spcPts val="0"/>
              </a:spcBef>
              <a:spcAft>
                <a:spcPts val="200"/>
              </a:spcAft>
            </a:pPr>
            <a:r>
              <a:rPr lang="tr-TR" sz="1700" b="1" i="0">
                <a:solidFill>
                  <a:srgbClr val="767676"/>
                </a:solidFill>
                <a:latin typeface="Calibri"/>
              </a:rPr>
              <a:t>Toplam Doğurganlık Hızı</a:t>
            </a:r>
          </a:p>
          <a:p>
            <a:pPr algn="l">
              <a:spcBef>
                <a:spcPts val="0"/>
              </a:spcBef>
              <a:spcAft>
                <a:spcPts val="0"/>
              </a:spcAft>
            </a:pPr>
            <a:r>
              <a:rPr lang="tr-TR" sz="3000" b="1" i="0">
                <a:solidFill>
                  <a:srgbClr val="7A4EA0"/>
                </a:solidFill>
                <a:latin typeface="Calibri"/>
              </a:rPr>
              <a:t>1,62</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164</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320 / 379</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2025 ve 2060 (tahminî) nüfus piramitleri</a:t>
            </a:r>
          </a:p>
        </p:txBody>
      </p:sp>
      <p:sp>
        <p:nvSpPr>
          <p:cNvPr id="5" name="Rounded Rectangle 4"/>
          <p:cNvSpPr/>
          <p:nvPr/>
        </p:nvSpPr>
        <p:spPr>
          <a:xfrm>
            <a:off x="9555480" y="201168"/>
            <a:ext cx="2221992" cy="475488"/>
          </a:xfrm>
          <a:prstGeom prst="roundRect">
            <a:avLst>
              <a:gd name="adj" fmla="val 50000"/>
            </a:avLst>
          </a:prstGeom>
          <a:solidFill>
            <a:srgbClr val="7A4EA0"/>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PİRAMİT</a:t>
            </a:r>
          </a:p>
        </p:txBody>
      </p:sp>
      <p:pic>
        <p:nvPicPr>
          <p:cNvPr id="6" name="Picture 5" descr="h27_piramitler_s164.jpg"/>
          <p:cNvPicPr>
            <a:picLocks noChangeAspect="1"/>
          </p:cNvPicPr>
          <p:nvPr/>
        </p:nvPicPr>
        <p:blipFill>
          <a:blip r:embed="rId3"/>
          <a:stretch>
            <a:fillRect/>
          </a:stretch>
        </p:blipFill>
        <p:spPr>
          <a:xfrm>
            <a:off x="502920" y="1280672"/>
            <a:ext cx="11185855" cy="3848598"/>
          </a:xfrm>
          <a:prstGeom prst="rect">
            <a:avLst/>
          </a:prstGeom>
          <a:ln w="9525">
            <a:solidFill>
              <a:srgbClr val="D9D9D9"/>
            </a:solidFill>
          </a:ln>
        </p:spPr>
      </p:pic>
      <p:sp>
        <p:nvSpPr>
          <p:cNvPr id="7" name="Rounded Rectangle 6"/>
          <p:cNvSpPr/>
          <p:nvPr/>
        </p:nvSpPr>
        <p:spPr>
          <a:xfrm>
            <a:off x="502920" y="5330952"/>
            <a:ext cx="3606698" cy="914400"/>
          </a:xfrm>
          <a:prstGeom prst="roundRect">
            <a:avLst>
              <a:gd name="adj" fmla="val 30000"/>
            </a:avLst>
          </a:prstGeom>
          <a:solidFill>
            <a:srgbClr val="FFF3D1"/>
          </a:solidFill>
          <a:ln>
            <a:noFill/>
          </a:ln>
          <a:effectLst/>
        </p:spPr>
        <p:txBody>
          <a:bodyPr rtlCol="0" anchor="ctr" wrap="square" lIns="54864" rIns="54864" tIns="18288" bIns="18288">
            <a:noAutofit/>
          </a:bodyPr>
          <a:lstStyle/>
          <a:p>
            <a:pPr algn="ctr">
              <a:spcBef>
                <a:spcPts val="0"/>
              </a:spcBef>
              <a:spcAft>
                <a:spcPts val="0"/>
              </a:spcAft>
            </a:pPr>
            <a:r>
              <a:rPr lang="tr-TR" sz="2000" b="1" i="0">
                <a:solidFill>
                  <a:srgbClr val="262626"/>
                </a:solidFill>
                <a:latin typeface="Calibri"/>
              </a:rPr>
              <a:t>Taban (0-4) geniş mi, dar mı?</a:t>
            </a:r>
          </a:p>
        </p:txBody>
      </p:sp>
      <p:sp>
        <p:nvSpPr>
          <p:cNvPr id="8" name="Rounded Rectangle 7"/>
          <p:cNvSpPr/>
          <p:nvPr/>
        </p:nvSpPr>
        <p:spPr>
          <a:xfrm>
            <a:off x="4292498" y="5330952"/>
            <a:ext cx="3606698" cy="914400"/>
          </a:xfrm>
          <a:prstGeom prst="roundRect">
            <a:avLst>
              <a:gd name="adj" fmla="val 30000"/>
            </a:avLst>
          </a:prstGeom>
          <a:solidFill>
            <a:srgbClr val="FFF3D1"/>
          </a:solidFill>
          <a:ln>
            <a:noFill/>
          </a:ln>
          <a:effectLst/>
        </p:spPr>
        <p:txBody>
          <a:bodyPr rtlCol="0" anchor="ctr" wrap="square" lIns="54864" rIns="54864" tIns="18288" bIns="18288">
            <a:noAutofit/>
          </a:bodyPr>
          <a:lstStyle/>
          <a:p>
            <a:pPr algn="ctr">
              <a:spcBef>
                <a:spcPts val="0"/>
              </a:spcBef>
              <a:spcAft>
                <a:spcPts val="0"/>
              </a:spcAft>
            </a:pPr>
            <a:r>
              <a:rPr lang="tr-TR" sz="2000" b="1" i="0">
                <a:solidFill>
                  <a:srgbClr val="262626"/>
                </a:solidFill>
                <a:latin typeface="Calibri"/>
              </a:rPr>
              <a:t>En kalabalık yaş grupları hangileri?</a:t>
            </a:r>
          </a:p>
        </p:txBody>
      </p:sp>
      <p:sp>
        <p:nvSpPr>
          <p:cNvPr id="9" name="Rounded Rectangle 8"/>
          <p:cNvSpPr/>
          <p:nvPr/>
        </p:nvSpPr>
        <p:spPr>
          <a:xfrm>
            <a:off x="8082076" y="5330952"/>
            <a:ext cx="3606698" cy="914400"/>
          </a:xfrm>
          <a:prstGeom prst="roundRect">
            <a:avLst>
              <a:gd name="adj" fmla="val 30000"/>
            </a:avLst>
          </a:prstGeom>
          <a:solidFill>
            <a:srgbClr val="FFF3D1"/>
          </a:solidFill>
          <a:ln>
            <a:noFill/>
          </a:ln>
          <a:effectLst/>
        </p:spPr>
        <p:txBody>
          <a:bodyPr rtlCol="0" anchor="ctr" wrap="square" lIns="54864" rIns="54864" tIns="18288" bIns="18288">
            <a:noAutofit/>
          </a:bodyPr>
          <a:lstStyle/>
          <a:p>
            <a:pPr algn="ctr">
              <a:spcBef>
                <a:spcPts val="0"/>
              </a:spcBef>
              <a:spcAft>
                <a:spcPts val="0"/>
              </a:spcAft>
            </a:pPr>
            <a:r>
              <a:rPr lang="tr-TR" sz="2000" b="1" i="0">
                <a:solidFill>
                  <a:srgbClr val="262626"/>
                </a:solidFill>
                <a:latin typeface="Calibri"/>
              </a:rPr>
              <a:t>Tepe (65 ve üstü) nasıl?</a:t>
            </a:r>
          </a:p>
        </p:txBody>
      </p:sp>
      <p:sp>
        <p:nvSpPr>
          <p:cNvPr id="10" name="TextBox 9"/>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1" name="Rounded Rectangle 10"/>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164</a:t>
            </a:r>
          </a:p>
        </p:txBody>
      </p:sp>
      <p:sp>
        <p:nvSpPr>
          <p:cNvPr id="12" name="TextBox 11"/>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321 / 379</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30</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Kaba doğum hızı ‰10,6, kaba ölüm hızı ‰6 olan Türkiye'de doğal nüfus artış hızı kaç binde olur?</a:t>
            </a:r>
          </a:p>
        </p:txBody>
      </p:sp>
      <p:sp>
        <p:nvSpPr>
          <p:cNvPr id="7" name="Rounded Rectangle 6"/>
          <p:cNvSpPr/>
          <p:nvPr/>
        </p:nvSpPr>
        <p:spPr>
          <a:xfrm>
            <a:off x="502920" y="2633472"/>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694736"/>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‰4,6</a:t>
            </a:r>
          </a:p>
        </p:txBody>
      </p:sp>
      <p:sp>
        <p:nvSpPr>
          <p:cNvPr id="10" name="Rounded Rectangle 9"/>
          <p:cNvSpPr/>
          <p:nvPr/>
        </p:nvSpPr>
        <p:spPr>
          <a:xfrm>
            <a:off x="502920" y="3368649"/>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429913"/>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368649"/>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‰16,6</a:t>
            </a:r>
          </a:p>
        </p:txBody>
      </p:sp>
      <p:sp>
        <p:nvSpPr>
          <p:cNvPr id="13" name="Rounded Rectangle 12"/>
          <p:cNvSpPr/>
          <p:nvPr/>
        </p:nvSpPr>
        <p:spPr>
          <a:xfrm>
            <a:off x="502920" y="4103826"/>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4165090"/>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4103826"/>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‰5</a:t>
            </a:r>
          </a:p>
        </p:txBody>
      </p:sp>
      <p:sp>
        <p:nvSpPr>
          <p:cNvPr id="16" name="Rounded Rectangle 15"/>
          <p:cNvSpPr/>
          <p:nvPr/>
        </p:nvSpPr>
        <p:spPr>
          <a:xfrm>
            <a:off x="502920" y="4839003"/>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900267"/>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839003"/>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‰1,62</a:t>
            </a:r>
          </a:p>
        </p:txBody>
      </p:sp>
      <p:sp>
        <p:nvSpPr>
          <p:cNvPr id="19" name="Rounded Rectangle 18"/>
          <p:cNvSpPr/>
          <p:nvPr/>
        </p:nvSpPr>
        <p:spPr>
          <a:xfrm>
            <a:off x="502920" y="5574180"/>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5635444"/>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5574180"/>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‰10,6</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164</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322 / 379</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30</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Kaba doğum hızı ‰10,6, kaba ölüm hızı ‰6 olan Türkiye'de doğal nüfus artış hızı kaç binde olur?</a:t>
            </a:r>
          </a:p>
        </p:txBody>
      </p:sp>
      <p:sp>
        <p:nvSpPr>
          <p:cNvPr id="7" name="Rounded Rectangle 6"/>
          <p:cNvSpPr/>
          <p:nvPr/>
        </p:nvSpPr>
        <p:spPr>
          <a:xfrm>
            <a:off x="502920" y="2633472"/>
            <a:ext cx="11185855" cy="415137"/>
          </a:xfrm>
          <a:prstGeom prst="roundRect">
            <a:avLst>
              <a:gd name="adj" fmla="val 30000"/>
            </a:avLst>
          </a:prstGeom>
          <a:solidFill>
            <a:srgbClr val="E3F1E4"/>
          </a:solidFill>
          <a:ln w="31750">
            <a:solidFill>
              <a:srgbClr val="2E7D32"/>
            </a:solidFill>
          </a:ln>
          <a:effectLst/>
        </p:spPr>
        <p:txBody>
          <a:bodyPr rtlCol="0" anchor="ctr"/>
          <a:lstStyle/>
          <a:p/>
        </p:txBody>
      </p:sp>
      <p:sp>
        <p:nvSpPr>
          <p:cNvPr id="8" name="Oval 7"/>
          <p:cNvSpPr/>
          <p:nvPr/>
        </p:nvSpPr>
        <p:spPr>
          <a:xfrm>
            <a:off x="594360" y="2589580"/>
            <a:ext cx="502920" cy="50292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262626"/>
                </a:solidFill>
                <a:latin typeface="Calibri"/>
              </a:rPr>
              <a:t>‰4,6</a:t>
            </a:r>
          </a:p>
        </p:txBody>
      </p:sp>
      <p:sp>
        <p:nvSpPr>
          <p:cNvPr id="10" name="Rounded Rectangle 9"/>
          <p:cNvSpPr/>
          <p:nvPr/>
        </p:nvSpPr>
        <p:spPr>
          <a:xfrm>
            <a:off x="502920" y="315833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11444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15833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‰16,6</a:t>
            </a:r>
          </a:p>
        </p:txBody>
      </p:sp>
      <p:sp>
        <p:nvSpPr>
          <p:cNvPr id="13" name="Rounded Rectangle 12"/>
          <p:cNvSpPr/>
          <p:nvPr/>
        </p:nvSpPr>
        <p:spPr>
          <a:xfrm>
            <a:off x="502920" y="368320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363931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368320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‰5</a:t>
            </a:r>
          </a:p>
        </p:txBody>
      </p:sp>
      <p:sp>
        <p:nvSpPr>
          <p:cNvPr id="16" name="Rounded Rectangle 15"/>
          <p:cNvSpPr/>
          <p:nvPr/>
        </p:nvSpPr>
        <p:spPr>
          <a:xfrm>
            <a:off x="502920" y="420806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16417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20806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‰1,62</a:t>
            </a:r>
          </a:p>
        </p:txBody>
      </p:sp>
      <p:sp>
        <p:nvSpPr>
          <p:cNvPr id="19" name="Rounded Rectangle 18"/>
          <p:cNvSpPr/>
          <p:nvPr/>
        </p:nvSpPr>
        <p:spPr>
          <a:xfrm>
            <a:off x="502920" y="473293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468904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473293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‰10,6</a:t>
            </a:r>
          </a:p>
        </p:txBody>
      </p:sp>
      <p:sp>
        <p:nvSpPr>
          <p:cNvPr id="22" name="Rounded Rectangle 21"/>
          <p:cNvSpPr/>
          <p:nvPr/>
        </p:nvSpPr>
        <p:spPr>
          <a:xfrm>
            <a:off x="502920" y="5266944"/>
            <a:ext cx="11185855" cy="100584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2000" b="0" i="0">
                <a:solidFill>
                  <a:srgbClr val="262626"/>
                </a:solidFill>
                <a:latin typeface="Calibri"/>
              </a:rPr>
              <a:t>‰10,6 − ‰6 = ‰4,6. Tablodaki nüfus artış hızı ‰5'tir: aradaki ‰0,4 göçle açıklanır, çünkü doğal artış yalnız doğum ve ölümlere bakar (s. 155).</a:t>
            </a:r>
          </a:p>
        </p:txBody>
      </p: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164</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323 / 379</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Grup görevi: beş soru</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8 GRUP · 9 dk</a:t>
            </a:r>
          </a:p>
        </p:txBody>
      </p:sp>
      <p:sp>
        <p:nvSpPr>
          <p:cNvPr id="6" name="Rounded Rectangle 5"/>
          <p:cNvSpPr/>
          <p:nvPr/>
        </p:nvSpPr>
        <p:spPr>
          <a:xfrm>
            <a:off x="502920" y="1216152"/>
            <a:ext cx="11185855" cy="932688"/>
          </a:xfrm>
          <a:prstGeom prst="roundRect">
            <a:avLst>
              <a:gd name="adj" fmla="val 12000"/>
            </a:avLst>
          </a:prstGeom>
          <a:solidFill>
            <a:srgbClr val="F0F0F0"/>
          </a:solidFill>
          <a:ln>
            <a:noFill/>
          </a:ln>
          <a:effectLst/>
        </p:spPr>
        <p:txBody>
          <a:bodyPr rtlCol="0" anchor="ctr"/>
          <a:lstStyle/>
          <a:p/>
        </p:txBody>
      </p:sp>
      <p:sp>
        <p:nvSpPr>
          <p:cNvPr id="7" name="Oval 6"/>
          <p:cNvSpPr/>
          <p:nvPr/>
        </p:nvSpPr>
        <p:spPr>
          <a:xfrm>
            <a:off x="640080" y="1399032"/>
            <a:ext cx="566928" cy="566928"/>
          </a:xfrm>
          <a:prstGeom prst="ellipse">
            <a:avLst/>
          </a:prstGeom>
          <a:solidFill>
            <a:srgbClr val="7A4EA0"/>
          </a:solidFill>
          <a:ln>
            <a:noFill/>
          </a:ln>
          <a:effectLst/>
        </p:spPr>
        <p:txBody>
          <a:bodyPr rtlCol="0" anchor="ctr" wrap="none" lIns="0" rIns="0" tIns="0" bIns="0">
            <a:noAutofit/>
          </a:bodyPr>
          <a:lstStyle/>
          <a:p>
            <a:pPr algn="ctr">
              <a:spcBef>
                <a:spcPts val="0"/>
              </a:spcBef>
              <a:spcAft>
                <a:spcPts val="0"/>
              </a:spcAft>
            </a:pPr>
            <a:r>
              <a:rPr lang="tr-TR" sz="2200" b="1" i="0">
                <a:solidFill>
                  <a:srgbClr val="FFFFFF"/>
                </a:solidFill>
                <a:latin typeface="Calibri"/>
              </a:rPr>
              <a:t>1</a:t>
            </a:r>
          </a:p>
        </p:txBody>
      </p:sp>
      <p:sp>
        <p:nvSpPr>
          <p:cNvPr id="8" name="TextBox 7"/>
          <p:cNvSpPr txBox="1"/>
          <p:nvPr/>
        </p:nvSpPr>
        <p:spPr>
          <a:xfrm>
            <a:off x="1417320" y="1243584"/>
            <a:ext cx="10134295" cy="877824"/>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2025 yılı itibarıyla Türkiye’nin demografik özelliklerinin ortaya çıkardığı fırsatlar nelerdir?</a:t>
            </a:r>
          </a:p>
        </p:txBody>
      </p:sp>
      <p:sp>
        <p:nvSpPr>
          <p:cNvPr id="9" name="Rounded Rectangle 8"/>
          <p:cNvSpPr/>
          <p:nvPr/>
        </p:nvSpPr>
        <p:spPr>
          <a:xfrm>
            <a:off x="502920" y="2240280"/>
            <a:ext cx="11185855" cy="932688"/>
          </a:xfrm>
          <a:prstGeom prst="roundRect">
            <a:avLst>
              <a:gd name="adj" fmla="val 12000"/>
            </a:avLst>
          </a:prstGeom>
          <a:solidFill>
            <a:srgbClr val="F0F0F0"/>
          </a:solidFill>
          <a:ln>
            <a:noFill/>
          </a:ln>
          <a:effectLst/>
        </p:spPr>
        <p:txBody>
          <a:bodyPr rtlCol="0" anchor="ctr"/>
          <a:lstStyle/>
          <a:p/>
        </p:txBody>
      </p:sp>
      <p:sp>
        <p:nvSpPr>
          <p:cNvPr id="10" name="Oval 9"/>
          <p:cNvSpPr/>
          <p:nvPr/>
        </p:nvSpPr>
        <p:spPr>
          <a:xfrm>
            <a:off x="640080" y="2423160"/>
            <a:ext cx="566928" cy="566928"/>
          </a:xfrm>
          <a:prstGeom prst="ellipse">
            <a:avLst/>
          </a:prstGeom>
          <a:solidFill>
            <a:srgbClr val="7A4EA0"/>
          </a:solidFill>
          <a:ln>
            <a:noFill/>
          </a:ln>
          <a:effectLst/>
        </p:spPr>
        <p:txBody>
          <a:bodyPr rtlCol="0" anchor="ctr" wrap="none" lIns="0" rIns="0" tIns="0" bIns="0">
            <a:noAutofit/>
          </a:bodyPr>
          <a:lstStyle/>
          <a:p>
            <a:pPr algn="ctr">
              <a:spcBef>
                <a:spcPts val="0"/>
              </a:spcBef>
              <a:spcAft>
                <a:spcPts val="0"/>
              </a:spcAft>
            </a:pPr>
            <a:r>
              <a:rPr lang="tr-TR" sz="2200" b="1" i="0">
                <a:solidFill>
                  <a:srgbClr val="FFFFFF"/>
                </a:solidFill>
                <a:latin typeface="Calibri"/>
              </a:rPr>
              <a:t>2</a:t>
            </a:r>
          </a:p>
        </p:txBody>
      </p:sp>
      <p:sp>
        <p:nvSpPr>
          <p:cNvPr id="11" name="TextBox 10"/>
          <p:cNvSpPr txBox="1"/>
          <p:nvPr/>
        </p:nvSpPr>
        <p:spPr>
          <a:xfrm>
            <a:off x="1417320" y="2267712"/>
            <a:ext cx="10134295" cy="877824"/>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2025 yılı itibarıyla Türkiye’nin demografik özelliklerinin ortaya çıkardığı sorunlar nelerdir?</a:t>
            </a:r>
          </a:p>
        </p:txBody>
      </p:sp>
      <p:sp>
        <p:nvSpPr>
          <p:cNvPr id="12" name="Rounded Rectangle 11"/>
          <p:cNvSpPr/>
          <p:nvPr/>
        </p:nvSpPr>
        <p:spPr>
          <a:xfrm>
            <a:off x="502920" y="3264408"/>
            <a:ext cx="11185855" cy="932688"/>
          </a:xfrm>
          <a:prstGeom prst="roundRect">
            <a:avLst>
              <a:gd name="adj" fmla="val 12000"/>
            </a:avLst>
          </a:prstGeom>
          <a:solidFill>
            <a:srgbClr val="F0F0F0"/>
          </a:solidFill>
          <a:ln>
            <a:noFill/>
          </a:ln>
          <a:effectLst/>
        </p:spPr>
        <p:txBody>
          <a:bodyPr rtlCol="0" anchor="ctr"/>
          <a:lstStyle/>
          <a:p/>
        </p:txBody>
      </p:sp>
      <p:sp>
        <p:nvSpPr>
          <p:cNvPr id="13" name="Oval 12"/>
          <p:cNvSpPr/>
          <p:nvPr/>
        </p:nvSpPr>
        <p:spPr>
          <a:xfrm>
            <a:off x="640080" y="3447288"/>
            <a:ext cx="566928" cy="566928"/>
          </a:xfrm>
          <a:prstGeom prst="ellipse">
            <a:avLst/>
          </a:prstGeom>
          <a:solidFill>
            <a:srgbClr val="7A4EA0"/>
          </a:solidFill>
          <a:ln>
            <a:noFill/>
          </a:ln>
          <a:effectLst/>
        </p:spPr>
        <p:txBody>
          <a:bodyPr rtlCol="0" anchor="ctr" wrap="none" lIns="0" rIns="0" tIns="0" bIns="0">
            <a:noAutofit/>
          </a:bodyPr>
          <a:lstStyle/>
          <a:p>
            <a:pPr algn="ctr">
              <a:spcBef>
                <a:spcPts val="0"/>
              </a:spcBef>
              <a:spcAft>
                <a:spcPts val="0"/>
              </a:spcAft>
            </a:pPr>
            <a:r>
              <a:rPr lang="tr-TR" sz="2200" b="1" i="0">
                <a:solidFill>
                  <a:srgbClr val="FFFFFF"/>
                </a:solidFill>
                <a:latin typeface="Calibri"/>
              </a:rPr>
              <a:t>3</a:t>
            </a:r>
          </a:p>
        </p:txBody>
      </p:sp>
      <p:sp>
        <p:nvSpPr>
          <p:cNvPr id="14" name="TextBox 13"/>
          <p:cNvSpPr txBox="1"/>
          <p:nvPr/>
        </p:nvSpPr>
        <p:spPr>
          <a:xfrm>
            <a:off x="1417320" y="3291840"/>
            <a:ext cx="10134295" cy="877824"/>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2060 yılı için Türkiye’nin tahminî nüfus piramidini yorumlayınız.</a:t>
            </a:r>
          </a:p>
        </p:txBody>
      </p:sp>
      <p:sp>
        <p:nvSpPr>
          <p:cNvPr id="15" name="Rounded Rectangle 14"/>
          <p:cNvSpPr/>
          <p:nvPr/>
        </p:nvSpPr>
        <p:spPr>
          <a:xfrm>
            <a:off x="502920" y="4288536"/>
            <a:ext cx="11185855" cy="932688"/>
          </a:xfrm>
          <a:prstGeom prst="roundRect">
            <a:avLst>
              <a:gd name="adj" fmla="val 12000"/>
            </a:avLst>
          </a:prstGeom>
          <a:solidFill>
            <a:srgbClr val="F0F0F0"/>
          </a:solidFill>
          <a:ln>
            <a:noFill/>
          </a:ln>
          <a:effectLst/>
        </p:spPr>
        <p:txBody>
          <a:bodyPr rtlCol="0" anchor="ctr"/>
          <a:lstStyle/>
          <a:p/>
        </p:txBody>
      </p:sp>
      <p:sp>
        <p:nvSpPr>
          <p:cNvPr id="16" name="Oval 15"/>
          <p:cNvSpPr/>
          <p:nvPr/>
        </p:nvSpPr>
        <p:spPr>
          <a:xfrm>
            <a:off x="640080" y="4471416"/>
            <a:ext cx="566928" cy="566928"/>
          </a:xfrm>
          <a:prstGeom prst="ellipse">
            <a:avLst/>
          </a:prstGeom>
          <a:solidFill>
            <a:srgbClr val="D97300"/>
          </a:solidFill>
          <a:ln>
            <a:noFill/>
          </a:ln>
          <a:effectLst/>
        </p:spPr>
        <p:txBody>
          <a:bodyPr rtlCol="0" anchor="ctr" wrap="none" lIns="0" rIns="0" tIns="0" bIns="0">
            <a:noAutofit/>
          </a:bodyPr>
          <a:lstStyle/>
          <a:p>
            <a:pPr algn="ctr">
              <a:spcBef>
                <a:spcPts val="0"/>
              </a:spcBef>
              <a:spcAft>
                <a:spcPts val="0"/>
              </a:spcAft>
            </a:pPr>
            <a:r>
              <a:rPr lang="tr-TR" sz="2200" b="1" i="0">
                <a:solidFill>
                  <a:srgbClr val="FFFFFF"/>
                </a:solidFill>
                <a:latin typeface="Calibri"/>
              </a:rPr>
              <a:t>4</a:t>
            </a:r>
          </a:p>
        </p:txBody>
      </p:sp>
      <p:sp>
        <p:nvSpPr>
          <p:cNvPr id="17" name="TextBox 16"/>
          <p:cNvSpPr txBox="1"/>
          <p:nvPr/>
        </p:nvSpPr>
        <p:spPr>
          <a:xfrm>
            <a:off x="1417320" y="4315968"/>
            <a:ext cx="10134295" cy="877824"/>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2060 yılına ait tahminî nüfus piramidini göz önünde bulundurduğunuzda Türkiye hangi nüfus politikasını uygulamalıdır? Gerekçeleriyle açıklayınız.</a:t>
            </a:r>
          </a:p>
        </p:txBody>
      </p:sp>
      <p:sp>
        <p:nvSpPr>
          <p:cNvPr id="18" name="Rounded Rectangle 17"/>
          <p:cNvSpPr/>
          <p:nvPr/>
        </p:nvSpPr>
        <p:spPr>
          <a:xfrm>
            <a:off x="502920" y="5312664"/>
            <a:ext cx="11185855" cy="932688"/>
          </a:xfrm>
          <a:prstGeom prst="roundRect">
            <a:avLst>
              <a:gd name="adj" fmla="val 12000"/>
            </a:avLst>
          </a:prstGeom>
          <a:solidFill>
            <a:srgbClr val="F0F0F0"/>
          </a:solidFill>
          <a:ln>
            <a:noFill/>
          </a:ln>
          <a:effectLst/>
        </p:spPr>
        <p:txBody>
          <a:bodyPr rtlCol="0" anchor="ctr"/>
          <a:lstStyle/>
          <a:p/>
        </p:txBody>
      </p:sp>
      <p:sp>
        <p:nvSpPr>
          <p:cNvPr id="19" name="Oval 18"/>
          <p:cNvSpPr/>
          <p:nvPr/>
        </p:nvSpPr>
        <p:spPr>
          <a:xfrm>
            <a:off x="640080" y="5495544"/>
            <a:ext cx="566928" cy="566928"/>
          </a:xfrm>
          <a:prstGeom prst="ellipse">
            <a:avLst/>
          </a:prstGeom>
          <a:solidFill>
            <a:srgbClr val="D97300"/>
          </a:solidFill>
          <a:ln>
            <a:noFill/>
          </a:ln>
          <a:effectLst/>
        </p:spPr>
        <p:txBody>
          <a:bodyPr rtlCol="0" anchor="ctr" wrap="none" lIns="0" rIns="0" tIns="0" bIns="0">
            <a:noAutofit/>
          </a:bodyPr>
          <a:lstStyle/>
          <a:p>
            <a:pPr algn="ctr">
              <a:spcBef>
                <a:spcPts val="0"/>
              </a:spcBef>
              <a:spcAft>
                <a:spcPts val="0"/>
              </a:spcAft>
            </a:pPr>
            <a:r>
              <a:rPr lang="tr-TR" sz="2200" b="1" i="0">
                <a:solidFill>
                  <a:srgbClr val="FFFFFF"/>
                </a:solidFill>
                <a:latin typeface="Calibri"/>
              </a:rPr>
              <a:t>5</a:t>
            </a:r>
          </a:p>
        </p:txBody>
      </p:sp>
      <p:sp>
        <p:nvSpPr>
          <p:cNvPr id="20" name="TextBox 19"/>
          <p:cNvSpPr txBox="1"/>
          <p:nvPr/>
        </p:nvSpPr>
        <p:spPr>
          <a:xfrm>
            <a:off x="1417320" y="5340096"/>
            <a:ext cx="10134295" cy="877824"/>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Belirlediğiniz nüfus politikasının başarılı olması için hangi uygulamalar yapılmalıdır?</a:t>
            </a:r>
          </a:p>
        </p:txBody>
      </p:sp>
      <p:sp>
        <p:nvSpPr>
          <p:cNvPr id="21" name="TextBox 20"/>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2" name="Rounded Rectangle 21"/>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164</a:t>
            </a:r>
          </a:p>
        </p:txBody>
      </p:sp>
      <p:sp>
        <p:nvSpPr>
          <p:cNvPr id="23" name="TextBox 2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324 / 379</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1-2: fırsatlar ve sorunlar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Rounded Rectangle 5"/>
          <p:cNvSpPr/>
          <p:nvPr/>
        </p:nvSpPr>
        <p:spPr>
          <a:xfrm>
            <a:off x="502920" y="1216152"/>
            <a:ext cx="5455767" cy="5029200"/>
          </a:xfrm>
          <a:prstGeom prst="roundRect">
            <a:avLst>
              <a:gd name="adj" fmla="val 5000"/>
            </a:avLst>
          </a:prstGeom>
          <a:solidFill>
            <a:srgbClr val="E3F1E4"/>
          </a:solidFill>
          <a:ln>
            <a:noFill/>
          </a:ln>
          <a:effectLst/>
        </p:spPr>
        <p:txBody>
          <a:bodyPr rtlCol="0" anchor="ctr"/>
          <a:lstStyle/>
          <a:p/>
        </p:txBody>
      </p:sp>
      <p:sp>
        <p:nvSpPr>
          <p:cNvPr id="7" name="Rounded Rectangle 6"/>
          <p:cNvSpPr/>
          <p:nvPr/>
        </p:nvSpPr>
        <p:spPr>
          <a:xfrm>
            <a:off x="502920" y="1216152"/>
            <a:ext cx="5455767" cy="548640"/>
          </a:xfrm>
          <a:prstGeom prst="roundRect">
            <a:avLst>
              <a:gd name="adj" fmla="val 25000"/>
            </a:avLst>
          </a:prstGeom>
          <a:solidFill>
            <a:srgbClr val="2E7D32"/>
          </a:solidFill>
          <a:ln>
            <a:noFill/>
          </a:ln>
          <a:effectLst/>
        </p:spPr>
        <p:txBody>
          <a:bodyPr rtlCol="0" anchor="ctr"/>
          <a:lstStyle/>
          <a:p/>
        </p:txBody>
      </p:sp>
      <p:sp>
        <p:nvSpPr>
          <p:cNvPr id="8" name="Rectangle 7"/>
          <p:cNvSpPr/>
          <p:nvPr/>
        </p:nvSpPr>
        <p:spPr>
          <a:xfrm>
            <a:off x="502920" y="1490472"/>
            <a:ext cx="5455767" cy="274320"/>
          </a:xfrm>
          <a:prstGeom prst="rect">
            <a:avLst/>
          </a:prstGeom>
          <a:solidFill>
            <a:srgbClr val="2E7D32"/>
          </a:solidFill>
          <a:ln>
            <a:noFill/>
          </a:ln>
          <a:effectLst/>
        </p:spPr>
        <p:txBody>
          <a:bodyPr rtlCol="0" anchor="ctr"/>
          <a:lstStyle/>
          <a:p/>
        </p:txBody>
      </p:sp>
      <p:sp>
        <p:nvSpPr>
          <p:cNvPr id="9" name="TextBox 8"/>
          <p:cNvSpPr txBox="1"/>
          <p:nvPr/>
        </p:nvSpPr>
        <p:spPr>
          <a:xfrm>
            <a:off x="594360" y="1216152"/>
            <a:ext cx="5272887" cy="548640"/>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FFFFFF"/>
                </a:solidFill>
                <a:latin typeface="Calibri"/>
              </a:rPr>
              <a:t>1 · Fırsatlar (2025)</a:t>
            </a:r>
          </a:p>
        </p:txBody>
      </p:sp>
      <p:sp>
        <p:nvSpPr>
          <p:cNvPr id="10" name="TextBox 9"/>
          <p:cNvSpPr txBox="1"/>
          <p:nvPr/>
        </p:nvSpPr>
        <p:spPr>
          <a:xfrm>
            <a:off x="612648" y="1837944"/>
            <a:ext cx="5236311" cy="4334256"/>
          </a:xfrm>
          <a:prstGeom prst="rect">
            <a:avLst/>
          </a:prstGeom>
          <a:noFill/>
        </p:spPr>
        <p:txBody>
          <a:bodyPr wrap="square" anchor="t" lIns="73152" rIns="73152" tIns="36576" bIns="36576">
            <a:noAutofit/>
          </a:bodyPr>
          <a:lstStyle/>
          <a:p>
            <a:pPr algn="l" marL="261051" indent="-261051">
              <a:spcBef>
                <a:spcPts val="0"/>
              </a:spcBef>
              <a:spcAft>
                <a:spcPts val="600"/>
              </a:spcAft>
            </a:pPr>
            <a:r>
              <a:rPr lang="tr-TR" sz="2100" b="1" i="0">
                <a:solidFill>
                  <a:srgbClr val="2C6696"/>
                </a:solidFill>
                <a:latin typeface="Calibri"/>
              </a:rPr>
              <a:t>•  </a:t>
            </a:r>
            <a:r>
              <a:rPr lang="tr-TR" sz="2100" b="0" i="0">
                <a:solidFill>
                  <a:srgbClr val="262626"/>
                </a:solidFill>
                <a:latin typeface="Calibri"/>
              </a:rPr>
              <a:t>Çalışma çağındaki nüfus piramidin en geniş kısmı: demografik fırsat penceresi (s. 158).</a:t>
            </a:r>
          </a:p>
          <a:p>
            <a:pPr algn="l" marL="261051" indent="-261051">
              <a:spcBef>
                <a:spcPts val="0"/>
              </a:spcBef>
              <a:spcAft>
                <a:spcPts val="600"/>
              </a:spcAft>
            </a:pPr>
            <a:r>
              <a:rPr lang="tr-TR" sz="2100" b="1" i="0">
                <a:solidFill>
                  <a:srgbClr val="2C6696"/>
                </a:solidFill>
                <a:latin typeface="Calibri"/>
              </a:rPr>
              <a:t>•  </a:t>
            </a:r>
            <a:r>
              <a:rPr lang="tr-TR" sz="2100" b="0" i="0">
                <a:solidFill>
                  <a:srgbClr val="262626"/>
                </a:solidFill>
                <a:latin typeface="Calibri"/>
              </a:rPr>
              <a:t>Ortanca yaş 34,9: genç ve dinamik bir iş gücü.</a:t>
            </a:r>
          </a:p>
          <a:p>
            <a:pPr algn="l" marL="261051" indent="-261051">
              <a:spcBef>
                <a:spcPts val="0"/>
              </a:spcBef>
              <a:spcAft>
                <a:spcPts val="600"/>
              </a:spcAft>
            </a:pPr>
            <a:r>
              <a:rPr lang="tr-TR" sz="2100" b="1" i="0">
                <a:solidFill>
                  <a:srgbClr val="2C6696"/>
                </a:solidFill>
                <a:latin typeface="Calibri"/>
              </a:rPr>
              <a:t>•  </a:t>
            </a:r>
            <a:r>
              <a:rPr lang="tr-TR" sz="2100" b="0" i="0">
                <a:solidFill>
                  <a:srgbClr val="262626"/>
                </a:solidFill>
                <a:latin typeface="Calibri"/>
              </a:rPr>
              <a:t>Kaba ölüm hızı ‰6, bebek ölüm hızı ‰8,9: sağlık koşulları iyileşmiş.</a:t>
            </a:r>
          </a:p>
          <a:p>
            <a:pPr algn="l" marL="261051" indent="-261051">
              <a:spcBef>
                <a:spcPts val="0"/>
              </a:spcBef>
              <a:spcAft>
                <a:spcPts val="0"/>
              </a:spcAft>
            </a:pPr>
            <a:r>
              <a:rPr lang="tr-TR" sz="2100" b="1" i="0">
                <a:solidFill>
                  <a:srgbClr val="2C6696"/>
                </a:solidFill>
                <a:latin typeface="Calibri"/>
              </a:rPr>
              <a:t>•  </a:t>
            </a:r>
            <a:r>
              <a:rPr lang="tr-TR" sz="2100" b="0" i="0">
                <a:solidFill>
                  <a:srgbClr val="262626"/>
                </a:solidFill>
                <a:latin typeface="Calibri"/>
              </a:rPr>
              <a:t>86 milyonu aşan, hâlâ artan nüfus bir güçtür (s. 158).</a:t>
            </a:r>
          </a:p>
        </p:txBody>
      </p:sp>
      <p:sp>
        <p:nvSpPr>
          <p:cNvPr id="11" name="Rounded Rectangle 10"/>
          <p:cNvSpPr/>
          <p:nvPr/>
        </p:nvSpPr>
        <p:spPr>
          <a:xfrm>
            <a:off x="6233007" y="1216152"/>
            <a:ext cx="5455767" cy="5029200"/>
          </a:xfrm>
          <a:prstGeom prst="roundRect">
            <a:avLst>
              <a:gd name="adj" fmla="val 5000"/>
            </a:avLst>
          </a:prstGeom>
          <a:solidFill>
            <a:srgbClr val="F9E1E1"/>
          </a:solidFill>
          <a:ln>
            <a:noFill/>
          </a:ln>
          <a:effectLst/>
        </p:spPr>
        <p:txBody>
          <a:bodyPr rtlCol="0" anchor="ctr"/>
          <a:lstStyle/>
          <a:p/>
        </p:txBody>
      </p:sp>
      <p:sp>
        <p:nvSpPr>
          <p:cNvPr id="12" name="Rounded Rectangle 11"/>
          <p:cNvSpPr/>
          <p:nvPr/>
        </p:nvSpPr>
        <p:spPr>
          <a:xfrm>
            <a:off x="6233007" y="1216152"/>
            <a:ext cx="5455767" cy="548640"/>
          </a:xfrm>
          <a:prstGeom prst="roundRect">
            <a:avLst>
              <a:gd name="adj" fmla="val 25000"/>
            </a:avLst>
          </a:prstGeom>
          <a:solidFill>
            <a:srgbClr val="D3373A"/>
          </a:solidFill>
          <a:ln>
            <a:noFill/>
          </a:ln>
          <a:effectLst/>
        </p:spPr>
        <p:txBody>
          <a:bodyPr rtlCol="0" anchor="ctr"/>
          <a:lstStyle/>
          <a:p/>
        </p:txBody>
      </p:sp>
      <p:sp>
        <p:nvSpPr>
          <p:cNvPr id="13" name="Rectangle 12"/>
          <p:cNvSpPr/>
          <p:nvPr/>
        </p:nvSpPr>
        <p:spPr>
          <a:xfrm>
            <a:off x="6233007" y="1490472"/>
            <a:ext cx="5455767" cy="274320"/>
          </a:xfrm>
          <a:prstGeom prst="rect">
            <a:avLst/>
          </a:prstGeom>
          <a:solidFill>
            <a:srgbClr val="D3373A"/>
          </a:solidFill>
          <a:ln>
            <a:noFill/>
          </a:ln>
          <a:effectLst/>
        </p:spPr>
        <p:txBody>
          <a:bodyPr rtlCol="0" anchor="ctr"/>
          <a:lstStyle/>
          <a:p/>
        </p:txBody>
      </p:sp>
      <p:sp>
        <p:nvSpPr>
          <p:cNvPr id="14" name="TextBox 13"/>
          <p:cNvSpPr txBox="1"/>
          <p:nvPr/>
        </p:nvSpPr>
        <p:spPr>
          <a:xfrm>
            <a:off x="6324447" y="1216152"/>
            <a:ext cx="5272887" cy="548640"/>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FFFFFF"/>
                </a:solidFill>
                <a:latin typeface="Calibri"/>
              </a:rPr>
              <a:t>2 · Sorunlar (2025)</a:t>
            </a:r>
          </a:p>
        </p:txBody>
      </p:sp>
      <p:sp>
        <p:nvSpPr>
          <p:cNvPr id="15" name="TextBox 14"/>
          <p:cNvSpPr txBox="1"/>
          <p:nvPr/>
        </p:nvSpPr>
        <p:spPr>
          <a:xfrm>
            <a:off x="6342735" y="1837944"/>
            <a:ext cx="5236311" cy="4334256"/>
          </a:xfrm>
          <a:prstGeom prst="rect">
            <a:avLst/>
          </a:prstGeom>
          <a:noFill/>
        </p:spPr>
        <p:txBody>
          <a:bodyPr wrap="square" anchor="t" lIns="73152" rIns="73152" tIns="36576" bIns="36576">
            <a:noAutofit/>
          </a:bodyPr>
          <a:lstStyle/>
          <a:p>
            <a:pPr algn="l" marL="261051" indent="-261051">
              <a:spcBef>
                <a:spcPts val="0"/>
              </a:spcBef>
              <a:spcAft>
                <a:spcPts val="600"/>
              </a:spcAft>
            </a:pPr>
            <a:r>
              <a:rPr lang="tr-TR" sz="2100" b="1" i="0">
                <a:solidFill>
                  <a:srgbClr val="2C6696"/>
                </a:solidFill>
                <a:latin typeface="Calibri"/>
              </a:rPr>
              <a:t>•  </a:t>
            </a:r>
            <a:r>
              <a:rPr lang="tr-TR" sz="2100" b="0" i="0">
                <a:solidFill>
                  <a:srgbClr val="262626"/>
                </a:solidFill>
                <a:latin typeface="Calibri"/>
              </a:rPr>
              <a:t>Toplam doğurganlık hızı 1,62: kadın başına 2'den az çocuk.</a:t>
            </a:r>
          </a:p>
          <a:p>
            <a:pPr algn="l" marL="261051" indent="-261051">
              <a:spcBef>
                <a:spcPts val="0"/>
              </a:spcBef>
              <a:spcAft>
                <a:spcPts val="600"/>
              </a:spcAft>
            </a:pPr>
            <a:r>
              <a:rPr lang="tr-TR" sz="2100" b="1" i="0">
                <a:solidFill>
                  <a:srgbClr val="2C6696"/>
                </a:solidFill>
                <a:latin typeface="Calibri"/>
              </a:rPr>
              <a:t>•  </a:t>
            </a:r>
            <a:r>
              <a:rPr lang="tr-TR" sz="2100" b="0" i="0">
                <a:solidFill>
                  <a:srgbClr val="262626"/>
                </a:solidFill>
                <a:latin typeface="Calibri"/>
              </a:rPr>
              <a:t>Kaba doğum hızı ‰10,6; 0-4 yaş grubu üstteki gruplardan dar: doğumlar azalıyor.</a:t>
            </a:r>
          </a:p>
          <a:p>
            <a:pPr algn="l" marL="261051" indent="-261051">
              <a:spcBef>
                <a:spcPts val="0"/>
              </a:spcBef>
              <a:spcAft>
                <a:spcPts val="600"/>
              </a:spcAft>
            </a:pPr>
            <a:r>
              <a:rPr lang="tr-TR" sz="2100" b="1" i="0">
                <a:solidFill>
                  <a:srgbClr val="2C6696"/>
                </a:solidFill>
                <a:latin typeface="Calibri"/>
              </a:rPr>
              <a:t>•  </a:t>
            </a:r>
            <a:r>
              <a:rPr lang="tr-TR" sz="2100" b="0" i="0">
                <a:solidFill>
                  <a:srgbClr val="262626"/>
                </a:solidFill>
                <a:latin typeface="Calibri"/>
              </a:rPr>
              <a:t>Nüfus artış hızı ‰5: artış çok yavaş.</a:t>
            </a:r>
          </a:p>
          <a:p>
            <a:pPr algn="l" marL="261051" indent="-261051">
              <a:spcBef>
                <a:spcPts val="0"/>
              </a:spcBef>
              <a:spcAft>
                <a:spcPts val="0"/>
              </a:spcAft>
            </a:pPr>
            <a:r>
              <a:rPr lang="tr-TR" sz="2100" b="1" i="0">
                <a:solidFill>
                  <a:srgbClr val="2C6696"/>
                </a:solidFill>
                <a:latin typeface="Calibri"/>
              </a:rPr>
              <a:t>•  </a:t>
            </a:r>
            <a:r>
              <a:rPr lang="tr-TR" sz="2100" b="0" i="0">
                <a:solidFill>
                  <a:srgbClr val="262626"/>
                </a:solidFill>
                <a:latin typeface="Calibri"/>
              </a:rPr>
              <a:t>Nüfus yaşlanıyor: gelecekte iş gücü açığı, sağlık ve bakım ihtiyacı (s. 160).</a:t>
            </a:r>
          </a:p>
        </p:txBody>
      </p:sp>
      <p:sp>
        <p:nvSpPr>
          <p:cNvPr id="16" name="TextBox 15"/>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7" name="Rounded Rectangle 16"/>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164</a:t>
            </a:r>
          </a:p>
        </p:txBody>
      </p:sp>
      <p:sp>
        <p:nvSpPr>
          <p:cNvPr id="18" name="TextBox 17"/>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325 / 379</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3: 2060 piramidini yorumlayalım</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SORU 3</a:t>
            </a:r>
          </a:p>
        </p:txBody>
      </p:sp>
      <p:pic>
        <p:nvPicPr>
          <p:cNvPr id="6" name="Picture 5" descr="h27_piramit2060_s164.jpg"/>
          <p:cNvPicPr>
            <a:picLocks noChangeAspect="1"/>
          </p:cNvPicPr>
          <p:nvPr/>
        </p:nvPicPr>
        <p:blipFill>
          <a:blip r:embed="rId3"/>
          <a:stretch>
            <a:fillRect/>
          </a:stretch>
        </p:blipFill>
        <p:spPr>
          <a:xfrm>
            <a:off x="5349240" y="1447606"/>
            <a:ext cx="6339535" cy="4566291"/>
          </a:xfrm>
          <a:prstGeom prst="rect">
            <a:avLst/>
          </a:prstGeom>
          <a:ln w="9525">
            <a:solidFill>
              <a:srgbClr val="D9D9D9"/>
            </a:solidFill>
          </a:ln>
        </p:spPr>
      </p:pic>
      <p:sp>
        <p:nvSpPr>
          <p:cNvPr id="7" name="Rounded Rectangle 6"/>
          <p:cNvSpPr/>
          <p:nvPr/>
        </p:nvSpPr>
        <p:spPr>
          <a:xfrm>
            <a:off x="502920" y="1216152"/>
            <a:ext cx="4480560" cy="1097280"/>
          </a:xfrm>
          <a:prstGeom prst="roundRect">
            <a:avLst>
              <a:gd name="adj" fmla="val 8000"/>
            </a:avLst>
          </a:prstGeom>
          <a:solidFill>
            <a:srgbClr val="F0F0F0"/>
          </a:solidFill>
          <a:ln>
            <a:noFill/>
          </a:ln>
          <a:effectLst/>
        </p:spPr>
        <p:txBody>
          <a:bodyPr rtlCol="0" anchor="ctr" wrap="square" lIns="182880" rIns="182880" tIns="73152" bIns="73152">
            <a:noAutofit/>
          </a:bodyPr>
          <a:lstStyle/>
          <a:p>
            <a:pPr algn="l">
              <a:spcBef>
                <a:spcPts val="0"/>
              </a:spcBef>
              <a:spcAft>
                <a:spcPts val="0"/>
              </a:spcAft>
            </a:pPr>
            <a:r>
              <a:rPr lang="tr-TR" sz="2100" b="1" i="0">
                <a:solidFill>
                  <a:srgbClr val="262626"/>
                </a:solidFill>
                <a:latin typeface="Calibri"/>
              </a:rPr>
              <a:t>2060 yılı için Türkiye’nin tahminî nüfus piramidini yorumlayınız.</a:t>
            </a:r>
          </a:p>
        </p:txBody>
      </p:sp>
      <p:sp>
        <p:nvSpPr>
          <p:cNvPr id="8" name="Rounded Rectangle 7"/>
          <p:cNvSpPr/>
          <p:nvPr/>
        </p:nvSpPr>
        <p:spPr>
          <a:xfrm>
            <a:off x="502920" y="2450592"/>
            <a:ext cx="1143000" cy="1173480"/>
          </a:xfrm>
          <a:prstGeom prst="roundRect">
            <a:avLst>
              <a:gd name="adj" fmla="val 8000"/>
            </a:avLst>
          </a:prstGeom>
          <a:solidFill>
            <a:srgbClr val="7A4EA0"/>
          </a:solidFill>
          <a:ln>
            <a:noFill/>
          </a:ln>
          <a:effectLst/>
        </p:spPr>
        <p:txBody>
          <a:bodyPr rtlCol="0" anchor="ctr" wrap="square" lIns="128016" rIns="128016" tIns="73152" bIns="73152">
            <a:noAutofit/>
          </a:bodyPr>
          <a:lstStyle/>
          <a:p>
            <a:pPr algn="ctr">
              <a:spcBef>
                <a:spcPts val="0"/>
              </a:spcBef>
              <a:spcAft>
                <a:spcPts val="0"/>
              </a:spcAft>
            </a:pPr>
            <a:r>
              <a:rPr lang="tr-TR" sz="2000" b="1" i="0">
                <a:solidFill>
                  <a:srgbClr val="FFFFFF"/>
                </a:solidFill>
                <a:latin typeface="Calibri"/>
              </a:rPr>
              <a:t>Taban</a:t>
            </a:r>
          </a:p>
        </p:txBody>
      </p:sp>
      <p:sp>
        <p:nvSpPr>
          <p:cNvPr id="9" name="Rounded Rectangle 8"/>
          <p:cNvSpPr/>
          <p:nvPr/>
        </p:nvSpPr>
        <p:spPr>
          <a:xfrm>
            <a:off x="1737360" y="2450592"/>
            <a:ext cx="3246120" cy="1173480"/>
          </a:xfrm>
          <a:prstGeom prst="roundRect">
            <a:avLst>
              <a:gd name="adj" fmla="val 8000"/>
            </a:avLst>
          </a:prstGeom>
          <a:solidFill>
            <a:srgbClr val="FFF3D1"/>
          </a:solidFill>
          <a:ln>
            <a:noFill/>
          </a:ln>
          <a:effectLst/>
        </p:spPr>
        <p:txBody>
          <a:bodyPr rtlCol="0" anchor="ctr" wrap="square" lIns="137160" rIns="137160" tIns="73152" bIns="73152">
            <a:noAutofit/>
          </a:bodyPr>
          <a:lstStyle/>
          <a:p>
            <a:pPr algn="l">
              <a:spcBef>
                <a:spcPts val="0"/>
              </a:spcBef>
              <a:spcAft>
                <a:spcPts val="0"/>
              </a:spcAft>
            </a:pPr>
            <a:r>
              <a:rPr lang="tr-TR" sz="2000" b="0" i="0">
                <a:solidFill>
                  <a:srgbClr val="262626"/>
                </a:solidFill>
                <a:latin typeface="Calibri"/>
              </a:rPr>
              <a:t>0-4 yaş grubu ne kadar geniş?</a:t>
            </a:r>
          </a:p>
        </p:txBody>
      </p:sp>
      <p:sp>
        <p:nvSpPr>
          <p:cNvPr id="10" name="Rounded Rectangle 9"/>
          <p:cNvSpPr/>
          <p:nvPr/>
        </p:nvSpPr>
        <p:spPr>
          <a:xfrm>
            <a:off x="502920" y="3761232"/>
            <a:ext cx="1143000" cy="1173480"/>
          </a:xfrm>
          <a:prstGeom prst="roundRect">
            <a:avLst>
              <a:gd name="adj" fmla="val 8000"/>
            </a:avLst>
          </a:prstGeom>
          <a:solidFill>
            <a:srgbClr val="7A4EA0"/>
          </a:solidFill>
          <a:ln>
            <a:noFill/>
          </a:ln>
          <a:effectLst/>
        </p:spPr>
        <p:txBody>
          <a:bodyPr rtlCol="0" anchor="ctr" wrap="square" lIns="128016" rIns="128016" tIns="73152" bIns="73152">
            <a:noAutofit/>
          </a:bodyPr>
          <a:lstStyle/>
          <a:p>
            <a:pPr algn="ctr">
              <a:spcBef>
                <a:spcPts val="0"/>
              </a:spcBef>
              <a:spcAft>
                <a:spcPts val="0"/>
              </a:spcAft>
            </a:pPr>
            <a:r>
              <a:rPr lang="tr-TR" sz="2000" b="1" i="0">
                <a:solidFill>
                  <a:srgbClr val="FFFFFF"/>
                </a:solidFill>
                <a:latin typeface="Calibri"/>
              </a:rPr>
              <a:t>Orta</a:t>
            </a:r>
          </a:p>
        </p:txBody>
      </p:sp>
      <p:sp>
        <p:nvSpPr>
          <p:cNvPr id="11" name="Rounded Rectangle 10"/>
          <p:cNvSpPr/>
          <p:nvPr/>
        </p:nvSpPr>
        <p:spPr>
          <a:xfrm>
            <a:off x="1737360" y="3761232"/>
            <a:ext cx="3246120" cy="1173480"/>
          </a:xfrm>
          <a:prstGeom prst="roundRect">
            <a:avLst>
              <a:gd name="adj" fmla="val 8000"/>
            </a:avLst>
          </a:prstGeom>
          <a:solidFill>
            <a:srgbClr val="FFF3D1"/>
          </a:solidFill>
          <a:ln>
            <a:noFill/>
          </a:ln>
          <a:effectLst/>
        </p:spPr>
        <p:txBody>
          <a:bodyPr rtlCol="0" anchor="ctr" wrap="square" lIns="137160" rIns="137160" tIns="73152" bIns="73152">
            <a:noAutofit/>
          </a:bodyPr>
          <a:lstStyle/>
          <a:p>
            <a:pPr algn="l">
              <a:spcBef>
                <a:spcPts val="0"/>
              </a:spcBef>
              <a:spcAft>
                <a:spcPts val="0"/>
              </a:spcAft>
            </a:pPr>
            <a:r>
              <a:rPr lang="tr-TR" sz="2000" b="0" i="0">
                <a:solidFill>
                  <a:srgbClr val="262626"/>
                </a:solidFill>
                <a:latin typeface="Calibri"/>
              </a:rPr>
              <a:t>En kalabalık yaş grupları hangileri?</a:t>
            </a:r>
          </a:p>
        </p:txBody>
      </p:sp>
      <p:sp>
        <p:nvSpPr>
          <p:cNvPr id="12" name="Rounded Rectangle 11"/>
          <p:cNvSpPr/>
          <p:nvPr/>
        </p:nvSpPr>
        <p:spPr>
          <a:xfrm>
            <a:off x="502920" y="5071872"/>
            <a:ext cx="1143000" cy="1173480"/>
          </a:xfrm>
          <a:prstGeom prst="roundRect">
            <a:avLst>
              <a:gd name="adj" fmla="val 8000"/>
            </a:avLst>
          </a:prstGeom>
          <a:solidFill>
            <a:srgbClr val="7A4EA0"/>
          </a:solidFill>
          <a:ln>
            <a:noFill/>
          </a:ln>
          <a:effectLst/>
        </p:spPr>
        <p:txBody>
          <a:bodyPr rtlCol="0" anchor="ctr" wrap="square" lIns="128016" rIns="128016" tIns="73152" bIns="73152">
            <a:noAutofit/>
          </a:bodyPr>
          <a:lstStyle/>
          <a:p>
            <a:pPr algn="ctr">
              <a:spcBef>
                <a:spcPts val="0"/>
              </a:spcBef>
              <a:spcAft>
                <a:spcPts val="0"/>
              </a:spcAft>
            </a:pPr>
            <a:r>
              <a:rPr lang="tr-TR" sz="2000" b="1" i="0">
                <a:solidFill>
                  <a:srgbClr val="FFFFFF"/>
                </a:solidFill>
                <a:latin typeface="Calibri"/>
              </a:rPr>
              <a:t>Tepe</a:t>
            </a:r>
          </a:p>
        </p:txBody>
      </p:sp>
      <p:sp>
        <p:nvSpPr>
          <p:cNvPr id="13" name="Rounded Rectangle 12"/>
          <p:cNvSpPr/>
          <p:nvPr/>
        </p:nvSpPr>
        <p:spPr>
          <a:xfrm>
            <a:off x="1737360" y="5071872"/>
            <a:ext cx="3246120" cy="1173480"/>
          </a:xfrm>
          <a:prstGeom prst="roundRect">
            <a:avLst>
              <a:gd name="adj" fmla="val 8000"/>
            </a:avLst>
          </a:prstGeom>
          <a:solidFill>
            <a:srgbClr val="FFF3D1"/>
          </a:solidFill>
          <a:ln>
            <a:noFill/>
          </a:ln>
          <a:effectLst/>
        </p:spPr>
        <p:txBody>
          <a:bodyPr rtlCol="0" anchor="ctr" wrap="square" lIns="137160" rIns="137160" tIns="73152" bIns="73152">
            <a:noAutofit/>
          </a:bodyPr>
          <a:lstStyle/>
          <a:p>
            <a:pPr algn="l">
              <a:spcBef>
                <a:spcPts val="0"/>
              </a:spcBef>
              <a:spcAft>
                <a:spcPts val="0"/>
              </a:spcAft>
            </a:pPr>
            <a:r>
              <a:rPr lang="tr-TR" sz="2000" b="0" i="0">
                <a:solidFill>
                  <a:srgbClr val="262626"/>
                </a:solidFill>
                <a:latin typeface="Calibri"/>
              </a:rPr>
              <a:t>65 yaş ve üstü 2025'e göre nasıl değişmiş?</a:t>
            </a:r>
          </a:p>
        </p:txBody>
      </p:sp>
      <p:sp>
        <p:nvSpPr>
          <p:cNvPr id="14" name="TextBox 13"/>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5" name="Rounded Rectangle 14"/>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164</a:t>
            </a:r>
          </a:p>
        </p:txBody>
      </p:sp>
      <p:sp>
        <p:nvSpPr>
          <p:cNvPr id="16" name="TextBox 15"/>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326 / 379</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3: 2060 piramidini yorumlayalım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pic>
        <p:nvPicPr>
          <p:cNvPr id="6" name="Picture 5" descr="h27_piramit2060_s164.jpg"/>
          <p:cNvPicPr>
            <a:picLocks noChangeAspect="1"/>
          </p:cNvPicPr>
          <p:nvPr/>
        </p:nvPicPr>
        <p:blipFill>
          <a:blip r:embed="rId3"/>
          <a:stretch>
            <a:fillRect/>
          </a:stretch>
        </p:blipFill>
        <p:spPr>
          <a:xfrm>
            <a:off x="5349240" y="1447606"/>
            <a:ext cx="6339535" cy="4566291"/>
          </a:xfrm>
          <a:prstGeom prst="rect">
            <a:avLst/>
          </a:prstGeom>
          <a:ln w="9525">
            <a:solidFill>
              <a:srgbClr val="D9D9D9"/>
            </a:solidFill>
          </a:ln>
        </p:spPr>
      </p:pic>
      <p:sp>
        <p:nvSpPr>
          <p:cNvPr id="7" name="Rounded Rectangle 6"/>
          <p:cNvSpPr/>
          <p:nvPr/>
        </p:nvSpPr>
        <p:spPr>
          <a:xfrm>
            <a:off x="502920" y="3547872"/>
            <a:ext cx="4480560" cy="978408"/>
          </a:xfrm>
          <a:prstGeom prst="roundRect">
            <a:avLst>
              <a:gd name="adj" fmla="val 8000"/>
            </a:avLst>
          </a:prstGeom>
          <a:solidFill>
            <a:srgbClr val="FFFFFF"/>
          </a:solidFill>
          <a:ln w="31750">
            <a:solidFill>
              <a:srgbClr val="D3373A"/>
            </a:solidFill>
          </a:ln>
          <a:effectLst/>
        </p:spPr>
        <p:txBody>
          <a:bodyPr rtlCol="0" anchor="ctr" wrap="square" lIns="137160" rIns="137160" tIns="73152" bIns="73152">
            <a:noAutofit/>
          </a:bodyPr>
          <a:lstStyle/>
          <a:p>
            <a:pPr algn="l">
              <a:spcBef>
                <a:spcPts val="0"/>
              </a:spcBef>
              <a:spcAft>
                <a:spcPts val="0"/>
              </a:spcAft>
            </a:pPr>
            <a:r>
              <a:rPr lang="tr-TR" sz="2000" b="1" i="0">
                <a:solidFill>
                  <a:srgbClr val="262626"/>
                </a:solidFill>
                <a:latin typeface="Calibri"/>
              </a:rPr>
              <a:t>Taban çok dar: 0-4 yaş ≈ 2 milyon</a:t>
            </a:r>
          </a:p>
        </p:txBody>
      </p:sp>
      <p:cxnSp>
        <p:nvCxnSpPr>
          <p:cNvPr id="8" name="Connector 7"/>
          <p:cNvCxnSpPr/>
          <p:nvPr/>
        </p:nvCxnSpPr>
        <p:spPr>
          <a:xfrm>
            <a:off x="5020056" y="4037076"/>
            <a:ext cx="2523038" cy="900480"/>
          </a:xfrm>
          <a:prstGeom prst="line">
            <a:avLst/>
          </a:prstGeom>
          <a:ln w="31750">
            <a:solidFill>
              <a:srgbClr val="D3373A"/>
            </a:solidFill>
            <a:tailEnd type="triangle" w="med" len="med"/>
          </a:ln>
        </p:spPr>
      </p:cxnSp>
      <p:sp>
        <p:nvSpPr>
          <p:cNvPr id="9" name="Rounded Rectangle 8"/>
          <p:cNvSpPr/>
          <p:nvPr/>
        </p:nvSpPr>
        <p:spPr>
          <a:xfrm>
            <a:off x="502920" y="2386584"/>
            <a:ext cx="4480560" cy="978408"/>
          </a:xfrm>
          <a:prstGeom prst="roundRect">
            <a:avLst>
              <a:gd name="adj" fmla="val 8000"/>
            </a:avLst>
          </a:prstGeom>
          <a:solidFill>
            <a:srgbClr val="FFFFFF"/>
          </a:solidFill>
          <a:ln w="31750">
            <a:solidFill>
              <a:srgbClr val="D97300"/>
            </a:solidFill>
          </a:ln>
          <a:effectLst/>
        </p:spPr>
        <p:txBody>
          <a:bodyPr rtlCol="0" anchor="ctr" wrap="square" lIns="137160" rIns="137160" tIns="73152" bIns="73152">
            <a:noAutofit/>
          </a:bodyPr>
          <a:lstStyle/>
          <a:p>
            <a:pPr algn="l">
              <a:spcBef>
                <a:spcPts val="0"/>
              </a:spcBef>
              <a:spcAft>
                <a:spcPts val="0"/>
              </a:spcAft>
            </a:pPr>
            <a:r>
              <a:rPr lang="tr-TR" sz="2000" b="1" i="0">
                <a:solidFill>
                  <a:srgbClr val="262626"/>
                </a:solidFill>
                <a:latin typeface="Calibri"/>
              </a:rPr>
              <a:t>En kalabalık: 50-59 yaş ≈ 3 milyon</a:t>
            </a:r>
          </a:p>
        </p:txBody>
      </p:sp>
      <p:cxnSp>
        <p:nvCxnSpPr>
          <p:cNvPr id="10" name="Connector 9"/>
          <p:cNvCxnSpPr/>
          <p:nvPr/>
        </p:nvCxnSpPr>
        <p:spPr>
          <a:xfrm>
            <a:off x="5020056" y="2875788"/>
            <a:ext cx="1927595" cy="540660"/>
          </a:xfrm>
          <a:prstGeom prst="line">
            <a:avLst/>
          </a:prstGeom>
          <a:ln w="31750">
            <a:solidFill>
              <a:srgbClr val="D97300"/>
            </a:solidFill>
            <a:tailEnd type="triangle" w="med" len="med"/>
          </a:ln>
        </p:spPr>
      </p:cxnSp>
      <p:sp>
        <p:nvSpPr>
          <p:cNvPr id="11" name="Rounded Rectangle 10"/>
          <p:cNvSpPr/>
          <p:nvPr/>
        </p:nvSpPr>
        <p:spPr>
          <a:xfrm>
            <a:off x="502920" y="1225296"/>
            <a:ext cx="4480560" cy="978408"/>
          </a:xfrm>
          <a:prstGeom prst="roundRect">
            <a:avLst>
              <a:gd name="adj" fmla="val 8000"/>
            </a:avLst>
          </a:prstGeom>
          <a:solidFill>
            <a:srgbClr val="FFFFFF"/>
          </a:solidFill>
          <a:ln w="31750">
            <a:solidFill>
              <a:srgbClr val="7A4EA0"/>
            </a:solidFill>
          </a:ln>
          <a:effectLst/>
        </p:spPr>
        <p:txBody>
          <a:bodyPr rtlCol="0" anchor="ctr" wrap="square" lIns="137160" rIns="137160" tIns="73152" bIns="73152">
            <a:noAutofit/>
          </a:bodyPr>
          <a:lstStyle/>
          <a:p>
            <a:pPr algn="l">
              <a:spcBef>
                <a:spcPts val="0"/>
              </a:spcBef>
              <a:spcAft>
                <a:spcPts val="0"/>
              </a:spcAft>
            </a:pPr>
            <a:r>
              <a:rPr lang="tr-TR" sz="2000" b="1" i="0">
                <a:solidFill>
                  <a:srgbClr val="262626"/>
                </a:solidFill>
                <a:latin typeface="Calibri"/>
              </a:rPr>
              <a:t>65+ çok geniş: 75-79 yaş, 0-4'ten kalabalık</a:t>
            </a:r>
          </a:p>
        </p:txBody>
      </p:sp>
      <p:cxnSp>
        <p:nvCxnSpPr>
          <p:cNvPr id="12" name="Connector 11"/>
          <p:cNvCxnSpPr/>
          <p:nvPr/>
        </p:nvCxnSpPr>
        <p:spPr>
          <a:xfrm>
            <a:off x="5020056" y="1714500"/>
            <a:ext cx="2321594" cy="1150435"/>
          </a:xfrm>
          <a:prstGeom prst="line">
            <a:avLst/>
          </a:prstGeom>
          <a:ln w="31750">
            <a:solidFill>
              <a:srgbClr val="7A4EA0"/>
            </a:solidFill>
            <a:tailEnd type="triangle" w="med" len="med"/>
          </a:ln>
        </p:spPr>
      </p:cxnSp>
      <p:sp>
        <p:nvSpPr>
          <p:cNvPr id="13" name="Rounded Rectangle 12"/>
          <p:cNvSpPr/>
          <p:nvPr/>
        </p:nvSpPr>
        <p:spPr>
          <a:xfrm>
            <a:off x="502920" y="4690872"/>
            <a:ext cx="4480560" cy="1554480"/>
          </a:xfrm>
          <a:prstGeom prst="roundRect">
            <a:avLst>
              <a:gd name="adj" fmla="val 6000"/>
            </a:avLst>
          </a:prstGeom>
          <a:solidFill>
            <a:srgbClr val="E3F1E4"/>
          </a:solidFill>
          <a:ln>
            <a:noFill/>
          </a:ln>
          <a:effectLst/>
        </p:spPr>
        <p:txBody>
          <a:bodyPr rtlCol="0" anchor="ctr"/>
          <a:lstStyle/>
          <a:p/>
        </p:txBody>
      </p:sp>
      <p:sp>
        <p:nvSpPr>
          <p:cNvPr id="14" name="Rectangle 13"/>
          <p:cNvSpPr/>
          <p:nvPr/>
        </p:nvSpPr>
        <p:spPr>
          <a:xfrm>
            <a:off x="502920" y="4690872"/>
            <a:ext cx="109728" cy="1554480"/>
          </a:xfrm>
          <a:prstGeom prst="rect">
            <a:avLst/>
          </a:prstGeom>
          <a:solidFill>
            <a:srgbClr val="2E7D32"/>
          </a:solidFill>
          <a:ln>
            <a:noFill/>
          </a:ln>
          <a:effectLst/>
        </p:spPr>
        <p:txBody>
          <a:bodyPr rtlCol="0" anchor="ctr"/>
          <a:lstStyle/>
          <a:p/>
        </p:txBody>
      </p:sp>
      <p:sp>
        <p:nvSpPr>
          <p:cNvPr id="15" name="TextBox 14"/>
          <p:cNvSpPr txBox="1"/>
          <p:nvPr/>
        </p:nvSpPr>
        <p:spPr>
          <a:xfrm>
            <a:off x="731520" y="4745736"/>
            <a:ext cx="4160520" cy="1444752"/>
          </a:xfrm>
          <a:prstGeom prst="rect">
            <a:avLst/>
          </a:prstGeom>
          <a:noFill/>
        </p:spPr>
        <p:txBody>
          <a:bodyPr wrap="square" anchor="ctr" lIns="73152" rIns="73152" tIns="36576" bIns="36576">
            <a:noAutofit/>
          </a:bodyPr>
          <a:lstStyle/>
          <a:p>
            <a:pPr algn="l">
              <a:spcBef>
                <a:spcPts val="0"/>
              </a:spcBef>
              <a:spcAft>
                <a:spcPts val="400"/>
              </a:spcAft>
            </a:pPr>
            <a:r>
              <a:rPr lang="tr-TR" sz="2000" b="1" i="0">
                <a:solidFill>
                  <a:srgbClr val="2E7D32"/>
                </a:solidFill>
                <a:latin typeface="Calibri"/>
              </a:rPr>
              <a:t>Yorum</a:t>
            </a:r>
          </a:p>
          <a:p>
            <a:pPr algn="l">
              <a:spcBef>
                <a:spcPts val="0"/>
              </a:spcBef>
              <a:spcAft>
                <a:spcPts val="0"/>
              </a:spcAft>
            </a:pPr>
            <a:r>
              <a:rPr lang="tr-TR" sz="2000" b="0" i="0">
                <a:solidFill>
                  <a:srgbClr val="262626"/>
                </a:solidFill>
                <a:latin typeface="Calibri"/>
              </a:rPr>
              <a:t>Yaşlı nüfus oranı yüksek, genç nüfus oranı düşük; doğum oranı çok düşük olacaktır.</a:t>
            </a:r>
          </a:p>
        </p:txBody>
      </p:sp>
      <p:sp>
        <p:nvSpPr>
          <p:cNvPr id="16" name="TextBox 15"/>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7" name="Rounded Rectangle 16"/>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164</a:t>
            </a:r>
          </a:p>
        </p:txBody>
      </p:sp>
      <p:sp>
        <p:nvSpPr>
          <p:cNvPr id="18" name="TextBox 17"/>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327 / 379</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4-5: Türkiye için hangi politika?</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PAYLAŞIM · 10 dk</a:t>
            </a:r>
          </a:p>
        </p:txBody>
      </p:sp>
      <p:sp>
        <p:nvSpPr>
          <p:cNvPr id="6" name="Rounded Rectangle 5"/>
          <p:cNvSpPr/>
          <p:nvPr/>
        </p:nvSpPr>
        <p:spPr>
          <a:xfrm>
            <a:off x="502920" y="1216152"/>
            <a:ext cx="11185855" cy="685800"/>
          </a:xfrm>
          <a:prstGeom prst="roundRect">
            <a:avLst>
              <a:gd name="adj" fmla="val 8000"/>
            </a:avLst>
          </a:prstGeom>
          <a:solidFill>
            <a:srgbClr val="E3ECF5"/>
          </a:solidFill>
          <a:ln>
            <a:noFill/>
          </a:ln>
          <a:effectLst/>
        </p:spPr>
        <p:txBody>
          <a:bodyPr rtlCol="0" anchor="ctr" wrap="square" lIns="128016" rIns="128016" tIns="73152" bIns="73152">
            <a:noAutofit/>
          </a:bodyPr>
          <a:lstStyle/>
          <a:p>
            <a:pPr algn="ctr">
              <a:spcBef>
                <a:spcPts val="0"/>
              </a:spcBef>
              <a:spcAft>
                <a:spcPts val="0"/>
              </a:spcAft>
            </a:pPr>
            <a:r>
              <a:rPr lang="tr-TR" sz="1900" b="0" i="0">
                <a:solidFill>
                  <a:srgbClr val="262626"/>
                </a:solidFill>
                <a:latin typeface="Calibri"/>
              </a:rPr>
              <a:t>Önce: 26. haftada sunamayan dört grup, altı şapka ürününü 1'er dakikada paylaşır.</a:t>
            </a:r>
          </a:p>
        </p:txBody>
      </p:sp>
      <p:sp>
        <p:nvSpPr>
          <p:cNvPr id="7" name="Rounded Rectangle 6"/>
          <p:cNvSpPr/>
          <p:nvPr/>
        </p:nvSpPr>
        <p:spPr>
          <a:xfrm>
            <a:off x="502920" y="2039112"/>
            <a:ext cx="11185855" cy="1051560"/>
          </a:xfrm>
          <a:prstGeom prst="roundRect">
            <a:avLst>
              <a:gd name="adj" fmla="val 12000"/>
            </a:avLst>
          </a:prstGeom>
          <a:solidFill>
            <a:srgbClr val="F0F0F0"/>
          </a:solidFill>
          <a:ln>
            <a:noFill/>
          </a:ln>
          <a:effectLst/>
        </p:spPr>
        <p:txBody>
          <a:bodyPr rtlCol="0" anchor="ctr"/>
          <a:lstStyle/>
          <a:p/>
        </p:txBody>
      </p:sp>
      <p:sp>
        <p:nvSpPr>
          <p:cNvPr id="8" name="Oval 7"/>
          <p:cNvSpPr/>
          <p:nvPr/>
        </p:nvSpPr>
        <p:spPr>
          <a:xfrm>
            <a:off x="640080" y="2267712"/>
            <a:ext cx="594360" cy="594360"/>
          </a:xfrm>
          <a:prstGeom prst="ellipse">
            <a:avLst/>
          </a:prstGeom>
          <a:solidFill>
            <a:srgbClr val="D97300"/>
          </a:solidFill>
          <a:ln>
            <a:noFill/>
          </a:ln>
          <a:effectLst/>
        </p:spPr>
        <p:txBody>
          <a:bodyPr rtlCol="0" anchor="ctr" wrap="none" lIns="0" rIns="0" tIns="0" bIns="0">
            <a:noAutofit/>
          </a:bodyPr>
          <a:lstStyle/>
          <a:p>
            <a:pPr algn="ctr">
              <a:spcBef>
                <a:spcPts val="0"/>
              </a:spcBef>
              <a:spcAft>
                <a:spcPts val="0"/>
              </a:spcAft>
            </a:pPr>
            <a:r>
              <a:rPr lang="tr-TR" sz="2200" b="1" i="0">
                <a:solidFill>
                  <a:srgbClr val="FFFFFF"/>
                </a:solidFill>
                <a:latin typeface="Calibri"/>
              </a:rPr>
              <a:t>4</a:t>
            </a:r>
          </a:p>
        </p:txBody>
      </p:sp>
      <p:sp>
        <p:nvSpPr>
          <p:cNvPr id="9" name="TextBox 8"/>
          <p:cNvSpPr txBox="1"/>
          <p:nvPr/>
        </p:nvSpPr>
        <p:spPr>
          <a:xfrm>
            <a:off x="1417320" y="2066544"/>
            <a:ext cx="10134295" cy="996696"/>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262626"/>
                </a:solidFill>
                <a:latin typeface="Calibri"/>
              </a:rPr>
              <a:t>2060 yılına ait tahminî nüfus piramidini göz önünde bulundurduğunuzda Türkiye hangi nüfus politikasını uygulamalıdır? Gerekçeleriyle açıklayınız.</a:t>
            </a:r>
          </a:p>
        </p:txBody>
      </p:sp>
      <p:sp>
        <p:nvSpPr>
          <p:cNvPr id="10" name="Rounded Rectangle 9"/>
          <p:cNvSpPr/>
          <p:nvPr/>
        </p:nvSpPr>
        <p:spPr>
          <a:xfrm>
            <a:off x="502920" y="3227832"/>
            <a:ext cx="11185855" cy="1051560"/>
          </a:xfrm>
          <a:prstGeom prst="roundRect">
            <a:avLst>
              <a:gd name="adj" fmla="val 12000"/>
            </a:avLst>
          </a:prstGeom>
          <a:solidFill>
            <a:srgbClr val="F0F0F0"/>
          </a:solidFill>
          <a:ln>
            <a:noFill/>
          </a:ln>
          <a:effectLst/>
        </p:spPr>
        <p:txBody>
          <a:bodyPr rtlCol="0" anchor="ctr"/>
          <a:lstStyle/>
          <a:p/>
        </p:txBody>
      </p:sp>
      <p:sp>
        <p:nvSpPr>
          <p:cNvPr id="11" name="Oval 10"/>
          <p:cNvSpPr/>
          <p:nvPr/>
        </p:nvSpPr>
        <p:spPr>
          <a:xfrm>
            <a:off x="640080" y="3456432"/>
            <a:ext cx="594360" cy="594360"/>
          </a:xfrm>
          <a:prstGeom prst="ellipse">
            <a:avLst/>
          </a:prstGeom>
          <a:solidFill>
            <a:srgbClr val="D97300"/>
          </a:solidFill>
          <a:ln>
            <a:noFill/>
          </a:ln>
          <a:effectLst/>
        </p:spPr>
        <p:txBody>
          <a:bodyPr rtlCol="0" anchor="ctr" wrap="none" lIns="0" rIns="0" tIns="0" bIns="0">
            <a:noAutofit/>
          </a:bodyPr>
          <a:lstStyle/>
          <a:p>
            <a:pPr algn="ctr">
              <a:spcBef>
                <a:spcPts val="0"/>
              </a:spcBef>
              <a:spcAft>
                <a:spcPts val="0"/>
              </a:spcAft>
            </a:pPr>
            <a:r>
              <a:rPr lang="tr-TR" sz="2200" b="1" i="0">
                <a:solidFill>
                  <a:srgbClr val="FFFFFF"/>
                </a:solidFill>
                <a:latin typeface="Calibri"/>
              </a:rPr>
              <a:t>5</a:t>
            </a:r>
          </a:p>
        </p:txBody>
      </p:sp>
      <p:sp>
        <p:nvSpPr>
          <p:cNvPr id="12" name="TextBox 11"/>
          <p:cNvSpPr txBox="1"/>
          <p:nvPr/>
        </p:nvSpPr>
        <p:spPr>
          <a:xfrm>
            <a:off x="1417320" y="3255264"/>
            <a:ext cx="10134295" cy="996696"/>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262626"/>
                </a:solidFill>
                <a:latin typeface="Calibri"/>
              </a:rPr>
              <a:t>Belirlediğiniz nüfus politikasının başarılı olması için hangi uygulamalar yapılmalıdır?</a:t>
            </a:r>
          </a:p>
        </p:txBody>
      </p:sp>
      <p:sp>
        <p:nvSpPr>
          <p:cNvPr id="13" name="Rounded Rectangle 12"/>
          <p:cNvSpPr/>
          <p:nvPr/>
        </p:nvSpPr>
        <p:spPr>
          <a:xfrm>
            <a:off x="502920" y="4507992"/>
            <a:ext cx="3484778" cy="1783080"/>
          </a:xfrm>
          <a:prstGeom prst="roundRect">
            <a:avLst>
              <a:gd name="adj" fmla="val 8000"/>
            </a:avLst>
          </a:prstGeom>
          <a:solidFill>
            <a:srgbClr val="FFFFFF"/>
          </a:solidFill>
          <a:ln w="25400">
            <a:solidFill>
              <a:srgbClr val="7A4EA0"/>
            </a:solidFill>
          </a:ln>
          <a:effectLst/>
        </p:spPr>
        <p:txBody>
          <a:bodyPr rtlCol="0" anchor="ctr" wrap="square" lIns="128016" rIns="128016" tIns="73152" bIns="73152">
            <a:noAutofit/>
          </a:bodyPr>
          <a:lstStyle/>
          <a:p>
            <a:pPr algn="ctr">
              <a:spcBef>
                <a:spcPts val="0"/>
              </a:spcBef>
              <a:spcAft>
                <a:spcPts val="400"/>
              </a:spcAft>
            </a:pPr>
            <a:r>
              <a:rPr lang="tr-TR" sz="2200" b="1" i="0">
                <a:solidFill>
                  <a:srgbClr val="7A4EA0"/>
                </a:solidFill>
                <a:latin typeface="Calibri"/>
              </a:rPr>
              <a:t>Önerim</a:t>
            </a:r>
          </a:p>
          <a:p>
            <a:pPr algn="ctr">
              <a:spcBef>
                <a:spcPts val="0"/>
              </a:spcBef>
              <a:spcAft>
                <a:spcPts val="0"/>
              </a:spcAft>
            </a:pPr>
            <a:r>
              <a:rPr lang="tr-TR" sz="2200" b="0" i="1">
                <a:solidFill>
                  <a:srgbClr val="767676"/>
                </a:solidFill>
                <a:latin typeface="Calibri"/>
              </a:rPr>
              <a:t>… politikası</a:t>
            </a:r>
          </a:p>
        </p:txBody>
      </p:sp>
      <p:cxnSp>
        <p:nvCxnSpPr>
          <p:cNvPr id="14" name="Connector 13"/>
          <p:cNvCxnSpPr/>
          <p:nvPr/>
        </p:nvCxnSpPr>
        <p:spPr>
          <a:xfrm>
            <a:off x="4042562" y="5399532"/>
            <a:ext cx="256032" cy="0"/>
          </a:xfrm>
          <a:prstGeom prst="line">
            <a:avLst/>
          </a:prstGeom>
          <a:ln w="38100">
            <a:solidFill>
              <a:srgbClr val="4F4F4F"/>
            </a:solidFill>
            <a:tailEnd type="triangle" w="med" len="med"/>
          </a:ln>
        </p:spPr>
      </p:cxnSp>
      <p:sp>
        <p:nvSpPr>
          <p:cNvPr id="15" name="Rounded Rectangle 14"/>
          <p:cNvSpPr/>
          <p:nvPr/>
        </p:nvSpPr>
        <p:spPr>
          <a:xfrm>
            <a:off x="4353458" y="4507992"/>
            <a:ext cx="3484778" cy="1783080"/>
          </a:xfrm>
          <a:prstGeom prst="roundRect">
            <a:avLst>
              <a:gd name="adj" fmla="val 8000"/>
            </a:avLst>
          </a:prstGeom>
          <a:solidFill>
            <a:srgbClr val="FFFFFF"/>
          </a:solidFill>
          <a:ln w="25400">
            <a:solidFill>
              <a:srgbClr val="7A4EA0"/>
            </a:solidFill>
          </a:ln>
          <a:effectLst/>
        </p:spPr>
        <p:txBody>
          <a:bodyPr rtlCol="0" anchor="ctr" wrap="square" lIns="128016" rIns="128016" tIns="73152" bIns="73152">
            <a:noAutofit/>
          </a:bodyPr>
          <a:lstStyle/>
          <a:p>
            <a:pPr algn="ctr">
              <a:spcBef>
                <a:spcPts val="0"/>
              </a:spcBef>
              <a:spcAft>
                <a:spcPts val="400"/>
              </a:spcAft>
            </a:pPr>
            <a:r>
              <a:rPr lang="tr-TR" sz="2200" b="1" i="0">
                <a:solidFill>
                  <a:srgbClr val="7A4EA0"/>
                </a:solidFill>
                <a:latin typeface="Calibri"/>
              </a:rPr>
              <a:t>Dayandığım gösterge</a:t>
            </a:r>
          </a:p>
          <a:p>
            <a:pPr algn="ctr">
              <a:spcBef>
                <a:spcPts val="0"/>
              </a:spcBef>
              <a:spcAft>
                <a:spcPts val="0"/>
              </a:spcAft>
            </a:pPr>
            <a:r>
              <a:rPr lang="tr-TR" sz="2200" b="0" i="1">
                <a:solidFill>
                  <a:srgbClr val="767676"/>
                </a:solidFill>
                <a:latin typeface="Calibri"/>
              </a:rPr>
              <a:t>… (s. 164)</a:t>
            </a:r>
          </a:p>
        </p:txBody>
      </p:sp>
      <p:cxnSp>
        <p:nvCxnSpPr>
          <p:cNvPr id="16" name="Connector 15"/>
          <p:cNvCxnSpPr/>
          <p:nvPr/>
        </p:nvCxnSpPr>
        <p:spPr>
          <a:xfrm>
            <a:off x="7893100" y="5399532"/>
            <a:ext cx="256032" cy="0"/>
          </a:xfrm>
          <a:prstGeom prst="line">
            <a:avLst/>
          </a:prstGeom>
          <a:ln w="38100">
            <a:solidFill>
              <a:srgbClr val="4F4F4F"/>
            </a:solidFill>
            <a:tailEnd type="triangle" w="med" len="med"/>
          </a:ln>
        </p:spPr>
      </p:cxnSp>
      <p:sp>
        <p:nvSpPr>
          <p:cNvPr id="17" name="Rounded Rectangle 16"/>
          <p:cNvSpPr/>
          <p:nvPr/>
        </p:nvSpPr>
        <p:spPr>
          <a:xfrm>
            <a:off x="8203996" y="4507992"/>
            <a:ext cx="3484778" cy="1783080"/>
          </a:xfrm>
          <a:prstGeom prst="roundRect">
            <a:avLst>
              <a:gd name="adj" fmla="val 8000"/>
            </a:avLst>
          </a:prstGeom>
          <a:solidFill>
            <a:srgbClr val="FFFFFF"/>
          </a:solidFill>
          <a:ln w="25400">
            <a:solidFill>
              <a:srgbClr val="7A4EA0"/>
            </a:solidFill>
          </a:ln>
          <a:effectLst/>
        </p:spPr>
        <p:txBody>
          <a:bodyPr rtlCol="0" anchor="ctr" wrap="square" lIns="128016" rIns="128016" tIns="73152" bIns="73152">
            <a:noAutofit/>
          </a:bodyPr>
          <a:lstStyle/>
          <a:p>
            <a:pPr algn="ctr">
              <a:spcBef>
                <a:spcPts val="0"/>
              </a:spcBef>
              <a:spcAft>
                <a:spcPts val="400"/>
              </a:spcAft>
            </a:pPr>
            <a:r>
              <a:rPr lang="tr-TR" sz="2200" b="1" i="0">
                <a:solidFill>
                  <a:srgbClr val="7A4EA0"/>
                </a:solidFill>
                <a:latin typeface="Calibri"/>
              </a:rPr>
              <a:t>Bir uygulama</a:t>
            </a:r>
          </a:p>
          <a:p>
            <a:pPr algn="ctr">
              <a:spcBef>
                <a:spcPts val="0"/>
              </a:spcBef>
              <a:spcAft>
                <a:spcPts val="0"/>
              </a:spcAft>
            </a:pPr>
            <a:r>
              <a:rPr lang="tr-TR" sz="2200" b="0" i="1">
                <a:solidFill>
                  <a:srgbClr val="767676"/>
                </a:solidFill>
                <a:latin typeface="Calibri"/>
              </a:rPr>
              <a:t>…</a:t>
            </a:r>
          </a:p>
        </p:txBody>
      </p:sp>
      <p:sp>
        <p:nvSpPr>
          <p:cNvPr id="18" name="TextBox 17"/>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9" name="Rounded Rectangle 18"/>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164</a:t>
            </a:r>
          </a:p>
        </p:txBody>
      </p:sp>
      <p:sp>
        <p:nvSpPr>
          <p:cNvPr id="20" name="TextBox 19"/>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328 / 379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4-5: Türkiye için politika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Rounded Rectangle 5"/>
          <p:cNvSpPr/>
          <p:nvPr/>
        </p:nvSpPr>
        <p:spPr>
          <a:xfrm>
            <a:off x="502920" y="1216152"/>
            <a:ext cx="5455767" cy="5029200"/>
          </a:xfrm>
          <a:prstGeom prst="roundRect">
            <a:avLst>
              <a:gd name="adj" fmla="val 5000"/>
            </a:avLst>
          </a:prstGeom>
          <a:solidFill>
            <a:srgbClr val="E3F1E4"/>
          </a:solidFill>
          <a:ln>
            <a:noFill/>
          </a:ln>
          <a:effectLst/>
        </p:spPr>
        <p:txBody>
          <a:bodyPr rtlCol="0" anchor="ctr"/>
          <a:lstStyle/>
          <a:p/>
        </p:txBody>
      </p:sp>
      <p:sp>
        <p:nvSpPr>
          <p:cNvPr id="7" name="Rounded Rectangle 6"/>
          <p:cNvSpPr/>
          <p:nvPr/>
        </p:nvSpPr>
        <p:spPr>
          <a:xfrm>
            <a:off x="502920" y="1216152"/>
            <a:ext cx="5455767" cy="548640"/>
          </a:xfrm>
          <a:prstGeom prst="roundRect">
            <a:avLst>
              <a:gd name="adj" fmla="val 25000"/>
            </a:avLst>
          </a:prstGeom>
          <a:solidFill>
            <a:srgbClr val="2E7D32"/>
          </a:solidFill>
          <a:ln>
            <a:noFill/>
          </a:ln>
          <a:effectLst/>
        </p:spPr>
        <p:txBody>
          <a:bodyPr rtlCol="0" anchor="ctr"/>
          <a:lstStyle/>
          <a:p/>
        </p:txBody>
      </p:sp>
      <p:sp>
        <p:nvSpPr>
          <p:cNvPr id="8" name="Rectangle 7"/>
          <p:cNvSpPr/>
          <p:nvPr/>
        </p:nvSpPr>
        <p:spPr>
          <a:xfrm>
            <a:off x="502920" y="1490472"/>
            <a:ext cx="5455767" cy="274320"/>
          </a:xfrm>
          <a:prstGeom prst="rect">
            <a:avLst/>
          </a:prstGeom>
          <a:solidFill>
            <a:srgbClr val="2E7D32"/>
          </a:solidFill>
          <a:ln>
            <a:noFill/>
          </a:ln>
          <a:effectLst/>
        </p:spPr>
        <p:txBody>
          <a:bodyPr rtlCol="0" anchor="ctr"/>
          <a:lstStyle/>
          <a:p/>
        </p:txBody>
      </p:sp>
      <p:sp>
        <p:nvSpPr>
          <p:cNvPr id="9" name="TextBox 8"/>
          <p:cNvSpPr txBox="1"/>
          <p:nvPr/>
        </p:nvSpPr>
        <p:spPr>
          <a:xfrm>
            <a:off x="594360" y="1216152"/>
            <a:ext cx="5272887" cy="548640"/>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FFFFFF"/>
                </a:solidFill>
                <a:latin typeface="Calibri"/>
              </a:rPr>
              <a:t>4 · Hangi politika? Neden?</a:t>
            </a:r>
          </a:p>
        </p:txBody>
      </p:sp>
      <p:sp>
        <p:nvSpPr>
          <p:cNvPr id="10" name="TextBox 9"/>
          <p:cNvSpPr txBox="1"/>
          <p:nvPr/>
        </p:nvSpPr>
        <p:spPr>
          <a:xfrm>
            <a:off x="612648" y="1837944"/>
            <a:ext cx="5236311" cy="4334256"/>
          </a:xfrm>
          <a:prstGeom prst="rect">
            <a:avLst/>
          </a:prstGeom>
          <a:noFill/>
        </p:spPr>
        <p:txBody>
          <a:bodyPr wrap="square" anchor="t" lIns="73152" rIns="73152" tIns="36576" bIns="36576">
            <a:noAutofit/>
          </a:bodyPr>
          <a:lstStyle/>
          <a:p>
            <a:pPr algn="l" marL="261051" indent="-261051">
              <a:spcBef>
                <a:spcPts val="0"/>
              </a:spcBef>
              <a:spcAft>
                <a:spcPts val="600"/>
              </a:spcAft>
            </a:pPr>
            <a:r>
              <a:rPr lang="tr-TR" sz="2100" b="1" i="0">
                <a:solidFill>
                  <a:srgbClr val="2C6696"/>
                </a:solidFill>
                <a:latin typeface="Calibri"/>
              </a:rPr>
              <a:t>•  </a:t>
            </a:r>
            <a:r>
              <a:rPr lang="tr-TR" sz="2100" b="1" i="0">
                <a:solidFill>
                  <a:srgbClr val="262626"/>
                </a:solidFill>
                <a:latin typeface="Calibri"/>
              </a:rPr>
              <a:t>Nüfus artış hızını artırma</a:t>
            </a:r>
            <a:r>
              <a:rPr lang="tr-TR" sz="2100" b="0" i="0">
                <a:solidFill>
                  <a:srgbClr val="262626"/>
                </a:solidFill>
                <a:latin typeface="Calibri"/>
              </a:rPr>
              <a:t>; nüfusun niteliği için </a:t>
            </a:r>
            <a:r>
              <a:rPr lang="tr-TR" sz="2100" b="1" i="0">
                <a:solidFill>
                  <a:srgbClr val="262626"/>
                </a:solidFill>
                <a:latin typeface="Calibri"/>
              </a:rPr>
              <a:t>demografik yapıyı iyileştirme</a:t>
            </a:r>
            <a:r>
              <a:rPr lang="tr-TR" sz="2100" b="0" i="0">
                <a:solidFill>
                  <a:srgbClr val="262626"/>
                </a:solidFill>
                <a:latin typeface="Calibri"/>
              </a:rPr>
              <a:t>.</a:t>
            </a:r>
          </a:p>
          <a:p>
            <a:pPr algn="l" marL="261051" indent="-261051">
              <a:spcBef>
                <a:spcPts val="0"/>
              </a:spcBef>
              <a:spcAft>
                <a:spcPts val="600"/>
              </a:spcAft>
            </a:pPr>
            <a:r>
              <a:rPr lang="tr-TR" sz="2100" b="1" i="0">
                <a:solidFill>
                  <a:srgbClr val="2C6696"/>
                </a:solidFill>
                <a:latin typeface="Calibri"/>
              </a:rPr>
              <a:t>•  </a:t>
            </a:r>
            <a:r>
              <a:rPr lang="tr-TR" sz="2100" b="0" i="0">
                <a:solidFill>
                  <a:srgbClr val="262626"/>
                </a:solidFill>
                <a:latin typeface="Calibri"/>
              </a:rPr>
              <a:t>Gerekçe: toplam doğurganlık 1,62; 2060'ta taban dar, yaşlı nüfus geniş.</a:t>
            </a:r>
          </a:p>
          <a:p>
            <a:pPr algn="l" marL="261051" indent="-261051">
              <a:spcBef>
                <a:spcPts val="0"/>
              </a:spcBef>
              <a:spcAft>
                <a:spcPts val="0"/>
              </a:spcAft>
            </a:pPr>
            <a:r>
              <a:rPr lang="tr-TR" sz="2100" b="1" i="0">
                <a:solidFill>
                  <a:srgbClr val="2C6696"/>
                </a:solidFill>
                <a:latin typeface="Calibri"/>
              </a:rPr>
              <a:t>•  </a:t>
            </a:r>
            <a:r>
              <a:rPr lang="tr-TR" sz="2100" b="0" i="0">
                <a:solidFill>
                  <a:srgbClr val="262626"/>
                </a:solidFill>
                <a:latin typeface="Calibri"/>
              </a:rPr>
              <a:t>Çalışma çağındaki nüfus azalırsa iş gücü açığı ekonomiyi olumsuz etkiler (s. 160).</a:t>
            </a:r>
          </a:p>
        </p:txBody>
      </p:sp>
      <p:sp>
        <p:nvSpPr>
          <p:cNvPr id="11" name="Rounded Rectangle 10"/>
          <p:cNvSpPr/>
          <p:nvPr/>
        </p:nvSpPr>
        <p:spPr>
          <a:xfrm>
            <a:off x="6233007" y="1216152"/>
            <a:ext cx="5455767" cy="5029200"/>
          </a:xfrm>
          <a:prstGeom prst="roundRect">
            <a:avLst>
              <a:gd name="adj" fmla="val 5000"/>
            </a:avLst>
          </a:prstGeom>
          <a:solidFill>
            <a:srgbClr val="E3F1E4"/>
          </a:solidFill>
          <a:ln>
            <a:noFill/>
          </a:ln>
          <a:effectLst/>
        </p:spPr>
        <p:txBody>
          <a:bodyPr rtlCol="0" anchor="ctr"/>
          <a:lstStyle/>
          <a:p/>
        </p:txBody>
      </p:sp>
      <p:sp>
        <p:nvSpPr>
          <p:cNvPr id="12" name="Rounded Rectangle 11"/>
          <p:cNvSpPr/>
          <p:nvPr/>
        </p:nvSpPr>
        <p:spPr>
          <a:xfrm>
            <a:off x="6233007" y="1216152"/>
            <a:ext cx="5455767" cy="548640"/>
          </a:xfrm>
          <a:prstGeom prst="roundRect">
            <a:avLst>
              <a:gd name="adj" fmla="val 25000"/>
            </a:avLst>
          </a:prstGeom>
          <a:solidFill>
            <a:srgbClr val="2E7D32"/>
          </a:solidFill>
          <a:ln>
            <a:noFill/>
          </a:ln>
          <a:effectLst/>
        </p:spPr>
        <p:txBody>
          <a:bodyPr rtlCol="0" anchor="ctr"/>
          <a:lstStyle/>
          <a:p/>
        </p:txBody>
      </p:sp>
      <p:sp>
        <p:nvSpPr>
          <p:cNvPr id="13" name="Rectangle 12"/>
          <p:cNvSpPr/>
          <p:nvPr/>
        </p:nvSpPr>
        <p:spPr>
          <a:xfrm>
            <a:off x="6233007" y="1490472"/>
            <a:ext cx="5455767" cy="274320"/>
          </a:xfrm>
          <a:prstGeom prst="rect">
            <a:avLst/>
          </a:prstGeom>
          <a:solidFill>
            <a:srgbClr val="2E7D32"/>
          </a:solidFill>
          <a:ln>
            <a:noFill/>
          </a:ln>
          <a:effectLst/>
        </p:spPr>
        <p:txBody>
          <a:bodyPr rtlCol="0" anchor="ctr"/>
          <a:lstStyle/>
          <a:p/>
        </p:txBody>
      </p:sp>
      <p:sp>
        <p:nvSpPr>
          <p:cNvPr id="14" name="TextBox 13"/>
          <p:cNvSpPr txBox="1"/>
          <p:nvPr/>
        </p:nvSpPr>
        <p:spPr>
          <a:xfrm>
            <a:off x="6324447" y="1216152"/>
            <a:ext cx="5272887" cy="548640"/>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FFFFFF"/>
                </a:solidFill>
                <a:latin typeface="Calibri"/>
              </a:rPr>
              <a:t>5 · Hangi uygulamalar?</a:t>
            </a:r>
          </a:p>
        </p:txBody>
      </p:sp>
      <p:sp>
        <p:nvSpPr>
          <p:cNvPr id="15" name="TextBox 14"/>
          <p:cNvSpPr txBox="1"/>
          <p:nvPr/>
        </p:nvSpPr>
        <p:spPr>
          <a:xfrm>
            <a:off x="6342735" y="1837944"/>
            <a:ext cx="5236311" cy="4334256"/>
          </a:xfrm>
          <a:prstGeom prst="rect">
            <a:avLst/>
          </a:prstGeom>
          <a:noFill/>
        </p:spPr>
        <p:txBody>
          <a:bodyPr wrap="square" anchor="t" lIns="73152" rIns="73152" tIns="36576" bIns="36576">
            <a:noAutofit/>
          </a:bodyPr>
          <a:lstStyle/>
          <a:p>
            <a:pPr algn="l" marL="261051" indent="-261051">
              <a:spcBef>
                <a:spcPts val="0"/>
              </a:spcBef>
              <a:spcAft>
                <a:spcPts val="600"/>
              </a:spcAft>
            </a:pPr>
            <a:r>
              <a:rPr lang="tr-TR" sz="2100" b="1" i="0">
                <a:solidFill>
                  <a:srgbClr val="2C6696"/>
                </a:solidFill>
                <a:latin typeface="Calibri"/>
              </a:rPr>
              <a:t>•  </a:t>
            </a:r>
            <a:r>
              <a:rPr lang="tr-TR" sz="2100" b="0" i="0">
                <a:solidFill>
                  <a:srgbClr val="262626"/>
                </a:solidFill>
                <a:latin typeface="Calibri"/>
              </a:rPr>
              <a:t>Aileyi ve çocuk sahibi olmayı destekleyen uygulamalar: izin, çocuk ve konut yardımı, kreş (İsveç örneği, s. 166).</a:t>
            </a:r>
          </a:p>
          <a:p>
            <a:pPr algn="l" marL="261051" indent="-261051">
              <a:spcBef>
                <a:spcPts val="0"/>
              </a:spcBef>
              <a:spcAft>
                <a:spcPts val="600"/>
              </a:spcAft>
            </a:pPr>
            <a:r>
              <a:rPr lang="tr-TR" sz="2100" b="1" i="0">
                <a:solidFill>
                  <a:srgbClr val="2C6696"/>
                </a:solidFill>
                <a:latin typeface="Calibri"/>
              </a:rPr>
              <a:t>•  </a:t>
            </a:r>
            <a:r>
              <a:rPr lang="tr-TR" sz="2100" b="0" i="0">
                <a:solidFill>
                  <a:srgbClr val="262626"/>
                </a:solidFill>
                <a:latin typeface="Calibri"/>
              </a:rPr>
              <a:t>Halkı bilinçlendirme, yasal düzenlemeler, eğitim ve sağlık uygulamaları (s. 163).</a:t>
            </a:r>
          </a:p>
          <a:p>
            <a:pPr algn="l" marL="261051" indent="-261051">
              <a:spcBef>
                <a:spcPts val="0"/>
              </a:spcBef>
              <a:spcAft>
                <a:spcPts val="0"/>
              </a:spcAft>
            </a:pPr>
            <a:r>
              <a:rPr lang="tr-TR" sz="2100" b="1" i="0">
                <a:solidFill>
                  <a:srgbClr val="2C6696"/>
                </a:solidFill>
                <a:latin typeface="Calibri"/>
              </a:rPr>
              <a:t>•  </a:t>
            </a:r>
            <a:r>
              <a:rPr lang="tr-TR" sz="2100" b="0" i="0">
                <a:solidFill>
                  <a:srgbClr val="262626"/>
                </a:solidFill>
                <a:latin typeface="Calibri"/>
              </a:rPr>
              <a:t>Yaşlılar için sağlık ve bakım hizmetleri; nitelikli iş gücü için eğitim ve istihdam.</a:t>
            </a:r>
          </a:p>
        </p:txBody>
      </p:sp>
      <p:sp>
        <p:nvSpPr>
          <p:cNvPr id="16" name="TextBox 15"/>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7" name="Rounded Rectangle 16"/>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160-166</a:t>
            </a:r>
          </a:p>
        </p:txBody>
      </p:sp>
      <p:sp>
        <p:nvSpPr>
          <p:cNvPr id="18" name="TextBox 17"/>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329 / 379</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31</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Türkiye'nin 2025 ve 2060 (tahminî) piramitleri karşılaştırıldığında hangisi söylenebilir?</a:t>
            </a:r>
          </a:p>
        </p:txBody>
      </p:sp>
      <p:sp>
        <p:nvSpPr>
          <p:cNvPr id="7" name="Rounded Rectangle 6"/>
          <p:cNvSpPr/>
          <p:nvPr/>
        </p:nvSpPr>
        <p:spPr>
          <a:xfrm>
            <a:off x="502920" y="2633472"/>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694736"/>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2060'ta yaşlı nüfus oranı artacaktır.</a:t>
            </a:r>
          </a:p>
        </p:txBody>
      </p:sp>
      <p:sp>
        <p:nvSpPr>
          <p:cNvPr id="10" name="Rounded Rectangle 9"/>
          <p:cNvSpPr/>
          <p:nvPr/>
        </p:nvSpPr>
        <p:spPr>
          <a:xfrm>
            <a:off x="502920" y="3368649"/>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429913"/>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368649"/>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2060'ta piramidin tabanı genişleyecektir.</a:t>
            </a:r>
          </a:p>
        </p:txBody>
      </p:sp>
      <p:sp>
        <p:nvSpPr>
          <p:cNvPr id="13" name="Rounded Rectangle 12"/>
          <p:cNvSpPr/>
          <p:nvPr/>
        </p:nvSpPr>
        <p:spPr>
          <a:xfrm>
            <a:off x="502920" y="4103826"/>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4165090"/>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4103826"/>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2060'ta en kalabalık grup 0-4 yaş olacaktır.</a:t>
            </a:r>
          </a:p>
        </p:txBody>
      </p:sp>
      <p:sp>
        <p:nvSpPr>
          <p:cNvPr id="16" name="Rounded Rectangle 15"/>
          <p:cNvSpPr/>
          <p:nvPr/>
        </p:nvSpPr>
        <p:spPr>
          <a:xfrm>
            <a:off x="502920" y="4839003"/>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900267"/>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839003"/>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2025'te yaşlı nüfus genç nüfustan fazladır.</a:t>
            </a:r>
          </a:p>
        </p:txBody>
      </p:sp>
      <p:sp>
        <p:nvSpPr>
          <p:cNvPr id="19" name="Rounded Rectangle 18"/>
          <p:cNvSpPr/>
          <p:nvPr/>
        </p:nvSpPr>
        <p:spPr>
          <a:xfrm>
            <a:off x="502920" y="5574180"/>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5635444"/>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5574180"/>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İki piramidin biçimi aynıdır.</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164</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330 / 379</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31</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Türkiye'nin 2025 ve 2060 (tahminî) piramitleri karşılaştırıldığında hangisi söylenebilir?</a:t>
            </a:r>
          </a:p>
        </p:txBody>
      </p:sp>
      <p:sp>
        <p:nvSpPr>
          <p:cNvPr id="7" name="Rounded Rectangle 6"/>
          <p:cNvSpPr/>
          <p:nvPr/>
        </p:nvSpPr>
        <p:spPr>
          <a:xfrm>
            <a:off x="502920" y="2633472"/>
            <a:ext cx="11185855" cy="415137"/>
          </a:xfrm>
          <a:prstGeom prst="roundRect">
            <a:avLst>
              <a:gd name="adj" fmla="val 30000"/>
            </a:avLst>
          </a:prstGeom>
          <a:solidFill>
            <a:srgbClr val="E3F1E4"/>
          </a:solidFill>
          <a:ln w="31750">
            <a:solidFill>
              <a:srgbClr val="2E7D32"/>
            </a:solidFill>
          </a:ln>
          <a:effectLst/>
        </p:spPr>
        <p:txBody>
          <a:bodyPr rtlCol="0" anchor="ctr"/>
          <a:lstStyle/>
          <a:p/>
        </p:txBody>
      </p:sp>
      <p:sp>
        <p:nvSpPr>
          <p:cNvPr id="8" name="Oval 7"/>
          <p:cNvSpPr/>
          <p:nvPr/>
        </p:nvSpPr>
        <p:spPr>
          <a:xfrm>
            <a:off x="594360" y="2589580"/>
            <a:ext cx="502920" cy="50292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262626"/>
                </a:solidFill>
                <a:latin typeface="Calibri"/>
              </a:rPr>
              <a:t>2060'ta yaşlı nüfus oranı artacaktır.</a:t>
            </a:r>
          </a:p>
        </p:txBody>
      </p:sp>
      <p:sp>
        <p:nvSpPr>
          <p:cNvPr id="10" name="Rounded Rectangle 9"/>
          <p:cNvSpPr/>
          <p:nvPr/>
        </p:nvSpPr>
        <p:spPr>
          <a:xfrm>
            <a:off x="502920" y="315833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11444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15833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2060'ta piramidin tabanı genişleyecektir.</a:t>
            </a:r>
          </a:p>
        </p:txBody>
      </p:sp>
      <p:sp>
        <p:nvSpPr>
          <p:cNvPr id="13" name="Rounded Rectangle 12"/>
          <p:cNvSpPr/>
          <p:nvPr/>
        </p:nvSpPr>
        <p:spPr>
          <a:xfrm>
            <a:off x="502920" y="368320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363931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368320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2060'ta en kalabalık grup 0-4 yaş olacaktır.</a:t>
            </a:r>
          </a:p>
        </p:txBody>
      </p:sp>
      <p:sp>
        <p:nvSpPr>
          <p:cNvPr id="16" name="Rounded Rectangle 15"/>
          <p:cNvSpPr/>
          <p:nvPr/>
        </p:nvSpPr>
        <p:spPr>
          <a:xfrm>
            <a:off x="502920" y="420806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16417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20806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2025'te yaşlı nüfus genç nüfustan fazladır.</a:t>
            </a:r>
          </a:p>
        </p:txBody>
      </p:sp>
      <p:sp>
        <p:nvSpPr>
          <p:cNvPr id="19" name="Rounded Rectangle 18"/>
          <p:cNvSpPr/>
          <p:nvPr/>
        </p:nvSpPr>
        <p:spPr>
          <a:xfrm>
            <a:off x="502920" y="473293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468904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473293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İki piramidin biçimi aynıdır.</a:t>
            </a:r>
          </a:p>
        </p:txBody>
      </p:sp>
      <p:sp>
        <p:nvSpPr>
          <p:cNvPr id="22" name="Rounded Rectangle 21"/>
          <p:cNvSpPr/>
          <p:nvPr/>
        </p:nvSpPr>
        <p:spPr>
          <a:xfrm>
            <a:off x="502920" y="5266944"/>
            <a:ext cx="11185855" cy="100584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2000" b="0" i="0">
                <a:solidFill>
                  <a:srgbClr val="262626"/>
                </a:solidFill>
                <a:latin typeface="Calibri"/>
              </a:rPr>
              <a:t>2060 tahminî piramidinde taban daralır, 65 yaş ve üstü çok genişler: yaşlı nüfus oranı artar (s. 164).</a:t>
            </a:r>
          </a:p>
        </p:txBody>
      </p: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164</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331 / 379</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32</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Doğum oranı düşük, yaşlı nüfus oranı yüksek bir ülkenin uygulaması beklenen politikalar hangileridir?</a:t>
            </a:r>
          </a:p>
        </p:txBody>
      </p:sp>
      <p:sp>
        <p:nvSpPr>
          <p:cNvPr id="7" name="Rounded Rectangle 6"/>
          <p:cNvSpPr/>
          <p:nvPr/>
        </p:nvSpPr>
        <p:spPr>
          <a:xfrm>
            <a:off x="502920" y="2633472"/>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694736"/>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Nüfus artış hızını artırma ve göç politikası belirleme</a:t>
            </a:r>
          </a:p>
        </p:txBody>
      </p:sp>
      <p:sp>
        <p:nvSpPr>
          <p:cNvPr id="10" name="Rounded Rectangle 9"/>
          <p:cNvSpPr/>
          <p:nvPr/>
        </p:nvSpPr>
        <p:spPr>
          <a:xfrm>
            <a:off x="502920" y="3368649"/>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429913"/>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368649"/>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Nüfus artış hızını azaltma</a:t>
            </a:r>
          </a:p>
        </p:txBody>
      </p:sp>
      <p:sp>
        <p:nvSpPr>
          <p:cNvPr id="13" name="Rounded Rectangle 12"/>
          <p:cNvSpPr/>
          <p:nvPr/>
        </p:nvSpPr>
        <p:spPr>
          <a:xfrm>
            <a:off x="502920" y="4103826"/>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4165090"/>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4103826"/>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Nüfusu büyük kentlerde toplama</a:t>
            </a:r>
          </a:p>
        </p:txBody>
      </p:sp>
      <p:sp>
        <p:nvSpPr>
          <p:cNvPr id="16" name="Rounded Rectangle 15"/>
          <p:cNvSpPr/>
          <p:nvPr/>
        </p:nvSpPr>
        <p:spPr>
          <a:xfrm>
            <a:off x="502920" y="4839003"/>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900267"/>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839003"/>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Eğitim ve sağlık hizmetlerini azaltma</a:t>
            </a:r>
          </a:p>
        </p:txBody>
      </p:sp>
      <p:sp>
        <p:nvSpPr>
          <p:cNvPr id="19" name="Rounded Rectangle 18"/>
          <p:cNvSpPr/>
          <p:nvPr/>
        </p:nvSpPr>
        <p:spPr>
          <a:xfrm>
            <a:off x="502920" y="5574180"/>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5635444"/>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5574180"/>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Göç vermeyi teşvik etme</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160-161</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332 / 379</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32</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Doğum oranı düşük, yaşlı nüfus oranı yüksek bir ülkenin uygulaması beklenen politikalar hangileridir?</a:t>
            </a:r>
          </a:p>
        </p:txBody>
      </p:sp>
      <p:sp>
        <p:nvSpPr>
          <p:cNvPr id="7" name="Rounded Rectangle 6"/>
          <p:cNvSpPr/>
          <p:nvPr/>
        </p:nvSpPr>
        <p:spPr>
          <a:xfrm>
            <a:off x="502920" y="2633472"/>
            <a:ext cx="11185855" cy="415137"/>
          </a:xfrm>
          <a:prstGeom prst="roundRect">
            <a:avLst>
              <a:gd name="adj" fmla="val 30000"/>
            </a:avLst>
          </a:prstGeom>
          <a:solidFill>
            <a:srgbClr val="E3F1E4"/>
          </a:solidFill>
          <a:ln w="31750">
            <a:solidFill>
              <a:srgbClr val="2E7D32"/>
            </a:solidFill>
          </a:ln>
          <a:effectLst/>
        </p:spPr>
        <p:txBody>
          <a:bodyPr rtlCol="0" anchor="ctr"/>
          <a:lstStyle/>
          <a:p/>
        </p:txBody>
      </p:sp>
      <p:sp>
        <p:nvSpPr>
          <p:cNvPr id="8" name="Oval 7"/>
          <p:cNvSpPr/>
          <p:nvPr/>
        </p:nvSpPr>
        <p:spPr>
          <a:xfrm>
            <a:off x="594360" y="2589580"/>
            <a:ext cx="502920" cy="50292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262626"/>
                </a:solidFill>
                <a:latin typeface="Calibri"/>
              </a:rPr>
              <a:t>Nüfus artış hızını artırma ve göç politikası belirleme</a:t>
            </a:r>
          </a:p>
        </p:txBody>
      </p:sp>
      <p:sp>
        <p:nvSpPr>
          <p:cNvPr id="10" name="Rounded Rectangle 9"/>
          <p:cNvSpPr/>
          <p:nvPr/>
        </p:nvSpPr>
        <p:spPr>
          <a:xfrm>
            <a:off x="502920" y="315833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11444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15833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Nüfus artış hızını azaltma</a:t>
            </a:r>
          </a:p>
        </p:txBody>
      </p:sp>
      <p:sp>
        <p:nvSpPr>
          <p:cNvPr id="13" name="Rounded Rectangle 12"/>
          <p:cNvSpPr/>
          <p:nvPr/>
        </p:nvSpPr>
        <p:spPr>
          <a:xfrm>
            <a:off x="502920" y="368320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363931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368320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Nüfusu büyük kentlerde toplama</a:t>
            </a:r>
          </a:p>
        </p:txBody>
      </p:sp>
      <p:sp>
        <p:nvSpPr>
          <p:cNvPr id="16" name="Rounded Rectangle 15"/>
          <p:cNvSpPr/>
          <p:nvPr/>
        </p:nvSpPr>
        <p:spPr>
          <a:xfrm>
            <a:off x="502920" y="420806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16417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20806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Eğitim ve sağlık hizmetlerini azaltma</a:t>
            </a:r>
          </a:p>
        </p:txBody>
      </p:sp>
      <p:sp>
        <p:nvSpPr>
          <p:cNvPr id="19" name="Rounded Rectangle 18"/>
          <p:cNvSpPr/>
          <p:nvPr/>
        </p:nvSpPr>
        <p:spPr>
          <a:xfrm>
            <a:off x="502920" y="473293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468904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473293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Göç vermeyi teşvik etme</a:t>
            </a:r>
          </a:p>
        </p:txBody>
      </p:sp>
      <p:sp>
        <p:nvSpPr>
          <p:cNvPr id="22" name="Rounded Rectangle 21"/>
          <p:cNvSpPr/>
          <p:nvPr/>
        </p:nvSpPr>
        <p:spPr>
          <a:xfrm>
            <a:off x="502920" y="5266944"/>
            <a:ext cx="11185855" cy="100584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2000" b="0" i="0">
                <a:solidFill>
                  <a:srgbClr val="262626"/>
                </a:solidFill>
                <a:latin typeface="Calibri"/>
              </a:rPr>
              <a:t>Gelişmiş ülkeler nüfus artış hızını artırmaya çalışır (Almanya, Japonya, İsveç); iş gücü ihtiyacı fazla olanlar göç almaya yönelik uygulamalar da yapar (s. 160-161).</a:t>
            </a:r>
          </a:p>
        </p:txBody>
      </p: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160-161</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333 / 379</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Ünitenin cevabı: üç cümle</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KONUYA BAŞLARKEN</a:t>
            </a:r>
          </a:p>
        </p:txBody>
      </p:sp>
      <p:sp>
        <p:nvSpPr>
          <p:cNvPr id="6" name="Rounded Rectangle 5"/>
          <p:cNvSpPr/>
          <p:nvPr/>
        </p:nvSpPr>
        <p:spPr>
          <a:xfrm>
            <a:off x="502920" y="1216152"/>
            <a:ext cx="11185855" cy="1051560"/>
          </a:xfrm>
          <a:prstGeom prst="roundRect">
            <a:avLst>
              <a:gd name="adj" fmla="val 8000"/>
            </a:avLst>
          </a:prstGeom>
          <a:solidFill>
            <a:srgbClr val="F0F0F0"/>
          </a:solidFill>
          <a:ln>
            <a:noFill/>
          </a:ln>
          <a:effectLst/>
        </p:spPr>
        <p:txBody>
          <a:bodyPr rtlCol="0" anchor="ctr" wrap="square" lIns="274320" rIns="274320" tIns="73152" bIns="73152">
            <a:noAutofit/>
          </a:bodyPr>
          <a:lstStyle/>
          <a:p>
            <a:pPr algn="l">
              <a:spcBef>
                <a:spcPts val="0"/>
              </a:spcBef>
              <a:spcAft>
                <a:spcPts val="0"/>
              </a:spcAft>
            </a:pPr>
            <a:r>
              <a:rPr lang="tr-TR" sz="2400" b="1" i="0">
                <a:solidFill>
                  <a:srgbClr val="262626"/>
                </a:solidFill>
                <a:latin typeface="Calibri"/>
              </a:rPr>
              <a:t>Farklı gelişmişlik seviyesindeki ülkeler, nüfusla ilgili benzer fırsat ve sorunlarla karşılaşır mı?</a:t>
            </a:r>
          </a:p>
        </p:txBody>
      </p:sp>
      <p:sp>
        <p:nvSpPr>
          <p:cNvPr id="7" name="Rounded Rectangle 6"/>
          <p:cNvSpPr/>
          <p:nvPr/>
        </p:nvSpPr>
        <p:spPr>
          <a:xfrm>
            <a:off x="502920" y="2404872"/>
            <a:ext cx="11185855" cy="1222248"/>
          </a:xfrm>
          <a:prstGeom prst="roundRect">
            <a:avLst>
              <a:gd name="adj" fmla="val 12000"/>
            </a:avLst>
          </a:prstGeom>
          <a:solidFill>
            <a:srgbClr val="FFFFFF"/>
          </a:solidFill>
          <a:ln w="15875">
            <a:solidFill>
              <a:srgbClr val="D9D9D9"/>
            </a:solidFill>
          </a:ln>
          <a:effectLst/>
        </p:spPr>
        <p:txBody>
          <a:bodyPr rtlCol="0" anchor="ctr"/>
          <a:lstStyle/>
          <a:p/>
        </p:txBody>
      </p:sp>
      <p:sp>
        <p:nvSpPr>
          <p:cNvPr id="8" name="Oval 7"/>
          <p:cNvSpPr/>
          <p:nvPr/>
        </p:nvSpPr>
        <p:spPr>
          <a:xfrm>
            <a:off x="640080" y="2732532"/>
            <a:ext cx="566928" cy="566928"/>
          </a:xfrm>
          <a:prstGeom prst="ellipse">
            <a:avLst/>
          </a:prstGeom>
          <a:solidFill>
            <a:srgbClr val="7A4EA0"/>
          </a:solidFill>
          <a:ln>
            <a:noFill/>
          </a:ln>
          <a:effectLst/>
        </p:spPr>
        <p:txBody>
          <a:bodyPr rtlCol="0" anchor="ctr" wrap="none" lIns="0" rIns="0" tIns="0" bIns="0">
            <a:noAutofit/>
          </a:bodyPr>
          <a:lstStyle/>
          <a:p>
            <a:pPr algn="ctr">
              <a:spcBef>
                <a:spcPts val="0"/>
              </a:spcBef>
              <a:spcAft>
                <a:spcPts val="0"/>
              </a:spcAft>
            </a:pPr>
            <a:r>
              <a:rPr lang="tr-TR" sz="2200" b="1" i="0">
                <a:solidFill>
                  <a:srgbClr val="FFFFFF"/>
                </a:solidFill>
                <a:latin typeface="Calibri"/>
              </a:rPr>
              <a:t>1</a:t>
            </a:r>
          </a:p>
        </p:txBody>
      </p:sp>
      <p:sp>
        <p:nvSpPr>
          <p:cNvPr id="9" name="TextBox 8"/>
          <p:cNvSpPr txBox="1"/>
          <p:nvPr/>
        </p:nvSpPr>
        <p:spPr>
          <a:xfrm>
            <a:off x="1417320" y="2432304"/>
            <a:ext cx="10134295" cy="1167384"/>
          </a:xfrm>
          <a:prstGeom prst="rect">
            <a:avLst/>
          </a:prstGeom>
          <a:noFill/>
        </p:spPr>
        <p:txBody>
          <a:bodyPr wrap="square" anchor="ctr" lIns="73152" rIns="73152" tIns="36576" bIns="36576">
            <a:noAutofit/>
          </a:bodyPr>
          <a:lstStyle/>
          <a:p>
            <a:pPr algn="l">
              <a:spcBef>
                <a:spcPts val="0"/>
              </a:spcBef>
              <a:spcAft>
                <a:spcPts val="0"/>
              </a:spcAft>
            </a:pPr>
            <a:r>
              <a:rPr lang="tr-TR" sz="2600" b="0" i="1">
                <a:solidFill>
                  <a:srgbClr val="767676"/>
                </a:solidFill>
                <a:latin typeface="Calibri"/>
              </a:rPr>
              <a:t>Gelişmekte olan ülkelerde …</a:t>
            </a:r>
          </a:p>
        </p:txBody>
      </p:sp>
      <p:sp>
        <p:nvSpPr>
          <p:cNvPr id="10" name="Rounded Rectangle 9"/>
          <p:cNvSpPr/>
          <p:nvPr/>
        </p:nvSpPr>
        <p:spPr>
          <a:xfrm>
            <a:off x="502920" y="3736848"/>
            <a:ext cx="11185855" cy="1222248"/>
          </a:xfrm>
          <a:prstGeom prst="roundRect">
            <a:avLst>
              <a:gd name="adj" fmla="val 12000"/>
            </a:avLst>
          </a:prstGeom>
          <a:solidFill>
            <a:srgbClr val="FFFFFF"/>
          </a:solidFill>
          <a:ln w="15875">
            <a:solidFill>
              <a:srgbClr val="D9D9D9"/>
            </a:solidFill>
          </a:ln>
          <a:effectLst/>
        </p:spPr>
        <p:txBody>
          <a:bodyPr rtlCol="0" anchor="ctr"/>
          <a:lstStyle/>
          <a:p/>
        </p:txBody>
      </p:sp>
      <p:sp>
        <p:nvSpPr>
          <p:cNvPr id="11" name="Oval 10"/>
          <p:cNvSpPr/>
          <p:nvPr/>
        </p:nvSpPr>
        <p:spPr>
          <a:xfrm>
            <a:off x="640080" y="4064508"/>
            <a:ext cx="566928" cy="566928"/>
          </a:xfrm>
          <a:prstGeom prst="ellipse">
            <a:avLst/>
          </a:prstGeom>
          <a:solidFill>
            <a:srgbClr val="7A4EA0"/>
          </a:solidFill>
          <a:ln>
            <a:noFill/>
          </a:ln>
          <a:effectLst/>
        </p:spPr>
        <p:txBody>
          <a:bodyPr rtlCol="0" anchor="ctr" wrap="none" lIns="0" rIns="0" tIns="0" bIns="0">
            <a:noAutofit/>
          </a:bodyPr>
          <a:lstStyle/>
          <a:p>
            <a:pPr algn="ctr">
              <a:spcBef>
                <a:spcPts val="0"/>
              </a:spcBef>
              <a:spcAft>
                <a:spcPts val="0"/>
              </a:spcAft>
            </a:pPr>
            <a:r>
              <a:rPr lang="tr-TR" sz="2200" b="1" i="0">
                <a:solidFill>
                  <a:srgbClr val="FFFFFF"/>
                </a:solidFill>
                <a:latin typeface="Calibri"/>
              </a:rPr>
              <a:t>2</a:t>
            </a:r>
          </a:p>
        </p:txBody>
      </p:sp>
      <p:sp>
        <p:nvSpPr>
          <p:cNvPr id="12" name="TextBox 11"/>
          <p:cNvSpPr txBox="1"/>
          <p:nvPr/>
        </p:nvSpPr>
        <p:spPr>
          <a:xfrm>
            <a:off x="1417320" y="3764280"/>
            <a:ext cx="10134295" cy="1167384"/>
          </a:xfrm>
          <a:prstGeom prst="rect">
            <a:avLst/>
          </a:prstGeom>
          <a:noFill/>
        </p:spPr>
        <p:txBody>
          <a:bodyPr wrap="square" anchor="ctr" lIns="73152" rIns="73152" tIns="36576" bIns="36576">
            <a:noAutofit/>
          </a:bodyPr>
          <a:lstStyle/>
          <a:p>
            <a:pPr algn="l">
              <a:spcBef>
                <a:spcPts val="0"/>
              </a:spcBef>
              <a:spcAft>
                <a:spcPts val="0"/>
              </a:spcAft>
            </a:pPr>
            <a:r>
              <a:rPr lang="tr-TR" sz="2600" b="0" i="1">
                <a:solidFill>
                  <a:srgbClr val="767676"/>
                </a:solidFill>
                <a:latin typeface="Calibri"/>
              </a:rPr>
              <a:t>Gelişmiş ülkelerde …</a:t>
            </a:r>
          </a:p>
        </p:txBody>
      </p:sp>
      <p:sp>
        <p:nvSpPr>
          <p:cNvPr id="13" name="Rounded Rectangle 12"/>
          <p:cNvSpPr/>
          <p:nvPr/>
        </p:nvSpPr>
        <p:spPr>
          <a:xfrm>
            <a:off x="502920" y="5068824"/>
            <a:ext cx="11185855" cy="1222248"/>
          </a:xfrm>
          <a:prstGeom prst="roundRect">
            <a:avLst>
              <a:gd name="adj" fmla="val 12000"/>
            </a:avLst>
          </a:prstGeom>
          <a:solidFill>
            <a:srgbClr val="FFFFFF"/>
          </a:solidFill>
          <a:ln w="15875">
            <a:solidFill>
              <a:srgbClr val="D9D9D9"/>
            </a:solidFill>
          </a:ln>
          <a:effectLst/>
        </p:spPr>
        <p:txBody>
          <a:bodyPr rtlCol="0" anchor="ctr"/>
          <a:lstStyle/>
          <a:p/>
        </p:txBody>
      </p:sp>
      <p:sp>
        <p:nvSpPr>
          <p:cNvPr id="14" name="Oval 13"/>
          <p:cNvSpPr/>
          <p:nvPr/>
        </p:nvSpPr>
        <p:spPr>
          <a:xfrm>
            <a:off x="640080" y="5396484"/>
            <a:ext cx="566928" cy="566928"/>
          </a:xfrm>
          <a:prstGeom prst="ellipse">
            <a:avLst/>
          </a:prstGeom>
          <a:solidFill>
            <a:srgbClr val="7A4EA0"/>
          </a:solidFill>
          <a:ln>
            <a:noFill/>
          </a:ln>
          <a:effectLst/>
        </p:spPr>
        <p:txBody>
          <a:bodyPr rtlCol="0" anchor="ctr" wrap="none" lIns="0" rIns="0" tIns="0" bIns="0">
            <a:noAutofit/>
          </a:bodyPr>
          <a:lstStyle/>
          <a:p>
            <a:pPr algn="ctr">
              <a:spcBef>
                <a:spcPts val="0"/>
              </a:spcBef>
              <a:spcAft>
                <a:spcPts val="0"/>
              </a:spcAft>
            </a:pPr>
            <a:r>
              <a:rPr lang="tr-TR" sz="2200" b="1" i="0">
                <a:solidFill>
                  <a:srgbClr val="FFFFFF"/>
                </a:solidFill>
                <a:latin typeface="Calibri"/>
              </a:rPr>
              <a:t>3</a:t>
            </a:r>
          </a:p>
        </p:txBody>
      </p:sp>
      <p:sp>
        <p:nvSpPr>
          <p:cNvPr id="15" name="TextBox 14"/>
          <p:cNvSpPr txBox="1"/>
          <p:nvPr/>
        </p:nvSpPr>
        <p:spPr>
          <a:xfrm>
            <a:off x="1417320" y="5096256"/>
            <a:ext cx="10134295" cy="1167384"/>
          </a:xfrm>
          <a:prstGeom prst="rect">
            <a:avLst/>
          </a:prstGeom>
          <a:noFill/>
        </p:spPr>
        <p:txBody>
          <a:bodyPr wrap="square" anchor="ctr" lIns="73152" rIns="73152" tIns="36576" bIns="36576">
            <a:noAutofit/>
          </a:bodyPr>
          <a:lstStyle/>
          <a:p>
            <a:pPr algn="l">
              <a:spcBef>
                <a:spcPts val="0"/>
              </a:spcBef>
              <a:spcAft>
                <a:spcPts val="0"/>
              </a:spcAft>
            </a:pPr>
            <a:r>
              <a:rPr lang="tr-TR" sz="2600" b="0" i="1">
                <a:solidFill>
                  <a:srgbClr val="767676"/>
                </a:solidFill>
                <a:latin typeface="Calibri"/>
              </a:rPr>
              <a:t>Türkiye'de …</a:t>
            </a:r>
          </a:p>
        </p:txBody>
      </p:sp>
      <p:sp>
        <p:nvSpPr>
          <p:cNvPr id="16" name="TextBox 15"/>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7" name="Rounded Rectangle 16"/>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158</a:t>
            </a:r>
          </a:p>
        </p:txBody>
      </p:sp>
      <p:sp>
        <p:nvSpPr>
          <p:cNvPr id="18" name="TextBox 17"/>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334 / 379</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Ünitenin cevabı: üç cümle — örnek</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Rounded Rectangle 5"/>
          <p:cNvSpPr/>
          <p:nvPr/>
        </p:nvSpPr>
        <p:spPr>
          <a:xfrm>
            <a:off x="502920" y="1216152"/>
            <a:ext cx="11185855" cy="1051560"/>
          </a:xfrm>
          <a:prstGeom prst="roundRect">
            <a:avLst>
              <a:gd name="adj" fmla="val 8000"/>
            </a:avLst>
          </a:prstGeom>
          <a:solidFill>
            <a:srgbClr val="F0F0F0"/>
          </a:solidFill>
          <a:ln>
            <a:noFill/>
          </a:ln>
          <a:effectLst/>
        </p:spPr>
        <p:txBody>
          <a:bodyPr rtlCol="0" anchor="ctr" wrap="square" lIns="274320" rIns="274320" tIns="73152" bIns="73152">
            <a:noAutofit/>
          </a:bodyPr>
          <a:lstStyle/>
          <a:p>
            <a:pPr algn="l">
              <a:spcBef>
                <a:spcPts val="0"/>
              </a:spcBef>
              <a:spcAft>
                <a:spcPts val="0"/>
              </a:spcAft>
            </a:pPr>
            <a:r>
              <a:rPr lang="tr-TR" sz="2400" b="1" i="0">
                <a:solidFill>
                  <a:srgbClr val="262626"/>
                </a:solidFill>
                <a:latin typeface="Calibri"/>
              </a:rPr>
              <a:t>Farklı gelişmişlik seviyesindeki ülkeler, nüfusla ilgili benzer fırsat ve sorunlarla karşılaşır mı?</a:t>
            </a:r>
          </a:p>
        </p:txBody>
      </p:sp>
      <p:sp>
        <p:nvSpPr>
          <p:cNvPr id="7" name="Rounded Rectangle 6"/>
          <p:cNvSpPr/>
          <p:nvPr/>
        </p:nvSpPr>
        <p:spPr>
          <a:xfrm>
            <a:off x="502920" y="2404872"/>
            <a:ext cx="11185855" cy="1222248"/>
          </a:xfrm>
          <a:prstGeom prst="roundRect">
            <a:avLst>
              <a:gd name="adj" fmla="val 12000"/>
            </a:avLst>
          </a:prstGeom>
          <a:solidFill>
            <a:srgbClr val="E3F1E4"/>
          </a:solidFill>
          <a:ln w="15875">
            <a:solidFill>
              <a:srgbClr val="2E7D32"/>
            </a:solidFill>
          </a:ln>
          <a:effectLst/>
        </p:spPr>
        <p:txBody>
          <a:bodyPr rtlCol="0" anchor="ctr"/>
          <a:lstStyle/>
          <a:p/>
        </p:txBody>
      </p:sp>
      <p:sp>
        <p:nvSpPr>
          <p:cNvPr id="8" name="Oval 7"/>
          <p:cNvSpPr/>
          <p:nvPr/>
        </p:nvSpPr>
        <p:spPr>
          <a:xfrm>
            <a:off x="640080" y="2732532"/>
            <a:ext cx="566928" cy="566928"/>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200" b="1" i="0">
                <a:solidFill>
                  <a:srgbClr val="FFFFFF"/>
                </a:solidFill>
                <a:latin typeface="Calibri"/>
              </a:rPr>
              <a:t>1</a:t>
            </a:r>
          </a:p>
        </p:txBody>
      </p:sp>
      <p:sp>
        <p:nvSpPr>
          <p:cNvPr id="9" name="TextBox 8"/>
          <p:cNvSpPr txBox="1"/>
          <p:nvPr/>
        </p:nvSpPr>
        <p:spPr>
          <a:xfrm>
            <a:off x="1417320" y="2432304"/>
            <a:ext cx="10134295" cy="1167384"/>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Gelişmekte olan ülkelerde hızlı nüfus artışı eğitim, sağlık ve konut gibi hizmetleri yetersiz bırakır; bu ülkeler artış hızını azaltmaya çalışır.</a:t>
            </a:r>
          </a:p>
        </p:txBody>
      </p:sp>
      <p:sp>
        <p:nvSpPr>
          <p:cNvPr id="10" name="Rounded Rectangle 9"/>
          <p:cNvSpPr/>
          <p:nvPr/>
        </p:nvSpPr>
        <p:spPr>
          <a:xfrm>
            <a:off x="502920" y="3736848"/>
            <a:ext cx="11185855" cy="1222248"/>
          </a:xfrm>
          <a:prstGeom prst="roundRect">
            <a:avLst>
              <a:gd name="adj" fmla="val 12000"/>
            </a:avLst>
          </a:prstGeom>
          <a:solidFill>
            <a:srgbClr val="E3F1E4"/>
          </a:solidFill>
          <a:ln w="15875">
            <a:solidFill>
              <a:srgbClr val="2E7D32"/>
            </a:solidFill>
          </a:ln>
          <a:effectLst/>
        </p:spPr>
        <p:txBody>
          <a:bodyPr rtlCol="0" anchor="ctr"/>
          <a:lstStyle/>
          <a:p/>
        </p:txBody>
      </p:sp>
      <p:sp>
        <p:nvSpPr>
          <p:cNvPr id="11" name="Oval 10"/>
          <p:cNvSpPr/>
          <p:nvPr/>
        </p:nvSpPr>
        <p:spPr>
          <a:xfrm>
            <a:off x="640080" y="4064508"/>
            <a:ext cx="566928" cy="566928"/>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200" b="1" i="0">
                <a:solidFill>
                  <a:srgbClr val="FFFFFF"/>
                </a:solidFill>
                <a:latin typeface="Calibri"/>
              </a:rPr>
              <a:t>2</a:t>
            </a:r>
          </a:p>
        </p:txBody>
      </p:sp>
      <p:sp>
        <p:nvSpPr>
          <p:cNvPr id="12" name="TextBox 11"/>
          <p:cNvSpPr txBox="1"/>
          <p:nvPr/>
        </p:nvSpPr>
        <p:spPr>
          <a:xfrm>
            <a:off x="1417320" y="3764280"/>
            <a:ext cx="10134295" cy="1167384"/>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Gelişmiş ülkelerde doğum oranı düşük, nüfus yaşlanıyor; bu ülkeler artış hızını artırmaya ya da göç almaya yönelir.</a:t>
            </a:r>
          </a:p>
        </p:txBody>
      </p:sp>
      <p:sp>
        <p:nvSpPr>
          <p:cNvPr id="13" name="Rounded Rectangle 12"/>
          <p:cNvSpPr/>
          <p:nvPr/>
        </p:nvSpPr>
        <p:spPr>
          <a:xfrm>
            <a:off x="502920" y="5068824"/>
            <a:ext cx="11185855" cy="1222248"/>
          </a:xfrm>
          <a:prstGeom prst="roundRect">
            <a:avLst>
              <a:gd name="adj" fmla="val 12000"/>
            </a:avLst>
          </a:prstGeom>
          <a:solidFill>
            <a:srgbClr val="E3F1E4"/>
          </a:solidFill>
          <a:ln w="15875">
            <a:solidFill>
              <a:srgbClr val="2E7D32"/>
            </a:solidFill>
          </a:ln>
          <a:effectLst/>
        </p:spPr>
        <p:txBody>
          <a:bodyPr rtlCol="0" anchor="ctr"/>
          <a:lstStyle/>
          <a:p/>
        </p:txBody>
      </p:sp>
      <p:sp>
        <p:nvSpPr>
          <p:cNvPr id="14" name="Oval 13"/>
          <p:cNvSpPr/>
          <p:nvPr/>
        </p:nvSpPr>
        <p:spPr>
          <a:xfrm>
            <a:off x="640080" y="5396484"/>
            <a:ext cx="566928" cy="566928"/>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200" b="1" i="0">
                <a:solidFill>
                  <a:srgbClr val="FFFFFF"/>
                </a:solidFill>
                <a:latin typeface="Calibri"/>
              </a:rPr>
              <a:t>3</a:t>
            </a:r>
          </a:p>
        </p:txBody>
      </p:sp>
      <p:sp>
        <p:nvSpPr>
          <p:cNvPr id="15" name="TextBox 14"/>
          <p:cNvSpPr txBox="1"/>
          <p:nvPr/>
        </p:nvSpPr>
        <p:spPr>
          <a:xfrm>
            <a:off x="1417320" y="5096256"/>
            <a:ext cx="10134295" cy="1167384"/>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Türkiye'de çalışma çağındaki nüfus hâlâ geniş (fırsat penceresi), ama doğurganlık 1,62'ye düştü ve 2060'ta yaşlanma bekleniyor.</a:t>
            </a:r>
          </a:p>
        </p:txBody>
      </p:sp>
      <p:sp>
        <p:nvSpPr>
          <p:cNvPr id="16" name="TextBox 15"/>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7" name="Rounded Rectangle 16"/>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158</a:t>
            </a:r>
          </a:p>
        </p:txBody>
      </p:sp>
      <p:sp>
        <p:nvSpPr>
          <p:cNvPr id="18" name="TextBox 17"/>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335 / 379</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Sunum düzeni</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GEÇİŞ · 2 dk</a:t>
            </a:r>
          </a:p>
        </p:txBody>
      </p:sp>
      <p:sp>
        <p:nvSpPr>
          <p:cNvPr id="6" name="Rounded Rectangle 5"/>
          <p:cNvSpPr/>
          <p:nvPr/>
        </p:nvSpPr>
        <p:spPr>
          <a:xfrm>
            <a:off x="502920" y="1261872"/>
            <a:ext cx="2625013" cy="1188720"/>
          </a:xfrm>
          <a:prstGeom prst="roundRect">
            <a:avLst>
              <a:gd name="adj" fmla="val 12000"/>
            </a:avLst>
          </a:prstGeom>
          <a:solidFill>
            <a:srgbClr val="F0F0F0"/>
          </a:solidFill>
          <a:ln>
            <a:noFill/>
          </a:ln>
          <a:effectLst/>
        </p:spPr>
        <p:txBody>
          <a:bodyPr rtlCol="0" anchor="ctr"/>
          <a:lstStyle/>
          <a:p/>
        </p:txBody>
      </p:sp>
      <p:sp>
        <p:nvSpPr>
          <p:cNvPr id="7" name="Oval 6"/>
          <p:cNvSpPr/>
          <p:nvPr/>
        </p:nvSpPr>
        <p:spPr>
          <a:xfrm>
            <a:off x="640080" y="1536192"/>
            <a:ext cx="640080" cy="640080"/>
          </a:xfrm>
          <a:prstGeom prst="ellipse">
            <a:avLst/>
          </a:prstGeom>
          <a:solidFill>
            <a:srgbClr val="7A4EA0"/>
          </a:solidFill>
          <a:ln>
            <a:noFill/>
          </a:ln>
          <a:effectLst/>
        </p:spPr>
        <p:txBody>
          <a:bodyPr rtlCol="0" anchor="ctr" wrap="none" lIns="0" rIns="0" tIns="0" bIns="0">
            <a:noAutofit/>
          </a:bodyPr>
          <a:lstStyle/>
          <a:p>
            <a:pPr algn="ctr">
              <a:spcBef>
                <a:spcPts val="0"/>
              </a:spcBef>
              <a:spcAft>
                <a:spcPts val="0"/>
              </a:spcAft>
            </a:pPr>
            <a:r>
              <a:rPr lang="tr-TR" sz="2400" b="1" i="0">
                <a:solidFill>
                  <a:srgbClr val="FFFFFF"/>
                </a:solidFill>
                <a:latin typeface="Calibri"/>
              </a:rPr>
              <a:t>1</a:t>
            </a:r>
          </a:p>
        </p:txBody>
      </p:sp>
      <p:sp>
        <p:nvSpPr>
          <p:cNvPr id="8" name="TextBox 7"/>
          <p:cNvSpPr txBox="1"/>
          <p:nvPr/>
        </p:nvSpPr>
        <p:spPr>
          <a:xfrm>
            <a:off x="1417320" y="1353312"/>
            <a:ext cx="1619173" cy="548640"/>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Grup ……</a:t>
            </a:r>
          </a:p>
        </p:txBody>
      </p:sp>
      <p:sp>
        <p:nvSpPr>
          <p:cNvPr id="9" name="Rounded Rectangle 8"/>
          <p:cNvSpPr/>
          <p:nvPr/>
        </p:nvSpPr>
        <p:spPr>
          <a:xfrm>
            <a:off x="1417320" y="1947672"/>
            <a:ext cx="1005840" cy="384048"/>
          </a:xfrm>
          <a:prstGeom prst="roundRect">
            <a:avLst>
              <a:gd name="adj" fmla="val 30000"/>
            </a:avLst>
          </a:prstGeom>
          <a:solidFill>
            <a:srgbClr val="FCC021"/>
          </a:solidFill>
          <a:ln>
            <a:noFill/>
          </a:ln>
          <a:effectLst/>
        </p:spPr>
        <p:txBody>
          <a:bodyPr rtlCol="0" anchor="ctr" wrap="square" lIns="54864" rIns="54864" tIns="18288" bIns="18288">
            <a:noAutofit/>
          </a:bodyPr>
          <a:lstStyle/>
          <a:p>
            <a:pPr algn="ctr">
              <a:spcBef>
                <a:spcPts val="0"/>
              </a:spcBef>
              <a:spcAft>
                <a:spcPts val="0"/>
              </a:spcAft>
            </a:pPr>
            <a:r>
              <a:rPr lang="tr-TR" sz="1600" b="1" i="0">
                <a:solidFill>
                  <a:srgbClr val="262626"/>
                </a:solidFill>
                <a:latin typeface="Calibri"/>
              </a:rPr>
              <a:t>2 dk</a:t>
            </a:r>
          </a:p>
        </p:txBody>
      </p:sp>
      <p:sp>
        <p:nvSpPr>
          <p:cNvPr id="10" name="Rounded Rectangle 9"/>
          <p:cNvSpPr/>
          <p:nvPr/>
        </p:nvSpPr>
        <p:spPr>
          <a:xfrm>
            <a:off x="3356533" y="1261872"/>
            <a:ext cx="2625013" cy="1188720"/>
          </a:xfrm>
          <a:prstGeom prst="roundRect">
            <a:avLst>
              <a:gd name="adj" fmla="val 12000"/>
            </a:avLst>
          </a:prstGeom>
          <a:solidFill>
            <a:srgbClr val="F0F0F0"/>
          </a:solidFill>
          <a:ln>
            <a:noFill/>
          </a:ln>
          <a:effectLst/>
        </p:spPr>
        <p:txBody>
          <a:bodyPr rtlCol="0" anchor="ctr"/>
          <a:lstStyle/>
          <a:p/>
        </p:txBody>
      </p:sp>
      <p:sp>
        <p:nvSpPr>
          <p:cNvPr id="11" name="Oval 10"/>
          <p:cNvSpPr/>
          <p:nvPr/>
        </p:nvSpPr>
        <p:spPr>
          <a:xfrm>
            <a:off x="3493693" y="1536192"/>
            <a:ext cx="640080" cy="640080"/>
          </a:xfrm>
          <a:prstGeom prst="ellipse">
            <a:avLst/>
          </a:prstGeom>
          <a:solidFill>
            <a:srgbClr val="7A4EA0"/>
          </a:solidFill>
          <a:ln>
            <a:noFill/>
          </a:ln>
          <a:effectLst/>
        </p:spPr>
        <p:txBody>
          <a:bodyPr rtlCol="0" anchor="ctr" wrap="none" lIns="0" rIns="0" tIns="0" bIns="0">
            <a:noAutofit/>
          </a:bodyPr>
          <a:lstStyle/>
          <a:p>
            <a:pPr algn="ctr">
              <a:spcBef>
                <a:spcPts val="0"/>
              </a:spcBef>
              <a:spcAft>
                <a:spcPts val="0"/>
              </a:spcAft>
            </a:pPr>
            <a:r>
              <a:rPr lang="tr-TR" sz="2400" b="1" i="0">
                <a:solidFill>
                  <a:srgbClr val="FFFFFF"/>
                </a:solidFill>
                <a:latin typeface="Calibri"/>
              </a:rPr>
              <a:t>2</a:t>
            </a:r>
          </a:p>
        </p:txBody>
      </p:sp>
      <p:sp>
        <p:nvSpPr>
          <p:cNvPr id="12" name="TextBox 11"/>
          <p:cNvSpPr txBox="1"/>
          <p:nvPr/>
        </p:nvSpPr>
        <p:spPr>
          <a:xfrm>
            <a:off x="4270933" y="1353312"/>
            <a:ext cx="1619173" cy="548640"/>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Grup ……</a:t>
            </a:r>
          </a:p>
        </p:txBody>
      </p:sp>
      <p:sp>
        <p:nvSpPr>
          <p:cNvPr id="13" name="Rounded Rectangle 12"/>
          <p:cNvSpPr/>
          <p:nvPr/>
        </p:nvSpPr>
        <p:spPr>
          <a:xfrm>
            <a:off x="4270933" y="1947672"/>
            <a:ext cx="1005840" cy="384048"/>
          </a:xfrm>
          <a:prstGeom prst="roundRect">
            <a:avLst>
              <a:gd name="adj" fmla="val 30000"/>
            </a:avLst>
          </a:prstGeom>
          <a:solidFill>
            <a:srgbClr val="FCC021"/>
          </a:solidFill>
          <a:ln>
            <a:noFill/>
          </a:ln>
          <a:effectLst/>
        </p:spPr>
        <p:txBody>
          <a:bodyPr rtlCol="0" anchor="ctr" wrap="square" lIns="54864" rIns="54864" tIns="18288" bIns="18288">
            <a:noAutofit/>
          </a:bodyPr>
          <a:lstStyle/>
          <a:p>
            <a:pPr algn="ctr">
              <a:spcBef>
                <a:spcPts val="0"/>
              </a:spcBef>
              <a:spcAft>
                <a:spcPts val="0"/>
              </a:spcAft>
            </a:pPr>
            <a:r>
              <a:rPr lang="tr-TR" sz="1600" b="1" i="0">
                <a:solidFill>
                  <a:srgbClr val="262626"/>
                </a:solidFill>
                <a:latin typeface="Calibri"/>
              </a:rPr>
              <a:t>2 dk</a:t>
            </a:r>
          </a:p>
        </p:txBody>
      </p:sp>
      <p:sp>
        <p:nvSpPr>
          <p:cNvPr id="14" name="Rounded Rectangle 13"/>
          <p:cNvSpPr/>
          <p:nvPr/>
        </p:nvSpPr>
        <p:spPr>
          <a:xfrm>
            <a:off x="6210147" y="1261872"/>
            <a:ext cx="2625013" cy="1188720"/>
          </a:xfrm>
          <a:prstGeom prst="roundRect">
            <a:avLst>
              <a:gd name="adj" fmla="val 12000"/>
            </a:avLst>
          </a:prstGeom>
          <a:solidFill>
            <a:srgbClr val="F0F0F0"/>
          </a:solidFill>
          <a:ln>
            <a:noFill/>
          </a:ln>
          <a:effectLst/>
        </p:spPr>
        <p:txBody>
          <a:bodyPr rtlCol="0" anchor="ctr"/>
          <a:lstStyle/>
          <a:p/>
        </p:txBody>
      </p:sp>
      <p:sp>
        <p:nvSpPr>
          <p:cNvPr id="15" name="Oval 14"/>
          <p:cNvSpPr/>
          <p:nvPr/>
        </p:nvSpPr>
        <p:spPr>
          <a:xfrm>
            <a:off x="6347307" y="1536192"/>
            <a:ext cx="640080" cy="640080"/>
          </a:xfrm>
          <a:prstGeom prst="ellipse">
            <a:avLst/>
          </a:prstGeom>
          <a:solidFill>
            <a:srgbClr val="7A4EA0"/>
          </a:solidFill>
          <a:ln>
            <a:noFill/>
          </a:ln>
          <a:effectLst/>
        </p:spPr>
        <p:txBody>
          <a:bodyPr rtlCol="0" anchor="ctr" wrap="none" lIns="0" rIns="0" tIns="0" bIns="0">
            <a:noAutofit/>
          </a:bodyPr>
          <a:lstStyle/>
          <a:p>
            <a:pPr algn="ctr">
              <a:spcBef>
                <a:spcPts val="0"/>
              </a:spcBef>
              <a:spcAft>
                <a:spcPts val="0"/>
              </a:spcAft>
            </a:pPr>
            <a:r>
              <a:rPr lang="tr-TR" sz="2400" b="1" i="0">
                <a:solidFill>
                  <a:srgbClr val="FFFFFF"/>
                </a:solidFill>
                <a:latin typeface="Calibri"/>
              </a:rPr>
              <a:t>3</a:t>
            </a:r>
          </a:p>
        </p:txBody>
      </p:sp>
      <p:sp>
        <p:nvSpPr>
          <p:cNvPr id="16" name="TextBox 15"/>
          <p:cNvSpPr txBox="1"/>
          <p:nvPr/>
        </p:nvSpPr>
        <p:spPr>
          <a:xfrm>
            <a:off x="7124547" y="1353312"/>
            <a:ext cx="1619173" cy="548640"/>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Grup ……</a:t>
            </a:r>
          </a:p>
        </p:txBody>
      </p:sp>
      <p:sp>
        <p:nvSpPr>
          <p:cNvPr id="17" name="Rounded Rectangle 16"/>
          <p:cNvSpPr/>
          <p:nvPr/>
        </p:nvSpPr>
        <p:spPr>
          <a:xfrm>
            <a:off x="7124547" y="1947672"/>
            <a:ext cx="1005840" cy="384048"/>
          </a:xfrm>
          <a:prstGeom prst="roundRect">
            <a:avLst>
              <a:gd name="adj" fmla="val 30000"/>
            </a:avLst>
          </a:prstGeom>
          <a:solidFill>
            <a:srgbClr val="FCC021"/>
          </a:solidFill>
          <a:ln>
            <a:noFill/>
          </a:ln>
          <a:effectLst/>
        </p:spPr>
        <p:txBody>
          <a:bodyPr rtlCol="0" anchor="ctr" wrap="square" lIns="54864" rIns="54864" tIns="18288" bIns="18288">
            <a:noAutofit/>
          </a:bodyPr>
          <a:lstStyle/>
          <a:p>
            <a:pPr algn="ctr">
              <a:spcBef>
                <a:spcPts val="0"/>
              </a:spcBef>
              <a:spcAft>
                <a:spcPts val="0"/>
              </a:spcAft>
            </a:pPr>
            <a:r>
              <a:rPr lang="tr-TR" sz="1600" b="1" i="0">
                <a:solidFill>
                  <a:srgbClr val="262626"/>
                </a:solidFill>
                <a:latin typeface="Calibri"/>
              </a:rPr>
              <a:t>2 dk</a:t>
            </a:r>
          </a:p>
        </p:txBody>
      </p:sp>
      <p:sp>
        <p:nvSpPr>
          <p:cNvPr id="18" name="Rounded Rectangle 17"/>
          <p:cNvSpPr/>
          <p:nvPr/>
        </p:nvSpPr>
        <p:spPr>
          <a:xfrm>
            <a:off x="9063761" y="1261872"/>
            <a:ext cx="2625013" cy="1188720"/>
          </a:xfrm>
          <a:prstGeom prst="roundRect">
            <a:avLst>
              <a:gd name="adj" fmla="val 12000"/>
            </a:avLst>
          </a:prstGeom>
          <a:solidFill>
            <a:srgbClr val="F0F0F0"/>
          </a:solidFill>
          <a:ln>
            <a:noFill/>
          </a:ln>
          <a:effectLst/>
        </p:spPr>
        <p:txBody>
          <a:bodyPr rtlCol="0" anchor="ctr"/>
          <a:lstStyle/>
          <a:p/>
        </p:txBody>
      </p:sp>
      <p:sp>
        <p:nvSpPr>
          <p:cNvPr id="19" name="Oval 18"/>
          <p:cNvSpPr/>
          <p:nvPr/>
        </p:nvSpPr>
        <p:spPr>
          <a:xfrm>
            <a:off x="9200921" y="1536192"/>
            <a:ext cx="640080" cy="640080"/>
          </a:xfrm>
          <a:prstGeom prst="ellipse">
            <a:avLst/>
          </a:prstGeom>
          <a:solidFill>
            <a:srgbClr val="7A4EA0"/>
          </a:solidFill>
          <a:ln>
            <a:noFill/>
          </a:ln>
          <a:effectLst/>
        </p:spPr>
        <p:txBody>
          <a:bodyPr rtlCol="0" anchor="ctr" wrap="none" lIns="0" rIns="0" tIns="0" bIns="0">
            <a:noAutofit/>
          </a:bodyPr>
          <a:lstStyle/>
          <a:p>
            <a:pPr algn="ctr">
              <a:spcBef>
                <a:spcPts val="0"/>
              </a:spcBef>
              <a:spcAft>
                <a:spcPts val="0"/>
              </a:spcAft>
            </a:pPr>
            <a:r>
              <a:rPr lang="tr-TR" sz="2400" b="1" i="0">
                <a:solidFill>
                  <a:srgbClr val="FFFFFF"/>
                </a:solidFill>
                <a:latin typeface="Calibri"/>
              </a:rPr>
              <a:t>4</a:t>
            </a:r>
          </a:p>
        </p:txBody>
      </p:sp>
      <p:sp>
        <p:nvSpPr>
          <p:cNvPr id="20" name="TextBox 19"/>
          <p:cNvSpPr txBox="1"/>
          <p:nvPr/>
        </p:nvSpPr>
        <p:spPr>
          <a:xfrm>
            <a:off x="9978161" y="1353312"/>
            <a:ext cx="1619173" cy="548640"/>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Grup ……</a:t>
            </a:r>
          </a:p>
        </p:txBody>
      </p:sp>
      <p:sp>
        <p:nvSpPr>
          <p:cNvPr id="21" name="Rounded Rectangle 20"/>
          <p:cNvSpPr/>
          <p:nvPr/>
        </p:nvSpPr>
        <p:spPr>
          <a:xfrm>
            <a:off x="9978161" y="1947672"/>
            <a:ext cx="1005840" cy="384048"/>
          </a:xfrm>
          <a:prstGeom prst="roundRect">
            <a:avLst>
              <a:gd name="adj" fmla="val 30000"/>
            </a:avLst>
          </a:prstGeom>
          <a:solidFill>
            <a:srgbClr val="FCC021"/>
          </a:solidFill>
          <a:ln>
            <a:noFill/>
          </a:ln>
          <a:effectLst/>
        </p:spPr>
        <p:txBody>
          <a:bodyPr rtlCol="0" anchor="ctr" wrap="square" lIns="54864" rIns="54864" tIns="18288" bIns="18288">
            <a:noAutofit/>
          </a:bodyPr>
          <a:lstStyle/>
          <a:p>
            <a:pPr algn="ctr">
              <a:spcBef>
                <a:spcPts val="0"/>
              </a:spcBef>
              <a:spcAft>
                <a:spcPts val="0"/>
              </a:spcAft>
            </a:pPr>
            <a:r>
              <a:rPr lang="tr-TR" sz="1600" b="1" i="0">
                <a:solidFill>
                  <a:srgbClr val="262626"/>
                </a:solidFill>
                <a:latin typeface="Calibri"/>
              </a:rPr>
              <a:t>2 dk</a:t>
            </a:r>
          </a:p>
        </p:txBody>
      </p:sp>
      <p:sp>
        <p:nvSpPr>
          <p:cNvPr id="22" name="Rounded Rectangle 21"/>
          <p:cNvSpPr/>
          <p:nvPr/>
        </p:nvSpPr>
        <p:spPr>
          <a:xfrm>
            <a:off x="502920" y="2633472"/>
            <a:ext cx="2625013" cy="1188720"/>
          </a:xfrm>
          <a:prstGeom prst="roundRect">
            <a:avLst>
              <a:gd name="adj" fmla="val 12000"/>
            </a:avLst>
          </a:prstGeom>
          <a:solidFill>
            <a:srgbClr val="F0F0F0"/>
          </a:solidFill>
          <a:ln>
            <a:noFill/>
          </a:ln>
          <a:effectLst/>
        </p:spPr>
        <p:txBody>
          <a:bodyPr rtlCol="0" anchor="ctr"/>
          <a:lstStyle/>
          <a:p/>
        </p:txBody>
      </p:sp>
      <p:sp>
        <p:nvSpPr>
          <p:cNvPr id="23" name="Oval 22"/>
          <p:cNvSpPr/>
          <p:nvPr/>
        </p:nvSpPr>
        <p:spPr>
          <a:xfrm>
            <a:off x="640080" y="2907792"/>
            <a:ext cx="640080" cy="640080"/>
          </a:xfrm>
          <a:prstGeom prst="ellipse">
            <a:avLst/>
          </a:prstGeom>
          <a:solidFill>
            <a:srgbClr val="7A4EA0"/>
          </a:solidFill>
          <a:ln>
            <a:noFill/>
          </a:ln>
          <a:effectLst/>
        </p:spPr>
        <p:txBody>
          <a:bodyPr rtlCol="0" anchor="ctr" wrap="none" lIns="0" rIns="0" tIns="0" bIns="0">
            <a:noAutofit/>
          </a:bodyPr>
          <a:lstStyle/>
          <a:p>
            <a:pPr algn="ctr">
              <a:spcBef>
                <a:spcPts val="0"/>
              </a:spcBef>
              <a:spcAft>
                <a:spcPts val="0"/>
              </a:spcAft>
            </a:pPr>
            <a:r>
              <a:rPr lang="tr-TR" sz="2400" b="1" i="0">
                <a:solidFill>
                  <a:srgbClr val="FFFFFF"/>
                </a:solidFill>
                <a:latin typeface="Calibri"/>
              </a:rPr>
              <a:t>5</a:t>
            </a:r>
          </a:p>
        </p:txBody>
      </p:sp>
      <p:sp>
        <p:nvSpPr>
          <p:cNvPr id="24" name="TextBox 23"/>
          <p:cNvSpPr txBox="1"/>
          <p:nvPr/>
        </p:nvSpPr>
        <p:spPr>
          <a:xfrm>
            <a:off x="1417320" y="2724912"/>
            <a:ext cx="1619173" cy="548640"/>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Grup ……</a:t>
            </a:r>
          </a:p>
        </p:txBody>
      </p:sp>
      <p:sp>
        <p:nvSpPr>
          <p:cNvPr id="25" name="Rounded Rectangle 24"/>
          <p:cNvSpPr/>
          <p:nvPr/>
        </p:nvSpPr>
        <p:spPr>
          <a:xfrm>
            <a:off x="1417320" y="3319272"/>
            <a:ext cx="1005840" cy="384048"/>
          </a:xfrm>
          <a:prstGeom prst="roundRect">
            <a:avLst>
              <a:gd name="adj" fmla="val 30000"/>
            </a:avLst>
          </a:prstGeom>
          <a:solidFill>
            <a:srgbClr val="FCC021"/>
          </a:solidFill>
          <a:ln>
            <a:noFill/>
          </a:ln>
          <a:effectLst/>
        </p:spPr>
        <p:txBody>
          <a:bodyPr rtlCol="0" anchor="ctr" wrap="square" lIns="54864" rIns="54864" tIns="18288" bIns="18288">
            <a:noAutofit/>
          </a:bodyPr>
          <a:lstStyle/>
          <a:p>
            <a:pPr algn="ctr">
              <a:spcBef>
                <a:spcPts val="0"/>
              </a:spcBef>
              <a:spcAft>
                <a:spcPts val="0"/>
              </a:spcAft>
            </a:pPr>
            <a:r>
              <a:rPr lang="tr-TR" sz="1600" b="1" i="0">
                <a:solidFill>
                  <a:srgbClr val="262626"/>
                </a:solidFill>
                <a:latin typeface="Calibri"/>
              </a:rPr>
              <a:t>2 dk</a:t>
            </a:r>
          </a:p>
        </p:txBody>
      </p:sp>
      <p:sp>
        <p:nvSpPr>
          <p:cNvPr id="26" name="Rounded Rectangle 25"/>
          <p:cNvSpPr/>
          <p:nvPr/>
        </p:nvSpPr>
        <p:spPr>
          <a:xfrm>
            <a:off x="3356533" y="2633472"/>
            <a:ext cx="2625013" cy="1188720"/>
          </a:xfrm>
          <a:prstGeom prst="roundRect">
            <a:avLst>
              <a:gd name="adj" fmla="val 12000"/>
            </a:avLst>
          </a:prstGeom>
          <a:solidFill>
            <a:srgbClr val="F0F0F0"/>
          </a:solidFill>
          <a:ln>
            <a:noFill/>
          </a:ln>
          <a:effectLst/>
        </p:spPr>
        <p:txBody>
          <a:bodyPr rtlCol="0" anchor="ctr"/>
          <a:lstStyle/>
          <a:p/>
        </p:txBody>
      </p:sp>
      <p:sp>
        <p:nvSpPr>
          <p:cNvPr id="27" name="Oval 26"/>
          <p:cNvSpPr/>
          <p:nvPr/>
        </p:nvSpPr>
        <p:spPr>
          <a:xfrm>
            <a:off x="3493693" y="2907792"/>
            <a:ext cx="640080" cy="640080"/>
          </a:xfrm>
          <a:prstGeom prst="ellipse">
            <a:avLst/>
          </a:prstGeom>
          <a:solidFill>
            <a:srgbClr val="7A4EA0"/>
          </a:solidFill>
          <a:ln>
            <a:noFill/>
          </a:ln>
          <a:effectLst/>
        </p:spPr>
        <p:txBody>
          <a:bodyPr rtlCol="0" anchor="ctr" wrap="none" lIns="0" rIns="0" tIns="0" bIns="0">
            <a:noAutofit/>
          </a:bodyPr>
          <a:lstStyle/>
          <a:p>
            <a:pPr algn="ctr">
              <a:spcBef>
                <a:spcPts val="0"/>
              </a:spcBef>
              <a:spcAft>
                <a:spcPts val="0"/>
              </a:spcAft>
            </a:pPr>
            <a:r>
              <a:rPr lang="tr-TR" sz="2400" b="1" i="0">
                <a:solidFill>
                  <a:srgbClr val="FFFFFF"/>
                </a:solidFill>
                <a:latin typeface="Calibri"/>
              </a:rPr>
              <a:t>6</a:t>
            </a:r>
          </a:p>
        </p:txBody>
      </p:sp>
      <p:sp>
        <p:nvSpPr>
          <p:cNvPr id="28" name="TextBox 27"/>
          <p:cNvSpPr txBox="1"/>
          <p:nvPr/>
        </p:nvSpPr>
        <p:spPr>
          <a:xfrm>
            <a:off x="4270933" y="2724912"/>
            <a:ext cx="1619173" cy="548640"/>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Grup ……</a:t>
            </a:r>
          </a:p>
        </p:txBody>
      </p:sp>
      <p:sp>
        <p:nvSpPr>
          <p:cNvPr id="29" name="Rounded Rectangle 28"/>
          <p:cNvSpPr/>
          <p:nvPr/>
        </p:nvSpPr>
        <p:spPr>
          <a:xfrm>
            <a:off x="4270933" y="3319272"/>
            <a:ext cx="1005840" cy="384048"/>
          </a:xfrm>
          <a:prstGeom prst="roundRect">
            <a:avLst>
              <a:gd name="adj" fmla="val 30000"/>
            </a:avLst>
          </a:prstGeom>
          <a:solidFill>
            <a:srgbClr val="FCC021"/>
          </a:solidFill>
          <a:ln>
            <a:noFill/>
          </a:ln>
          <a:effectLst/>
        </p:spPr>
        <p:txBody>
          <a:bodyPr rtlCol="0" anchor="ctr" wrap="square" lIns="54864" rIns="54864" tIns="18288" bIns="18288">
            <a:noAutofit/>
          </a:bodyPr>
          <a:lstStyle/>
          <a:p>
            <a:pPr algn="ctr">
              <a:spcBef>
                <a:spcPts val="0"/>
              </a:spcBef>
              <a:spcAft>
                <a:spcPts val="0"/>
              </a:spcAft>
            </a:pPr>
            <a:r>
              <a:rPr lang="tr-TR" sz="1600" b="1" i="0">
                <a:solidFill>
                  <a:srgbClr val="262626"/>
                </a:solidFill>
                <a:latin typeface="Calibri"/>
              </a:rPr>
              <a:t>2 dk</a:t>
            </a:r>
          </a:p>
        </p:txBody>
      </p:sp>
      <p:sp>
        <p:nvSpPr>
          <p:cNvPr id="30" name="Rounded Rectangle 29"/>
          <p:cNvSpPr/>
          <p:nvPr/>
        </p:nvSpPr>
        <p:spPr>
          <a:xfrm>
            <a:off x="6210147" y="2633472"/>
            <a:ext cx="2625013" cy="1188720"/>
          </a:xfrm>
          <a:prstGeom prst="roundRect">
            <a:avLst>
              <a:gd name="adj" fmla="val 12000"/>
            </a:avLst>
          </a:prstGeom>
          <a:solidFill>
            <a:srgbClr val="F0F0F0"/>
          </a:solidFill>
          <a:ln>
            <a:noFill/>
          </a:ln>
          <a:effectLst/>
        </p:spPr>
        <p:txBody>
          <a:bodyPr rtlCol="0" anchor="ctr"/>
          <a:lstStyle/>
          <a:p/>
        </p:txBody>
      </p:sp>
      <p:sp>
        <p:nvSpPr>
          <p:cNvPr id="31" name="Oval 30"/>
          <p:cNvSpPr/>
          <p:nvPr/>
        </p:nvSpPr>
        <p:spPr>
          <a:xfrm>
            <a:off x="6347307" y="2907792"/>
            <a:ext cx="640080" cy="640080"/>
          </a:xfrm>
          <a:prstGeom prst="ellipse">
            <a:avLst/>
          </a:prstGeom>
          <a:solidFill>
            <a:srgbClr val="7A4EA0"/>
          </a:solidFill>
          <a:ln>
            <a:noFill/>
          </a:ln>
          <a:effectLst/>
        </p:spPr>
        <p:txBody>
          <a:bodyPr rtlCol="0" anchor="ctr" wrap="none" lIns="0" rIns="0" tIns="0" bIns="0">
            <a:noAutofit/>
          </a:bodyPr>
          <a:lstStyle/>
          <a:p>
            <a:pPr algn="ctr">
              <a:spcBef>
                <a:spcPts val="0"/>
              </a:spcBef>
              <a:spcAft>
                <a:spcPts val="0"/>
              </a:spcAft>
            </a:pPr>
            <a:r>
              <a:rPr lang="tr-TR" sz="2400" b="1" i="0">
                <a:solidFill>
                  <a:srgbClr val="FFFFFF"/>
                </a:solidFill>
                <a:latin typeface="Calibri"/>
              </a:rPr>
              <a:t>7</a:t>
            </a:r>
          </a:p>
        </p:txBody>
      </p:sp>
      <p:sp>
        <p:nvSpPr>
          <p:cNvPr id="32" name="TextBox 31"/>
          <p:cNvSpPr txBox="1"/>
          <p:nvPr/>
        </p:nvSpPr>
        <p:spPr>
          <a:xfrm>
            <a:off x="7124547" y="2724912"/>
            <a:ext cx="1619173" cy="548640"/>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Grup ……</a:t>
            </a:r>
          </a:p>
        </p:txBody>
      </p:sp>
      <p:sp>
        <p:nvSpPr>
          <p:cNvPr id="33" name="Rounded Rectangle 32"/>
          <p:cNvSpPr/>
          <p:nvPr/>
        </p:nvSpPr>
        <p:spPr>
          <a:xfrm>
            <a:off x="7124547" y="3319272"/>
            <a:ext cx="1005840" cy="384048"/>
          </a:xfrm>
          <a:prstGeom prst="roundRect">
            <a:avLst>
              <a:gd name="adj" fmla="val 30000"/>
            </a:avLst>
          </a:prstGeom>
          <a:solidFill>
            <a:srgbClr val="FCC021"/>
          </a:solidFill>
          <a:ln>
            <a:noFill/>
          </a:ln>
          <a:effectLst/>
        </p:spPr>
        <p:txBody>
          <a:bodyPr rtlCol="0" anchor="ctr" wrap="square" lIns="54864" rIns="54864" tIns="18288" bIns="18288">
            <a:noAutofit/>
          </a:bodyPr>
          <a:lstStyle/>
          <a:p>
            <a:pPr algn="ctr">
              <a:spcBef>
                <a:spcPts val="0"/>
              </a:spcBef>
              <a:spcAft>
                <a:spcPts val="0"/>
              </a:spcAft>
            </a:pPr>
            <a:r>
              <a:rPr lang="tr-TR" sz="1600" b="1" i="0">
                <a:solidFill>
                  <a:srgbClr val="262626"/>
                </a:solidFill>
                <a:latin typeface="Calibri"/>
              </a:rPr>
              <a:t>2 dk</a:t>
            </a:r>
          </a:p>
        </p:txBody>
      </p:sp>
      <p:sp>
        <p:nvSpPr>
          <p:cNvPr id="34" name="Rounded Rectangle 33"/>
          <p:cNvSpPr/>
          <p:nvPr/>
        </p:nvSpPr>
        <p:spPr>
          <a:xfrm>
            <a:off x="9063761" y="2633472"/>
            <a:ext cx="2625013" cy="1188720"/>
          </a:xfrm>
          <a:prstGeom prst="roundRect">
            <a:avLst>
              <a:gd name="adj" fmla="val 12000"/>
            </a:avLst>
          </a:prstGeom>
          <a:solidFill>
            <a:srgbClr val="F0F0F0"/>
          </a:solidFill>
          <a:ln>
            <a:noFill/>
          </a:ln>
          <a:effectLst/>
        </p:spPr>
        <p:txBody>
          <a:bodyPr rtlCol="0" anchor="ctr"/>
          <a:lstStyle/>
          <a:p/>
        </p:txBody>
      </p:sp>
      <p:sp>
        <p:nvSpPr>
          <p:cNvPr id="35" name="Oval 34"/>
          <p:cNvSpPr/>
          <p:nvPr/>
        </p:nvSpPr>
        <p:spPr>
          <a:xfrm>
            <a:off x="9200921" y="2907792"/>
            <a:ext cx="640080" cy="640080"/>
          </a:xfrm>
          <a:prstGeom prst="ellipse">
            <a:avLst/>
          </a:prstGeom>
          <a:solidFill>
            <a:srgbClr val="7A4EA0"/>
          </a:solidFill>
          <a:ln>
            <a:noFill/>
          </a:ln>
          <a:effectLst/>
        </p:spPr>
        <p:txBody>
          <a:bodyPr rtlCol="0" anchor="ctr" wrap="none" lIns="0" rIns="0" tIns="0" bIns="0">
            <a:noAutofit/>
          </a:bodyPr>
          <a:lstStyle/>
          <a:p>
            <a:pPr algn="ctr">
              <a:spcBef>
                <a:spcPts val="0"/>
              </a:spcBef>
              <a:spcAft>
                <a:spcPts val="0"/>
              </a:spcAft>
            </a:pPr>
            <a:r>
              <a:rPr lang="tr-TR" sz="2400" b="1" i="0">
                <a:solidFill>
                  <a:srgbClr val="FFFFFF"/>
                </a:solidFill>
                <a:latin typeface="Calibri"/>
              </a:rPr>
              <a:t>8</a:t>
            </a:r>
          </a:p>
        </p:txBody>
      </p:sp>
      <p:sp>
        <p:nvSpPr>
          <p:cNvPr id="36" name="TextBox 35"/>
          <p:cNvSpPr txBox="1"/>
          <p:nvPr/>
        </p:nvSpPr>
        <p:spPr>
          <a:xfrm>
            <a:off x="9978161" y="2724912"/>
            <a:ext cx="1619173" cy="548640"/>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Grup ……</a:t>
            </a:r>
          </a:p>
        </p:txBody>
      </p:sp>
      <p:sp>
        <p:nvSpPr>
          <p:cNvPr id="37" name="Rounded Rectangle 36"/>
          <p:cNvSpPr/>
          <p:nvPr/>
        </p:nvSpPr>
        <p:spPr>
          <a:xfrm>
            <a:off x="9978161" y="3319272"/>
            <a:ext cx="1005840" cy="384048"/>
          </a:xfrm>
          <a:prstGeom prst="roundRect">
            <a:avLst>
              <a:gd name="adj" fmla="val 30000"/>
            </a:avLst>
          </a:prstGeom>
          <a:solidFill>
            <a:srgbClr val="FCC021"/>
          </a:solidFill>
          <a:ln>
            <a:noFill/>
          </a:ln>
          <a:effectLst/>
        </p:spPr>
        <p:txBody>
          <a:bodyPr rtlCol="0" anchor="ctr" wrap="square" lIns="54864" rIns="54864" tIns="18288" bIns="18288">
            <a:noAutofit/>
          </a:bodyPr>
          <a:lstStyle/>
          <a:p>
            <a:pPr algn="ctr">
              <a:spcBef>
                <a:spcPts val="0"/>
              </a:spcBef>
              <a:spcAft>
                <a:spcPts val="0"/>
              </a:spcAft>
            </a:pPr>
            <a:r>
              <a:rPr lang="tr-TR" sz="1600" b="1" i="0">
                <a:solidFill>
                  <a:srgbClr val="262626"/>
                </a:solidFill>
                <a:latin typeface="Calibri"/>
              </a:rPr>
              <a:t>2 dk</a:t>
            </a:r>
          </a:p>
        </p:txBody>
      </p:sp>
      <p:sp>
        <p:nvSpPr>
          <p:cNvPr id="38" name="Rounded Rectangle 37"/>
          <p:cNvSpPr/>
          <p:nvPr/>
        </p:nvSpPr>
        <p:spPr>
          <a:xfrm>
            <a:off x="502920" y="4142232"/>
            <a:ext cx="11185855" cy="2148840"/>
          </a:xfrm>
          <a:prstGeom prst="roundRect">
            <a:avLst>
              <a:gd name="adj" fmla="val 8000"/>
            </a:avLst>
          </a:prstGeom>
          <a:solidFill>
            <a:srgbClr val="FFF3D1"/>
          </a:solidFill>
          <a:ln>
            <a:noFill/>
          </a:ln>
          <a:effectLst/>
        </p:spPr>
        <p:txBody>
          <a:bodyPr rtlCol="0" anchor="ctr" wrap="square" lIns="274320" rIns="274320" tIns="73152" bIns="73152">
            <a:noAutofit/>
          </a:bodyPr>
          <a:lstStyle/>
          <a:p>
            <a:pPr algn="l" marL="285913" indent="-285913">
              <a:spcBef>
                <a:spcPts val="0"/>
              </a:spcBef>
              <a:spcAft>
                <a:spcPts val="800"/>
              </a:spcAft>
            </a:pPr>
            <a:r>
              <a:rPr lang="tr-TR" sz="2300" b="1" i="0">
                <a:solidFill>
                  <a:srgbClr val="7A4EA0"/>
                </a:solidFill>
                <a:latin typeface="Calibri"/>
              </a:rPr>
              <a:t>•  </a:t>
            </a:r>
            <a:r>
              <a:rPr lang="tr-TR" sz="2300" b="0" i="0">
                <a:solidFill>
                  <a:srgbClr val="262626"/>
                </a:solidFill>
                <a:latin typeface="Calibri"/>
              </a:rPr>
              <a:t>Posterler panoya · formlar sıralara</a:t>
            </a:r>
          </a:p>
          <a:p>
            <a:pPr algn="l" marL="285913" indent="-285913">
              <a:spcBef>
                <a:spcPts val="0"/>
              </a:spcBef>
              <a:spcAft>
                <a:spcPts val="800"/>
              </a:spcAft>
            </a:pPr>
            <a:r>
              <a:rPr lang="tr-TR" sz="2300" b="1" i="0">
                <a:solidFill>
                  <a:srgbClr val="7A4EA0"/>
                </a:solidFill>
                <a:latin typeface="Calibri"/>
              </a:rPr>
              <a:t>•  </a:t>
            </a:r>
            <a:r>
              <a:rPr lang="tr-TR" sz="2300" b="0" i="0">
                <a:solidFill>
                  <a:srgbClr val="262626"/>
                </a:solidFill>
                <a:latin typeface="Calibri"/>
              </a:rPr>
              <a:t>Sunan grup dışında kimse ayağa kalkmaz</a:t>
            </a:r>
          </a:p>
          <a:p>
            <a:pPr algn="l" marL="285913" indent="-285913">
              <a:spcBef>
                <a:spcPts val="0"/>
              </a:spcBef>
              <a:spcAft>
                <a:spcPts val="0"/>
              </a:spcAft>
            </a:pPr>
            <a:r>
              <a:rPr lang="tr-TR" sz="2300" b="1" i="0">
                <a:solidFill>
                  <a:srgbClr val="7A4EA0"/>
                </a:solidFill>
                <a:latin typeface="Calibri"/>
              </a:rPr>
              <a:t>•  </a:t>
            </a:r>
            <a:r>
              <a:rPr lang="tr-TR" sz="2300" b="0" i="0">
                <a:solidFill>
                  <a:srgbClr val="262626"/>
                </a:solidFill>
                <a:latin typeface="Calibri"/>
              </a:rPr>
              <a:t>Dinleyici: her sunuma yapışkan nota bir soru ya da övgü</a:t>
            </a:r>
          </a:p>
        </p:txBody>
      </p:sp>
      <p:sp>
        <p:nvSpPr>
          <p:cNvPr id="39" name="TextBox 3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40" name="TextBox 39"/>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336 / 379</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2800" b="1" i="0">
                <a:solidFill>
                  <a:srgbClr val="FFFFFF"/>
                </a:solidFill>
                <a:latin typeface="Calibri"/>
              </a:rPr>
              <a:t>Performans görevi: Yaşadığımız Yerin Nüfus Dinamikleri</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TESLİM · SUNUM</a:t>
            </a:r>
          </a:p>
        </p:txBody>
      </p:sp>
      <p:sp>
        <p:nvSpPr>
          <p:cNvPr id="6" name="TextBox 5"/>
          <p:cNvSpPr txBox="1"/>
          <p:nvPr/>
        </p:nvSpPr>
        <p:spPr>
          <a:xfrm>
            <a:off x="502920" y="1170432"/>
            <a:ext cx="11185855" cy="457200"/>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767676"/>
                </a:solidFill>
                <a:latin typeface="Calibri"/>
              </a:rPr>
              <a:t>Beceri:</a:t>
            </a:r>
            <a:r>
              <a:rPr lang="tr-TR" sz="1800" b="0" i="0">
                <a:solidFill>
                  <a:srgbClr val="767676"/>
                </a:solidFill>
                <a:latin typeface="Calibri"/>
              </a:rPr>
              <a:t> Coğrafi Sorgulama, Mekânsal Düşünme; Tablo, Grafik, Şekil ve/veya Diyagram</a:t>
            </a:r>
          </a:p>
        </p:txBody>
      </p:sp>
      <p:sp>
        <p:nvSpPr>
          <p:cNvPr id="7" name="Rounded Rectangle 6"/>
          <p:cNvSpPr/>
          <p:nvPr/>
        </p:nvSpPr>
        <p:spPr>
          <a:xfrm>
            <a:off x="502920" y="1719072"/>
            <a:ext cx="3576218" cy="2926080"/>
          </a:xfrm>
          <a:prstGeom prst="roundRect">
            <a:avLst>
              <a:gd name="adj" fmla="val 5000"/>
            </a:avLst>
          </a:prstGeom>
          <a:solidFill>
            <a:srgbClr val="F0F0F0"/>
          </a:solidFill>
          <a:ln>
            <a:noFill/>
          </a:ln>
          <a:effectLst/>
        </p:spPr>
        <p:txBody>
          <a:bodyPr rtlCol="0" anchor="ctr"/>
          <a:lstStyle/>
          <a:p/>
        </p:txBody>
      </p:sp>
      <p:sp>
        <p:nvSpPr>
          <p:cNvPr id="8" name="Rounded Rectangle 7"/>
          <p:cNvSpPr/>
          <p:nvPr/>
        </p:nvSpPr>
        <p:spPr>
          <a:xfrm>
            <a:off x="502920" y="1719072"/>
            <a:ext cx="3576218" cy="594360"/>
          </a:xfrm>
          <a:prstGeom prst="roundRect">
            <a:avLst>
              <a:gd name="adj" fmla="val 25000"/>
            </a:avLst>
          </a:prstGeom>
          <a:solidFill>
            <a:srgbClr val="7A4EA0"/>
          </a:solidFill>
          <a:ln>
            <a:noFill/>
          </a:ln>
          <a:effectLst/>
        </p:spPr>
        <p:txBody>
          <a:bodyPr rtlCol="0" anchor="ctr"/>
          <a:lstStyle/>
          <a:p/>
        </p:txBody>
      </p:sp>
      <p:sp>
        <p:nvSpPr>
          <p:cNvPr id="9" name="Rectangle 8"/>
          <p:cNvSpPr/>
          <p:nvPr/>
        </p:nvSpPr>
        <p:spPr>
          <a:xfrm>
            <a:off x="502920" y="2016252"/>
            <a:ext cx="3576218" cy="297180"/>
          </a:xfrm>
          <a:prstGeom prst="rect">
            <a:avLst/>
          </a:prstGeom>
          <a:solidFill>
            <a:srgbClr val="7A4EA0"/>
          </a:solidFill>
          <a:ln>
            <a:noFill/>
          </a:ln>
          <a:effectLst/>
        </p:spPr>
        <p:txBody>
          <a:bodyPr rtlCol="0" anchor="ctr"/>
          <a:lstStyle/>
          <a:p/>
        </p:txBody>
      </p:sp>
      <p:sp>
        <p:nvSpPr>
          <p:cNvPr id="10" name="TextBox 9"/>
          <p:cNvSpPr txBox="1"/>
          <p:nvPr/>
        </p:nvSpPr>
        <p:spPr>
          <a:xfrm>
            <a:off x="594360" y="1719072"/>
            <a:ext cx="3393338" cy="594360"/>
          </a:xfrm>
          <a:prstGeom prst="rect">
            <a:avLst/>
          </a:prstGeom>
          <a:noFill/>
        </p:spPr>
        <p:txBody>
          <a:bodyPr wrap="square" anchor="ctr" lIns="73152" rIns="73152" tIns="36576" bIns="36576">
            <a:noAutofit/>
          </a:bodyPr>
          <a:lstStyle/>
          <a:p>
            <a:pPr algn="ctr">
              <a:spcBef>
                <a:spcPts val="0"/>
              </a:spcBef>
              <a:spcAft>
                <a:spcPts val="0"/>
              </a:spcAft>
            </a:pPr>
            <a:r>
              <a:rPr lang="tr-TR" sz="2200" b="1" i="0">
                <a:solidFill>
                  <a:srgbClr val="FFFFFF"/>
                </a:solidFill>
                <a:latin typeface="Calibri"/>
              </a:rPr>
              <a:t>SUN</a:t>
            </a:r>
          </a:p>
        </p:txBody>
      </p:sp>
      <p:sp>
        <p:nvSpPr>
          <p:cNvPr id="11" name="TextBox 10"/>
          <p:cNvSpPr txBox="1"/>
          <p:nvPr/>
        </p:nvSpPr>
        <p:spPr>
          <a:xfrm>
            <a:off x="612648" y="2386584"/>
            <a:ext cx="3356762" cy="2185416"/>
          </a:xfrm>
          <a:prstGeom prst="rect">
            <a:avLst/>
          </a:prstGeom>
          <a:noFill/>
        </p:spPr>
        <p:txBody>
          <a:bodyPr wrap="square" anchor="ctr" lIns="73152" rIns="73152" tIns="36576" bIns="36576">
            <a:noAutofit/>
          </a:bodyPr>
          <a:lstStyle/>
          <a:p>
            <a:pPr algn="ctr">
              <a:spcBef>
                <a:spcPts val="0"/>
              </a:spcBef>
              <a:spcAft>
                <a:spcPts val="600"/>
              </a:spcAft>
            </a:pPr>
            <a:r>
              <a:rPr lang="tr-TR" sz="2200" b="1" i="0">
                <a:solidFill>
                  <a:srgbClr val="262626"/>
                </a:solidFill>
                <a:latin typeface="Calibri"/>
              </a:rPr>
              <a:t>2 dakika: en önemli üç bulgu + bir öneri</a:t>
            </a:r>
          </a:p>
          <a:p>
            <a:pPr algn="ctr">
              <a:spcBef>
                <a:spcPts val="0"/>
              </a:spcBef>
              <a:spcAft>
                <a:spcPts val="0"/>
              </a:spcAft>
            </a:pPr>
            <a:r>
              <a:rPr lang="tr-TR" sz="1800" b="0" i="0">
                <a:solidFill>
                  <a:srgbClr val="767676"/>
                </a:solidFill>
                <a:latin typeface="Calibri"/>
              </a:rPr>
              <a:t>Poster anlatımı, rapor okuma ya da kısa canlandırma</a:t>
            </a:r>
          </a:p>
        </p:txBody>
      </p:sp>
      <p:sp>
        <p:nvSpPr>
          <p:cNvPr id="12" name="Rounded Rectangle 11"/>
          <p:cNvSpPr/>
          <p:nvPr/>
        </p:nvSpPr>
        <p:spPr>
          <a:xfrm>
            <a:off x="4307738" y="1719072"/>
            <a:ext cx="3576218" cy="2926080"/>
          </a:xfrm>
          <a:prstGeom prst="roundRect">
            <a:avLst>
              <a:gd name="adj" fmla="val 5000"/>
            </a:avLst>
          </a:prstGeom>
          <a:solidFill>
            <a:srgbClr val="F0F0F0"/>
          </a:solidFill>
          <a:ln>
            <a:noFill/>
          </a:ln>
          <a:effectLst/>
        </p:spPr>
        <p:txBody>
          <a:bodyPr rtlCol="0" anchor="ctr"/>
          <a:lstStyle/>
          <a:p/>
        </p:txBody>
      </p:sp>
      <p:sp>
        <p:nvSpPr>
          <p:cNvPr id="13" name="Rounded Rectangle 12"/>
          <p:cNvSpPr/>
          <p:nvPr/>
        </p:nvSpPr>
        <p:spPr>
          <a:xfrm>
            <a:off x="4307738" y="1719072"/>
            <a:ext cx="3576218" cy="594360"/>
          </a:xfrm>
          <a:prstGeom prst="roundRect">
            <a:avLst>
              <a:gd name="adj" fmla="val 25000"/>
            </a:avLst>
          </a:prstGeom>
          <a:solidFill>
            <a:srgbClr val="4F4F4F"/>
          </a:solidFill>
          <a:ln>
            <a:noFill/>
          </a:ln>
          <a:effectLst/>
        </p:spPr>
        <p:txBody>
          <a:bodyPr rtlCol="0" anchor="ctr"/>
          <a:lstStyle/>
          <a:p/>
        </p:txBody>
      </p:sp>
      <p:sp>
        <p:nvSpPr>
          <p:cNvPr id="14" name="Rectangle 13"/>
          <p:cNvSpPr/>
          <p:nvPr/>
        </p:nvSpPr>
        <p:spPr>
          <a:xfrm>
            <a:off x="4307738" y="2016252"/>
            <a:ext cx="3576218" cy="297180"/>
          </a:xfrm>
          <a:prstGeom prst="rect">
            <a:avLst/>
          </a:prstGeom>
          <a:solidFill>
            <a:srgbClr val="4F4F4F"/>
          </a:solidFill>
          <a:ln>
            <a:noFill/>
          </a:ln>
          <a:effectLst/>
        </p:spPr>
        <p:txBody>
          <a:bodyPr rtlCol="0" anchor="ctr"/>
          <a:lstStyle/>
          <a:p/>
        </p:txBody>
      </p:sp>
      <p:sp>
        <p:nvSpPr>
          <p:cNvPr id="15" name="TextBox 14"/>
          <p:cNvSpPr txBox="1"/>
          <p:nvPr/>
        </p:nvSpPr>
        <p:spPr>
          <a:xfrm>
            <a:off x="4399178" y="1719072"/>
            <a:ext cx="3393338" cy="594360"/>
          </a:xfrm>
          <a:prstGeom prst="rect">
            <a:avLst/>
          </a:prstGeom>
          <a:noFill/>
        </p:spPr>
        <p:txBody>
          <a:bodyPr wrap="square" anchor="ctr" lIns="73152" rIns="73152" tIns="36576" bIns="36576">
            <a:noAutofit/>
          </a:bodyPr>
          <a:lstStyle/>
          <a:p>
            <a:pPr algn="ctr">
              <a:spcBef>
                <a:spcPts val="0"/>
              </a:spcBef>
              <a:spcAft>
                <a:spcPts val="0"/>
              </a:spcAft>
            </a:pPr>
            <a:r>
              <a:rPr lang="tr-TR" sz="2200" b="1" i="0">
                <a:solidFill>
                  <a:srgbClr val="FFFFFF"/>
                </a:solidFill>
                <a:latin typeface="Calibri"/>
              </a:rPr>
              <a:t>DİNLE</a:t>
            </a:r>
          </a:p>
        </p:txBody>
      </p:sp>
      <p:sp>
        <p:nvSpPr>
          <p:cNvPr id="16" name="TextBox 15"/>
          <p:cNvSpPr txBox="1"/>
          <p:nvPr/>
        </p:nvSpPr>
        <p:spPr>
          <a:xfrm>
            <a:off x="4417466" y="2386584"/>
            <a:ext cx="3356762" cy="2185416"/>
          </a:xfrm>
          <a:prstGeom prst="rect">
            <a:avLst/>
          </a:prstGeom>
          <a:noFill/>
        </p:spPr>
        <p:txBody>
          <a:bodyPr wrap="square" anchor="ctr" lIns="73152" rIns="73152" tIns="36576" bIns="36576">
            <a:noAutofit/>
          </a:bodyPr>
          <a:lstStyle/>
          <a:p>
            <a:pPr algn="ctr">
              <a:spcBef>
                <a:spcPts val="0"/>
              </a:spcBef>
              <a:spcAft>
                <a:spcPts val="600"/>
              </a:spcAft>
            </a:pPr>
            <a:r>
              <a:rPr lang="tr-TR" sz="2200" b="1" i="0">
                <a:solidFill>
                  <a:srgbClr val="262626"/>
                </a:solidFill>
                <a:latin typeface="Calibri"/>
              </a:rPr>
              <a:t>Her sunuma bir soru ya da övgü yaz</a:t>
            </a:r>
          </a:p>
          <a:p>
            <a:pPr algn="ctr">
              <a:spcBef>
                <a:spcPts val="0"/>
              </a:spcBef>
              <a:spcAft>
                <a:spcPts val="0"/>
              </a:spcAft>
            </a:pPr>
            <a:r>
              <a:rPr lang="tr-TR" sz="1800" b="0" i="0">
                <a:solidFill>
                  <a:srgbClr val="767676"/>
                </a:solidFill>
                <a:latin typeface="Calibri"/>
              </a:rPr>
              <a:t>Yapışkan not grubun posterine</a:t>
            </a:r>
          </a:p>
        </p:txBody>
      </p:sp>
      <p:sp>
        <p:nvSpPr>
          <p:cNvPr id="17" name="Rounded Rectangle 16"/>
          <p:cNvSpPr/>
          <p:nvPr/>
        </p:nvSpPr>
        <p:spPr>
          <a:xfrm>
            <a:off x="8112556" y="1719072"/>
            <a:ext cx="3576218" cy="2926080"/>
          </a:xfrm>
          <a:prstGeom prst="roundRect">
            <a:avLst>
              <a:gd name="adj" fmla="val 5000"/>
            </a:avLst>
          </a:prstGeom>
          <a:solidFill>
            <a:srgbClr val="F0F0F0"/>
          </a:solidFill>
          <a:ln>
            <a:noFill/>
          </a:ln>
          <a:effectLst/>
        </p:spPr>
        <p:txBody>
          <a:bodyPr rtlCol="0" anchor="ctr"/>
          <a:lstStyle/>
          <a:p/>
        </p:txBody>
      </p:sp>
      <p:sp>
        <p:nvSpPr>
          <p:cNvPr id="18" name="Rounded Rectangle 17"/>
          <p:cNvSpPr/>
          <p:nvPr/>
        </p:nvSpPr>
        <p:spPr>
          <a:xfrm>
            <a:off x="8112556" y="1719072"/>
            <a:ext cx="3576218" cy="594360"/>
          </a:xfrm>
          <a:prstGeom prst="roundRect">
            <a:avLst>
              <a:gd name="adj" fmla="val 25000"/>
            </a:avLst>
          </a:prstGeom>
          <a:solidFill>
            <a:srgbClr val="7A4EA0"/>
          </a:solidFill>
          <a:ln>
            <a:noFill/>
          </a:ln>
          <a:effectLst/>
        </p:spPr>
        <p:txBody>
          <a:bodyPr rtlCol="0" anchor="ctr"/>
          <a:lstStyle/>
          <a:p/>
        </p:txBody>
      </p:sp>
      <p:sp>
        <p:nvSpPr>
          <p:cNvPr id="19" name="Rectangle 18"/>
          <p:cNvSpPr/>
          <p:nvPr/>
        </p:nvSpPr>
        <p:spPr>
          <a:xfrm>
            <a:off x="8112556" y="2016252"/>
            <a:ext cx="3576218" cy="297180"/>
          </a:xfrm>
          <a:prstGeom prst="rect">
            <a:avLst/>
          </a:prstGeom>
          <a:solidFill>
            <a:srgbClr val="7A4EA0"/>
          </a:solidFill>
          <a:ln>
            <a:noFill/>
          </a:ln>
          <a:effectLst/>
        </p:spPr>
        <p:txBody>
          <a:bodyPr rtlCol="0" anchor="ctr"/>
          <a:lstStyle/>
          <a:p/>
        </p:txBody>
      </p:sp>
      <p:sp>
        <p:nvSpPr>
          <p:cNvPr id="20" name="TextBox 19"/>
          <p:cNvSpPr txBox="1"/>
          <p:nvPr/>
        </p:nvSpPr>
        <p:spPr>
          <a:xfrm>
            <a:off x="8203996" y="1719072"/>
            <a:ext cx="3393338" cy="594360"/>
          </a:xfrm>
          <a:prstGeom prst="rect">
            <a:avLst/>
          </a:prstGeom>
          <a:noFill/>
        </p:spPr>
        <p:txBody>
          <a:bodyPr wrap="square" anchor="ctr" lIns="73152" rIns="73152" tIns="36576" bIns="36576">
            <a:noAutofit/>
          </a:bodyPr>
          <a:lstStyle/>
          <a:p>
            <a:pPr algn="ctr">
              <a:spcBef>
                <a:spcPts val="0"/>
              </a:spcBef>
              <a:spcAft>
                <a:spcPts val="0"/>
              </a:spcAft>
            </a:pPr>
            <a:r>
              <a:rPr lang="tr-TR" sz="2200" b="1" i="0">
                <a:solidFill>
                  <a:srgbClr val="FFFFFF"/>
                </a:solidFill>
                <a:latin typeface="Calibri"/>
              </a:rPr>
              <a:t>TESLİM ET</a:t>
            </a:r>
          </a:p>
        </p:txBody>
      </p:sp>
      <p:sp>
        <p:nvSpPr>
          <p:cNvPr id="21" name="TextBox 20"/>
          <p:cNvSpPr txBox="1"/>
          <p:nvPr/>
        </p:nvSpPr>
        <p:spPr>
          <a:xfrm>
            <a:off x="8222284" y="2386584"/>
            <a:ext cx="3356762" cy="2185416"/>
          </a:xfrm>
          <a:prstGeom prst="rect">
            <a:avLst/>
          </a:prstGeom>
          <a:noFill/>
        </p:spPr>
        <p:txBody>
          <a:bodyPr wrap="square" anchor="ctr" lIns="73152" rIns="73152" tIns="36576" bIns="36576">
            <a:noAutofit/>
          </a:bodyPr>
          <a:lstStyle/>
          <a:p>
            <a:pPr algn="ctr">
              <a:spcBef>
                <a:spcPts val="0"/>
              </a:spcBef>
              <a:spcAft>
                <a:spcPts val="600"/>
              </a:spcAft>
            </a:pPr>
            <a:r>
              <a:rPr lang="tr-TR" sz="2200" b="1" i="0">
                <a:solidFill>
                  <a:srgbClr val="262626"/>
                </a:solidFill>
                <a:latin typeface="Calibri"/>
              </a:rPr>
              <a:t>Poster + kısa rapor</a:t>
            </a:r>
          </a:p>
          <a:p>
            <a:pPr algn="ctr">
              <a:spcBef>
                <a:spcPts val="0"/>
              </a:spcBef>
              <a:spcAft>
                <a:spcPts val="0"/>
              </a:spcAft>
            </a:pPr>
            <a:r>
              <a:rPr lang="tr-TR" sz="1800" b="0" i="0">
                <a:solidFill>
                  <a:srgbClr val="767676"/>
                </a:solidFill>
                <a:latin typeface="Calibri"/>
              </a:rPr>
              <a:t>Sunumdan hemen sonra; kaynak ve yıl yazılı, kişisel veri yok</a:t>
            </a:r>
          </a:p>
        </p:txBody>
      </p:sp>
      <p:sp>
        <p:nvSpPr>
          <p:cNvPr id="22" name="Rounded Rectangle 21"/>
          <p:cNvSpPr/>
          <p:nvPr/>
        </p:nvSpPr>
        <p:spPr>
          <a:xfrm>
            <a:off x="502920" y="4828032"/>
            <a:ext cx="11185855" cy="1463040"/>
          </a:xfrm>
          <a:prstGeom prst="roundRect">
            <a:avLst>
              <a:gd name="adj" fmla="val 8000"/>
            </a:avLst>
          </a:prstGeom>
          <a:solidFill>
            <a:srgbClr val="FFF3D1"/>
          </a:solidFill>
          <a:ln>
            <a:noFill/>
          </a:ln>
          <a:effectLst/>
        </p:spPr>
        <p:txBody>
          <a:bodyPr rtlCol="0" anchor="ctr" wrap="square" lIns="201168" rIns="201168" tIns="73152" bIns="73152">
            <a:noAutofit/>
          </a:bodyPr>
          <a:lstStyle/>
          <a:p>
            <a:pPr algn="l">
              <a:spcBef>
                <a:spcPts val="0"/>
              </a:spcBef>
              <a:spcAft>
                <a:spcPts val="0"/>
              </a:spcAft>
            </a:pPr>
            <a:r>
              <a:rPr lang="tr-TR" sz="2000" b="0" i="0">
                <a:solidFill>
                  <a:srgbClr val="262626"/>
                </a:solidFill>
                <a:latin typeface="Calibri"/>
              </a:rPr>
              <a:t>Ürününüz kitabın karekodundaki </a:t>
            </a:r>
            <a:r>
              <a:rPr lang="tr-TR" sz="2000" b="1" i="0">
                <a:solidFill>
                  <a:srgbClr val="262626"/>
                </a:solidFill>
                <a:latin typeface="Calibri"/>
              </a:rPr>
              <a:t>Analitik Dereceli Puanlama Anahtarı</a:t>
            </a:r>
            <a:r>
              <a:rPr lang="tr-TR" sz="2000" b="0" i="0">
                <a:solidFill>
                  <a:srgbClr val="262626"/>
                </a:solidFill>
                <a:latin typeface="Calibri"/>
              </a:rPr>
              <a:t> ile değerlendirilir; grubunuzu </a:t>
            </a:r>
            <a:r>
              <a:rPr lang="tr-TR" sz="2000" b="1" i="0">
                <a:solidFill>
                  <a:srgbClr val="262626"/>
                </a:solidFill>
                <a:latin typeface="Calibri"/>
              </a:rPr>
              <a:t>Grup Değerlendirme Formu</a:t>
            </a:r>
            <a:r>
              <a:rPr lang="tr-TR" sz="2000" b="0" i="0">
                <a:solidFill>
                  <a:srgbClr val="262626"/>
                </a:solidFill>
                <a:latin typeface="Calibri"/>
              </a:rPr>
              <a:t> ile değerlendirirsiniz.</a:t>
            </a:r>
          </a:p>
        </p:txBody>
      </p: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165</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337 / 379</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Değerlendirme ölçütleri</a:t>
            </a:r>
          </a:p>
        </p:txBody>
      </p:sp>
      <p:sp>
        <p:nvSpPr>
          <p:cNvPr id="5" name="Rounded Rectangle 4"/>
          <p:cNvSpPr/>
          <p:nvPr/>
        </p:nvSpPr>
        <p:spPr>
          <a:xfrm>
            <a:off x="9555480" y="201168"/>
            <a:ext cx="2221992" cy="475488"/>
          </a:xfrm>
          <a:prstGeom prst="roundRect">
            <a:avLst>
              <a:gd name="adj" fmla="val 50000"/>
            </a:avLst>
          </a:prstGeom>
          <a:solidFill>
            <a:srgbClr val="7A4EA0"/>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DERECELİ ANAHTAR</a:t>
            </a:r>
          </a:p>
        </p:txBody>
      </p:sp>
      <p:sp>
        <p:nvSpPr>
          <p:cNvPr id="6" name="Rounded Rectangle 5"/>
          <p:cNvSpPr/>
          <p:nvPr/>
        </p:nvSpPr>
        <p:spPr>
          <a:xfrm>
            <a:off x="502920" y="1261872"/>
            <a:ext cx="2659303" cy="1143000"/>
          </a:xfrm>
          <a:prstGeom prst="roundRect">
            <a:avLst>
              <a:gd name="adj" fmla="val 20000"/>
            </a:avLst>
          </a:prstGeom>
          <a:solidFill>
            <a:srgbClr val="FFFFFF"/>
          </a:solidFill>
          <a:ln w="25400">
            <a:solidFill>
              <a:srgbClr val="7A4EA0"/>
            </a:solidFill>
          </a:ln>
          <a:effectLst/>
        </p:spPr>
        <p:txBody>
          <a:bodyPr rtlCol="0" anchor="ctr" wrap="square" lIns="128016" rIns="128016" tIns="73152" bIns="73152">
            <a:noAutofit/>
          </a:bodyPr>
          <a:lstStyle/>
          <a:p>
            <a:pPr algn="ctr">
              <a:spcBef>
                <a:spcPts val="0"/>
              </a:spcBef>
              <a:spcAft>
                <a:spcPts val="0"/>
              </a:spcAft>
            </a:pPr>
            <a:r>
              <a:rPr lang="tr-TR" sz="2200" b="1" i="0">
                <a:solidFill>
                  <a:srgbClr val="262626"/>
                </a:solidFill>
                <a:latin typeface="Calibri"/>
              </a:rPr>
              <a:t>Hazırlık yapma</a:t>
            </a:r>
          </a:p>
        </p:txBody>
      </p:sp>
      <p:sp>
        <p:nvSpPr>
          <p:cNvPr id="7" name="TextBox 6"/>
          <p:cNvSpPr txBox="1"/>
          <p:nvPr/>
        </p:nvSpPr>
        <p:spPr>
          <a:xfrm>
            <a:off x="502920" y="2441448"/>
            <a:ext cx="2659303" cy="384048"/>
          </a:xfrm>
          <a:prstGeom prst="rect">
            <a:avLst/>
          </a:prstGeom>
          <a:noFill/>
        </p:spPr>
        <p:txBody>
          <a:bodyPr wrap="square" anchor="t" lIns="73152" rIns="73152" tIns="36576" bIns="36576">
            <a:noAutofit/>
          </a:bodyPr>
          <a:lstStyle/>
          <a:p>
            <a:pPr algn="ctr">
              <a:spcBef>
                <a:spcPts val="0"/>
              </a:spcBef>
              <a:spcAft>
                <a:spcPts val="0"/>
              </a:spcAft>
            </a:pPr>
            <a:r>
              <a:rPr lang="tr-TR" sz="1600" b="0" i="1">
                <a:solidFill>
                  <a:srgbClr val="767676"/>
                </a:solidFill>
                <a:latin typeface="Calibri"/>
              </a:rPr>
              <a:t>üründe</a:t>
            </a:r>
          </a:p>
        </p:txBody>
      </p:sp>
      <p:sp>
        <p:nvSpPr>
          <p:cNvPr id="8" name="Rounded Rectangle 7"/>
          <p:cNvSpPr/>
          <p:nvPr/>
        </p:nvSpPr>
        <p:spPr>
          <a:xfrm>
            <a:off x="3345103" y="1261872"/>
            <a:ext cx="2659303" cy="1143000"/>
          </a:xfrm>
          <a:prstGeom prst="roundRect">
            <a:avLst>
              <a:gd name="adj" fmla="val 20000"/>
            </a:avLst>
          </a:prstGeom>
          <a:solidFill>
            <a:srgbClr val="FFFFFF"/>
          </a:solidFill>
          <a:ln w="25400">
            <a:solidFill>
              <a:srgbClr val="7A4EA0"/>
            </a:solidFill>
          </a:ln>
          <a:effectLst/>
        </p:spPr>
        <p:txBody>
          <a:bodyPr rtlCol="0" anchor="ctr" wrap="square" lIns="128016" rIns="128016" tIns="73152" bIns="73152">
            <a:noAutofit/>
          </a:bodyPr>
          <a:lstStyle/>
          <a:p>
            <a:pPr algn="ctr">
              <a:spcBef>
                <a:spcPts val="0"/>
              </a:spcBef>
              <a:spcAft>
                <a:spcPts val="0"/>
              </a:spcAft>
            </a:pPr>
            <a:r>
              <a:rPr lang="tr-TR" sz="2200" b="1" i="0">
                <a:solidFill>
                  <a:srgbClr val="262626"/>
                </a:solidFill>
                <a:latin typeface="Calibri"/>
              </a:rPr>
              <a:t>Bilgi toplama</a:t>
            </a:r>
          </a:p>
        </p:txBody>
      </p:sp>
      <p:sp>
        <p:nvSpPr>
          <p:cNvPr id="9" name="TextBox 8"/>
          <p:cNvSpPr txBox="1"/>
          <p:nvPr/>
        </p:nvSpPr>
        <p:spPr>
          <a:xfrm>
            <a:off x="3345103" y="2441448"/>
            <a:ext cx="2659303" cy="384048"/>
          </a:xfrm>
          <a:prstGeom prst="rect">
            <a:avLst/>
          </a:prstGeom>
          <a:noFill/>
        </p:spPr>
        <p:txBody>
          <a:bodyPr wrap="square" anchor="t" lIns="73152" rIns="73152" tIns="36576" bIns="36576">
            <a:noAutofit/>
          </a:bodyPr>
          <a:lstStyle/>
          <a:p>
            <a:pPr algn="ctr">
              <a:spcBef>
                <a:spcPts val="0"/>
              </a:spcBef>
              <a:spcAft>
                <a:spcPts val="0"/>
              </a:spcAft>
            </a:pPr>
            <a:r>
              <a:rPr lang="tr-TR" sz="1600" b="0" i="1">
                <a:solidFill>
                  <a:srgbClr val="767676"/>
                </a:solidFill>
                <a:latin typeface="Calibri"/>
              </a:rPr>
              <a:t>üründe</a:t>
            </a:r>
          </a:p>
        </p:txBody>
      </p:sp>
      <p:sp>
        <p:nvSpPr>
          <p:cNvPr id="10" name="Rounded Rectangle 9"/>
          <p:cNvSpPr/>
          <p:nvPr/>
        </p:nvSpPr>
        <p:spPr>
          <a:xfrm>
            <a:off x="6187287" y="1261872"/>
            <a:ext cx="2659303" cy="1143000"/>
          </a:xfrm>
          <a:prstGeom prst="roundRect">
            <a:avLst>
              <a:gd name="adj" fmla="val 20000"/>
            </a:avLst>
          </a:prstGeom>
          <a:solidFill>
            <a:srgbClr val="FFFFFF"/>
          </a:solidFill>
          <a:ln w="25400">
            <a:solidFill>
              <a:srgbClr val="7A4EA0"/>
            </a:solidFill>
          </a:ln>
          <a:effectLst/>
        </p:spPr>
        <p:txBody>
          <a:bodyPr rtlCol="0" anchor="ctr" wrap="square" lIns="128016" rIns="128016" tIns="73152" bIns="73152">
            <a:noAutofit/>
          </a:bodyPr>
          <a:lstStyle/>
          <a:p>
            <a:pPr algn="ctr">
              <a:spcBef>
                <a:spcPts val="0"/>
              </a:spcBef>
              <a:spcAft>
                <a:spcPts val="0"/>
              </a:spcAft>
            </a:pPr>
            <a:r>
              <a:rPr lang="tr-TR" sz="2200" b="1" i="0">
                <a:solidFill>
                  <a:srgbClr val="262626"/>
                </a:solidFill>
                <a:latin typeface="Calibri"/>
              </a:rPr>
              <a:t>Bilgileri çözümleme</a:t>
            </a:r>
          </a:p>
        </p:txBody>
      </p:sp>
      <p:sp>
        <p:nvSpPr>
          <p:cNvPr id="11" name="TextBox 10"/>
          <p:cNvSpPr txBox="1"/>
          <p:nvPr/>
        </p:nvSpPr>
        <p:spPr>
          <a:xfrm>
            <a:off x="6187287" y="2441448"/>
            <a:ext cx="2659303" cy="384048"/>
          </a:xfrm>
          <a:prstGeom prst="rect">
            <a:avLst/>
          </a:prstGeom>
          <a:noFill/>
        </p:spPr>
        <p:txBody>
          <a:bodyPr wrap="square" anchor="t" lIns="73152" rIns="73152" tIns="36576" bIns="36576">
            <a:noAutofit/>
          </a:bodyPr>
          <a:lstStyle/>
          <a:p>
            <a:pPr algn="ctr">
              <a:spcBef>
                <a:spcPts val="0"/>
              </a:spcBef>
              <a:spcAft>
                <a:spcPts val="0"/>
              </a:spcAft>
            </a:pPr>
            <a:r>
              <a:rPr lang="tr-TR" sz="1600" b="0" i="1">
                <a:solidFill>
                  <a:srgbClr val="767676"/>
                </a:solidFill>
                <a:latin typeface="Calibri"/>
              </a:rPr>
              <a:t>üründe</a:t>
            </a:r>
          </a:p>
        </p:txBody>
      </p:sp>
      <p:sp>
        <p:nvSpPr>
          <p:cNvPr id="12" name="Rounded Rectangle 11"/>
          <p:cNvSpPr/>
          <p:nvPr/>
        </p:nvSpPr>
        <p:spPr>
          <a:xfrm>
            <a:off x="9029471" y="1261872"/>
            <a:ext cx="2659303" cy="1143000"/>
          </a:xfrm>
          <a:prstGeom prst="roundRect">
            <a:avLst>
              <a:gd name="adj" fmla="val 20000"/>
            </a:avLst>
          </a:prstGeom>
          <a:solidFill>
            <a:srgbClr val="FFFFFF"/>
          </a:solidFill>
          <a:ln w="25400">
            <a:solidFill>
              <a:srgbClr val="7A4EA0"/>
            </a:solidFill>
          </a:ln>
          <a:effectLst/>
        </p:spPr>
        <p:txBody>
          <a:bodyPr rtlCol="0" anchor="ctr" wrap="square" lIns="128016" rIns="128016" tIns="73152" bIns="73152">
            <a:noAutofit/>
          </a:bodyPr>
          <a:lstStyle/>
          <a:p>
            <a:pPr algn="ctr">
              <a:spcBef>
                <a:spcPts val="0"/>
              </a:spcBef>
              <a:spcAft>
                <a:spcPts val="0"/>
              </a:spcAft>
            </a:pPr>
            <a:r>
              <a:rPr lang="tr-TR" sz="2200" b="1" i="0">
                <a:solidFill>
                  <a:srgbClr val="262626"/>
                </a:solidFill>
                <a:latin typeface="Calibri"/>
              </a:rPr>
              <a:t>İçerik</a:t>
            </a:r>
          </a:p>
        </p:txBody>
      </p:sp>
      <p:sp>
        <p:nvSpPr>
          <p:cNvPr id="13" name="TextBox 12"/>
          <p:cNvSpPr txBox="1"/>
          <p:nvPr/>
        </p:nvSpPr>
        <p:spPr>
          <a:xfrm>
            <a:off x="9029471" y="2441448"/>
            <a:ext cx="2659303" cy="384048"/>
          </a:xfrm>
          <a:prstGeom prst="rect">
            <a:avLst/>
          </a:prstGeom>
          <a:noFill/>
        </p:spPr>
        <p:txBody>
          <a:bodyPr wrap="square" anchor="t" lIns="73152" rIns="73152" tIns="36576" bIns="36576">
            <a:noAutofit/>
          </a:bodyPr>
          <a:lstStyle/>
          <a:p>
            <a:pPr algn="ctr">
              <a:spcBef>
                <a:spcPts val="0"/>
              </a:spcBef>
              <a:spcAft>
                <a:spcPts val="0"/>
              </a:spcAft>
            </a:pPr>
            <a:r>
              <a:rPr lang="tr-TR" sz="1600" b="0" i="1">
                <a:solidFill>
                  <a:srgbClr val="767676"/>
                </a:solidFill>
                <a:latin typeface="Calibri"/>
              </a:rPr>
              <a:t>üründe</a:t>
            </a:r>
          </a:p>
        </p:txBody>
      </p:sp>
      <p:sp>
        <p:nvSpPr>
          <p:cNvPr id="14" name="Rounded Rectangle 13"/>
          <p:cNvSpPr/>
          <p:nvPr/>
        </p:nvSpPr>
        <p:spPr>
          <a:xfrm>
            <a:off x="502920" y="2907792"/>
            <a:ext cx="2659303" cy="1143000"/>
          </a:xfrm>
          <a:prstGeom prst="roundRect">
            <a:avLst>
              <a:gd name="adj" fmla="val 20000"/>
            </a:avLst>
          </a:prstGeom>
          <a:solidFill>
            <a:srgbClr val="FFFFFF"/>
          </a:solidFill>
          <a:ln w="25400">
            <a:solidFill>
              <a:srgbClr val="7A4EA0"/>
            </a:solidFill>
          </a:ln>
          <a:effectLst/>
        </p:spPr>
        <p:txBody>
          <a:bodyPr rtlCol="0" anchor="ctr" wrap="square" lIns="128016" rIns="128016" tIns="73152" bIns="73152">
            <a:noAutofit/>
          </a:bodyPr>
          <a:lstStyle/>
          <a:p>
            <a:pPr algn="ctr">
              <a:spcBef>
                <a:spcPts val="0"/>
              </a:spcBef>
              <a:spcAft>
                <a:spcPts val="0"/>
              </a:spcAft>
            </a:pPr>
            <a:r>
              <a:rPr lang="tr-TR" sz="2200" b="1" i="0">
                <a:solidFill>
                  <a:srgbClr val="262626"/>
                </a:solidFill>
                <a:latin typeface="Calibri"/>
              </a:rPr>
              <a:t>Görsel materyal kullanımı</a:t>
            </a:r>
          </a:p>
        </p:txBody>
      </p:sp>
      <p:sp>
        <p:nvSpPr>
          <p:cNvPr id="15" name="TextBox 14"/>
          <p:cNvSpPr txBox="1"/>
          <p:nvPr/>
        </p:nvSpPr>
        <p:spPr>
          <a:xfrm>
            <a:off x="502920" y="4087368"/>
            <a:ext cx="2659303" cy="384048"/>
          </a:xfrm>
          <a:prstGeom prst="rect">
            <a:avLst/>
          </a:prstGeom>
          <a:noFill/>
        </p:spPr>
        <p:txBody>
          <a:bodyPr wrap="square" anchor="t" lIns="73152" rIns="73152" tIns="36576" bIns="36576">
            <a:noAutofit/>
          </a:bodyPr>
          <a:lstStyle/>
          <a:p>
            <a:pPr algn="ctr">
              <a:spcBef>
                <a:spcPts val="0"/>
              </a:spcBef>
              <a:spcAft>
                <a:spcPts val="0"/>
              </a:spcAft>
            </a:pPr>
            <a:r>
              <a:rPr lang="tr-TR" sz="1600" b="0" i="1">
                <a:solidFill>
                  <a:srgbClr val="767676"/>
                </a:solidFill>
                <a:latin typeface="Calibri"/>
              </a:rPr>
              <a:t>üründe</a:t>
            </a:r>
          </a:p>
        </p:txBody>
      </p:sp>
      <p:sp>
        <p:nvSpPr>
          <p:cNvPr id="16" name="Rounded Rectangle 15"/>
          <p:cNvSpPr/>
          <p:nvPr/>
        </p:nvSpPr>
        <p:spPr>
          <a:xfrm>
            <a:off x="3345103" y="2907792"/>
            <a:ext cx="2659303" cy="1143000"/>
          </a:xfrm>
          <a:prstGeom prst="roundRect">
            <a:avLst>
              <a:gd name="adj" fmla="val 20000"/>
            </a:avLst>
          </a:prstGeom>
          <a:solidFill>
            <a:srgbClr val="FFFFFF"/>
          </a:solidFill>
          <a:ln w="25400">
            <a:solidFill>
              <a:srgbClr val="7A4EA0"/>
            </a:solidFill>
          </a:ln>
          <a:effectLst/>
        </p:spPr>
        <p:txBody>
          <a:bodyPr rtlCol="0" anchor="ctr" wrap="square" lIns="128016" rIns="128016" tIns="73152" bIns="73152">
            <a:noAutofit/>
          </a:bodyPr>
          <a:lstStyle/>
          <a:p>
            <a:pPr algn="ctr">
              <a:spcBef>
                <a:spcPts val="0"/>
              </a:spcBef>
              <a:spcAft>
                <a:spcPts val="0"/>
              </a:spcAft>
            </a:pPr>
            <a:r>
              <a:rPr lang="tr-TR" sz="2200" b="1" i="0">
                <a:solidFill>
                  <a:srgbClr val="262626"/>
                </a:solidFill>
                <a:latin typeface="Calibri"/>
              </a:rPr>
              <a:t>Rapor yazma</a:t>
            </a:r>
          </a:p>
        </p:txBody>
      </p:sp>
      <p:sp>
        <p:nvSpPr>
          <p:cNvPr id="17" name="TextBox 16"/>
          <p:cNvSpPr txBox="1"/>
          <p:nvPr/>
        </p:nvSpPr>
        <p:spPr>
          <a:xfrm>
            <a:off x="3345103" y="4087368"/>
            <a:ext cx="2659303" cy="384048"/>
          </a:xfrm>
          <a:prstGeom prst="rect">
            <a:avLst/>
          </a:prstGeom>
          <a:noFill/>
        </p:spPr>
        <p:txBody>
          <a:bodyPr wrap="square" anchor="t" lIns="73152" rIns="73152" tIns="36576" bIns="36576">
            <a:noAutofit/>
          </a:bodyPr>
          <a:lstStyle/>
          <a:p>
            <a:pPr algn="ctr">
              <a:spcBef>
                <a:spcPts val="0"/>
              </a:spcBef>
              <a:spcAft>
                <a:spcPts val="0"/>
              </a:spcAft>
            </a:pPr>
            <a:r>
              <a:rPr lang="tr-TR" sz="1600" b="0" i="1">
                <a:solidFill>
                  <a:srgbClr val="767676"/>
                </a:solidFill>
                <a:latin typeface="Calibri"/>
              </a:rPr>
              <a:t>üründe</a:t>
            </a:r>
          </a:p>
        </p:txBody>
      </p:sp>
      <p:sp>
        <p:nvSpPr>
          <p:cNvPr id="18" name="Rounded Rectangle 17"/>
          <p:cNvSpPr/>
          <p:nvPr/>
        </p:nvSpPr>
        <p:spPr>
          <a:xfrm>
            <a:off x="6187287" y="2907792"/>
            <a:ext cx="2659303" cy="1143000"/>
          </a:xfrm>
          <a:prstGeom prst="roundRect">
            <a:avLst>
              <a:gd name="adj" fmla="val 20000"/>
            </a:avLst>
          </a:prstGeom>
          <a:solidFill>
            <a:srgbClr val="7A4EA0"/>
          </a:solidFill>
          <a:ln w="25400">
            <a:solidFill>
              <a:srgbClr val="7A4EA0"/>
            </a:solidFill>
          </a:ln>
          <a:effectLst/>
        </p:spPr>
        <p:txBody>
          <a:bodyPr rtlCol="0" anchor="ctr" wrap="square" lIns="128016" rIns="128016" tIns="73152" bIns="73152">
            <a:noAutofit/>
          </a:bodyPr>
          <a:lstStyle/>
          <a:p>
            <a:pPr algn="ctr">
              <a:spcBef>
                <a:spcPts val="0"/>
              </a:spcBef>
              <a:spcAft>
                <a:spcPts val="0"/>
              </a:spcAft>
            </a:pPr>
            <a:r>
              <a:rPr lang="tr-TR" sz="2200" b="1" i="0">
                <a:solidFill>
                  <a:srgbClr val="FFFFFF"/>
                </a:solidFill>
                <a:latin typeface="Calibri"/>
              </a:rPr>
              <a:t>Sunu yapma</a:t>
            </a:r>
          </a:p>
        </p:txBody>
      </p:sp>
      <p:sp>
        <p:nvSpPr>
          <p:cNvPr id="19" name="TextBox 18"/>
          <p:cNvSpPr txBox="1"/>
          <p:nvPr/>
        </p:nvSpPr>
        <p:spPr>
          <a:xfrm>
            <a:off x="6187287" y="4087368"/>
            <a:ext cx="2659303" cy="384048"/>
          </a:xfrm>
          <a:prstGeom prst="rect">
            <a:avLst/>
          </a:prstGeom>
          <a:noFill/>
        </p:spPr>
        <p:txBody>
          <a:bodyPr wrap="square" anchor="t" lIns="73152" rIns="73152" tIns="36576" bIns="36576">
            <a:noAutofit/>
          </a:bodyPr>
          <a:lstStyle/>
          <a:p>
            <a:pPr algn="ctr">
              <a:spcBef>
                <a:spcPts val="0"/>
              </a:spcBef>
              <a:spcAft>
                <a:spcPts val="0"/>
              </a:spcAft>
            </a:pPr>
            <a:r>
              <a:rPr lang="tr-TR" sz="1600" b="0" i="1">
                <a:solidFill>
                  <a:srgbClr val="7A4EA0"/>
                </a:solidFill>
                <a:latin typeface="Calibri"/>
              </a:rPr>
              <a:t>sunumda</a:t>
            </a:r>
          </a:p>
        </p:txBody>
      </p:sp>
      <p:sp>
        <p:nvSpPr>
          <p:cNvPr id="20" name="Rounded Rectangle 19"/>
          <p:cNvSpPr/>
          <p:nvPr/>
        </p:nvSpPr>
        <p:spPr>
          <a:xfrm>
            <a:off x="9029471" y="2907792"/>
            <a:ext cx="2659303" cy="1143000"/>
          </a:xfrm>
          <a:prstGeom prst="roundRect">
            <a:avLst>
              <a:gd name="adj" fmla="val 20000"/>
            </a:avLst>
          </a:prstGeom>
          <a:solidFill>
            <a:srgbClr val="7A4EA0"/>
          </a:solidFill>
          <a:ln w="25400">
            <a:solidFill>
              <a:srgbClr val="7A4EA0"/>
            </a:solidFill>
          </a:ln>
          <a:effectLst/>
        </p:spPr>
        <p:txBody>
          <a:bodyPr rtlCol="0" anchor="ctr" wrap="square" lIns="128016" rIns="128016" tIns="73152" bIns="73152">
            <a:noAutofit/>
          </a:bodyPr>
          <a:lstStyle/>
          <a:p>
            <a:pPr algn="ctr">
              <a:spcBef>
                <a:spcPts val="0"/>
              </a:spcBef>
              <a:spcAft>
                <a:spcPts val="0"/>
              </a:spcAft>
            </a:pPr>
            <a:r>
              <a:rPr lang="tr-TR" sz="2200" b="1" i="0">
                <a:solidFill>
                  <a:srgbClr val="FFFFFF"/>
                </a:solidFill>
                <a:latin typeface="Calibri"/>
              </a:rPr>
              <a:t>Dil ve anlatım</a:t>
            </a:r>
          </a:p>
        </p:txBody>
      </p:sp>
      <p:sp>
        <p:nvSpPr>
          <p:cNvPr id="21" name="TextBox 20"/>
          <p:cNvSpPr txBox="1"/>
          <p:nvPr/>
        </p:nvSpPr>
        <p:spPr>
          <a:xfrm>
            <a:off x="9029471" y="4087368"/>
            <a:ext cx="2659303" cy="384048"/>
          </a:xfrm>
          <a:prstGeom prst="rect">
            <a:avLst/>
          </a:prstGeom>
          <a:noFill/>
        </p:spPr>
        <p:txBody>
          <a:bodyPr wrap="square" anchor="t" lIns="73152" rIns="73152" tIns="36576" bIns="36576">
            <a:noAutofit/>
          </a:bodyPr>
          <a:lstStyle/>
          <a:p>
            <a:pPr algn="ctr">
              <a:spcBef>
                <a:spcPts val="0"/>
              </a:spcBef>
              <a:spcAft>
                <a:spcPts val="0"/>
              </a:spcAft>
            </a:pPr>
            <a:r>
              <a:rPr lang="tr-TR" sz="1600" b="0" i="1">
                <a:solidFill>
                  <a:srgbClr val="7A4EA0"/>
                </a:solidFill>
                <a:latin typeface="Calibri"/>
              </a:rPr>
              <a:t>sunumda</a:t>
            </a:r>
          </a:p>
        </p:txBody>
      </p:sp>
      <p:sp>
        <p:nvSpPr>
          <p:cNvPr id="22" name="Rounded Rectangle 21"/>
          <p:cNvSpPr/>
          <p:nvPr/>
        </p:nvSpPr>
        <p:spPr>
          <a:xfrm>
            <a:off x="502920" y="4599432"/>
            <a:ext cx="11185855" cy="1691640"/>
          </a:xfrm>
          <a:prstGeom prst="roundRect">
            <a:avLst>
              <a:gd name="adj" fmla="val 8000"/>
            </a:avLst>
          </a:prstGeom>
          <a:solidFill>
            <a:srgbClr val="FFF3D1"/>
          </a:solidFill>
          <a:ln>
            <a:noFill/>
          </a:ln>
          <a:effectLst/>
        </p:spPr>
        <p:txBody>
          <a:bodyPr rtlCol="0" anchor="ctr" wrap="square" lIns="201168" rIns="201168" tIns="73152" bIns="73152">
            <a:noAutofit/>
          </a:bodyPr>
          <a:lstStyle/>
          <a:p>
            <a:pPr algn="ctr">
              <a:spcBef>
                <a:spcPts val="0"/>
              </a:spcBef>
              <a:spcAft>
                <a:spcPts val="0"/>
              </a:spcAft>
            </a:pPr>
            <a:r>
              <a:rPr lang="tr-TR" sz="2000" b="0" i="0">
                <a:solidFill>
                  <a:srgbClr val="262626"/>
                </a:solidFill>
                <a:latin typeface="Calibri"/>
              </a:rPr>
              <a:t>Ölçütlerin puan tablosu karekoddaki Analitik Dereceli Puanlama Anahtarı'ndadır; çıktısı öğretmende.</a:t>
            </a:r>
          </a:p>
        </p:txBody>
      </p: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165</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338 / 379</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Performans görevi — örnek ürün (2 dakikalık sunum)</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Rounded Rectangle 5"/>
          <p:cNvSpPr/>
          <p:nvPr/>
        </p:nvSpPr>
        <p:spPr>
          <a:xfrm>
            <a:off x="502920" y="1216152"/>
            <a:ext cx="1737360" cy="764438"/>
          </a:xfrm>
          <a:prstGeom prst="roundRect">
            <a:avLst>
              <a:gd name="adj" fmla="val 8000"/>
            </a:avLst>
          </a:prstGeom>
          <a:solidFill>
            <a:srgbClr val="2E7D32"/>
          </a:solidFill>
          <a:ln>
            <a:noFill/>
          </a:ln>
          <a:effectLst/>
        </p:spPr>
        <p:txBody>
          <a:bodyPr rtlCol="0" anchor="ctr" wrap="square" lIns="128016" rIns="128016" tIns="73152" bIns="73152">
            <a:noAutofit/>
          </a:bodyPr>
          <a:lstStyle/>
          <a:p>
            <a:pPr algn="ctr">
              <a:spcBef>
                <a:spcPts val="0"/>
              </a:spcBef>
              <a:spcAft>
                <a:spcPts val="0"/>
              </a:spcAft>
            </a:pPr>
            <a:r>
              <a:rPr lang="tr-TR" sz="2000" b="1" i="0">
                <a:solidFill>
                  <a:srgbClr val="FFFFFF"/>
                </a:solidFill>
                <a:latin typeface="Calibri"/>
              </a:rPr>
              <a:t>Açılış</a:t>
            </a:r>
          </a:p>
        </p:txBody>
      </p:sp>
      <p:sp>
        <p:nvSpPr>
          <p:cNvPr id="7" name="Rounded Rectangle 6"/>
          <p:cNvSpPr/>
          <p:nvPr/>
        </p:nvSpPr>
        <p:spPr>
          <a:xfrm>
            <a:off x="2331720" y="1216152"/>
            <a:ext cx="9357055" cy="764438"/>
          </a:xfrm>
          <a:prstGeom prst="roundRect">
            <a:avLst>
              <a:gd name="adj" fmla="val 8000"/>
            </a:avLst>
          </a:prstGeom>
          <a:solidFill>
            <a:srgbClr val="E3F1E4"/>
          </a:solidFill>
          <a:ln>
            <a:noFill/>
          </a:ln>
          <a:effectLst/>
        </p:spPr>
        <p:txBody>
          <a:bodyPr rtlCol="0" anchor="ctr" wrap="square" lIns="182880" rIns="182880" tIns="73152" bIns="73152">
            <a:noAutofit/>
          </a:bodyPr>
          <a:lstStyle/>
          <a:p>
            <a:pPr algn="l">
              <a:spcBef>
                <a:spcPts val="0"/>
              </a:spcBef>
              <a:spcAft>
                <a:spcPts val="0"/>
              </a:spcAft>
            </a:pPr>
            <a:r>
              <a:rPr lang="tr-TR" sz="2100" b="0" i="0">
                <a:solidFill>
                  <a:srgbClr val="262626"/>
                </a:solidFill>
                <a:latin typeface="Calibri"/>
              </a:rPr>
              <a:t>İlimiz ……: nüfus …… (TÜİK, ……)</a:t>
            </a:r>
          </a:p>
        </p:txBody>
      </p:sp>
      <p:sp>
        <p:nvSpPr>
          <p:cNvPr id="8" name="Rounded Rectangle 7"/>
          <p:cNvSpPr/>
          <p:nvPr/>
        </p:nvSpPr>
        <p:spPr>
          <a:xfrm>
            <a:off x="502920" y="2053742"/>
            <a:ext cx="1737360" cy="764438"/>
          </a:xfrm>
          <a:prstGeom prst="roundRect">
            <a:avLst>
              <a:gd name="adj" fmla="val 8000"/>
            </a:avLst>
          </a:prstGeom>
          <a:solidFill>
            <a:srgbClr val="2E7D32"/>
          </a:solidFill>
          <a:ln>
            <a:noFill/>
          </a:ln>
          <a:effectLst/>
        </p:spPr>
        <p:txBody>
          <a:bodyPr rtlCol="0" anchor="ctr" wrap="square" lIns="128016" rIns="128016" tIns="73152" bIns="73152">
            <a:noAutofit/>
          </a:bodyPr>
          <a:lstStyle/>
          <a:p>
            <a:pPr algn="ctr">
              <a:spcBef>
                <a:spcPts val="0"/>
              </a:spcBef>
              <a:spcAft>
                <a:spcPts val="0"/>
              </a:spcAft>
            </a:pPr>
            <a:r>
              <a:rPr lang="tr-TR" sz="2000" b="1" i="0">
                <a:solidFill>
                  <a:srgbClr val="FFFFFF"/>
                </a:solidFill>
                <a:latin typeface="Calibri"/>
              </a:rPr>
              <a:t>Bulgu 1</a:t>
            </a:r>
          </a:p>
        </p:txBody>
      </p:sp>
      <p:sp>
        <p:nvSpPr>
          <p:cNvPr id="9" name="Rounded Rectangle 8"/>
          <p:cNvSpPr/>
          <p:nvPr/>
        </p:nvSpPr>
        <p:spPr>
          <a:xfrm>
            <a:off x="2331720" y="2053742"/>
            <a:ext cx="9357055" cy="764438"/>
          </a:xfrm>
          <a:prstGeom prst="roundRect">
            <a:avLst>
              <a:gd name="adj" fmla="val 8000"/>
            </a:avLst>
          </a:prstGeom>
          <a:solidFill>
            <a:srgbClr val="E3F1E4"/>
          </a:solidFill>
          <a:ln>
            <a:noFill/>
          </a:ln>
          <a:effectLst/>
        </p:spPr>
        <p:txBody>
          <a:bodyPr rtlCol="0" anchor="ctr" wrap="square" lIns="182880" rIns="182880" tIns="73152" bIns="73152">
            <a:noAutofit/>
          </a:bodyPr>
          <a:lstStyle/>
          <a:p>
            <a:pPr algn="l">
              <a:spcBef>
                <a:spcPts val="0"/>
              </a:spcBef>
              <a:spcAft>
                <a:spcPts val="0"/>
              </a:spcAft>
            </a:pPr>
            <a:r>
              <a:rPr lang="tr-TR" sz="2100" b="0" i="0">
                <a:solidFill>
                  <a:srgbClr val="262626"/>
                </a:solidFill>
                <a:latin typeface="Calibri"/>
              </a:rPr>
              <a:t>Nüfuslanma: …… yılından …… yılına nüfus …… (grafik)</a:t>
            </a:r>
          </a:p>
        </p:txBody>
      </p:sp>
      <p:sp>
        <p:nvSpPr>
          <p:cNvPr id="10" name="Rounded Rectangle 9"/>
          <p:cNvSpPr/>
          <p:nvPr/>
        </p:nvSpPr>
        <p:spPr>
          <a:xfrm>
            <a:off x="502920" y="2891332"/>
            <a:ext cx="1737360" cy="764438"/>
          </a:xfrm>
          <a:prstGeom prst="roundRect">
            <a:avLst>
              <a:gd name="adj" fmla="val 8000"/>
            </a:avLst>
          </a:prstGeom>
          <a:solidFill>
            <a:srgbClr val="2E7D32"/>
          </a:solidFill>
          <a:ln>
            <a:noFill/>
          </a:ln>
          <a:effectLst/>
        </p:spPr>
        <p:txBody>
          <a:bodyPr rtlCol="0" anchor="ctr" wrap="square" lIns="128016" rIns="128016" tIns="73152" bIns="73152">
            <a:noAutofit/>
          </a:bodyPr>
          <a:lstStyle/>
          <a:p>
            <a:pPr algn="ctr">
              <a:spcBef>
                <a:spcPts val="0"/>
              </a:spcBef>
              <a:spcAft>
                <a:spcPts val="0"/>
              </a:spcAft>
            </a:pPr>
            <a:r>
              <a:rPr lang="tr-TR" sz="2000" b="1" i="0">
                <a:solidFill>
                  <a:srgbClr val="FFFFFF"/>
                </a:solidFill>
                <a:latin typeface="Calibri"/>
              </a:rPr>
              <a:t>Bulgu 2</a:t>
            </a:r>
          </a:p>
        </p:txBody>
      </p:sp>
      <p:sp>
        <p:nvSpPr>
          <p:cNvPr id="11" name="Rounded Rectangle 10"/>
          <p:cNvSpPr/>
          <p:nvPr/>
        </p:nvSpPr>
        <p:spPr>
          <a:xfrm>
            <a:off x="2331720" y="2891332"/>
            <a:ext cx="9357055" cy="764438"/>
          </a:xfrm>
          <a:prstGeom prst="roundRect">
            <a:avLst>
              <a:gd name="adj" fmla="val 8000"/>
            </a:avLst>
          </a:prstGeom>
          <a:solidFill>
            <a:srgbClr val="E3F1E4"/>
          </a:solidFill>
          <a:ln>
            <a:noFill/>
          </a:ln>
          <a:effectLst/>
        </p:spPr>
        <p:txBody>
          <a:bodyPr rtlCol="0" anchor="ctr" wrap="square" lIns="182880" rIns="182880" tIns="73152" bIns="73152">
            <a:noAutofit/>
          </a:bodyPr>
          <a:lstStyle/>
          <a:p>
            <a:pPr algn="l">
              <a:spcBef>
                <a:spcPts val="0"/>
              </a:spcBef>
              <a:spcAft>
                <a:spcPts val="0"/>
              </a:spcAft>
            </a:pPr>
            <a:r>
              <a:rPr lang="tr-TR" sz="2100" b="0" i="0">
                <a:solidFill>
                  <a:srgbClr val="262626"/>
                </a:solidFill>
                <a:latin typeface="Calibri"/>
              </a:rPr>
              <a:t>Piramit: taban ……, en kalabalık yaş grubu …… (piramit)</a:t>
            </a:r>
          </a:p>
        </p:txBody>
      </p:sp>
      <p:sp>
        <p:nvSpPr>
          <p:cNvPr id="12" name="Rounded Rectangle 11"/>
          <p:cNvSpPr/>
          <p:nvPr/>
        </p:nvSpPr>
        <p:spPr>
          <a:xfrm>
            <a:off x="502920" y="3728923"/>
            <a:ext cx="1737360" cy="764438"/>
          </a:xfrm>
          <a:prstGeom prst="roundRect">
            <a:avLst>
              <a:gd name="adj" fmla="val 8000"/>
            </a:avLst>
          </a:prstGeom>
          <a:solidFill>
            <a:srgbClr val="2E7D32"/>
          </a:solidFill>
          <a:ln>
            <a:noFill/>
          </a:ln>
          <a:effectLst/>
        </p:spPr>
        <p:txBody>
          <a:bodyPr rtlCol="0" anchor="ctr" wrap="square" lIns="128016" rIns="128016" tIns="73152" bIns="73152">
            <a:noAutofit/>
          </a:bodyPr>
          <a:lstStyle/>
          <a:p>
            <a:pPr algn="ctr">
              <a:spcBef>
                <a:spcPts val="0"/>
              </a:spcBef>
              <a:spcAft>
                <a:spcPts val="0"/>
              </a:spcAft>
            </a:pPr>
            <a:r>
              <a:rPr lang="tr-TR" sz="2000" b="1" i="0">
                <a:solidFill>
                  <a:srgbClr val="FFFFFF"/>
                </a:solidFill>
                <a:latin typeface="Calibri"/>
              </a:rPr>
              <a:t>Bulgu 3</a:t>
            </a:r>
          </a:p>
        </p:txBody>
      </p:sp>
      <p:sp>
        <p:nvSpPr>
          <p:cNvPr id="13" name="Rounded Rectangle 12"/>
          <p:cNvSpPr/>
          <p:nvPr/>
        </p:nvSpPr>
        <p:spPr>
          <a:xfrm>
            <a:off x="2331720" y="3728923"/>
            <a:ext cx="9357055" cy="764438"/>
          </a:xfrm>
          <a:prstGeom prst="roundRect">
            <a:avLst>
              <a:gd name="adj" fmla="val 8000"/>
            </a:avLst>
          </a:prstGeom>
          <a:solidFill>
            <a:srgbClr val="E3F1E4"/>
          </a:solidFill>
          <a:ln>
            <a:noFill/>
          </a:ln>
          <a:effectLst/>
        </p:spPr>
        <p:txBody>
          <a:bodyPr rtlCol="0" anchor="ctr" wrap="square" lIns="182880" rIns="182880" tIns="73152" bIns="73152">
            <a:noAutofit/>
          </a:bodyPr>
          <a:lstStyle/>
          <a:p>
            <a:pPr algn="l">
              <a:spcBef>
                <a:spcPts val="0"/>
              </a:spcBef>
              <a:spcAft>
                <a:spcPts val="0"/>
              </a:spcAft>
            </a:pPr>
            <a:r>
              <a:rPr lang="tr-TR" sz="2100" b="0" i="0">
                <a:solidFill>
                  <a:srgbClr val="262626"/>
                </a:solidFill>
                <a:latin typeface="Calibri"/>
              </a:rPr>
              <a:t>Göç ya da dağılış: …… (tablo ya da harita)</a:t>
            </a:r>
          </a:p>
        </p:txBody>
      </p:sp>
      <p:sp>
        <p:nvSpPr>
          <p:cNvPr id="14" name="Rounded Rectangle 13"/>
          <p:cNvSpPr/>
          <p:nvPr/>
        </p:nvSpPr>
        <p:spPr>
          <a:xfrm>
            <a:off x="502920" y="4566513"/>
            <a:ext cx="1737360" cy="764438"/>
          </a:xfrm>
          <a:prstGeom prst="roundRect">
            <a:avLst>
              <a:gd name="adj" fmla="val 8000"/>
            </a:avLst>
          </a:prstGeom>
          <a:solidFill>
            <a:srgbClr val="2E7D32"/>
          </a:solidFill>
          <a:ln>
            <a:noFill/>
          </a:ln>
          <a:effectLst/>
        </p:spPr>
        <p:txBody>
          <a:bodyPr rtlCol="0" anchor="ctr" wrap="square" lIns="128016" rIns="128016" tIns="73152" bIns="73152">
            <a:noAutofit/>
          </a:bodyPr>
          <a:lstStyle/>
          <a:p>
            <a:pPr algn="ctr">
              <a:spcBef>
                <a:spcPts val="0"/>
              </a:spcBef>
              <a:spcAft>
                <a:spcPts val="0"/>
              </a:spcAft>
            </a:pPr>
            <a:r>
              <a:rPr lang="tr-TR" sz="2000" b="1" i="0">
                <a:solidFill>
                  <a:srgbClr val="FFFFFF"/>
                </a:solidFill>
                <a:latin typeface="Calibri"/>
              </a:rPr>
              <a:t>Sonuç</a:t>
            </a:r>
          </a:p>
        </p:txBody>
      </p:sp>
      <p:sp>
        <p:nvSpPr>
          <p:cNvPr id="15" name="Rounded Rectangle 14"/>
          <p:cNvSpPr/>
          <p:nvPr/>
        </p:nvSpPr>
        <p:spPr>
          <a:xfrm>
            <a:off x="2331720" y="4566513"/>
            <a:ext cx="9357055" cy="764438"/>
          </a:xfrm>
          <a:prstGeom prst="roundRect">
            <a:avLst>
              <a:gd name="adj" fmla="val 8000"/>
            </a:avLst>
          </a:prstGeom>
          <a:solidFill>
            <a:srgbClr val="E3F1E4"/>
          </a:solidFill>
          <a:ln>
            <a:noFill/>
          </a:ln>
          <a:effectLst/>
        </p:spPr>
        <p:txBody>
          <a:bodyPr rtlCol="0" anchor="ctr" wrap="square" lIns="182880" rIns="182880" tIns="73152" bIns="73152">
            <a:noAutofit/>
          </a:bodyPr>
          <a:lstStyle/>
          <a:p>
            <a:pPr algn="l">
              <a:spcBef>
                <a:spcPts val="0"/>
              </a:spcBef>
              <a:spcAft>
                <a:spcPts val="0"/>
              </a:spcAft>
            </a:pPr>
            <a:r>
              <a:rPr lang="tr-TR" sz="2100" b="0" i="0">
                <a:solidFill>
                  <a:srgbClr val="262626"/>
                </a:solidFill>
                <a:latin typeface="Calibri"/>
              </a:rPr>
              <a:t>Bir fırsat …… · bir sorun …… · önerimiz ……</a:t>
            </a:r>
          </a:p>
        </p:txBody>
      </p:sp>
      <p:sp>
        <p:nvSpPr>
          <p:cNvPr id="16" name="Rounded Rectangle 15"/>
          <p:cNvSpPr/>
          <p:nvPr/>
        </p:nvSpPr>
        <p:spPr>
          <a:xfrm>
            <a:off x="502920" y="5422392"/>
            <a:ext cx="11185855" cy="850392"/>
          </a:xfrm>
          <a:prstGeom prst="roundRect">
            <a:avLst>
              <a:gd name="adj" fmla="val 8000"/>
            </a:avLst>
          </a:prstGeom>
          <a:solidFill>
            <a:srgbClr val="E3F1E4"/>
          </a:solidFill>
          <a:ln w="19050">
            <a:solidFill>
              <a:srgbClr val="2E7D32"/>
            </a:solidFill>
          </a:ln>
          <a:effectLst/>
        </p:spPr>
        <p:txBody>
          <a:bodyPr rtlCol="0" anchor="ctr" wrap="square" lIns="201168" rIns="201168" tIns="73152" bIns="73152">
            <a:noAutofit/>
          </a:bodyPr>
          <a:lstStyle/>
          <a:p>
            <a:pPr algn="l">
              <a:spcBef>
                <a:spcPts val="0"/>
              </a:spcBef>
              <a:spcAft>
                <a:spcPts val="0"/>
              </a:spcAft>
            </a:pPr>
            <a:r>
              <a:rPr lang="tr-TR" sz="2000" b="1" i="0">
                <a:solidFill>
                  <a:srgbClr val="262626"/>
                </a:solidFill>
                <a:latin typeface="Calibri"/>
              </a:rPr>
              <a:t>Ölçüt:</a:t>
            </a:r>
            <a:r>
              <a:rPr lang="tr-TR" sz="2000" b="0" i="0">
                <a:solidFill>
                  <a:srgbClr val="262626"/>
                </a:solidFill>
                <a:latin typeface="Calibri"/>
              </a:rPr>
              <a:t> üç bulgu + bir öneri · her veride kaynak ve yıl (TÜİK) · kişisel veri yok · 2 dakika</a:t>
            </a:r>
          </a:p>
        </p:txBody>
      </p:sp>
      <p:sp>
        <p:nvSpPr>
          <p:cNvPr id="17" name="TextBox 1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8" name="Rounded Rectangle 17"/>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165</a:t>
            </a:r>
          </a:p>
        </p:txBody>
      </p:sp>
      <p:sp>
        <p:nvSpPr>
          <p:cNvPr id="19" name="TextBox 1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339 / 379</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Öğrenme günlüğü: ünitenin kapanışı</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ÖĞRENME GÜNLÜĞÜ</a:t>
            </a:r>
          </a:p>
        </p:txBody>
      </p:sp>
      <p:sp>
        <p:nvSpPr>
          <p:cNvPr id="6" name="Rounded Rectangle 5"/>
          <p:cNvSpPr/>
          <p:nvPr/>
        </p:nvSpPr>
        <p:spPr>
          <a:xfrm>
            <a:off x="502920" y="1216152"/>
            <a:ext cx="5364327" cy="5029200"/>
          </a:xfrm>
          <a:prstGeom prst="roundRect">
            <a:avLst>
              <a:gd name="adj" fmla="val 5000"/>
            </a:avLst>
          </a:prstGeom>
          <a:solidFill>
            <a:srgbClr val="F0F0F0"/>
          </a:solidFill>
          <a:ln>
            <a:noFill/>
          </a:ln>
          <a:effectLst/>
        </p:spPr>
        <p:txBody>
          <a:bodyPr rtlCol="0" anchor="ctr"/>
          <a:lstStyle/>
          <a:p/>
        </p:txBody>
      </p:sp>
      <p:sp>
        <p:nvSpPr>
          <p:cNvPr id="7" name="Rounded Rectangle 6"/>
          <p:cNvSpPr/>
          <p:nvPr/>
        </p:nvSpPr>
        <p:spPr>
          <a:xfrm>
            <a:off x="502920" y="1216152"/>
            <a:ext cx="5364327" cy="548640"/>
          </a:xfrm>
          <a:prstGeom prst="roundRect">
            <a:avLst>
              <a:gd name="adj" fmla="val 25000"/>
            </a:avLst>
          </a:prstGeom>
          <a:solidFill>
            <a:srgbClr val="4F4F4F"/>
          </a:solidFill>
          <a:ln>
            <a:noFill/>
          </a:ln>
          <a:effectLst/>
        </p:spPr>
        <p:txBody>
          <a:bodyPr rtlCol="0" anchor="ctr"/>
          <a:lstStyle/>
          <a:p/>
        </p:txBody>
      </p:sp>
      <p:sp>
        <p:nvSpPr>
          <p:cNvPr id="8" name="Rectangle 7"/>
          <p:cNvSpPr/>
          <p:nvPr/>
        </p:nvSpPr>
        <p:spPr>
          <a:xfrm>
            <a:off x="502920" y="1490472"/>
            <a:ext cx="5364327" cy="274320"/>
          </a:xfrm>
          <a:prstGeom prst="rect">
            <a:avLst/>
          </a:prstGeom>
          <a:solidFill>
            <a:srgbClr val="4F4F4F"/>
          </a:solidFill>
          <a:ln>
            <a:noFill/>
          </a:ln>
          <a:effectLst/>
        </p:spPr>
        <p:txBody>
          <a:bodyPr rtlCol="0" anchor="ctr"/>
          <a:lstStyle/>
          <a:p/>
        </p:txBody>
      </p:sp>
      <p:sp>
        <p:nvSpPr>
          <p:cNvPr id="9" name="TextBox 8"/>
          <p:cNvSpPr txBox="1"/>
          <p:nvPr/>
        </p:nvSpPr>
        <p:spPr>
          <a:xfrm>
            <a:off x="594360" y="1216152"/>
            <a:ext cx="5181447" cy="548640"/>
          </a:xfrm>
          <a:prstGeom prst="rect">
            <a:avLst/>
          </a:prstGeom>
          <a:noFill/>
        </p:spPr>
        <p:txBody>
          <a:bodyPr wrap="square" anchor="ctr" lIns="73152" rIns="73152" tIns="36576" bIns="36576">
            <a:noAutofit/>
          </a:bodyPr>
          <a:lstStyle/>
          <a:p>
            <a:pPr algn="l">
              <a:spcBef>
                <a:spcPts val="0"/>
              </a:spcBef>
              <a:spcAft>
                <a:spcPts val="0"/>
              </a:spcAft>
            </a:pPr>
            <a:r>
              <a:rPr lang="tr-TR" sz="2000" b="1" i="0">
                <a:solidFill>
                  <a:srgbClr val="FFFFFF"/>
                </a:solidFill>
                <a:latin typeface="Calibri"/>
              </a:rPr>
              <a:t>20. hafta: 3-2-1 Başla</a:t>
            </a:r>
          </a:p>
        </p:txBody>
      </p:sp>
      <p:sp>
        <p:nvSpPr>
          <p:cNvPr id="10" name="Rounded Rectangle 9"/>
          <p:cNvSpPr/>
          <p:nvPr/>
        </p:nvSpPr>
        <p:spPr>
          <a:xfrm>
            <a:off x="6324447" y="1216152"/>
            <a:ext cx="5364327" cy="5029200"/>
          </a:xfrm>
          <a:prstGeom prst="roundRect">
            <a:avLst>
              <a:gd name="adj" fmla="val 5000"/>
            </a:avLst>
          </a:prstGeom>
          <a:solidFill>
            <a:srgbClr val="F0F0F0"/>
          </a:solidFill>
          <a:ln>
            <a:noFill/>
          </a:ln>
          <a:effectLst/>
        </p:spPr>
        <p:txBody>
          <a:bodyPr rtlCol="0" anchor="ctr"/>
          <a:lstStyle/>
          <a:p/>
        </p:txBody>
      </p:sp>
      <p:sp>
        <p:nvSpPr>
          <p:cNvPr id="11" name="Rounded Rectangle 10"/>
          <p:cNvSpPr/>
          <p:nvPr/>
        </p:nvSpPr>
        <p:spPr>
          <a:xfrm>
            <a:off x="6324447" y="1216152"/>
            <a:ext cx="5364327" cy="548640"/>
          </a:xfrm>
          <a:prstGeom prst="roundRect">
            <a:avLst>
              <a:gd name="adj" fmla="val 25000"/>
            </a:avLst>
          </a:prstGeom>
          <a:solidFill>
            <a:srgbClr val="7A4EA0"/>
          </a:solidFill>
          <a:ln>
            <a:noFill/>
          </a:ln>
          <a:effectLst/>
        </p:spPr>
        <p:txBody>
          <a:bodyPr rtlCol="0" anchor="ctr"/>
          <a:lstStyle/>
          <a:p/>
        </p:txBody>
      </p:sp>
      <p:sp>
        <p:nvSpPr>
          <p:cNvPr id="12" name="Rectangle 11"/>
          <p:cNvSpPr/>
          <p:nvPr/>
        </p:nvSpPr>
        <p:spPr>
          <a:xfrm>
            <a:off x="6324447" y="1490472"/>
            <a:ext cx="5364327" cy="274320"/>
          </a:xfrm>
          <a:prstGeom prst="rect">
            <a:avLst/>
          </a:prstGeom>
          <a:solidFill>
            <a:srgbClr val="7A4EA0"/>
          </a:solidFill>
          <a:ln>
            <a:noFill/>
          </a:ln>
          <a:effectLst/>
        </p:spPr>
        <p:txBody>
          <a:bodyPr rtlCol="0" anchor="ctr"/>
          <a:lstStyle/>
          <a:p/>
        </p:txBody>
      </p:sp>
      <p:sp>
        <p:nvSpPr>
          <p:cNvPr id="13" name="TextBox 12"/>
          <p:cNvSpPr txBox="1"/>
          <p:nvPr/>
        </p:nvSpPr>
        <p:spPr>
          <a:xfrm>
            <a:off x="6415887" y="1216152"/>
            <a:ext cx="5181447" cy="548640"/>
          </a:xfrm>
          <a:prstGeom prst="rect">
            <a:avLst/>
          </a:prstGeom>
          <a:noFill/>
        </p:spPr>
        <p:txBody>
          <a:bodyPr wrap="square" anchor="ctr" lIns="73152" rIns="73152" tIns="36576" bIns="36576">
            <a:noAutofit/>
          </a:bodyPr>
          <a:lstStyle/>
          <a:p>
            <a:pPr algn="l">
              <a:spcBef>
                <a:spcPts val="0"/>
              </a:spcBef>
              <a:spcAft>
                <a:spcPts val="0"/>
              </a:spcAft>
            </a:pPr>
            <a:r>
              <a:rPr lang="tr-TR" sz="2000" b="1" i="0">
                <a:solidFill>
                  <a:srgbClr val="FFFFFF"/>
                </a:solidFill>
                <a:latin typeface="Calibri"/>
              </a:rPr>
              <a:t>Bugün: günlüğüne yaz</a:t>
            </a:r>
          </a:p>
        </p:txBody>
      </p:sp>
      <p:sp>
        <p:nvSpPr>
          <p:cNvPr id="14" name="Oval 13"/>
          <p:cNvSpPr/>
          <p:nvPr/>
        </p:nvSpPr>
        <p:spPr>
          <a:xfrm>
            <a:off x="640080" y="2282952"/>
            <a:ext cx="548640" cy="548640"/>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2200" b="1" i="0">
                <a:solidFill>
                  <a:srgbClr val="FFFFFF"/>
                </a:solidFill>
                <a:latin typeface="Calibri"/>
              </a:rPr>
              <a:t>3</a:t>
            </a:r>
          </a:p>
        </p:txBody>
      </p:sp>
      <p:sp>
        <p:nvSpPr>
          <p:cNvPr id="15" name="TextBox 14"/>
          <p:cNvSpPr txBox="1"/>
          <p:nvPr/>
        </p:nvSpPr>
        <p:spPr>
          <a:xfrm>
            <a:off x="1325880" y="1901952"/>
            <a:ext cx="4449927" cy="1310640"/>
          </a:xfrm>
          <a:prstGeom prst="rect">
            <a:avLst/>
          </a:prstGeom>
          <a:noFill/>
        </p:spPr>
        <p:txBody>
          <a:bodyPr wrap="square" anchor="ctr" lIns="73152" rIns="73152" tIns="36576" bIns="36576">
            <a:noAutofit/>
          </a:bodyPr>
          <a:lstStyle/>
          <a:p>
            <a:pPr algn="l">
              <a:spcBef>
                <a:spcPts val="0"/>
              </a:spcBef>
              <a:spcAft>
                <a:spcPts val="0"/>
              </a:spcAft>
            </a:pPr>
            <a:r>
              <a:rPr lang="tr-TR" sz="2000" b="0" i="1">
                <a:solidFill>
                  <a:srgbClr val="262626"/>
                </a:solidFill>
                <a:latin typeface="Calibri"/>
              </a:rPr>
              <a:t>Nüfus konusunda bildiklerinizden üçünü yazınız.</a:t>
            </a:r>
          </a:p>
        </p:txBody>
      </p:sp>
      <p:sp>
        <p:nvSpPr>
          <p:cNvPr id="16" name="Oval 15"/>
          <p:cNvSpPr/>
          <p:nvPr/>
        </p:nvSpPr>
        <p:spPr>
          <a:xfrm>
            <a:off x="6461607" y="2282952"/>
            <a:ext cx="548640" cy="548640"/>
          </a:xfrm>
          <a:prstGeom prst="ellipse">
            <a:avLst/>
          </a:prstGeom>
          <a:solidFill>
            <a:srgbClr val="7A4EA0"/>
          </a:solidFill>
          <a:ln>
            <a:noFill/>
          </a:ln>
          <a:effectLst/>
        </p:spPr>
        <p:txBody>
          <a:bodyPr rtlCol="0" anchor="ctr" wrap="none" lIns="0" rIns="0" tIns="0" bIns="0">
            <a:noAutofit/>
          </a:bodyPr>
          <a:lstStyle/>
          <a:p>
            <a:pPr algn="ctr">
              <a:spcBef>
                <a:spcPts val="0"/>
              </a:spcBef>
              <a:spcAft>
                <a:spcPts val="0"/>
              </a:spcAft>
            </a:pPr>
            <a:r>
              <a:rPr lang="tr-TR" sz="2200" b="1" i="0">
                <a:solidFill>
                  <a:srgbClr val="FFFFFF"/>
                </a:solidFill>
                <a:latin typeface="Calibri"/>
              </a:rPr>
              <a:t>1</a:t>
            </a:r>
          </a:p>
        </p:txBody>
      </p:sp>
      <p:sp>
        <p:nvSpPr>
          <p:cNvPr id="17" name="TextBox 16"/>
          <p:cNvSpPr txBox="1"/>
          <p:nvPr/>
        </p:nvSpPr>
        <p:spPr>
          <a:xfrm>
            <a:off x="7147407" y="1901952"/>
            <a:ext cx="4449927" cy="1310640"/>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262626"/>
                </a:solidFill>
                <a:latin typeface="Calibri"/>
              </a:rPr>
              <a:t>Öğrenmek istediğin iki şeyi öğrendin mi? Nasıl?</a:t>
            </a:r>
          </a:p>
        </p:txBody>
      </p:sp>
      <p:sp>
        <p:nvSpPr>
          <p:cNvPr id="18" name="Oval 17"/>
          <p:cNvSpPr/>
          <p:nvPr/>
        </p:nvSpPr>
        <p:spPr>
          <a:xfrm>
            <a:off x="640080" y="3730752"/>
            <a:ext cx="548640" cy="548640"/>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2200" b="1" i="0">
                <a:solidFill>
                  <a:srgbClr val="FFFFFF"/>
                </a:solidFill>
                <a:latin typeface="Calibri"/>
              </a:rPr>
              <a:t>2</a:t>
            </a:r>
          </a:p>
        </p:txBody>
      </p:sp>
      <p:sp>
        <p:nvSpPr>
          <p:cNvPr id="19" name="TextBox 18"/>
          <p:cNvSpPr txBox="1"/>
          <p:nvPr/>
        </p:nvSpPr>
        <p:spPr>
          <a:xfrm>
            <a:off x="1325880" y="3349752"/>
            <a:ext cx="4449927" cy="1310640"/>
          </a:xfrm>
          <a:prstGeom prst="rect">
            <a:avLst/>
          </a:prstGeom>
          <a:noFill/>
        </p:spPr>
        <p:txBody>
          <a:bodyPr wrap="square" anchor="ctr" lIns="73152" rIns="73152" tIns="36576" bIns="36576">
            <a:noAutofit/>
          </a:bodyPr>
          <a:lstStyle/>
          <a:p>
            <a:pPr algn="l">
              <a:spcBef>
                <a:spcPts val="0"/>
              </a:spcBef>
              <a:spcAft>
                <a:spcPts val="0"/>
              </a:spcAft>
            </a:pPr>
            <a:r>
              <a:rPr lang="tr-TR" sz="2000" b="0" i="1">
                <a:solidFill>
                  <a:srgbClr val="262626"/>
                </a:solidFill>
                <a:latin typeface="Calibri"/>
              </a:rPr>
              <a:t>Nüfus hakkında öğrenmek istediklerinizden ikisini yazınız.</a:t>
            </a:r>
          </a:p>
        </p:txBody>
      </p:sp>
      <p:sp>
        <p:nvSpPr>
          <p:cNvPr id="20" name="Oval 19"/>
          <p:cNvSpPr/>
          <p:nvPr/>
        </p:nvSpPr>
        <p:spPr>
          <a:xfrm>
            <a:off x="6461607" y="3730752"/>
            <a:ext cx="548640" cy="548640"/>
          </a:xfrm>
          <a:prstGeom prst="ellipse">
            <a:avLst/>
          </a:prstGeom>
          <a:solidFill>
            <a:srgbClr val="7A4EA0"/>
          </a:solidFill>
          <a:ln>
            <a:noFill/>
          </a:ln>
          <a:effectLst/>
        </p:spPr>
        <p:txBody>
          <a:bodyPr rtlCol="0" anchor="ctr" wrap="none" lIns="0" rIns="0" tIns="0" bIns="0">
            <a:noAutofit/>
          </a:bodyPr>
          <a:lstStyle/>
          <a:p>
            <a:pPr algn="ctr">
              <a:spcBef>
                <a:spcPts val="0"/>
              </a:spcBef>
              <a:spcAft>
                <a:spcPts val="0"/>
              </a:spcAft>
            </a:pPr>
            <a:r>
              <a:rPr lang="tr-TR" sz="2200" b="1" i="0">
                <a:solidFill>
                  <a:srgbClr val="FFFFFF"/>
                </a:solidFill>
                <a:latin typeface="Calibri"/>
              </a:rPr>
              <a:t>2</a:t>
            </a:r>
          </a:p>
        </p:txBody>
      </p:sp>
      <p:sp>
        <p:nvSpPr>
          <p:cNvPr id="21" name="TextBox 20"/>
          <p:cNvSpPr txBox="1"/>
          <p:nvPr/>
        </p:nvSpPr>
        <p:spPr>
          <a:xfrm>
            <a:off x="7147407" y="3349752"/>
            <a:ext cx="4449927" cy="1310640"/>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262626"/>
                </a:solidFill>
                <a:latin typeface="Calibri"/>
              </a:rPr>
              <a:t>Bu ünitede sana en çok yarayacak üç bilgi hangisi?</a:t>
            </a:r>
          </a:p>
        </p:txBody>
      </p:sp>
      <p:sp>
        <p:nvSpPr>
          <p:cNvPr id="22" name="Oval 21"/>
          <p:cNvSpPr/>
          <p:nvPr/>
        </p:nvSpPr>
        <p:spPr>
          <a:xfrm>
            <a:off x="640080" y="5178552"/>
            <a:ext cx="548640" cy="548640"/>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2200" b="1" i="0">
                <a:solidFill>
                  <a:srgbClr val="FFFFFF"/>
                </a:solidFill>
                <a:latin typeface="Calibri"/>
              </a:rPr>
              <a:t>1</a:t>
            </a:r>
          </a:p>
        </p:txBody>
      </p:sp>
      <p:sp>
        <p:nvSpPr>
          <p:cNvPr id="23" name="TextBox 22"/>
          <p:cNvSpPr txBox="1"/>
          <p:nvPr/>
        </p:nvSpPr>
        <p:spPr>
          <a:xfrm>
            <a:off x="1325880" y="4797552"/>
            <a:ext cx="4449927" cy="1310640"/>
          </a:xfrm>
          <a:prstGeom prst="rect">
            <a:avLst/>
          </a:prstGeom>
          <a:noFill/>
        </p:spPr>
        <p:txBody>
          <a:bodyPr wrap="square" anchor="ctr" lIns="73152" rIns="73152" tIns="36576" bIns="36576">
            <a:noAutofit/>
          </a:bodyPr>
          <a:lstStyle/>
          <a:p>
            <a:pPr algn="l">
              <a:spcBef>
                <a:spcPts val="0"/>
              </a:spcBef>
              <a:spcAft>
                <a:spcPts val="0"/>
              </a:spcAft>
            </a:pPr>
            <a:r>
              <a:rPr lang="tr-TR" sz="2000" b="0" i="1">
                <a:solidFill>
                  <a:srgbClr val="262626"/>
                </a:solidFill>
                <a:latin typeface="Calibri"/>
              </a:rPr>
              <a:t>Nüfusla bağlantılı olduğunu düşündüğünüz bir konuyu yazınız.</a:t>
            </a:r>
          </a:p>
        </p:txBody>
      </p:sp>
      <p:sp>
        <p:nvSpPr>
          <p:cNvPr id="24" name="Oval 23"/>
          <p:cNvSpPr/>
          <p:nvPr/>
        </p:nvSpPr>
        <p:spPr>
          <a:xfrm>
            <a:off x="6461607" y="5178552"/>
            <a:ext cx="548640" cy="548640"/>
          </a:xfrm>
          <a:prstGeom prst="ellipse">
            <a:avLst/>
          </a:prstGeom>
          <a:solidFill>
            <a:srgbClr val="7A4EA0"/>
          </a:solidFill>
          <a:ln>
            <a:noFill/>
          </a:ln>
          <a:effectLst/>
        </p:spPr>
        <p:txBody>
          <a:bodyPr rtlCol="0" anchor="ctr" wrap="none" lIns="0" rIns="0" tIns="0" bIns="0">
            <a:noAutofit/>
          </a:bodyPr>
          <a:lstStyle/>
          <a:p>
            <a:pPr algn="ctr">
              <a:spcBef>
                <a:spcPts val="0"/>
              </a:spcBef>
              <a:spcAft>
                <a:spcPts val="0"/>
              </a:spcAft>
            </a:pPr>
            <a:r>
              <a:rPr lang="tr-TR" sz="2200" b="1" i="0">
                <a:solidFill>
                  <a:srgbClr val="FFFFFF"/>
                </a:solidFill>
                <a:latin typeface="Calibri"/>
              </a:rPr>
              <a:t>3</a:t>
            </a:r>
          </a:p>
        </p:txBody>
      </p:sp>
      <p:sp>
        <p:nvSpPr>
          <p:cNvPr id="25" name="TextBox 24"/>
          <p:cNvSpPr txBox="1"/>
          <p:nvPr/>
        </p:nvSpPr>
        <p:spPr>
          <a:xfrm>
            <a:off x="7147407" y="4797552"/>
            <a:ext cx="4449927" cy="1310640"/>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262626"/>
                </a:solidFill>
                <a:latin typeface="Calibri"/>
              </a:rPr>
              <a:t>Grubuna en çok hangi katkıyı verdin?</a:t>
            </a:r>
          </a:p>
        </p:txBody>
      </p:sp>
      <p:cxnSp>
        <p:nvCxnSpPr>
          <p:cNvPr id="26" name="Connector 25"/>
          <p:cNvCxnSpPr/>
          <p:nvPr/>
        </p:nvCxnSpPr>
        <p:spPr>
          <a:xfrm>
            <a:off x="5922111" y="3776472"/>
            <a:ext cx="347472" cy="0"/>
          </a:xfrm>
          <a:prstGeom prst="line">
            <a:avLst/>
          </a:prstGeom>
          <a:ln w="38100">
            <a:solidFill>
              <a:srgbClr val="4F4F4F"/>
            </a:solidFill>
            <a:tailEnd type="triangle" w="med" len="med"/>
          </a:ln>
        </p:spPr>
      </p:cxnSp>
      <p:sp>
        <p:nvSpPr>
          <p:cNvPr id="27" name="TextBox 2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8" name="Rounded Rectangle 27"/>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140</a:t>
            </a:r>
          </a:p>
        </p:txBody>
      </p:sp>
      <p:sp>
        <p:nvSpPr>
          <p:cNvPr id="29" name="TextBox 2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340 / 379</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Öz değerlendirme ve grup değerlendirme</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FORMLAR</a:t>
            </a:r>
          </a:p>
        </p:txBody>
      </p:sp>
      <p:sp>
        <p:nvSpPr>
          <p:cNvPr id="6" name="Rounded Rectangle 5"/>
          <p:cNvSpPr/>
          <p:nvPr/>
        </p:nvSpPr>
        <p:spPr>
          <a:xfrm>
            <a:off x="502920" y="1216152"/>
            <a:ext cx="5455767" cy="3017520"/>
          </a:xfrm>
          <a:prstGeom prst="roundRect">
            <a:avLst>
              <a:gd name="adj" fmla="val 5000"/>
            </a:avLst>
          </a:prstGeom>
          <a:solidFill>
            <a:srgbClr val="F0F0F0"/>
          </a:solidFill>
          <a:ln>
            <a:noFill/>
          </a:ln>
          <a:effectLst/>
        </p:spPr>
        <p:txBody>
          <a:bodyPr rtlCol="0" anchor="ctr"/>
          <a:lstStyle/>
          <a:p/>
        </p:txBody>
      </p:sp>
      <p:sp>
        <p:nvSpPr>
          <p:cNvPr id="7" name="Rounded Rectangle 6"/>
          <p:cNvSpPr/>
          <p:nvPr/>
        </p:nvSpPr>
        <p:spPr>
          <a:xfrm>
            <a:off x="502920" y="1216152"/>
            <a:ext cx="5455767" cy="640080"/>
          </a:xfrm>
          <a:prstGeom prst="roundRect">
            <a:avLst>
              <a:gd name="adj" fmla="val 25000"/>
            </a:avLst>
          </a:prstGeom>
          <a:solidFill>
            <a:srgbClr val="7A4EA0"/>
          </a:solidFill>
          <a:ln>
            <a:noFill/>
          </a:ln>
          <a:effectLst/>
        </p:spPr>
        <p:txBody>
          <a:bodyPr rtlCol="0" anchor="ctr"/>
          <a:lstStyle/>
          <a:p/>
        </p:txBody>
      </p:sp>
      <p:sp>
        <p:nvSpPr>
          <p:cNvPr id="8" name="Rectangle 7"/>
          <p:cNvSpPr/>
          <p:nvPr/>
        </p:nvSpPr>
        <p:spPr>
          <a:xfrm>
            <a:off x="502920" y="1536192"/>
            <a:ext cx="5455767" cy="320040"/>
          </a:xfrm>
          <a:prstGeom prst="rect">
            <a:avLst/>
          </a:prstGeom>
          <a:solidFill>
            <a:srgbClr val="7A4EA0"/>
          </a:solidFill>
          <a:ln>
            <a:noFill/>
          </a:ln>
          <a:effectLst/>
        </p:spPr>
        <p:txBody>
          <a:bodyPr rtlCol="0" anchor="ctr"/>
          <a:lstStyle/>
          <a:p/>
        </p:txBody>
      </p:sp>
      <p:sp>
        <p:nvSpPr>
          <p:cNvPr id="9" name="TextBox 8"/>
          <p:cNvSpPr txBox="1"/>
          <p:nvPr/>
        </p:nvSpPr>
        <p:spPr>
          <a:xfrm>
            <a:off x="594360" y="1216152"/>
            <a:ext cx="5272887" cy="640080"/>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FFFFFF"/>
                </a:solidFill>
                <a:latin typeface="Calibri"/>
              </a:rPr>
              <a:t>Öz değerlendirme formu</a:t>
            </a:r>
          </a:p>
        </p:txBody>
      </p:sp>
      <p:sp>
        <p:nvSpPr>
          <p:cNvPr id="10" name="TextBox 9"/>
          <p:cNvSpPr txBox="1"/>
          <p:nvPr/>
        </p:nvSpPr>
        <p:spPr>
          <a:xfrm>
            <a:off x="612648" y="1929384"/>
            <a:ext cx="5236311" cy="2231136"/>
          </a:xfrm>
          <a:prstGeom prst="rect">
            <a:avLst/>
          </a:prstGeom>
          <a:noFill/>
        </p:spPr>
        <p:txBody>
          <a:bodyPr wrap="square" anchor="ctr" lIns="73152" rIns="73152" tIns="36576" bIns="36576">
            <a:noAutofit/>
          </a:bodyPr>
          <a:lstStyle/>
          <a:p>
            <a:pPr algn="l">
              <a:spcBef>
                <a:spcPts val="0"/>
              </a:spcBef>
              <a:spcAft>
                <a:spcPts val="0"/>
              </a:spcAft>
            </a:pPr>
            <a:r>
              <a:rPr lang="tr-TR" sz="2400" b="0" i="0">
                <a:solidFill>
                  <a:srgbClr val="262626"/>
                </a:solidFill>
                <a:latin typeface="Calibri"/>
              </a:rPr>
              <a:t>Kendi çalışmanı ölçütlere göre değerlendir: ne yaptım, neyi daha iyi yapabilirim?</a:t>
            </a:r>
          </a:p>
        </p:txBody>
      </p:sp>
      <p:sp>
        <p:nvSpPr>
          <p:cNvPr id="11" name="Rounded Rectangle 10"/>
          <p:cNvSpPr/>
          <p:nvPr/>
        </p:nvSpPr>
        <p:spPr>
          <a:xfrm>
            <a:off x="6233007" y="1216152"/>
            <a:ext cx="5455767" cy="3017520"/>
          </a:xfrm>
          <a:prstGeom prst="roundRect">
            <a:avLst>
              <a:gd name="adj" fmla="val 5000"/>
            </a:avLst>
          </a:prstGeom>
          <a:solidFill>
            <a:srgbClr val="F0F0F0"/>
          </a:solidFill>
          <a:ln>
            <a:noFill/>
          </a:ln>
          <a:effectLst/>
        </p:spPr>
        <p:txBody>
          <a:bodyPr rtlCol="0" anchor="ctr"/>
          <a:lstStyle/>
          <a:p/>
        </p:txBody>
      </p:sp>
      <p:sp>
        <p:nvSpPr>
          <p:cNvPr id="12" name="Rounded Rectangle 11"/>
          <p:cNvSpPr/>
          <p:nvPr/>
        </p:nvSpPr>
        <p:spPr>
          <a:xfrm>
            <a:off x="6233007" y="1216152"/>
            <a:ext cx="5455767" cy="640080"/>
          </a:xfrm>
          <a:prstGeom prst="roundRect">
            <a:avLst>
              <a:gd name="adj" fmla="val 25000"/>
            </a:avLst>
          </a:prstGeom>
          <a:solidFill>
            <a:srgbClr val="4F4F4F"/>
          </a:solidFill>
          <a:ln>
            <a:noFill/>
          </a:ln>
          <a:effectLst/>
        </p:spPr>
        <p:txBody>
          <a:bodyPr rtlCol="0" anchor="ctr"/>
          <a:lstStyle/>
          <a:p/>
        </p:txBody>
      </p:sp>
      <p:sp>
        <p:nvSpPr>
          <p:cNvPr id="13" name="Rectangle 12"/>
          <p:cNvSpPr/>
          <p:nvPr/>
        </p:nvSpPr>
        <p:spPr>
          <a:xfrm>
            <a:off x="6233007" y="1536192"/>
            <a:ext cx="5455767" cy="320040"/>
          </a:xfrm>
          <a:prstGeom prst="rect">
            <a:avLst/>
          </a:prstGeom>
          <a:solidFill>
            <a:srgbClr val="4F4F4F"/>
          </a:solidFill>
          <a:ln>
            <a:noFill/>
          </a:ln>
          <a:effectLst/>
        </p:spPr>
        <p:txBody>
          <a:bodyPr rtlCol="0" anchor="ctr"/>
          <a:lstStyle/>
          <a:p/>
        </p:txBody>
      </p:sp>
      <p:sp>
        <p:nvSpPr>
          <p:cNvPr id="14" name="TextBox 13"/>
          <p:cNvSpPr txBox="1"/>
          <p:nvPr/>
        </p:nvSpPr>
        <p:spPr>
          <a:xfrm>
            <a:off x="6324447" y="1216152"/>
            <a:ext cx="5272887" cy="640080"/>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FFFFFF"/>
                </a:solidFill>
                <a:latin typeface="Calibri"/>
              </a:rPr>
              <a:t>Grup değerlendirme formu</a:t>
            </a:r>
          </a:p>
        </p:txBody>
      </p:sp>
      <p:sp>
        <p:nvSpPr>
          <p:cNvPr id="15" name="TextBox 14"/>
          <p:cNvSpPr txBox="1"/>
          <p:nvPr/>
        </p:nvSpPr>
        <p:spPr>
          <a:xfrm>
            <a:off x="6342735" y="1929384"/>
            <a:ext cx="5236311" cy="2231136"/>
          </a:xfrm>
          <a:prstGeom prst="rect">
            <a:avLst/>
          </a:prstGeom>
          <a:noFill/>
        </p:spPr>
        <p:txBody>
          <a:bodyPr wrap="square" anchor="ctr" lIns="73152" rIns="73152" tIns="36576" bIns="36576">
            <a:noAutofit/>
          </a:bodyPr>
          <a:lstStyle/>
          <a:p>
            <a:pPr algn="l">
              <a:spcBef>
                <a:spcPts val="0"/>
              </a:spcBef>
              <a:spcAft>
                <a:spcPts val="0"/>
              </a:spcAft>
            </a:pPr>
            <a:r>
              <a:rPr lang="tr-TR" sz="2400" b="0" i="0">
                <a:solidFill>
                  <a:srgbClr val="262626"/>
                </a:solidFill>
                <a:latin typeface="Calibri"/>
              </a:rPr>
              <a:t>Grubunun çalışmasını değerlendir: iş bölümü, iş birliği, katkılar.</a:t>
            </a:r>
          </a:p>
        </p:txBody>
      </p:sp>
      <p:sp>
        <p:nvSpPr>
          <p:cNvPr id="16" name="Rounded Rectangle 15"/>
          <p:cNvSpPr/>
          <p:nvPr/>
        </p:nvSpPr>
        <p:spPr>
          <a:xfrm>
            <a:off x="502920" y="4462272"/>
            <a:ext cx="11185855" cy="1828800"/>
          </a:xfrm>
          <a:prstGeom prst="roundRect">
            <a:avLst>
              <a:gd name="adj" fmla="val 8000"/>
            </a:avLst>
          </a:prstGeom>
          <a:solidFill>
            <a:srgbClr val="FFF3D1"/>
          </a:solidFill>
          <a:ln>
            <a:noFill/>
          </a:ln>
          <a:effectLst/>
        </p:spPr>
        <p:txBody>
          <a:bodyPr rtlCol="0" anchor="ctr" wrap="square" lIns="201168" rIns="201168" tIns="73152" bIns="73152">
            <a:noAutofit/>
          </a:bodyPr>
          <a:lstStyle/>
          <a:p>
            <a:pPr algn="ctr">
              <a:spcBef>
                <a:spcPts val="0"/>
              </a:spcBef>
              <a:spcAft>
                <a:spcPts val="0"/>
              </a:spcAft>
            </a:pPr>
            <a:r>
              <a:rPr lang="tr-TR" sz="2200" b="0" i="0">
                <a:solidFill>
                  <a:srgbClr val="262626"/>
                </a:solidFill>
                <a:latin typeface="Calibri"/>
              </a:rPr>
              <a:t>Bireysel ve sessiz · 4 dakika · formu yazıcı toplar · günlükler de bugün teslim</a:t>
            </a:r>
          </a:p>
        </p:txBody>
      </p:sp>
      <p:sp>
        <p:nvSpPr>
          <p:cNvPr id="17" name="TextBox 1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8" name="Rounded Rectangle 17"/>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138, 165</a:t>
            </a:r>
          </a:p>
        </p:txBody>
      </p:sp>
      <p:sp>
        <p:nvSpPr>
          <p:cNvPr id="19" name="TextBox 1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341 / 379</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Ünite ölçme soruları: sınıfta ve evde</a:t>
            </a:r>
          </a:p>
        </p:txBody>
      </p:sp>
      <p:sp>
        <p:nvSpPr>
          <p:cNvPr id="5" name="Rounded Rectangle 4"/>
          <p:cNvSpPr/>
          <p:nvPr/>
        </p:nvSpPr>
        <p:spPr>
          <a:xfrm>
            <a:off x="9555480" y="201168"/>
            <a:ext cx="2221992" cy="475488"/>
          </a:xfrm>
          <a:prstGeom prst="roundRect">
            <a:avLst>
              <a:gd name="adj" fmla="val 50000"/>
            </a:avLst>
          </a:prstGeom>
          <a:solidFill>
            <a:srgbClr val="7A4EA0"/>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ÖLÇME</a:t>
            </a:r>
          </a:p>
        </p:txBody>
      </p:sp>
      <p:sp>
        <p:nvSpPr>
          <p:cNvPr id="6" name="Rounded Rectangle 5"/>
          <p:cNvSpPr/>
          <p:nvPr/>
        </p:nvSpPr>
        <p:spPr>
          <a:xfrm>
            <a:off x="502920" y="1261872"/>
            <a:ext cx="2659303" cy="2103120"/>
          </a:xfrm>
          <a:prstGeom prst="roundRect">
            <a:avLst>
              <a:gd name="adj" fmla="val 8000"/>
            </a:avLst>
          </a:prstGeom>
          <a:solidFill>
            <a:srgbClr val="F0F0F0"/>
          </a:solidFill>
          <a:ln>
            <a:noFill/>
          </a:ln>
          <a:effectLst/>
        </p:spPr>
        <p:txBody>
          <a:bodyPr rtlCol="0" anchor="ctr"/>
          <a:lstStyle/>
          <a:p/>
        </p:txBody>
      </p:sp>
      <p:sp>
        <p:nvSpPr>
          <p:cNvPr id="7" name="TextBox 6"/>
          <p:cNvSpPr txBox="1"/>
          <p:nvPr/>
        </p:nvSpPr>
        <p:spPr>
          <a:xfrm>
            <a:off x="594360" y="1335024"/>
            <a:ext cx="2476423" cy="685800"/>
          </a:xfrm>
          <a:prstGeom prst="rect">
            <a:avLst/>
          </a:prstGeom>
          <a:noFill/>
        </p:spPr>
        <p:txBody>
          <a:bodyPr wrap="square" anchor="ctr" lIns="73152" rIns="73152" tIns="36576" bIns="36576">
            <a:noAutofit/>
          </a:bodyPr>
          <a:lstStyle/>
          <a:p>
            <a:pPr algn="ctr">
              <a:spcBef>
                <a:spcPts val="0"/>
              </a:spcBef>
              <a:spcAft>
                <a:spcPts val="0"/>
              </a:spcAft>
            </a:pPr>
            <a:r>
              <a:rPr lang="tr-TR" sz="2600" b="1" i="0">
                <a:solidFill>
                  <a:srgbClr val="4F4F4F"/>
                </a:solidFill>
                <a:latin typeface="Calibri"/>
              </a:rPr>
              <a:t>Soru 1-3</a:t>
            </a:r>
          </a:p>
        </p:txBody>
      </p:sp>
      <p:sp>
        <p:nvSpPr>
          <p:cNvPr id="8" name="TextBox 7"/>
          <p:cNvSpPr txBox="1"/>
          <p:nvPr/>
        </p:nvSpPr>
        <p:spPr>
          <a:xfrm>
            <a:off x="612648" y="2039112"/>
            <a:ext cx="2439847" cy="777240"/>
          </a:xfrm>
          <a:prstGeom prst="rect">
            <a:avLst/>
          </a:prstGeom>
          <a:noFill/>
        </p:spPr>
        <p:txBody>
          <a:bodyPr wrap="square" anchor="ctr" lIns="73152" rIns="73152" tIns="36576" bIns="36576">
            <a:noAutofit/>
          </a:bodyPr>
          <a:lstStyle/>
          <a:p>
            <a:pPr algn="ctr">
              <a:spcBef>
                <a:spcPts val="0"/>
              </a:spcBef>
              <a:spcAft>
                <a:spcPts val="0"/>
              </a:spcAft>
            </a:pPr>
            <a:r>
              <a:rPr lang="tr-TR" sz="1850" b="0" i="0">
                <a:solidFill>
                  <a:srgbClr val="262626"/>
                </a:solidFill>
                <a:latin typeface="Calibri"/>
              </a:rPr>
              <a:t>İsveç'in nüfus politikası (metin ve grafik)</a:t>
            </a:r>
          </a:p>
        </p:txBody>
      </p:sp>
      <p:sp>
        <p:nvSpPr>
          <p:cNvPr id="9" name="Rounded Rectangle 8"/>
          <p:cNvSpPr/>
          <p:nvPr/>
        </p:nvSpPr>
        <p:spPr>
          <a:xfrm>
            <a:off x="777240" y="2816352"/>
            <a:ext cx="2110663" cy="411480"/>
          </a:xfrm>
          <a:prstGeom prst="roundRect">
            <a:avLst>
              <a:gd name="adj" fmla="val 30000"/>
            </a:avLst>
          </a:prstGeom>
          <a:solidFill>
            <a:srgbClr val="4F4F4F"/>
          </a:solidFill>
          <a:ln>
            <a:noFill/>
          </a:ln>
          <a:effectLst/>
        </p:spPr>
        <p:txBody>
          <a:bodyPr rtlCol="0" anchor="ctr" wrap="square" lIns="54864" rIns="54864" tIns="18288" bIns="18288">
            <a:noAutofit/>
          </a:bodyPr>
          <a:lstStyle/>
          <a:p>
            <a:pPr algn="ctr">
              <a:spcBef>
                <a:spcPts val="0"/>
              </a:spcBef>
              <a:spcAft>
                <a:spcPts val="0"/>
              </a:spcAft>
            </a:pPr>
            <a:r>
              <a:rPr lang="tr-TR" sz="1600" b="1" i="0">
                <a:solidFill>
                  <a:srgbClr val="FFFFFF"/>
                </a:solidFill>
                <a:latin typeface="Calibri"/>
              </a:rPr>
              <a:t>EVDE</a:t>
            </a:r>
          </a:p>
        </p:txBody>
      </p:sp>
      <p:sp>
        <p:nvSpPr>
          <p:cNvPr id="10" name="Rounded Rectangle 9"/>
          <p:cNvSpPr/>
          <p:nvPr/>
        </p:nvSpPr>
        <p:spPr>
          <a:xfrm>
            <a:off x="3345103" y="1261872"/>
            <a:ext cx="2659303" cy="2103120"/>
          </a:xfrm>
          <a:prstGeom prst="roundRect">
            <a:avLst>
              <a:gd name="adj" fmla="val 8000"/>
            </a:avLst>
          </a:prstGeom>
          <a:solidFill>
            <a:srgbClr val="FFF3D1"/>
          </a:solidFill>
          <a:ln w="31750">
            <a:solidFill>
              <a:srgbClr val="FCC021"/>
            </a:solidFill>
          </a:ln>
          <a:effectLst/>
        </p:spPr>
        <p:txBody>
          <a:bodyPr rtlCol="0" anchor="ctr"/>
          <a:lstStyle/>
          <a:p/>
        </p:txBody>
      </p:sp>
      <p:sp>
        <p:nvSpPr>
          <p:cNvPr id="11" name="TextBox 10"/>
          <p:cNvSpPr txBox="1"/>
          <p:nvPr/>
        </p:nvSpPr>
        <p:spPr>
          <a:xfrm>
            <a:off x="3436543" y="1335024"/>
            <a:ext cx="2476423" cy="685800"/>
          </a:xfrm>
          <a:prstGeom prst="rect">
            <a:avLst/>
          </a:prstGeom>
          <a:noFill/>
        </p:spPr>
        <p:txBody>
          <a:bodyPr wrap="square" anchor="ctr" lIns="73152" rIns="73152" tIns="36576" bIns="36576">
            <a:noAutofit/>
          </a:bodyPr>
          <a:lstStyle/>
          <a:p>
            <a:pPr algn="ctr">
              <a:spcBef>
                <a:spcPts val="0"/>
              </a:spcBef>
              <a:spcAft>
                <a:spcPts val="0"/>
              </a:spcAft>
            </a:pPr>
            <a:r>
              <a:rPr lang="tr-TR" sz="2600" b="1" i="0">
                <a:solidFill>
                  <a:srgbClr val="7A4EA0"/>
                </a:solidFill>
                <a:latin typeface="Calibri"/>
              </a:rPr>
              <a:t>Soru 4</a:t>
            </a:r>
          </a:p>
        </p:txBody>
      </p:sp>
      <p:sp>
        <p:nvSpPr>
          <p:cNvPr id="12" name="TextBox 11"/>
          <p:cNvSpPr txBox="1"/>
          <p:nvPr/>
        </p:nvSpPr>
        <p:spPr>
          <a:xfrm>
            <a:off x="3454831" y="2039112"/>
            <a:ext cx="2439847" cy="777240"/>
          </a:xfrm>
          <a:prstGeom prst="rect">
            <a:avLst/>
          </a:prstGeom>
          <a:noFill/>
        </p:spPr>
        <p:txBody>
          <a:bodyPr wrap="square" anchor="ctr" lIns="73152" rIns="73152" tIns="36576" bIns="36576">
            <a:noAutofit/>
          </a:bodyPr>
          <a:lstStyle/>
          <a:p>
            <a:pPr algn="ctr">
              <a:spcBef>
                <a:spcPts val="0"/>
              </a:spcBef>
              <a:spcAft>
                <a:spcPts val="0"/>
              </a:spcAft>
            </a:pPr>
            <a:r>
              <a:rPr lang="tr-TR" sz="1900" b="0" i="0">
                <a:solidFill>
                  <a:srgbClr val="262626"/>
                </a:solidFill>
                <a:latin typeface="Calibri"/>
              </a:rPr>
              <a:t>Beş ülkenin tablosu ve grafiği</a:t>
            </a:r>
          </a:p>
        </p:txBody>
      </p:sp>
      <p:sp>
        <p:nvSpPr>
          <p:cNvPr id="13" name="Rounded Rectangle 12"/>
          <p:cNvSpPr/>
          <p:nvPr/>
        </p:nvSpPr>
        <p:spPr>
          <a:xfrm>
            <a:off x="3619423" y="2816352"/>
            <a:ext cx="2110663" cy="411480"/>
          </a:xfrm>
          <a:prstGeom prst="roundRect">
            <a:avLst>
              <a:gd name="adj" fmla="val 30000"/>
            </a:avLst>
          </a:prstGeom>
          <a:solidFill>
            <a:srgbClr val="7A4EA0"/>
          </a:solidFill>
          <a:ln>
            <a:noFill/>
          </a:ln>
          <a:effectLst/>
        </p:spPr>
        <p:txBody>
          <a:bodyPr rtlCol="0" anchor="ctr" wrap="square" lIns="54864" rIns="54864" tIns="18288" bIns="18288">
            <a:noAutofit/>
          </a:bodyPr>
          <a:lstStyle/>
          <a:p>
            <a:pPr algn="ctr">
              <a:spcBef>
                <a:spcPts val="0"/>
              </a:spcBef>
              <a:spcAft>
                <a:spcPts val="0"/>
              </a:spcAft>
            </a:pPr>
            <a:r>
              <a:rPr lang="tr-TR" sz="1600" b="1" i="0">
                <a:solidFill>
                  <a:srgbClr val="FFFFFF"/>
                </a:solidFill>
                <a:latin typeface="Calibri"/>
              </a:rPr>
              <a:t>SINIFTA</a:t>
            </a:r>
          </a:p>
        </p:txBody>
      </p:sp>
      <p:sp>
        <p:nvSpPr>
          <p:cNvPr id="14" name="Rounded Rectangle 13"/>
          <p:cNvSpPr/>
          <p:nvPr/>
        </p:nvSpPr>
        <p:spPr>
          <a:xfrm>
            <a:off x="6187287" y="1261872"/>
            <a:ext cx="2659303" cy="2103120"/>
          </a:xfrm>
          <a:prstGeom prst="roundRect">
            <a:avLst>
              <a:gd name="adj" fmla="val 8000"/>
            </a:avLst>
          </a:prstGeom>
          <a:solidFill>
            <a:srgbClr val="F0F0F0"/>
          </a:solidFill>
          <a:ln>
            <a:noFill/>
          </a:ln>
          <a:effectLst/>
        </p:spPr>
        <p:txBody>
          <a:bodyPr rtlCol="0" anchor="ctr"/>
          <a:lstStyle/>
          <a:p/>
        </p:txBody>
      </p:sp>
      <p:sp>
        <p:nvSpPr>
          <p:cNvPr id="15" name="TextBox 14"/>
          <p:cNvSpPr txBox="1"/>
          <p:nvPr/>
        </p:nvSpPr>
        <p:spPr>
          <a:xfrm>
            <a:off x="6278727" y="1335024"/>
            <a:ext cx="2476423" cy="685800"/>
          </a:xfrm>
          <a:prstGeom prst="rect">
            <a:avLst/>
          </a:prstGeom>
          <a:noFill/>
        </p:spPr>
        <p:txBody>
          <a:bodyPr wrap="square" anchor="ctr" lIns="73152" rIns="73152" tIns="36576" bIns="36576">
            <a:noAutofit/>
          </a:bodyPr>
          <a:lstStyle/>
          <a:p>
            <a:pPr algn="ctr">
              <a:spcBef>
                <a:spcPts val="0"/>
              </a:spcBef>
              <a:spcAft>
                <a:spcPts val="0"/>
              </a:spcAft>
            </a:pPr>
            <a:r>
              <a:rPr lang="tr-TR" sz="2600" b="1" i="0">
                <a:solidFill>
                  <a:srgbClr val="4F4F4F"/>
                </a:solidFill>
                <a:latin typeface="Calibri"/>
              </a:rPr>
              <a:t>Soru 5-6</a:t>
            </a:r>
          </a:p>
        </p:txBody>
      </p:sp>
      <p:sp>
        <p:nvSpPr>
          <p:cNvPr id="16" name="TextBox 15"/>
          <p:cNvSpPr txBox="1"/>
          <p:nvPr/>
        </p:nvSpPr>
        <p:spPr>
          <a:xfrm>
            <a:off x="6297015" y="2039112"/>
            <a:ext cx="2439847" cy="777240"/>
          </a:xfrm>
          <a:prstGeom prst="rect">
            <a:avLst/>
          </a:prstGeom>
          <a:noFill/>
        </p:spPr>
        <p:txBody>
          <a:bodyPr wrap="square" anchor="ctr" lIns="73152" rIns="73152" tIns="36576" bIns="36576">
            <a:noAutofit/>
          </a:bodyPr>
          <a:lstStyle/>
          <a:p>
            <a:pPr algn="ctr">
              <a:spcBef>
                <a:spcPts val="0"/>
              </a:spcBef>
              <a:spcAft>
                <a:spcPts val="0"/>
              </a:spcAft>
            </a:pPr>
            <a:r>
              <a:rPr lang="tr-TR" sz="1900" b="0" i="0">
                <a:solidFill>
                  <a:srgbClr val="262626"/>
                </a:solidFill>
                <a:latin typeface="Calibri"/>
              </a:rPr>
              <a:t>Aynı tablo: ülkeleri karşılaştırma</a:t>
            </a:r>
          </a:p>
        </p:txBody>
      </p:sp>
      <p:sp>
        <p:nvSpPr>
          <p:cNvPr id="17" name="Rounded Rectangle 16"/>
          <p:cNvSpPr/>
          <p:nvPr/>
        </p:nvSpPr>
        <p:spPr>
          <a:xfrm>
            <a:off x="6461607" y="2816352"/>
            <a:ext cx="2110663" cy="411480"/>
          </a:xfrm>
          <a:prstGeom prst="roundRect">
            <a:avLst>
              <a:gd name="adj" fmla="val 30000"/>
            </a:avLst>
          </a:prstGeom>
          <a:solidFill>
            <a:srgbClr val="4F4F4F"/>
          </a:solidFill>
          <a:ln>
            <a:noFill/>
          </a:ln>
          <a:effectLst/>
        </p:spPr>
        <p:txBody>
          <a:bodyPr rtlCol="0" anchor="ctr" wrap="square" lIns="54864" rIns="54864" tIns="18288" bIns="18288">
            <a:noAutofit/>
          </a:bodyPr>
          <a:lstStyle/>
          <a:p>
            <a:pPr algn="ctr">
              <a:spcBef>
                <a:spcPts val="0"/>
              </a:spcBef>
              <a:spcAft>
                <a:spcPts val="0"/>
              </a:spcAft>
            </a:pPr>
            <a:r>
              <a:rPr lang="tr-TR" sz="1600" b="1" i="0">
                <a:solidFill>
                  <a:srgbClr val="FFFFFF"/>
                </a:solidFill>
                <a:latin typeface="Calibri"/>
              </a:rPr>
              <a:t>EVDE</a:t>
            </a:r>
          </a:p>
        </p:txBody>
      </p:sp>
      <p:sp>
        <p:nvSpPr>
          <p:cNvPr id="18" name="Rounded Rectangle 17"/>
          <p:cNvSpPr/>
          <p:nvPr/>
        </p:nvSpPr>
        <p:spPr>
          <a:xfrm>
            <a:off x="9029471" y="1261872"/>
            <a:ext cx="2659303" cy="2103120"/>
          </a:xfrm>
          <a:prstGeom prst="roundRect">
            <a:avLst>
              <a:gd name="adj" fmla="val 8000"/>
            </a:avLst>
          </a:prstGeom>
          <a:solidFill>
            <a:srgbClr val="FFF3D1"/>
          </a:solidFill>
          <a:ln w="31750">
            <a:solidFill>
              <a:srgbClr val="FCC021"/>
            </a:solidFill>
          </a:ln>
          <a:effectLst/>
        </p:spPr>
        <p:txBody>
          <a:bodyPr rtlCol="0" anchor="ctr"/>
          <a:lstStyle/>
          <a:p/>
        </p:txBody>
      </p:sp>
      <p:sp>
        <p:nvSpPr>
          <p:cNvPr id="19" name="TextBox 18"/>
          <p:cNvSpPr txBox="1"/>
          <p:nvPr/>
        </p:nvSpPr>
        <p:spPr>
          <a:xfrm>
            <a:off x="9120911" y="1335024"/>
            <a:ext cx="2476423" cy="685800"/>
          </a:xfrm>
          <a:prstGeom prst="rect">
            <a:avLst/>
          </a:prstGeom>
          <a:noFill/>
        </p:spPr>
        <p:txBody>
          <a:bodyPr wrap="square" anchor="ctr" lIns="73152" rIns="73152" tIns="36576" bIns="36576">
            <a:noAutofit/>
          </a:bodyPr>
          <a:lstStyle/>
          <a:p>
            <a:pPr algn="ctr">
              <a:spcBef>
                <a:spcPts val="0"/>
              </a:spcBef>
              <a:spcAft>
                <a:spcPts val="0"/>
              </a:spcAft>
            </a:pPr>
            <a:r>
              <a:rPr lang="tr-TR" sz="2600" b="1" i="0">
                <a:solidFill>
                  <a:srgbClr val="7A4EA0"/>
                </a:solidFill>
                <a:latin typeface="Calibri"/>
              </a:rPr>
              <a:t>Soru 7</a:t>
            </a:r>
          </a:p>
        </p:txBody>
      </p:sp>
      <p:sp>
        <p:nvSpPr>
          <p:cNvPr id="20" name="TextBox 19"/>
          <p:cNvSpPr txBox="1"/>
          <p:nvPr/>
        </p:nvSpPr>
        <p:spPr>
          <a:xfrm>
            <a:off x="9139199" y="2039112"/>
            <a:ext cx="2439847" cy="777240"/>
          </a:xfrm>
          <a:prstGeom prst="rect">
            <a:avLst/>
          </a:prstGeom>
          <a:noFill/>
        </p:spPr>
        <p:txBody>
          <a:bodyPr wrap="square" anchor="ctr" lIns="73152" rIns="73152" tIns="36576" bIns="36576">
            <a:noAutofit/>
          </a:bodyPr>
          <a:lstStyle/>
          <a:p>
            <a:pPr algn="ctr">
              <a:spcBef>
                <a:spcPts val="0"/>
              </a:spcBef>
              <a:spcAft>
                <a:spcPts val="0"/>
              </a:spcAft>
            </a:pPr>
            <a:r>
              <a:rPr lang="tr-TR" sz="1900" b="0" i="0">
                <a:solidFill>
                  <a:srgbClr val="262626"/>
                </a:solidFill>
                <a:latin typeface="Calibri"/>
              </a:rPr>
              <a:t>Katar'ın nüfus piramidi</a:t>
            </a:r>
          </a:p>
        </p:txBody>
      </p:sp>
      <p:sp>
        <p:nvSpPr>
          <p:cNvPr id="21" name="Rounded Rectangle 20"/>
          <p:cNvSpPr/>
          <p:nvPr/>
        </p:nvSpPr>
        <p:spPr>
          <a:xfrm>
            <a:off x="9303791" y="2816352"/>
            <a:ext cx="2110663" cy="411480"/>
          </a:xfrm>
          <a:prstGeom prst="roundRect">
            <a:avLst>
              <a:gd name="adj" fmla="val 30000"/>
            </a:avLst>
          </a:prstGeom>
          <a:solidFill>
            <a:srgbClr val="7A4EA0"/>
          </a:solidFill>
          <a:ln>
            <a:noFill/>
          </a:ln>
          <a:effectLst/>
        </p:spPr>
        <p:txBody>
          <a:bodyPr rtlCol="0" anchor="ctr" wrap="square" lIns="54864" rIns="54864" tIns="18288" bIns="18288">
            <a:noAutofit/>
          </a:bodyPr>
          <a:lstStyle/>
          <a:p>
            <a:pPr algn="ctr">
              <a:spcBef>
                <a:spcPts val="0"/>
              </a:spcBef>
              <a:spcAft>
                <a:spcPts val="0"/>
              </a:spcAft>
            </a:pPr>
            <a:r>
              <a:rPr lang="tr-TR" sz="1600" b="1" i="0">
                <a:solidFill>
                  <a:srgbClr val="FFFFFF"/>
                </a:solidFill>
                <a:latin typeface="Calibri"/>
              </a:rPr>
              <a:t>SINIFTA</a:t>
            </a:r>
          </a:p>
        </p:txBody>
      </p:sp>
      <p:sp>
        <p:nvSpPr>
          <p:cNvPr id="22" name="Rounded Rectangle 21"/>
          <p:cNvSpPr/>
          <p:nvPr/>
        </p:nvSpPr>
        <p:spPr>
          <a:xfrm>
            <a:off x="502920" y="3593592"/>
            <a:ext cx="2659303" cy="2103120"/>
          </a:xfrm>
          <a:prstGeom prst="roundRect">
            <a:avLst>
              <a:gd name="adj" fmla="val 8000"/>
            </a:avLst>
          </a:prstGeom>
          <a:solidFill>
            <a:srgbClr val="F0F0F0"/>
          </a:solidFill>
          <a:ln>
            <a:noFill/>
          </a:ln>
          <a:effectLst/>
        </p:spPr>
        <p:txBody>
          <a:bodyPr rtlCol="0" anchor="ctr"/>
          <a:lstStyle/>
          <a:p/>
        </p:txBody>
      </p:sp>
      <p:sp>
        <p:nvSpPr>
          <p:cNvPr id="23" name="TextBox 22"/>
          <p:cNvSpPr txBox="1"/>
          <p:nvPr/>
        </p:nvSpPr>
        <p:spPr>
          <a:xfrm>
            <a:off x="594360" y="3666744"/>
            <a:ext cx="2476423" cy="685800"/>
          </a:xfrm>
          <a:prstGeom prst="rect">
            <a:avLst/>
          </a:prstGeom>
          <a:noFill/>
        </p:spPr>
        <p:txBody>
          <a:bodyPr wrap="square" anchor="ctr" lIns="73152" rIns="73152" tIns="36576" bIns="36576">
            <a:noAutofit/>
          </a:bodyPr>
          <a:lstStyle/>
          <a:p>
            <a:pPr algn="ctr">
              <a:spcBef>
                <a:spcPts val="0"/>
              </a:spcBef>
              <a:spcAft>
                <a:spcPts val="0"/>
              </a:spcAft>
            </a:pPr>
            <a:r>
              <a:rPr lang="tr-TR" sz="2600" b="1" i="0">
                <a:solidFill>
                  <a:srgbClr val="4F4F4F"/>
                </a:solidFill>
                <a:latin typeface="Calibri"/>
              </a:rPr>
              <a:t>Soru 8-9</a:t>
            </a:r>
          </a:p>
        </p:txBody>
      </p:sp>
      <p:sp>
        <p:nvSpPr>
          <p:cNvPr id="24" name="TextBox 23"/>
          <p:cNvSpPr txBox="1"/>
          <p:nvPr/>
        </p:nvSpPr>
        <p:spPr>
          <a:xfrm>
            <a:off x="612648" y="4370832"/>
            <a:ext cx="2439847" cy="777240"/>
          </a:xfrm>
          <a:prstGeom prst="rect">
            <a:avLst/>
          </a:prstGeom>
          <a:noFill/>
        </p:spPr>
        <p:txBody>
          <a:bodyPr wrap="square" anchor="ctr" lIns="73152" rIns="73152" tIns="36576" bIns="36576">
            <a:noAutofit/>
          </a:bodyPr>
          <a:lstStyle/>
          <a:p>
            <a:pPr algn="ctr">
              <a:spcBef>
                <a:spcPts val="0"/>
              </a:spcBef>
              <a:spcAft>
                <a:spcPts val="0"/>
              </a:spcAft>
            </a:pPr>
            <a:r>
              <a:rPr lang="tr-TR" sz="1900" b="0" i="0">
                <a:solidFill>
                  <a:srgbClr val="262626"/>
                </a:solidFill>
                <a:latin typeface="Calibri"/>
              </a:rPr>
              <a:t>Katar: politika, fırsat ve sorun</a:t>
            </a:r>
          </a:p>
        </p:txBody>
      </p:sp>
      <p:sp>
        <p:nvSpPr>
          <p:cNvPr id="25" name="Rounded Rectangle 24"/>
          <p:cNvSpPr/>
          <p:nvPr/>
        </p:nvSpPr>
        <p:spPr>
          <a:xfrm>
            <a:off x="777240" y="5148072"/>
            <a:ext cx="2110663" cy="411480"/>
          </a:xfrm>
          <a:prstGeom prst="roundRect">
            <a:avLst>
              <a:gd name="adj" fmla="val 30000"/>
            </a:avLst>
          </a:prstGeom>
          <a:solidFill>
            <a:srgbClr val="4F4F4F"/>
          </a:solidFill>
          <a:ln>
            <a:noFill/>
          </a:ln>
          <a:effectLst/>
        </p:spPr>
        <p:txBody>
          <a:bodyPr rtlCol="0" anchor="ctr" wrap="square" lIns="54864" rIns="54864" tIns="18288" bIns="18288">
            <a:noAutofit/>
          </a:bodyPr>
          <a:lstStyle/>
          <a:p>
            <a:pPr algn="ctr">
              <a:spcBef>
                <a:spcPts val="0"/>
              </a:spcBef>
              <a:spcAft>
                <a:spcPts val="0"/>
              </a:spcAft>
            </a:pPr>
            <a:r>
              <a:rPr lang="tr-TR" sz="1600" b="1" i="0">
                <a:solidFill>
                  <a:srgbClr val="FFFFFF"/>
                </a:solidFill>
                <a:latin typeface="Calibri"/>
              </a:rPr>
              <a:t>EVDE</a:t>
            </a:r>
          </a:p>
        </p:txBody>
      </p:sp>
      <p:sp>
        <p:nvSpPr>
          <p:cNvPr id="26" name="Rounded Rectangle 25"/>
          <p:cNvSpPr/>
          <p:nvPr/>
        </p:nvSpPr>
        <p:spPr>
          <a:xfrm>
            <a:off x="3345103" y="3593592"/>
            <a:ext cx="2659303" cy="2103120"/>
          </a:xfrm>
          <a:prstGeom prst="roundRect">
            <a:avLst>
              <a:gd name="adj" fmla="val 8000"/>
            </a:avLst>
          </a:prstGeom>
          <a:solidFill>
            <a:srgbClr val="F0F0F0"/>
          </a:solidFill>
          <a:ln>
            <a:noFill/>
          </a:ln>
          <a:effectLst/>
        </p:spPr>
        <p:txBody>
          <a:bodyPr rtlCol="0" anchor="ctr"/>
          <a:lstStyle/>
          <a:p/>
        </p:txBody>
      </p:sp>
      <p:sp>
        <p:nvSpPr>
          <p:cNvPr id="27" name="TextBox 26"/>
          <p:cNvSpPr txBox="1"/>
          <p:nvPr/>
        </p:nvSpPr>
        <p:spPr>
          <a:xfrm>
            <a:off x="3436543" y="3666744"/>
            <a:ext cx="2476423" cy="685800"/>
          </a:xfrm>
          <a:prstGeom prst="rect">
            <a:avLst/>
          </a:prstGeom>
          <a:noFill/>
        </p:spPr>
        <p:txBody>
          <a:bodyPr wrap="square" anchor="ctr" lIns="73152" rIns="73152" tIns="36576" bIns="36576">
            <a:noAutofit/>
          </a:bodyPr>
          <a:lstStyle/>
          <a:p>
            <a:pPr algn="ctr">
              <a:spcBef>
                <a:spcPts val="0"/>
              </a:spcBef>
              <a:spcAft>
                <a:spcPts val="0"/>
              </a:spcAft>
            </a:pPr>
            <a:r>
              <a:rPr lang="tr-TR" sz="2600" b="1" i="0">
                <a:solidFill>
                  <a:srgbClr val="2C6696"/>
                </a:solidFill>
                <a:latin typeface="Calibri"/>
              </a:rPr>
              <a:t>Soru 10</a:t>
            </a:r>
          </a:p>
        </p:txBody>
      </p:sp>
      <p:sp>
        <p:nvSpPr>
          <p:cNvPr id="28" name="TextBox 27"/>
          <p:cNvSpPr txBox="1"/>
          <p:nvPr/>
        </p:nvSpPr>
        <p:spPr>
          <a:xfrm>
            <a:off x="3454831" y="4370832"/>
            <a:ext cx="2439847" cy="777240"/>
          </a:xfrm>
          <a:prstGeom prst="rect">
            <a:avLst/>
          </a:prstGeom>
          <a:noFill/>
        </p:spPr>
        <p:txBody>
          <a:bodyPr wrap="square" anchor="ctr" lIns="73152" rIns="73152" tIns="36576" bIns="36576">
            <a:noAutofit/>
          </a:bodyPr>
          <a:lstStyle/>
          <a:p>
            <a:pPr algn="ctr">
              <a:spcBef>
                <a:spcPts val="0"/>
              </a:spcBef>
              <a:spcAft>
                <a:spcPts val="0"/>
              </a:spcAft>
            </a:pPr>
            <a:r>
              <a:rPr lang="tr-TR" sz="1900" b="0" i="0">
                <a:solidFill>
                  <a:srgbClr val="262626"/>
                </a:solidFill>
                <a:latin typeface="Calibri"/>
              </a:rPr>
              <a:t>Japonya'nın nüfus artış hızı</a:t>
            </a:r>
          </a:p>
        </p:txBody>
      </p:sp>
      <p:sp>
        <p:nvSpPr>
          <p:cNvPr id="29" name="Rounded Rectangle 28"/>
          <p:cNvSpPr/>
          <p:nvPr/>
        </p:nvSpPr>
        <p:spPr>
          <a:xfrm>
            <a:off x="3619423" y="5148072"/>
            <a:ext cx="2110663" cy="411480"/>
          </a:xfrm>
          <a:prstGeom prst="roundRect">
            <a:avLst>
              <a:gd name="adj" fmla="val 30000"/>
            </a:avLst>
          </a:prstGeom>
          <a:solidFill>
            <a:srgbClr val="2C6696"/>
          </a:solidFill>
          <a:ln>
            <a:noFill/>
          </a:ln>
          <a:effectLst/>
        </p:spPr>
        <p:txBody>
          <a:bodyPr rtlCol="0" anchor="ctr" wrap="square" lIns="54864" rIns="54864" tIns="18288" bIns="18288">
            <a:noAutofit/>
          </a:bodyPr>
          <a:lstStyle/>
          <a:p>
            <a:pPr algn="ctr">
              <a:spcBef>
                <a:spcPts val="0"/>
              </a:spcBef>
              <a:spcAft>
                <a:spcPts val="0"/>
              </a:spcAft>
            </a:pPr>
            <a:r>
              <a:rPr lang="tr-TR" sz="1600" b="1" i="0">
                <a:solidFill>
                  <a:srgbClr val="FFFFFF"/>
                </a:solidFill>
                <a:latin typeface="Calibri"/>
              </a:rPr>
              <a:t>İSTEĞE BAĞLI</a:t>
            </a:r>
          </a:p>
        </p:txBody>
      </p:sp>
      <p:sp>
        <p:nvSpPr>
          <p:cNvPr id="30" name="Rounded Rectangle 29"/>
          <p:cNvSpPr/>
          <p:nvPr/>
        </p:nvSpPr>
        <p:spPr>
          <a:xfrm>
            <a:off x="6187287" y="3593592"/>
            <a:ext cx="2659303" cy="2103120"/>
          </a:xfrm>
          <a:prstGeom prst="roundRect">
            <a:avLst>
              <a:gd name="adj" fmla="val 8000"/>
            </a:avLst>
          </a:prstGeom>
          <a:solidFill>
            <a:srgbClr val="F0F0F0"/>
          </a:solidFill>
          <a:ln>
            <a:noFill/>
          </a:ln>
          <a:effectLst/>
        </p:spPr>
        <p:txBody>
          <a:bodyPr rtlCol="0" anchor="ctr"/>
          <a:lstStyle/>
          <a:p/>
        </p:txBody>
      </p:sp>
      <p:sp>
        <p:nvSpPr>
          <p:cNvPr id="31" name="TextBox 30"/>
          <p:cNvSpPr txBox="1"/>
          <p:nvPr/>
        </p:nvSpPr>
        <p:spPr>
          <a:xfrm>
            <a:off x="6278727" y="3666744"/>
            <a:ext cx="2476423" cy="685800"/>
          </a:xfrm>
          <a:prstGeom prst="rect">
            <a:avLst/>
          </a:prstGeom>
          <a:noFill/>
        </p:spPr>
        <p:txBody>
          <a:bodyPr wrap="square" anchor="ctr" lIns="73152" rIns="73152" tIns="36576" bIns="36576">
            <a:noAutofit/>
          </a:bodyPr>
          <a:lstStyle/>
          <a:p>
            <a:pPr algn="ctr">
              <a:spcBef>
                <a:spcPts val="0"/>
              </a:spcBef>
              <a:spcAft>
                <a:spcPts val="0"/>
              </a:spcAft>
            </a:pPr>
            <a:r>
              <a:rPr lang="tr-TR" sz="2600" b="1" i="0">
                <a:solidFill>
                  <a:srgbClr val="4F4F4F"/>
                </a:solidFill>
                <a:latin typeface="Calibri"/>
              </a:rPr>
              <a:t>Soru 11-12</a:t>
            </a:r>
          </a:p>
        </p:txBody>
      </p:sp>
      <p:sp>
        <p:nvSpPr>
          <p:cNvPr id="32" name="TextBox 31"/>
          <p:cNvSpPr txBox="1"/>
          <p:nvPr/>
        </p:nvSpPr>
        <p:spPr>
          <a:xfrm>
            <a:off x="6297015" y="4370832"/>
            <a:ext cx="2439847" cy="777240"/>
          </a:xfrm>
          <a:prstGeom prst="rect">
            <a:avLst/>
          </a:prstGeom>
          <a:noFill/>
        </p:spPr>
        <p:txBody>
          <a:bodyPr wrap="square" anchor="ctr" lIns="73152" rIns="73152" tIns="36576" bIns="36576">
            <a:noAutofit/>
          </a:bodyPr>
          <a:lstStyle/>
          <a:p>
            <a:pPr algn="ctr">
              <a:spcBef>
                <a:spcPts val="0"/>
              </a:spcBef>
              <a:spcAft>
                <a:spcPts val="0"/>
              </a:spcAft>
            </a:pPr>
            <a:r>
              <a:rPr lang="tr-TR" sz="1900" b="0" i="0">
                <a:solidFill>
                  <a:srgbClr val="262626"/>
                </a:solidFill>
                <a:latin typeface="Calibri"/>
              </a:rPr>
              <a:t>Amazon'da ormansızlaşma ve göç</a:t>
            </a:r>
          </a:p>
        </p:txBody>
      </p:sp>
      <p:sp>
        <p:nvSpPr>
          <p:cNvPr id="33" name="Rounded Rectangle 32"/>
          <p:cNvSpPr/>
          <p:nvPr/>
        </p:nvSpPr>
        <p:spPr>
          <a:xfrm>
            <a:off x="6461607" y="5148072"/>
            <a:ext cx="2110663" cy="411480"/>
          </a:xfrm>
          <a:prstGeom prst="roundRect">
            <a:avLst>
              <a:gd name="adj" fmla="val 30000"/>
            </a:avLst>
          </a:prstGeom>
          <a:solidFill>
            <a:srgbClr val="4F4F4F"/>
          </a:solidFill>
          <a:ln>
            <a:noFill/>
          </a:ln>
          <a:effectLst/>
        </p:spPr>
        <p:txBody>
          <a:bodyPr rtlCol="0" anchor="ctr" wrap="square" lIns="54864" rIns="54864" tIns="18288" bIns="18288">
            <a:noAutofit/>
          </a:bodyPr>
          <a:lstStyle/>
          <a:p>
            <a:pPr algn="ctr">
              <a:spcBef>
                <a:spcPts val="0"/>
              </a:spcBef>
              <a:spcAft>
                <a:spcPts val="0"/>
              </a:spcAft>
            </a:pPr>
            <a:r>
              <a:rPr lang="tr-TR" sz="1600" b="1" i="0">
                <a:solidFill>
                  <a:srgbClr val="FFFFFF"/>
                </a:solidFill>
                <a:latin typeface="Calibri"/>
              </a:rPr>
              <a:t>EVDE</a:t>
            </a:r>
          </a:p>
        </p:txBody>
      </p:sp>
      <p:sp>
        <p:nvSpPr>
          <p:cNvPr id="34" name="Rounded Rectangle 33"/>
          <p:cNvSpPr/>
          <p:nvPr/>
        </p:nvSpPr>
        <p:spPr>
          <a:xfrm>
            <a:off x="9029471" y="3593592"/>
            <a:ext cx="2659303" cy="2103120"/>
          </a:xfrm>
          <a:prstGeom prst="roundRect">
            <a:avLst>
              <a:gd name="adj" fmla="val 8000"/>
            </a:avLst>
          </a:prstGeom>
          <a:solidFill>
            <a:srgbClr val="FFFFFF"/>
          </a:solidFill>
          <a:ln w="25400">
            <a:solidFill>
              <a:srgbClr val="7A4EA0"/>
            </a:solidFill>
          </a:ln>
          <a:effectLst/>
        </p:spPr>
        <p:txBody>
          <a:bodyPr rtlCol="0" anchor="ctr" wrap="square" lIns="128016" rIns="128016" tIns="73152" bIns="73152">
            <a:noAutofit/>
          </a:bodyPr>
          <a:lstStyle/>
          <a:p>
            <a:pPr algn="ctr">
              <a:spcBef>
                <a:spcPts val="0"/>
              </a:spcBef>
              <a:spcAft>
                <a:spcPts val="600"/>
              </a:spcAft>
            </a:pPr>
            <a:r>
              <a:rPr lang="tr-TR" sz="2000" b="1" i="0">
                <a:solidFill>
                  <a:srgbClr val="262626"/>
                </a:solidFill>
                <a:latin typeface="Calibri"/>
              </a:rPr>
              <a:t>Sınıfta: 4 ve 7</a:t>
            </a:r>
          </a:p>
          <a:p>
            <a:pPr algn="ctr">
              <a:spcBef>
                <a:spcPts val="0"/>
              </a:spcBef>
              <a:spcAft>
                <a:spcPts val="600"/>
              </a:spcAft>
            </a:pPr>
            <a:r>
              <a:rPr lang="tr-TR" sz="2000" b="0" i="0">
                <a:solidFill>
                  <a:srgbClr val="262626"/>
                </a:solidFill>
                <a:latin typeface="Calibri"/>
              </a:rPr>
              <a:t>Evde: 1-3 · 5-6 · 8-9 · 11-12</a:t>
            </a:r>
          </a:p>
          <a:p>
            <a:pPr algn="ctr">
              <a:spcBef>
                <a:spcPts val="0"/>
              </a:spcBef>
              <a:spcAft>
                <a:spcPts val="0"/>
              </a:spcAft>
            </a:pPr>
            <a:r>
              <a:rPr lang="tr-TR" sz="2000" b="0" i="0">
                <a:solidFill>
                  <a:srgbClr val="262626"/>
                </a:solidFill>
                <a:latin typeface="Calibri"/>
              </a:rPr>
              <a:t>İsteğe bağlı: 10</a:t>
            </a:r>
          </a:p>
        </p:txBody>
      </p:sp>
      <p:sp>
        <p:nvSpPr>
          <p:cNvPr id="35" name="TextBox 34"/>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36" name="Rounded Rectangle 35"/>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166-169</a:t>
            </a:r>
          </a:p>
        </p:txBody>
      </p:sp>
      <p:sp>
        <p:nvSpPr>
          <p:cNvPr id="37" name="TextBox 36"/>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342 / 379</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Ölçme sorusunu çözerken</a:t>
            </a:r>
          </a:p>
        </p:txBody>
      </p:sp>
      <p:sp>
        <p:nvSpPr>
          <p:cNvPr id="5" name="Rounded Rectangle 4"/>
          <p:cNvSpPr/>
          <p:nvPr/>
        </p:nvSpPr>
        <p:spPr>
          <a:xfrm>
            <a:off x="9555480" y="201168"/>
            <a:ext cx="2221992" cy="475488"/>
          </a:xfrm>
          <a:prstGeom prst="roundRect">
            <a:avLst>
              <a:gd name="adj" fmla="val 50000"/>
            </a:avLst>
          </a:prstGeom>
          <a:solidFill>
            <a:srgbClr val="7A4EA0"/>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STRATEJİ</a:t>
            </a:r>
          </a:p>
        </p:txBody>
      </p:sp>
      <p:sp>
        <p:nvSpPr>
          <p:cNvPr id="6" name="Rounded Rectangle 5"/>
          <p:cNvSpPr/>
          <p:nvPr/>
        </p:nvSpPr>
        <p:spPr>
          <a:xfrm>
            <a:off x="502920" y="1261872"/>
            <a:ext cx="11185855" cy="1149858"/>
          </a:xfrm>
          <a:prstGeom prst="roundRect">
            <a:avLst>
              <a:gd name="adj" fmla="val 8000"/>
            </a:avLst>
          </a:prstGeom>
          <a:solidFill>
            <a:srgbClr val="F0F0F0"/>
          </a:solidFill>
          <a:ln>
            <a:noFill/>
          </a:ln>
          <a:effectLst/>
        </p:spPr>
        <p:txBody>
          <a:bodyPr rtlCol="0" anchor="ctr"/>
          <a:lstStyle/>
          <a:p/>
        </p:txBody>
      </p:sp>
      <p:sp>
        <p:nvSpPr>
          <p:cNvPr id="7" name="Rounded Rectangle 6"/>
          <p:cNvSpPr/>
          <p:nvPr/>
        </p:nvSpPr>
        <p:spPr>
          <a:xfrm>
            <a:off x="502920" y="1261872"/>
            <a:ext cx="1600200" cy="1149858"/>
          </a:xfrm>
          <a:prstGeom prst="roundRect">
            <a:avLst>
              <a:gd name="adj" fmla="val 8000"/>
            </a:avLst>
          </a:prstGeom>
          <a:solidFill>
            <a:srgbClr val="7A4EA0"/>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1 · OKU</a:t>
            </a:r>
          </a:p>
        </p:txBody>
      </p:sp>
      <p:sp>
        <p:nvSpPr>
          <p:cNvPr id="8" name="TextBox 7"/>
          <p:cNvSpPr txBox="1"/>
          <p:nvPr/>
        </p:nvSpPr>
        <p:spPr>
          <a:xfrm>
            <a:off x="2240280" y="1261872"/>
            <a:ext cx="9357055" cy="1149858"/>
          </a:xfrm>
          <a:prstGeom prst="rect">
            <a:avLst/>
          </a:prstGeom>
          <a:noFill/>
        </p:spPr>
        <p:txBody>
          <a:bodyPr wrap="square" anchor="ctr" lIns="73152" rIns="73152" tIns="36576" bIns="36576">
            <a:noAutofit/>
          </a:bodyPr>
          <a:lstStyle/>
          <a:p>
            <a:pPr algn="l">
              <a:spcBef>
                <a:spcPts val="0"/>
              </a:spcBef>
              <a:spcAft>
                <a:spcPts val="0"/>
              </a:spcAft>
            </a:pPr>
            <a:r>
              <a:rPr lang="tr-TR" sz="2300" b="0" i="0">
                <a:solidFill>
                  <a:srgbClr val="262626"/>
                </a:solidFill>
                <a:latin typeface="Calibri"/>
              </a:rPr>
              <a:t>Başlık, birim ve yıl: milyon mu, binde mi, yüzde mi?</a:t>
            </a:r>
          </a:p>
        </p:txBody>
      </p:sp>
      <p:sp>
        <p:nvSpPr>
          <p:cNvPr id="9" name="Rounded Rectangle 8"/>
          <p:cNvSpPr/>
          <p:nvPr/>
        </p:nvSpPr>
        <p:spPr>
          <a:xfrm>
            <a:off x="502920" y="2539746"/>
            <a:ext cx="11185855" cy="1149858"/>
          </a:xfrm>
          <a:prstGeom prst="roundRect">
            <a:avLst>
              <a:gd name="adj" fmla="val 8000"/>
            </a:avLst>
          </a:prstGeom>
          <a:solidFill>
            <a:srgbClr val="F0F0F0"/>
          </a:solidFill>
          <a:ln>
            <a:noFill/>
          </a:ln>
          <a:effectLst/>
        </p:spPr>
        <p:txBody>
          <a:bodyPr rtlCol="0" anchor="ctr"/>
          <a:lstStyle/>
          <a:p/>
        </p:txBody>
      </p:sp>
      <p:sp>
        <p:nvSpPr>
          <p:cNvPr id="10" name="Rounded Rectangle 9"/>
          <p:cNvSpPr/>
          <p:nvPr/>
        </p:nvSpPr>
        <p:spPr>
          <a:xfrm>
            <a:off x="502920" y="2539746"/>
            <a:ext cx="1600200" cy="1149858"/>
          </a:xfrm>
          <a:prstGeom prst="roundRect">
            <a:avLst>
              <a:gd name="adj" fmla="val 8000"/>
            </a:avLst>
          </a:prstGeom>
          <a:solidFill>
            <a:srgbClr val="7A4EA0"/>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2 · SINA</a:t>
            </a:r>
          </a:p>
        </p:txBody>
      </p:sp>
      <p:sp>
        <p:nvSpPr>
          <p:cNvPr id="11" name="TextBox 10"/>
          <p:cNvSpPr txBox="1"/>
          <p:nvPr/>
        </p:nvSpPr>
        <p:spPr>
          <a:xfrm>
            <a:off x="2240280" y="2539746"/>
            <a:ext cx="9357055" cy="1149858"/>
          </a:xfrm>
          <a:prstGeom prst="rect">
            <a:avLst/>
          </a:prstGeom>
          <a:noFill/>
        </p:spPr>
        <p:txBody>
          <a:bodyPr wrap="square" anchor="ctr" lIns="73152" rIns="73152" tIns="36576" bIns="36576">
            <a:noAutofit/>
          </a:bodyPr>
          <a:lstStyle/>
          <a:p>
            <a:pPr algn="l">
              <a:spcBef>
                <a:spcPts val="0"/>
              </a:spcBef>
              <a:spcAft>
                <a:spcPts val="0"/>
              </a:spcAft>
            </a:pPr>
            <a:r>
              <a:rPr lang="tr-TR" sz="2300" b="0" i="0">
                <a:solidFill>
                  <a:srgbClr val="262626"/>
                </a:solidFill>
                <a:latin typeface="Calibri"/>
              </a:rPr>
              <a:t>Her ifadeyi tablodaki ya da grafikteki veriyle karşılaştır.</a:t>
            </a:r>
          </a:p>
        </p:txBody>
      </p:sp>
      <p:sp>
        <p:nvSpPr>
          <p:cNvPr id="12" name="Rounded Rectangle 11"/>
          <p:cNvSpPr/>
          <p:nvPr/>
        </p:nvSpPr>
        <p:spPr>
          <a:xfrm>
            <a:off x="502920" y="3817620"/>
            <a:ext cx="11185855" cy="1149858"/>
          </a:xfrm>
          <a:prstGeom prst="roundRect">
            <a:avLst>
              <a:gd name="adj" fmla="val 8000"/>
            </a:avLst>
          </a:prstGeom>
          <a:solidFill>
            <a:srgbClr val="F0F0F0"/>
          </a:solidFill>
          <a:ln>
            <a:noFill/>
          </a:ln>
          <a:effectLst/>
        </p:spPr>
        <p:txBody>
          <a:bodyPr rtlCol="0" anchor="ctr"/>
          <a:lstStyle/>
          <a:p/>
        </p:txBody>
      </p:sp>
      <p:sp>
        <p:nvSpPr>
          <p:cNvPr id="13" name="Rounded Rectangle 12"/>
          <p:cNvSpPr/>
          <p:nvPr/>
        </p:nvSpPr>
        <p:spPr>
          <a:xfrm>
            <a:off x="502920" y="3817620"/>
            <a:ext cx="1600200" cy="1149858"/>
          </a:xfrm>
          <a:prstGeom prst="roundRect">
            <a:avLst>
              <a:gd name="adj" fmla="val 8000"/>
            </a:avLst>
          </a:prstGeom>
          <a:solidFill>
            <a:srgbClr val="7A4EA0"/>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3 · GEREKÇE</a:t>
            </a:r>
          </a:p>
        </p:txBody>
      </p:sp>
      <p:sp>
        <p:nvSpPr>
          <p:cNvPr id="14" name="TextBox 13"/>
          <p:cNvSpPr txBox="1"/>
          <p:nvPr/>
        </p:nvSpPr>
        <p:spPr>
          <a:xfrm>
            <a:off x="2240280" y="3817620"/>
            <a:ext cx="9357055" cy="1149858"/>
          </a:xfrm>
          <a:prstGeom prst="rect">
            <a:avLst/>
          </a:prstGeom>
          <a:noFill/>
        </p:spPr>
        <p:txBody>
          <a:bodyPr wrap="square" anchor="ctr" lIns="73152" rIns="73152" tIns="36576" bIns="36576">
            <a:noAutofit/>
          </a:bodyPr>
          <a:lstStyle/>
          <a:p>
            <a:pPr algn="l">
              <a:spcBef>
                <a:spcPts val="0"/>
              </a:spcBef>
              <a:spcAft>
                <a:spcPts val="0"/>
              </a:spcAft>
            </a:pPr>
            <a:r>
              <a:rPr lang="tr-TR" sz="2300" b="0" i="0">
                <a:solidFill>
                  <a:srgbClr val="262626"/>
                </a:solidFill>
                <a:latin typeface="Calibri"/>
              </a:rPr>
              <a:t>Kararını bir sayıya ya da çubuğa dayandır: “Çünkü …”</a:t>
            </a:r>
          </a:p>
        </p:txBody>
      </p:sp>
      <p:sp>
        <p:nvSpPr>
          <p:cNvPr id="15" name="Rounded Rectangle 14"/>
          <p:cNvSpPr/>
          <p:nvPr/>
        </p:nvSpPr>
        <p:spPr>
          <a:xfrm>
            <a:off x="502920" y="5095494"/>
            <a:ext cx="11185855" cy="1149858"/>
          </a:xfrm>
          <a:prstGeom prst="roundRect">
            <a:avLst>
              <a:gd name="adj" fmla="val 8000"/>
            </a:avLst>
          </a:prstGeom>
          <a:solidFill>
            <a:srgbClr val="F0F0F0"/>
          </a:solidFill>
          <a:ln>
            <a:noFill/>
          </a:ln>
          <a:effectLst/>
        </p:spPr>
        <p:txBody>
          <a:bodyPr rtlCol="0" anchor="ctr"/>
          <a:lstStyle/>
          <a:p/>
        </p:txBody>
      </p:sp>
      <p:sp>
        <p:nvSpPr>
          <p:cNvPr id="16" name="Rounded Rectangle 15"/>
          <p:cNvSpPr/>
          <p:nvPr/>
        </p:nvSpPr>
        <p:spPr>
          <a:xfrm>
            <a:off x="502920" y="5095494"/>
            <a:ext cx="1600200" cy="1149858"/>
          </a:xfrm>
          <a:prstGeom prst="roundRect">
            <a:avLst>
              <a:gd name="adj" fmla="val 8000"/>
            </a:avLst>
          </a:prstGeom>
          <a:solidFill>
            <a:srgbClr val="7A4EA0"/>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4 · DİKKAT</a:t>
            </a:r>
          </a:p>
        </p:txBody>
      </p:sp>
      <p:sp>
        <p:nvSpPr>
          <p:cNvPr id="17" name="TextBox 16"/>
          <p:cNvSpPr txBox="1"/>
          <p:nvPr/>
        </p:nvSpPr>
        <p:spPr>
          <a:xfrm>
            <a:off x="2240280" y="5095494"/>
            <a:ext cx="9357055" cy="1149858"/>
          </a:xfrm>
          <a:prstGeom prst="rect">
            <a:avLst/>
          </a:prstGeom>
          <a:noFill/>
        </p:spPr>
        <p:txBody>
          <a:bodyPr wrap="square" anchor="ctr" lIns="73152" rIns="73152" tIns="36576" bIns="36576">
            <a:noAutofit/>
          </a:bodyPr>
          <a:lstStyle/>
          <a:p>
            <a:pPr algn="l">
              <a:spcBef>
                <a:spcPts val="0"/>
              </a:spcBef>
              <a:spcAft>
                <a:spcPts val="0"/>
              </a:spcAft>
            </a:pPr>
            <a:r>
              <a:rPr lang="tr-TR" sz="2300" b="0" i="0">
                <a:solidFill>
                  <a:srgbClr val="262626"/>
                </a:solidFill>
                <a:latin typeface="Calibri"/>
              </a:rPr>
              <a:t>İki şey birlikte değişiyorsa: biri ötekinin nedeni mi, yoksa ikisi aynı şeye mi bağlı?</a:t>
            </a:r>
          </a:p>
        </p:txBody>
      </p:sp>
      <p:sp>
        <p:nvSpPr>
          <p:cNvPr id="18" name="TextBox 17"/>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9" name="TextBox 1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343 / 379</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Çıkış Kartı</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27. HAFTA</a:t>
            </a:r>
          </a:p>
        </p:txBody>
      </p:sp>
      <p:sp>
        <p:nvSpPr>
          <p:cNvPr id="6" name="TextBox 5"/>
          <p:cNvSpPr txBox="1"/>
          <p:nvPr/>
        </p:nvSpPr>
        <p:spPr>
          <a:xfrm>
            <a:off x="502920" y="1170432"/>
            <a:ext cx="11185855" cy="502920"/>
          </a:xfrm>
          <a:prstGeom prst="rect">
            <a:avLst/>
          </a:prstGeom>
          <a:noFill/>
        </p:spPr>
        <p:txBody>
          <a:bodyPr wrap="square" anchor="t" lIns="73152" rIns="73152" tIns="36576" bIns="36576">
            <a:noAutofit/>
          </a:bodyPr>
          <a:lstStyle/>
          <a:p>
            <a:pPr algn="l">
              <a:spcBef>
                <a:spcPts val="0"/>
              </a:spcBef>
              <a:spcAft>
                <a:spcPts val="0"/>
              </a:spcAft>
            </a:pPr>
            <a:r>
              <a:rPr lang="tr-TR" sz="2200" b="0" i="0">
                <a:solidFill>
                  <a:srgbClr val="767676"/>
                </a:solidFill>
                <a:latin typeface="Calibri"/>
              </a:rPr>
              <a:t>Çıkmadan önce kâğıdına yaz:</a:t>
            </a:r>
          </a:p>
        </p:txBody>
      </p:sp>
      <p:sp>
        <p:nvSpPr>
          <p:cNvPr id="7" name="Rounded Rectangle 6"/>
          <p:cNvSpPr/>
          <p:nvPr/>
        </p:nvSpPr>
        <p:spPr>
          <a:xfrm>
            <a:off x="502920" y="1764792"/>
            <a:ext cx="11185855" cy="1399032"/>
          </a:xfrm>
          <a:prstGeom prst="roundRect">
            <a:avLst>
              <a:gd name="adj" fmla="val 10000"/>
            </a:avLst>
          </a:prstGeom>
          <a:solidFill>
            <a:srgbClr val="F0F0F0"/>
          </a:solidFill>
          <a:ln>
            <a:noFill/>
          </a:ln>
          <a:effectLst/>
        </p:spPr>
        <p:txBody>
          <a:bodyPr rtlCol="0" anchor="ctr"/>
          <a:lstStyle/>
          <a:p/>
        </p:txBody>
      </p:sp>
      <p:sp>
        <p:nvSpPr>
          <p:cNvPr id="8" name="Oval 7"/>
          <p:cNvSpPr/>
          <p:nvPr/>
        </p:nvSpPr>
        <p:spPr>
          <a:xfrm>
            <a:off x="667512" y="2144268"/>
            <a:ext cx="640080" cy="64008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600" b="1" i="0">
                <a:solidFill>
                  <a:srgbClr val="262626"/>
                </a:solidFill>
                <a:latin typeface="Calibri"/>
              </a:rPr>
              <a:t>1</a:t>
            </a:r>
          </a:p>
        </p:txBody>
      </p:sp>
      <p:sp>
        <p:nvSpPr>
          <p:cNvPr id="9" name="TextBox 8"/>
          <p:cNvSpPr txBox="1"/>
          <p:nvPr/>
        </p:nvSpPr>
        <p:spPr>
          <a:xfrm>
            <a:off x="1508760" y="1764792"/>
            <a:ext cx="9997135" cy="1399032"/>
          </a:xfrm>
          <a:prstGeom prst="rect">
            <a:avLst/>
          </a:prstGeom>
          <a:noFill/>
        </p:spPr>
        <p:txBody>
          <a:bodyPr wrap="square" anchor="ctr" lIns="73152" rIns="73152" tIns="36576" bIns="36576">
            <a:noAutofit/>
          </a:bodyPr>
          <a:lstStyle/>
          <a:p>
            <a:pPr algn="l">
              <a:spcBef>
                <a:spcPts val="0"/>
              </a:spcBef>
              <a:spcAft>
                <a:spcPts val="0"/>
              </a:spcAft>
            </a:pPr>
            <a:r>
              <a:rPr lang="tr-TR" sz="2600" b="0" i="0">
                <a:solidFill>
                  <a:srgbClr val="262626"/>
                </a:solidFill>
                <a:latin typeface="Calibri"/>
              </a:rPr>
              <a:t>2025 göstergelerinden hangisi Türkiye için bir sorunun, hangisi bir fırsatın işaretidir?</a:t>
            </a:r>
          </a:p>
        </p:txBody>
      </p:sp>
      <p:sp>
        <p:nvSpPr>
          <p:cNvPr id="10" name="Rounded Rectangle 9"/>
          <p:cNvSpPr/>
          <p:nvPr/>
        </p:nvSpPr>
        <p:spPr>
          <a:xfrm>
            <a:off x="502920" y="3328416"/>
            <a:ext cx="11185855" cy="1399032"/>
          </a:xfrm>
          <a:prstGeom prst="roundRect">
            <a:avLst>
              <a:gd name="adj" fmla="val 10000"/>
            </a:avLst>
          </a:prstGeom>
          <a:solidFill>
            <a:srgbClr val="F0F0F0"/>
          </a:solidFill>
          <a:ln>
            <a:noFill/>
          </a:ln>
          <a:effectLst/>
        </p:spPr>
        <p:txBody>
          <a:bodyPr rtlCol="0" anchor="ctr"/>
          <a:lstStyle/>
          <a:p/>
        </p:txBody>
      </p:sp>
      <p:sp>
        <p:nvSpPr>
          <p:cNvPr id="11" name="Oval 10"/>
          <p:cNvSpPr/>
          <p:nvPr/>
        </p:nvSpPr>
        <p:spPr>
          <a:xfrm>
            <a:off x="667512" y="3707892"/>
            <a:ext cx="640080" cy="64008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600" b="1" i="0">
                <a:solidFill>
                  <a:srgbClr val="262626"/>
                </a:solidFill>
                <a:latin typeface="Calibri"/>
              </a:rPr>
              <a:t>2</a:t>
            </a:r>
          </a:p>
        </p:txBody>
      </p:sp>
      <p:sp>
        <p:nvSpPr>
          <p:cNvPr id="12" name="TextBox 11"/>
          <p:cNvSpPr txBox="1"/>
          <p:nvPr/>
        </p:nvSpPr>
        <p:spPr>
          <a:xfrm>
            <a:off x="1508760" y="3328416"/>
            <a:ext cx="9997135" cy="1399032"/>
          </a:xfrm>
          <a:prstGeom prst="rect">
            <a:avLst/>
          </a:prstGeom>
          <a:noFill/>
        </p:spPr>
        <p:txBody>
          <a:bodyPr wrap="square" anchor="ctr" lIns="73152" rIns="73152" tIns="36576" bIns="36576">
            <a:noAutofit/>
          </a:bodyPr>
          <a:lstStyle/>
          <a:p>
            <a:pPr algn="l">
              <a:spcBef>
                <a:spcPts val="0"/>
              </a:spcBef>
              <a:spcAft>
                <a:spcPts val="0"/>
              </a:spcAft>
            </a:pPr>
            <a:r>
              <a:rPr lang="tr-TR" sz="2600" b="0" i="0">
                <a:solidFill>
                  <a:srgbClr val="262626"/>
                </a:solidFill>
                <a:latin typeface="Calibri"/>
              </a:rPr>
              <a:t>Atatürk'ün 1 Mart 1922 tarihli sözü nüfusla ilgili hangi hedefleri içerir?</a:t>
            </a:r>
          </a:p>
        </p:txBody>
      </p:sp>
      <p:sp>
        <p:nvSpPr>
          <p:cNvPr id="13" name="Rounded Rectangle 12"/>
          <p:cNvSpPr/>
          <p:nvPr/>
        </p:nvSpPr>
        <p:spPr>
          <a:xfrm>
            <a:off x="502920" y="4892040"/>
            <a:ext cx="11185855" cy="1399032"/>
          </a:xfrm>
          <a:prstGeom prst="roundRect">
            <a:avLst>
              <a:gd name="adj" fmla="val 10000"/>
            </a:avLst>
          </a:prstGeom>
          <a:solidFill>
            <a:srgbClr val="F0F0F0"/>
          </a:solidFill>
          <a:ln>
            <a:noFill/>
          </a:ln>
          <a:effectLst/>
        </p:spPr>
        <p:txBody>
          <a:bodyPr rtlCol="0" anchor="ctr"/>
          <a:lstStyle/>
          <a:p/>
        </p:txBody>
      </p:sp>
      <p:sp>
        <p:nvSpPr>
          <p:cNvPr id="14" name="Oval 13"/>
          <p:cNvSpPr/>
          <p:nvPr/>
        </p:nvSpPr>
        <p:spPr>
          <a:xfrm>
            <a:off x="667512" y="5271516"/>
            <a:ext cx="640080" cy="64008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600" b="1" i="0">
                <a:solidFill>
                  <a:srgbClr val="262626"/>
                </a:solidFill>
                <a:latin typeface="Calibri"/>
              </a:rPr>
              <a:t>3</a:t>
            </a:r>
          </a:p>
        </p:txBody>
      </p:sp>
      <p:sp>
        <p:nvSpPr>
          <p:cNvPr id="15" name="TextBox 14"/>
          <p:cNvSpPr txBox="1"/>
          <p:nvPr/>
        </p:nvSpPr>
        <p:spPr>
          <a:xfrm>
            <a:off x="1508760" y="4892040"/>
            <a:ext cx="9997135" cy="1399032"/>
          </a:xfrm>
          <a:prstGeom prst="rect">
            <a:avLst/>
          </a:prstGeom>
          <a:noFill/>
        </p:spPr>
        <p:txBody>
          <a:bodyPr wrap="square" anchor="ctr" lIns="73152" rIns="73152" tIns="36576" bIns="36576">
            <a:noAutofit/>
          </a:bodyPr>
          <a:lstStyle/>
          <a:p>
            <a:pPr algn="l">
              <a:spcBef>
                <a:spcPts val="0"/>
              </a:spcBef>
              <a:spcAft>
                <a:spcPts val="0"/>
              </a:spcAft>
            </a:pPr>
            <a:r>
              <a:rPr lang="tr-TR" sz="2600" b="0" i="0">
                <a:solidFill>
                  <a:srgbClr val="262626"/>
                </a:solidFill>
                <a:latin typeface="Calibri"/>
              </a:rPr>
              <a:t>Bu ünitede öğrendiğin bir şeyi yaşadığın ilin geleceği için nasıl kullanırsın? Bir cümle.</a:t>
            </a:r>
          </a:p>
        </p:txBody>
      </p:sp>
      <p:sp>
        <p:nvSpPr>
          <p:cNvPr id="16" name="TextBox 15"/>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7" name="Rounded Rectangle 16"/>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163-164</a:t>
            </a:r>
          </a:p>
        </p:txBody>
      </p:sp>
      <p:sp>
        <p:nvSpPr>
          <p:cNvPr id="18" name="TextBox 17"/>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344 / 379</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Bu hafta evde</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27. HAFTA</a:t>
            </a:r>
          </a:p>
        </p:txBody>
      </p:sp>
      <p:sp>
        <p:nvSpPr>
          <p:cNvPr id="6" name="TextBox 5"/>
          <p:cNvSpPr txBox="1"/>
          <p:nvPr/>
        </p:nvSpPr>
        <p:spPr>
          <a:xfrm>
            <a:off x="594360" y="1307592"/>
            <a:ext cx="11002975" cy="4846320"/>
          </a:xfrm>
          <a:prstGeom prst="rect">
            <a:avLst/>
          </a:prstGeom>
          <a:noFill/>
        </p:spPr>
        <p:txBody>
          <a:bodyPr wrap="square" anchor="t" lIns="73152" rIns="73152" tIns="36576" bIns="36576">
            <a:noAutofit/>
          </a:bodyPr>
          <a:lstStyle/>
          <a:p>
            <a:pPr algn="l" marL="323206" indent="-323206">
              <a:spcBef>
                <a:spcPts val="0"/>
              </a:spcBef>
              <a:spcAft>
                <a:spcPts val="1200"/>
              </a:spcAft>
            </a:pPr>
            <a:r>
              <a:rPr lang="tr-TR" sz="2600" b="1" i="0">
                <a:solidFill>
                  <a:srgbClr val="7A4EA0"/>
                </a:solidFill>
                <a:latin typeface="Calibri"/>
              </a:rPr>
              <a:t>•  </a:t>
            </a:r>
            <a:r>
              <a:rPr lang="tr-TR" sz="2600" b="0" i="0">
                <a:solidFill>
                  <a:srgbClr val="262626"/>
                </a:solidFill>
                <a:latin typeface="Calibri"/>
              </a:rPr>
              <a:t>Çalışma kâğıdı COG9-CK-U4 Bölüm 4: 16 ve 17. maddeler; 18. madde öz değerlendirme.</a:t>
            </a:r>
          </a:p>
          <a:p>
            <a:pPr algn="l" marL="323206" indent="-323206">
              <a:spcBef>
                <a:spcPts val="0"/>
              </a:spcBef>
              <a:spcAft>
                <a:spcPts val="1200"/>
              </a:spcAft>
            </a:pPr>
            <a:r>
              <a:rPr lang="tr-TR" sz="2600" b="1" i="0">
                <a:solidFill>
                  <a:srgbClr val="7A4EA0"/>
                </a:solidFill>
                <a:latin typeface="Calibri"/>
              </a:rPr>
              <a:t>•  </a:t>
            </a:r>
            <a:r>
              <a:rPr lang="tr-TR" sz="2600" b="0" i="0">
                <a:solidFill>
                  <a:srgbClr val="262626"/>
                </a:solidFill>
                <a:latin typeface="Calibri"/>
              </a:rPr>
              <a:t>Ünite ölçme soruları (s. 166-169): 1-3, 5-6, 8-9 ve 11-12. İsteğe bağlı: 10.</a:t>
            </a:r>
          </a:p>
          <a:p>
            <a:pPr algn="l" marL="323206" indent="-323206">
              <a:spcBef>
                <a:spcPts val="0"/>
              </a:spcBef>
              <a:spcAft>
                <a:spcPts val="1200"/>
              </a:spcAft>
            </a:pPr>
            <a:r>
              <a:rPr lang="tr-TR" sz="2600" b="1" i="0">
                <a:solidFill>
                  <a:srgbClr val="7A4EA0"/>
                </a:solidFill>
                <a:latin typeface="Calibri"/>
              </a:rPr>
              <a:t>•  </a:t>
            </a:r>
            <a:r>
              <a:rPr lang="tr-TR" sz="2600" b="0" i="0">
                <a:solidFill>
                  <a:srgbClr val="262626"/>
                </a:solidFill>
                <a:latin typeface="Calibri"/>
              </a:rPr>
              <a:t>MEBİ ve EBA: 4. ünite konu tekrarı ve etkinlik çözümleri (erişimin yoksa okul laboratuvarında).</a:t>
            </a:r>
          </a:p>
          <a:p>
            <a:pPr algn="l" marL="323206" indent="-323206">
              <a:spcBef>
                <a:spcPts val="0"/>
              </a:spcBef>
              <a:spcAft>
                <a:spcPts val="0"/>
              </a:spcAft>
            </a:pPr>
            <a:r>
              <a:rPr lang="tr-TR" sz="2600" b="1" i="0">
                <a:solidFill>
                  <a:srgbClr val="7A4EA0"/>
                </a:solidFill>
                <a:latin typeface="Calibri"/>
              </a:rPr>
              <a:t>•  </a:t>
            </a:r>
            <a:r>
              <a:rPr lang="tr-TR" sz="2600" b="0" i="0">
                <a:solidFill>
                  <a:srgbClr val="262626"/>
                </a:solidFill>
                <a:latin typeface="Calibri"/>
              </a:rPr>
              <a:t>5. üniteye hazırlık: Bir ürünün üretim, dağıtım ve tüketim aşamaları nerede gerçekleşir? İki cümle düşün.</a:t>
            </a:r>
          </a:p>
        </p:txBody>
      </p:sp>
      <p:sp>
        <p:nvSpPr>
          <p:cNvPr id="7" name="TextBox 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8" name="TextBox 7"/>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345 / 379</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Kaynaklar ve Haklar</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KAYNAKÇA</a:t>
            </a:r>
          </a:p>
        </p:txBody>
      </p:sp>
      <p:sp>
        <p:nvSpPr>
          <p:cNvPr id="6" name="Rounded Rectangle 5"/>
          <p:cNvSpPr/>
          <p:nvPr/>
        </p:nvSpPr>
        <p:spPr>
          <a:xfrm>
            <a:off x="502920" y="1280160"/>
            <a:ext cx="11185855" cy="1508760"/>
          </a:xfrm>
          <a:prstGeom prst="roundRect">
            <a:avLst>
              <a:gd name="adj" fmla="val 8000"/>
            </a:avLst>
          </a:prstGeom>
          <a:solidFill>
            <a:srgbClr val="F0F0F0"/>
          </a:solidFill>
          <a:ln>
            <a:noFill/>
          </a:ln>
          <a:effectLst/>
        </p:spPr>
        <p:txBody>
          <a:bodyPr rtlCol="0" anchor="t" wrap="square" lIns="128016" rIns="128016" tIns="73152" bIns="73152">
            <a:noAutofit/>
          </a:bodyPr>
          <a:lstStyle/>
          <a:p>
            <a:pPr algn="l">
              <a:spcBef>
                <a:spcPts val="0"/>
              </a:spcBef>
              <a:spcAft>
                <a:spcPts val="0"/>
              </a:spcAft>
            </a:pPr>
            <a:r>
              <a:rPr lang="tr-TR" sz="1650" b="1" i="0">
                <a:solidFill>
                  <a:srgbClr val="262626"/>
                </a:solidFill>
                <a:latin typeface="Calibri"/>
              </a:rPr>
              <a:t>Ders kitabı.</a:t>
            </a:r>
            <a:r>
              <a:rPr lang="tr-TR" sz="1650" b="0" i="0">
                <a:solidFill>
                  <a:srgbClr val="262626"/>
                </a:solidFill>
                <a:latin typeface="Calibri"/>
              </a:rPr>
              <a:t> Coğrafya 9. Sınıf Ders Kitabı (Ortaöğretim), 2026-2027 baskısı. </a:t>
            </a:r>
            <a:r>
              <a:rPr lang="tr-TR" sz="1650" b="1" i="0">
                <a:solidFill>
                  <a:srgbClr val="262626"/>
                </a:solidFill>
                <a:latin typeface="Calibri"/>
              </a:rPr>
              <a:t>Yazarlar:</a:t>
            </a:r>
            <a:r>
              <a:rPr lang="tr-TR" sz="1650" b="0" i="0">
                <a:solidFill>
                  <a:srgbClr val="262626"/>
                </a:solidFill>
                <a:latin typeface="Calibri"/>
              </a:rPr>
              <a:t> Dr. Gülten İçel, Alper Soyatlar, Beyhan Polat, Bülent Akça, Cem Erdebil, Kenan Türkez, Mehmet Ekici, Mutlu Karakoç, Nihal Öztürk, Nurullah Balşen, Orhan Ekin, Ramazan Bıçaklı, Raşit Düzgün, Soner Cırık, Tuba Dirim. Millî Eğitim Bakanlığı Yayınları No 9606 · Ders Kitapları Dizisi No 2027 · Devlet Kitapları, 2026 · ISBN 978-975-11-8046-9. Slaytlardaki “Kitap s. …” etiketleri bu baskının sayfalarıdır.</a:t>
            </a:r>
          </a:p>
        </p:txBody>
      </p:sp>
      <p:sp>
        <p:nvSpPr>
          <p:cNvPr id="7" name="Rounded Rectangle 6"/>
          <p:cNvSpPr/>
          <p:nvPr/>
        </p:nvSpPr>
        <p:spPr>
          <a:xfrm>
            <a:off x="502920" y="2916936"/>
            <a:ext cx="11185855" cy="1143000"/>
          </a:xfrm>
          <a:prstGeom prst="roundRect">
            <a:avLst>
              <a:gd name="adj" fmla="val 8000"/>
            </a:avLst>
          </a:prstGeom>
          <a:solidFill>
            <a:srgbClr val="F0F0F0"/>
          </a:solidFill>
          <a:ln>
            <a:noFill/>
          </a:ln>
          <a:effectLst/>
        </p:spPr>
        <p:txBody>
          <a:bodyPr rtlCol="0" anchor="t" wrap="square" lIns="128016" rIns="128016" tIns="73152" bIns="73152">
            <a:noAutofit/>
          </a:bodyPr>
          <a:lstStyle/>
          <a:p>
            <a:pPr algn="l">
              <a:spcBef>
                <a:spcPts val="0"/>
              </a:spcBef>
              <a:spcAft>
                <a:spcPts val="0"/>
              </a:spcAft>
            </a:pPr>
            <a:r>
              <a:rPr lang="tr-TR" sz="1650" b="1" i="0">
                <a:solidFill>
                  <a:srgbClr val="262626"/>
                </a:solidFill>
                <a:latin typeface="Calibri"/>
              </a:rPr>
              <a:t>Öğretim programı ve etkinlikler.</a:t>
            </a:r>
            <a:r>
              <a:rPr lang="tr-TR" sz="1650" b="0" i="0">
                <a:solidFill>
                  <a:srgbClr val="262626"/>
                </a:solidFill>
                <a:latin typeface="Calibri"/>
              </a:rPr>
              <a:t> Coğrafya dersi öğretim programı (2026 nüshası): Talim ve Terbiye Kurulunun 23.05.2024 tarihli ve 20 sayılı kararıyla kabul edilen, 13.05.2026 tarihli ve 53 sayılı kararıyla güncellenen program. Etkinliklerin bir bölümü MEB Ortaöğretim Genel Müdürlüğünün OGM Materyal platformundaki etkileşimli etkinliklerle paralel kurulmuştur.</a:t>
            </a:r>
          </a:p>
        </p:txBody>
      </p:sp>
      <p:sp>
        <p:nvSpPr>
          <p:cNvPr id="8" name="Rounded Rectangle 7"/>
          <p:cNvSpPr/>
          <p:nvPr/>
        </p:nvSpPr>
        <p:spPr>
          <a:xfrm>
            <a:off x="502920" y="4187952"/>
            <a:ext cx="11185855" cy="1371600"/>
          </a:xfrm>
          <a:prstGeom prst="roundRect">
            <a:avLst>
              <a:gd name="adj" fmla="val 8000"/>
            </a:avLst>
          </a:prstGeom>
          <a:solidFill>
            <a:srgbClr val="F0F0F0"/>
          </a:solidFill>
          <a:ln>
            <a:noFill/>
          </a:ln>
          <a:effectLst/>
        </p:spPr>
        <p:txBody>
          <a:bodyPr rtlCol="0" anchor="t" wrap="square" lIns="128016" rIns="128016" tIns="73152" bIns="73152">
            <a:noAutofit/>
          </a:bodyPr>
          <a:lstStyle/>
          <a:p>
            <a:pPr algn="l">
              <a:spcBef>
                <a:spcPts val="0"/>
              </a:spcBef>
              <a:spcAft>
                <a:spcPts val="0"/>
              </a:spcAft>
            </a:pPr>
            <a:r>
              <a:rPr lang="tr-TR" sz="1700" b="1" i="0">
                <a:solidFill>
                  <a:srgbClr val="262626"/>
                </a:solidFill>
                <a:latin typeface="Calibri"/>
              </a:rPr>
              <a:t>Haklar ve lisans.</a:t>
            </a:r>
            <a:r>
              <a:rPr lang="tr-TR" sz="1700" b="0" i="0">
                <a:solidFill>
                  <a:srgbClr val="262626"/>
                </a:solidFill>
                <a:latin typeface="Calibri"/>
              </a:rPr>
              <a:t> Ders kitabından ve OGM Materyal'den alınan metin, soru ve görsellerin hakları Millî Eğitim Bakanlığına aittir; eğitim ve öğretim amacıyla, kaynak gösterilerek alıntılanmıştır (5846 sayılı Fikir ve Sanat Eserleri Kanunu md. 34). Sunumun tasarımı, ders akışı, etkinlik kurgusu, örnek cevaplar ve öğretmen notları okulapp.org'un özgün katkısıdır; yalnız bu katkılar CC BY 4.0 lisansıyla paylaşılır. Resmî bir Bakanlık materyali değildir.</a:t>
            </a:r>
          </a:p>
        </p:txBody>
      </p:sp>
      <p:sp>
        <p:nvSpPr>
          <p:cNvPr id="9" name="TextBox 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0" name="TextBox 9"/>
          <p:cNvSpPr txBox="1"/>
          <p:nvPr/>
        </p:nvSpPr>
        <p:spPr>
          <a:xfrm>
            <a:off x="8503920" y="6437376"/>
            <a:ext cx="32918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okulapp.org/cografya · sürüm 2026.10</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GNL-COG9-SN-U4 — 27. hafta · Nüfus Politikaları (II) (slayt 310-345)</dc:title>
  <dc:subject>9. Sınıf Coğrafya ders sunumu. Kaynak: Coğrafya 9. Sınıf Ders Kitabı (MEB, 2026-2027 baskısı) ve 2026 öğretim programı. okulapp.org/cografya</dc:subject>
  <dc:creator>okulapp.org</dc:creator>
  <cp:keywords/>
  <dc:description>Kitaptan ve OGM Materyal'den alınan metin, soru ve görsellerin hakları MEB'e aittir (5846 sayılı Kanun md. 34 kapsamında kaynak gösterilerek alıntı). Özgün katkılar CC BY 4.0 — okulapp.org</dc:description>
  <cp:lastModifiedBy>okulapp.org</cp:lastModifiedBy>
  <cp:revision>1</cp:revision>
  <dcterms:created xsi:type="dcterms:W3CDTF">2013-01-27T09:14:16Z</dcterms:created>
  <dcterms:modified xsi:type="dcterms:W3CDTF">2013-01-27T09:15:58Z</dcterms:modified>
  <cp:category>Ders materyali</cp:category>
  <dc:language>tr-TR</dc:language>
</cp:coreProperties>
</file>