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346.xml" ContentType="application/vnd.openxmlformats-officedocument.presentationml.notesSlide+xml"/>
  <Override PartName="/ppt/notesSlides/notesSlide347.xml" ContentType="application/vnd.openxmlformats-officedocument.presentationml.notesSlide+xml"/>
  <Override PartName="/ppt/notesSlides/notesSlide348.xml" ContentType="application/vnd.openxmlformats-officedocument.presentationml.notesSlide+xml"/>
  <Override PartName="/ppt/notesSlides/notesSlide349.xml" ContentType="application/vnd.openxmlformats-officedocument.presentationml.notesSlide+xml"/>
  <Override PartName="/ppt/notesSlides/notesSlide35.xml" ContentType="application/vnd.openxmlformats-officedocument.presentationml.notesSlide+xml"/>
  <Override PartName="/ppt/notesSlides/notesSlide350.xml" ContentType="application/vnd.openxmlformats-officedocument.presentationml.notesSlide+xml"/>
  <Override PartName="/ppt/notesSlides/notesSlide351.xml" ContentType="application/vnd.openxmlformats-officedocument.presentationml.notesSlide+xml"/>
  <Override PartName="/ppt/notesSlides/notesSlide352.xml" ContentType="application/vnd.openxmlformats-officedocument.presentationml.notesSlide+xml"/>
  <Override PartName="/ppt/notesSlides/notesSlide353.xml" ContentType="application/vnd.openxmlformats-officedocument.presentationml.notesSlide+xml"/>
  <Override PartName="/ppt/notesSlides/notesSlide354.xml" ContentType="application/vnd.openxmlformats-officedocument.presentationml.notesSlide+xml"/>
  <Override PartName="/ppt/notesSlides/notesSlide355.xml" ContentType="application/vnd.openxmlformats-officedocument.presentationml.notesSlide+xml"/>
  <Override PartName="/ppt/notesSlides/notesSlide356.xml" ContentType="application/vnd.openxmlformats-officedocument.presentationml.notesSlide+xml"/>
  <Override PartName="/ppt/notesSlides/notesSlide357.xml" ContentType="application/vnd.openxmlformats-officedocument.presentationml.notesSlide+xml"/>
  <Override PartName="/ppt/notesSlides/notesSlide358.xml" ContentType="application/vnd.openxmlformats-officedocument.presentationml.notesSlide+xml"/>
  <Override PartName="/ppt/notesSlides/notesSlide359.xml" ContentType="application/vnd.openxmlformats-officedocument.presentationml.notesSlide+xml"/>
  <Override PartName="/ppt/notesSlides/notesSlide360.xml" ContentType="application/vnd.openxmlformats-officedocument.presentationml.notesSlide+xml"/>
  <Override PartName="/ppt/notesSlides/notesSlide361.xml" ContentType="application/vnd.openxmlformats-officedocument.presentationml.notesSlide+xml"/>
  <Override PartName="/ppt/notesSlides/notesSlide362.xml" ContentType="application/vnd.openxmlformats-officedocument.presentationml.notesSlide+xml"/>
  <Override PartName="/ppt/notesSlides/notesSlide363.xml" ContentType="application/vnd.openxmlformats-officedocument.presentationml.notesSlide+xml"/>
  <Override PartName="/ppt/notesSlides/notesSlide364.xml" ContentType="application/vnd.openxmlformats-officedocument.presentationml.notesSlide+xml"/>
  <Override PartName="/ppt/notesSlides/notesSlide365.xml" ContentType="application/vnd.openxmlformats-officedocument.presentationml.notesSlide+xml"/>
  <Override PartName="/ppt/notesSlides/notesSlide366.xml" ContentType="application/vnd.openxmlformats-officedocument.presentationml.notesSlide+xml"/>
  <Override PartName="/ppt/notesSlides/notesSlide367.xml" ContentType="application/vnd.openxmlformats-officedocument.presentationml.notesSlide+xml"/>
  <Override PartName="/ppt/notesSlides/notesSlide368.xml" ContentType="application/vnd.openxmlformats-officedocument.presentationml.notesSlide+xml"/>
  <Override PartName="/ppt/notesSlides/notesSlide369.xml" ContentType="application/vnd.openxmlformats-officedocument.presentationml.notesSlide+xml"/>
  <Override PartName="/ppt/notesSlides/notesSlide370.xml" ContentType="application/vnd.openxmlformats-officedocument.presentationml.notesSlide+xml"/>
  <Override PartName="/ppt/notesSlides/notesSlide371.xml" ContentType="application/vnd.openxmlformats-officedocument.presentationml.notesSlide+xml"/>
  <Override PartName="/ppt/notesSlides/notesSlide372.xml" ContentType="application/vnd.openxmlformats-officedocument.presentationml.notesSlide+xml"/>
  <Override PartName="/ppt/notesSlides/notesSlide373.xml" ContentType="application/vnd.openxmlformats-officedocument.presentationml.notesSlide+xml"/>
  <Override PartName="/ppt/notesSlides/notesSlide374.xml" ContentType="application/vnd.openxmlformats-officedocument.presentationml.notesSlide+xml"/>
  <Override PartName="/ppt/notesSlides/notesSlide375.xml" ContentType="application/vnd.openxmlformats-officedocument.presentationml.notesSlide+xml"/>
  <Override PartName="/ppt/notesSlides/notesSlide376.xml" ContentType="application/vnd.openxmlformats-officedocument.presentationml.notesSlide+xml"/>
  <Override PartName="/ppt/notesSlides/notesSlide377.xml" ContentType="application/vnd.openxmlformats-officedocument.presentationml.notesSlide+xml"/>
  <Override PartName="/ppt/notesSlides/notesSlide378.xml" ContentType="application/vnd.openxmlformats-officedocument.presentationml.notesSlide+xml"/>
  <Override PartName="/ppt/notesSlides/notesSlide37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601" r:id="rId353"/>
    <p:sldId id="602" r:id="rId354"/>
    <p:sldId id="603" r:id="rId355"/>
    <p:sldId id="604" r:id="rId356"/>
    <p:sldId id="605" r:id="rId357"/>
    <p:sldId id="606" r:id="rId358"/>
    <p:sldId id="607" r:id="rId359"/>
    <p:sldId id="608" r:id="rId360"/>
    <p:sldId id="609" r:id="rId361"/>
    <p:sldId id="610" r:id="rId362"/>
    <p:sldId id="611" r:id="rId363"/>
    <p:sldId id="612" r:id="rId364"/>
    <p:sldId id="613" r:id="rId365"/>
    <p:sldId id="614" r:id="rId366"/>
    <p:sldId id="615" r:id="rId367"/>
    <p:sldId id="616" r:id="rId368"/>
    <p:sldId id="617" r:id="rId369"/>
    <p:sldId id="618" r:id="rId370"/>
    <p:sldId id="619" r:id="rId371"/>
    <p:sldId id="620" r:id="rId372"/>
    <p:sldId id="621" r:id="rId373"/>
    <p:sldId id="622" r:id="rId374"/>
    <p:sldId id="623" r:id="rId375"/>
    <p:sldId id="624" r:id="rId376"/>
    <p:sldId id="625" r:id="rId377"/>
    <p:sldId id="626" r:id="rId378"/>
    <p:sldId id="627" r:id="rId379"/>
    <p:sldId id="628" r:id="rId380"/>
    <p:sldId id="629" r:id="rId381"/>
    <p:sldId id="630" r:id="rId382"/>
    <p:sldId id="631" r:id="rId383"/>
    <p:sldId id="632" r:id="rId384"/>
    <p:sldId id="633" r:id="rId385"/>
    <p:sldId id="634" r:id="rId386"/>
    <p:sldId id="635" r:id="rId42"/>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42" Type="http://schemas.openxmlformats.org/officeDocument/2006/relationships/slide" Target="slides/slide35.xml"/><Relationship Id="rId353" Type="http://schemas.openxmlformats.org/officeDocument/2006/relationships/slide" Target="slides/slide1.xml"/><Relationship Id="rId354" Type="http://schemas.openxmlformats.org/officeDocument/2006/relationships/slide" Target="slides/slide2.xml"/><Relationship Id="rId355" Type="http://schemas.openxmlformats.org/officeDocument/2006/relationships/slide" Target="slides/slide3.xml"/><Relationship Id="rId356" Type="http://schemas.openxmlformats.org/officeDocument/2006/relationships/slide" Target="slides/slide4.xml"/><Relationship Id="rId357" Type="http://schemas.openxmlformats.org/officeDocument/2006/relationships/slide" Target="slides/slide5.xml"/><Relationship Id="rId358" Type="http://schemas.openxmlformats.org/officeDocument/2006/relationships/slide" Target="slides/slide6.xml"/><Relationship Id="rId359" Type="http://schemas.openxmlformats.org/officeDocument/2006/relationships/slide" Target="slides/slide7.xml"/><Relationship Id="rId360" Type="http://schemas.openxmlformats.org/officeDocument/2006/relationships/slide" Target="slides/slide8.xml"/><Relationship Id="rId361" Type="http://schemas.openxmlformats.org/officeDocument/2006/relationships/slide" Target="slides/slide9.xml"/><Relationship Id="rId362" Type="http://schemas.openxmlformats.org/officeDocument/2006/relationships/slide" Target="slides/slide10.xml"/><Relationship Id="rId363" Type="http://schemas.openxmlformats.org/officeDocument/2006/relationships/slide" Target="slides/slide11.xml"/><Relationship Id="rId364" Type="http://schemas.openxmlformats.org/officeDocument/2006/relationships/slide" Target="slides/slide12.xml"/><Relationship Id="rId365" Type="http://schemas.openxmlformats.org/officeDocument/2006/relationships/slide" Target="slides/slide13.xml"/><Relationship Id="rId366" Type="http://schemas.openxmlformats.org/officeDocument/2006/relationships/slide" Target="slides/slide14.xml"/><Relationship Id="rId367" Type="http://schemas.openxmlformats.org/officeDocument/2006/relationships/slide" Target="slides/slide15.xml"/><Relationship Id="rId368" Type="http://schemas.openxmlformats.org/officeDocument/2006/relationships/slide" Target="slides/slide16.xml"/><Relationship Id="rId369" Type="http://schemas.openxmlformats.org/officeDocument/2006/relationships/slide" Target="slides/slide17.xml"/><Relationship Id="rId370" Type="http://schemas.openxmlformats.org/officeDocument/2006/relationships/slide" Target="slides/slide18.xml"/><Relationship Id="rId371" Type="http://schemas.openxmlformats.org/officeDocument/2006/relationships/slide" Target="slides/slide19.xml"/><Relationship Id="rId372" Type="http://schemas.openxmlformats.org/officeDocument/2006/relationships/slide" Target="slides/slide20.xml"/><Relationship Id="rId373" Type="http://schemas.openxmlformats.org/officeDocument/2006/relationships/slide" Target="slides/slide21.xml"/><Relationship Id="rId374" Type="http://schemas.openxmlformats.org/officeDocument/2006/relationships/slide" Target="slides/slide22.xml"/><Relationship Id="rId375" Type="http://schemas.openxmlformats.org/officeDocument/2006/relationships/slide" Target="slides/slide23.xml"/><Relationship Id="rId376" Type="http://schemas.openxmlformats.org/officeDocument/2006/relationships/slide" Target="slides/slide24.xml"/><Relationship Id="rId377" Type="http://schemas.openxmlformats.org/officeDocument/2006/relationships/slide" Target="slides/slide25.xml"/><Relationship Id="rId378" Type="http://schemas.openxmlformats.org/officeDocument/2006/relationships/slide" Target="slides/slide26.xml"/><Relationship Id="rId379" Type="http://schemas.openxmlformats.org/officeDocument/2006/relationships/slide" Target="slides/slide27.xml"/><Relationship Id="rId380" Type="http://schemas.openxmlformats.org/officeDocument/2006/relationships/slide" Target="slides/slide28.xml"/><Relationship Id="rId381" Type="http://schemas.openxmlformats.org/officeDocument/2006/relationships/slide" Target="slides/slide29.xml"/><Relationship Id="rId382" Type="http://schemas.openxmlformats.org/officeDocument/2006/relationships/slide" Target="slides/slide30.xml"/><Relationship Id="rId383" Type="http://schemas.openxmlformats.org/officeDocument/2006/relationships/slide" Target="slides/slide31.xml"/><Relationship Id="rId384" Type="http://schemas.openxmlformats.org/officeDocument/2006/relationships/slide" Target="slides/slide32.xml"/><Relationship Id="rId385" Type="http://schemas.openxmlformats.org/officeDocument/2006/relationships/slide" Target="slides/slide33.xml"/><Relationship Id="rId386"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3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3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3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3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3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3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3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3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3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3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3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3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3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sonu ölçme sorularının yapısını göstermek; hangi soruların derste, hangilerinin evde çözüleceğini söylemek.</a:t>
            </a:r>
          </a:p>
          <a:p/>
          <a:p>
            <a:r>
              <a:t>SÜRE: 27. haftanın 'Ünite ölçme soruları seçmece (s. 166-169)' aşaması: 8 dakika. Ders planı bu bölüme 'ünite sonu' diye atıf yapar.</a:t>
            </a:r>
          </a:p>
          <a:p/>
          <a:p>
            <a:r>
              <a:t>NASIL: Derste 4. soru (tablo ve grafik; OGM Materyal'de aynı soru etkileşimli olarak vardır) ve 7. soru (Katar piramidi) birlikte çözülür. 1-3 (İsveç), 5-6, 8-9 ve 11-12 (Amazon) ev çalışmasıdır; 10. soru isteğe bağlıdır (27. hafta ders planı ve ev çalışması). Cevapları bu bölümün cevap slaytlarındadır, kontrol zamanını öğretmen belirler; derste süre kalırsa öğretmen 5-6 ya da 8-9'u sınıfta da açabilir. Her sorunun cevabı ya da örnek cevabı sorunun hemen ardındaki slayttadır: geçmeden önce öğrencilerin kendi cevabını yazmasını bekleyin. Kitaptaki 'daha fazla soru' karekodu derste kullanılmaz (öğrenci telefonu kullanılmaz).</a:t>
            </a:r>
          </a:p>
          <a:p/>
          <a:p>
            <a:r>
              <a:t>KAYNAK: Kitap s. 166-169. Kitabın girişi: 'Bu testte cevaplamanız için farklı soru çeşitlerinden oluşan toplam 12 soru verilmiştir.' Sayfalarda 1'den 12'ye numaralı 12 soru vardır; 4, 7 ve 11. sorular işaretleme (✓) sorusudur. 'Daha fazla soruya ulaşmak için testin sonunda yer alan karekodu okutunuz.' — derste kullanılmaz.</a:t>
            </a:r>
          </a:p>
          <a:p/>
          <a:p>
            <a:r>
              <a:t>NOT: Kartların rengi öğrenme çıktısıdır: 1-3 ve 10 nüfus politikaları (COĞ.9.4.4), 4-6 nüfusun değişimi (COĞ.9.4.1; doğurganlık ve gelişmişlik COĞ.9.4.3 ile bağlı), 7-9 nüfus piramidi (COĞ.9.4.3; 8-9 COĞ.9.4.4), 11-12 göç (COĞ.9.4.2). OGM Materyal: 4. soru = 61284 (katalog 152 = 157); diğer sorular için ayrı OGM uygulaması yoktur.</a:t>
            </a:r>
          </a:p>
        </p:txBody>
      </p:sp>
      <p:sp>
        <p:nvSpPr>
          <p:cNvPr id="4" name="Slide Number Placeholder 3"/>
          <p:cNvSpPr>
            <a:spLocks noGrp="1"/>
          </p:cNvSpPr>
          <p:nvPr>
            <p:ph type="sldNum" idx="5" sz="quarter"/>
          </p:nvPr>
        </p:nvSpPr>
        <p:spPr/>
      </p:sp>
    </p:spTree>
  </p:cSld>
  <p:clrMapOvr>
    <a:masterClrMapping/>
  </p:clrMapOvr>
</p:notes>
</file>

<file path=ppt/notesSlides/notesSlide3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1-3. soruların dayandığı metni okumak: İsveç'in nüfus artış hızını yükseltme politikasının temeli ve uygulamaları.</a:t>
            </a:r>
          </a:p>
          <a:p/>
          <a:p>
            <a:r>
              <a:t>NASIL: Metni iki öğrenciye okutun. İlk paragrafta politikanın üç temelini (ailenin önemi ve ekonomik güvenliği, çocuk hakları, cinsiyet eşitliği), ikinci paragrafta devletin sağladığı olanakları buldurun. Kısa soru: 'İsveç hangi tür nüfus politikası uygular?'</a:t>
            </a:r>
          </a:p>
          <a:p/>
          <a:p>
            <a:r>
              <a:t>BEKLENEN CEVAP: Nüfus artış hızını artırma politikası: kitap s. 160'ta İsveç, Almanya ve Japonya bu politikayı uygulayan gelişmiş ülkeler arasında sayılır.</a:t>
            </a:r>
          </a:p>
          <a:p/>
          <a:p>
            <a:r>
              <a:t>KAYNAK: Kitap s. 166 (yönerge ve metin birebir), s. 160 ('Nüfus Artış Hızını Artırma').</a:t>
            </a:r>
          </a:p>
          <a:p/>
          <a:p>
            <a:r>
              <a:t>NOT: Kitabın yönergesi 'grafiğe göre' der; 1-3. sorular asıl olarak metne dayanır, grafik metnin son cümlesini destekler (sonraki slayt).</a:t>
            </a:r>
          </a:p>
        </p:txBody>
      </p:sp>
      <p:sp>
        <p:nvSpPr>
          <p:cNvPr id="4" name="Slide Number Placeholder 3"/>
          <p:cNvSpPr>
            <a:spLocks noGrp="1"/>
          </p:cNvSpPr>
          <p:nvPr>
            <p:ph type="sldNum" idx="5" sz="quarter"/>
          </p:nvPr>
        </p:nvSpPr>
        <p:spPr/>
      </p:sp>
    </p:spTree>
  </p:cSld>
  <p:clrMapOvr>
    <a:masterClrMapping/>
  </p:clrMapOvr>
</p:notes>
</file>

<file path=ppt/notesSlides/notesSlide3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İsveç'in 1997-2022 nüfus artış oranı grafiğini okumak; grafiğin metnin son cümlesini desteklediğini görmek.</a:t>
            </a:r>
          </a:p>
          <a:p/>
          <a:p>
            <a:r>
              <a:t>NASIL: Eksenleri okutun (yatay: yıllar, dikey: nüfus artış oranı). Sağdaki iki soruyu sözlü sorun.</a:t>
            </a:r>
          </a:p>
          <a:p/>
          <a:p>
            <a:r>
              <a:t>BEKLENEN CEVAP: 1) En düşük 1997-1999'da (yaklaşık 0,1); en yüksek 2016-2017'de (yaklaşık 1,3); 2018'den sonra düşmüş, 2022'de yaklaşık 0,7 (değerler grafikten okunur). 2) Evet: 2000'li yıllardan itibaren oran genel olarak yükselmiş, 2022 değeri 1997-1999 değerlerinin çok üstündedir; metin 'son 20 yılda nüfus artış hızını yükseltmeyi başarmıştır' der.</a:t>
            </a:r>
          </a:p>
          <a:p/>
          <a:p>
            <a:r>
              <a:t>KAYNAK: Kitap s. 166 grafiği (kırpıldı; künye alttaki satırda birebir). Okumalar grafiğin 300 dpi görüntüsünden yapılmıştır (işaretler 0,1 aralıklıdır).</a:t>
            </a:r>
          </a:p>
          <a:p/>
          <a:p>
            <a:r>
              <a:t>NOT: Dikey eksenin birimi kitapta '‰' yazılıdır. s. 168'deki Japonya grafiğinde aynı birimin s. 156 tablosuyla çeliştiği görülür (o slaytın notu); bu grafikte birim teyit edilemedi. 1-3. soruların cevabı birime bağlı değildir: değerleri birim vurgulamadan okutun.</a:t>
            </a:r>
          </a:p>
        </p:txBody>
      </p:sp>
      <p:sp>
        <p:nvSpPr>
          <p:cNvPr id="4" name="Slide Number Placeholder 3"/>
          <p:cNvSpPr>
            <a:spLocks noGrp="1"/>
          </p:cNvSpPr>
          <p:nvPr>
            <p:ph type="sldNum" idx="5" sz="quarter"/>
          </p:nvPr>
        </p:nvSpPr>
        <p:spPr/>
      </p:sp>
    </p:spTree>
  </p:cSld>
  <p:clrMapOvr>
    <a:masterClrMapping/>
  </p:clrMapOvr>
</p:notes>
</file>

<file path=ppt/notesSlides/notesSlide3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Metinden çıkarım: nüfus artış hızını yükseltmeye yönelik uygulamaları ayırt etmek.</a:t>
            </a:r>
          </a:p>
          <a:p/>
          <a:p>
            <a:r>
              <a:t>NASIL: Öncülleri tek tek metinde aratın: 'Metinde var mı? Yoksa nüfus artışını artırır mı, azaltır mı?' Metin iki slayt öncedir (kitap s. 166).</a:t>
            </a:r>
          </a:p>
          <a:p/>
          <a:p>
            <a:r>
              <a:t>BEKLENEN CEVAP: C) II ve III.</a:t>
            </a:r>
          </a:p>
          <a:p/>
          <a:p>
            <a:r>
              <a:t>KAYNAK: Kitap s. 166 (soru, öncüller ve seçenekler birebir).</a:t>
            </a:r>
          </a:p>
        </p:txBody>
      </p:sp>
      <p:sp>
        <p:nvSpPr>
          <p:cNvPr id="4" name="Slide Number Placeholder 3"/>
          <p:cNvSpPr>
            <a:spLocks noGrp="1"/>
          </p:cNvSpPr>
          <p:nvPr>
            <p:ph type="sldNum" idx="5" sz="quarter"/>
          </p:nvPr>
        </p:nvSpPr>
        <p:spPr/>
      </p:sp>
    </p:spTree>
  </p:cSld>
  <p:clrMapOvr>
    <a:masterClrMapping/>
  </p:clrMapOvr>
</p:notes>
</file>

<file path=ppt/notesSlides/notesSlide3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I ve IV'ün hangi politika türüne yakıştığını sorun: nüfus artış hızını azaltma (kitap s. 160: Afganistan, Pakistan, Hindistan örnekleri).</a:t>
            </a:r>
          </a:p>
          <a:p/>
          <a:p>
            <a:r>
              <a:t>BEKLENEN CEVAP: C) II ve III. II: metinde 'ücretsiz sağlık hizmeti ve diş bakımı'; III: 'çocuklara kreşte gündüz bakım hizmeti'. I (aile planlaması ve doğum kontrolü) ve IV (evlenme yaşının yükseltilmesi) doğumları azaltır; nüfus artış hızını düşürmeye yöneliktir.</a:t>
            </a:r>
          </a:p>
          <a:p/>
          <a:p>
            <a:r>
              <a:t>KAYNAK: Kitap s. 160, 166. I ve IV'ün doğumları azalttığı bilgisi bilimseldir; kitapta bu ifadeyle yok.</a:t>
            </a:r>
          </a:p>
        </p:txBody>
      </p:sp>
      <p:sp>
        <p:nvSpPr>
          <p:cNvPr id="4" name="Slide Number Placeholder 3"/>
          <p:cNvSpPr>
            <a:spLocks noGrp="1"/>
          </p:cNvSpPr>
          <p:nvPr>
            <p:ph type="sldNum" idx="5" sz="quarter"/>
          </p:nvPr>
        </p:nvSpPr>
        <p:spPr/>
      </p:sp>
    </p:spTree>
  </p:cSld>
  <p:clrMapOvr>
    <a:masterClrMapping/>
  </p:clrMapOvr>
</p:notes>
</file>

<file path=ppt/notesSlides/notesSlide3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Metindeki uygulamalardan cinsiyet eşitliğiyle ilgili olanı bulmak.</a:t>
            </a:r>
          </a:p>
          <a:p/>
          <a:p>
            <a:r>
              <a:t>NASIL: 'Babalar' kelimesinden yola çıkın: 'Metinde babaya yönelik hangi uygulama var?' İkili düşünme 1 dakika.</a:t>
            </a:r>
          </a:p>
          <a:p/>
          <a:p>
            <a:r>
              <a:t>BEKLENEN CEVAP: Örnek cevap sonraki slaytta: hem anneye hem babaya ücretli doğum izni (60 günü zorunlu).</a:t>
            </a:r>
          </a:p>
          <a:p/>
          <a:p>
            <a:r>
              <a:t>KAYNAK: Kitap s. 166 (soru ve metin birebir).</a:t>
            </a:r>
          </a:p>
        </p:txBody>
      </p:sp>
      <p:sp>
        <p:nvSpPr>
          <p:cNvPr id="4" name="Slide Number Placeholder 3"/>
          <p:cNvSpPr>
            <a:spLocks noGrp="1"/>
          </p:cNvSpPr>
          <p:nvPr>
            <p:ph type="sldNum" idx="5" sz="quarter"/>
          </p:nvPr>
        </p:nvSpPr>
        <p:spPr/>
      </p:sp>
    </p:spTree>
  </p:cSld>
  <p:clrMapOvr>
    <a:masterClrMapping/>
  </p:clrMapOvr>
</p:notes>
</file>

<file path=ppt/notesSlides/notesSlide3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sorunun örnek cevabı.</a:t>
            </a:r>
          </a:p>
          <a:p/>
          <a:p>
            <a:r>
              <a:t>NASIL: Cevabı metindeki kalın yazılı bölümle gösterin. 'İzin neden babaya da veriliyor, neden bir kısmı zorunlu?' sorusunu kısa tartıştırın.</a:t>
            </a:r>
          </a:p>
          <a:p/>
          <a:p>
            <a:r>
              <a:t>BEKLENEN CEVAP: Doğum sonrasında hem anneye hem babaya ücretli izin verilmesi (60 günü zorunlu izin). İzin babaya da verildiği için babalar bebeğin bakımını üstlenir; bakım yükü anne ile baba arasında paylaşılır, anne çalışma hayatından kopmaz. Bu, politikanın dayandığı cinsiyet eşitliği temeliyle uyumludur.</a:t>
            </a:r>
          </a:p>
          <a:p/>
          <a:p>
            <a:r>
              <a:t>KAYNAK: Kitap s. 166 (İsveç’in uyguladığı nüfus politikası; ailenin önemi ve ekonomik güvenliği, çocuk hakları ve cinsiyet eşitliği temeli üzerine oturtulmuştur.), s. 160 (Gelişmiş ülkelerde eğitim seviyesi, kentleşme oranı ve kadınların iş hayatına katılımının yüksek olması doğum oranlarının azalmasına neden olur.). Bakım yükünün paylaşılmasına ilişkin açıklama bilimseldir;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3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Politikanın merkezindeki kurumu bulmak.</a:t>
            </a:r>
          </a:p>
          <a:p/>
          <a:p>
            <a:r>
              <a:t>NASIL: 'Metinde en çok hangi kurum geçiyor? Uygulamalar kime yönelik?' İlk paragrafı yeniden okutun.</a:t>
            </a:r>
          </a:p>
          <a:p/>
          <a:p>
            <a:r>
              <a:t>BEKLENEN CEVAP: Örnek cevap sonraki slaytta: aile.</a:t>
            </a:r>
          </a:p>
          <a:p/>
          <a:p>
            <a:r>
              <a:t>KAYNAK: Kitap s. 166 (soru ve metin birebir).</a:t>
            </a:r>
          </a:p>
        </p:txBody>
      </p:sp>
      <p:sp>
        <p:nvSpPr>
          <p:cNvPr id="4" name="Slide Number Placeholder 3"/>
          <p:cNvSpPr>
            <a:spLocks noGrp="1"/>
          </p:cNvSpPr>
          <p:nvPr>
            <p:ph type="sldNum" idx="5" sz="quarter"/>
          </p:nvPr>
        </p:nvSpPr>
        <p:spPr/>
      </p:sp>
    </p:spTree>
  </p:cSld>
  <p:clrMapOvr>
    <a:masterClrMapping/>
  </p:clrMapOvr>
</p:notes>
</file>

<file path=ppt/notesSlides/notesSlide3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sorunun örnek cevabı.</a:t>
            </a:r>
          </a:p>
          <a:p/>
          <a:p>
            <a:r>
              <a:t>NASIL: Cevabı metindeki iki ifadeyle kanıtlatın; uygulamaların her birinin aileyi nasıl desteklediğini sorun.</a:t>
            </a:r>
          </a:p>
          <a:p/>
          <a:p>
            <a:r>
              <a:t>BEKLENEN CEVAP: Aile. Metin politikayı 'aile hayatı ve çocukların refahını merkeze alan' ve 'ailenin önemi ve ekonomik güvenliği' temeline oturtur; uygulamaların çoğu (ebeveyn izni, ebeveyn ve çocuk yardımı, konut yardımı, kreşte gündüz bakım, ücretsiz okul öncesi eğitim) aileyi destekler.</a:t>
            </a:r>
          </a:p>
          <a:p/>
          <a:p>
            <a:r>
              <a:t>KAYNAK: Kitap s. 166.</a:t>
            </a:r>
          </a:p>
          <a:p/>
          <a:p>
            <a:r>
              <a:t>NOT: Değer: D2.1 Aile bütünlüğü (ders planı, 27. hafta).</a:t>
            </a:r>
          </a:p>
        </p:txBody>
      </p:sp>
      <p:sp>
        <p:nvSpPr>
          <p:cNvPr id="4" name="Slide Number Placeholder 3"/>
          <p:cNvSpPr>
            <a:spLocks noGrp="1"/>
          </p:cNvSpPr>
          <p:nvPr>
            <p:ph type="sldNum" idx="5" sz="quarter"/>
          </p:nvPr>
        </p:nvSpPr>
        <p:spPr/>
      </p:sp>
    </p:spTree>
  </p:cSld>
  <p:clrMapOvr>
    <a:masterClrMapping/>
  </p:clrMapOvr>
</p:notes>
</file>

<file path=ppt/notesSlides/notesSlide3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4-6. soruların tablosunu okumak: beş ülkenin 2024 nüfus göstergeleri.</a:t>
            </a:r>
          </a:p>
          <a:p/>
          <a:p>
            <a:r>
              <a:t>NASIL: Sütunları tanıtın: % yüzde, ‰ binde. Nüfus artış hızı nüfustaki toplam değişimdir (s. 141); doğal nüfus artışı doğum ve ölüm oranları arasındaki farka dayanır (s. 155). Kısa yoklama: 'Doğum oranı en yüksek ülke? Ölüm oranı en yüksek ülke? Ortalama ömrü en uzun ülke?'</a:t>
            </a:r>
          </a:p>
          <a:p/>
          <a:p>
            <a:r>
              <a:t>BEKLENEN CEVAP: Doğum oranı en yüksek Kamerun (34,7 ‰); ölüm oranı en yüksek Portekiz (10,9 ‰); ortalama ömrü en uzun Güney Kore (83,4).</a:t>
            </a:r>
          </a:p>
          <a:p/>
          <a:p>
            <a:r>
              <a:t>KAYNAK: Kitap s. 167 (yönerge ve tablo birebir; satırlar alıntı kilidinde). Tanımlar: s. 141 (Bir önceki döneme göre nüfustaki artış veya azalış oranıdır.) ve s. 155 (Sınırları belirli bir yerde, belirli bir dönemde doğum ve ölüm oranları arasındaki farka bağlı olarak nüfusta meydana gelen değişimdir.).</a:t>
            </a:r>
          </a:p>
          <a:p/>
          <a:p>
            <a:r>
              <a:t>NOT: Doğal nüfus artış hızı (%) ≈ (doğum oranı − ölüm oranı) ÷ 10: Kamerun (34,7 − 7,4) ÷ 10 = 2,73 ≈ 2,74 · Güney Kore (7,0 − 7,4) ÷ 10 = -0,04 ≈ -0,05 · Özbekistan (20,5 − 5,1) ÷ 10 = 1,54 · Portekiz (8,0 − 10,9) ÷ 10 = -0,29 · Arjantin (15,2 − 7,3) ÷ 10 = 0,79 ≈ 0,80 (küçük farklar yuvarlamadan). Doğurganlık hızı: bir kadının ortalama çocuk sayısı (bilimsel; kitap s. 163'te 'Kadın başına düşen doğum oranı' diye geçer).</a:t>
            </a:r>
          </a:p>
        </p:txBody>
      </p:sp>
      <p:sp>
        <p:nvSpPr>
          <p:cNvPr id="4" name="Slide Number Placeholder 3"/>
          <p:cNvSpPr>
            <a:spLocks noGrp="1"/>
          </p:cNvSpPr>
          <p:nvPr>
            <p:ph type="sldNum" idx="5" sz="quarter"/>
          </p:nvPr>
        </p:nvSpPr>
        <p:spPr/>
      </p:sp>
    </p:spTree>
  </p:cSld>
  <p:clrMapOvr>
    <a:masterClrMapping/>
  </p:clrMapOvr>
</p:notes>
</file>

<file path=ppt/notesSlides/notesSlide3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1950-2024 nüfus grafiğini okumak.</a:t>
            </a:r>
          </a:p>
          <a:p/>
          <a:p>
            <a:r>
              <a:t>NASIL: Lejantla çizgileri eşleştirin. Üç soru: 'Hangi ülkenin çizgisi en dik yükseliyor? Hangisi neredeyse yatay? 1950'de en kalabalık ülke hangisi?'</a:t>
            </a:r>
          </a:p>
          <a:p/>
          <a:p>
            <a:r>
              <a:t>BEKLENEN CEVAP: Oransal olarak en hızlı artış Kamerun'da (yaklaşık 5 → 31 milyon); neredeyse yatay Portekiz (yaklaşık 8,5 → 10 milyon); 1950'de en kalabalık Güney Kore (yaklaşık 21 milyon). Değerler grafikten okunur.</a:t>
            </a:r>
          </a:p>
          <a:p/>
          <a:p>
            <a:r>
              <a:t>KAYNAK: Kitap s. 167 grafiği (kırpıldı). Okumalar kitap sayfasının vektör çiziminden ölçülmüştür.</a:t>
            </a:r>
          </a:p>
          <a:p/>
          <a:p>
            <a:r>
              <a:t>NOT: Kitap tutarsızlığı: grafikte Özbekistan çizgisi 2024'te yaklaşık 32-33 milyonda biter; tablo ise 36.520.593 der. Diğer dört ülkenin 2024 değeri tabloyla uyumludur. Lejantta ülke adı 'Ozbekistan' diye yazılmıştır (doğrusu Özbekistan). 4. sorunun cevabını değiştirmez.</a:t>
            </a:r>
          </a:p>
        </p:txBody>
      </p:sp>
      <p:sp>
        <p:nvSpPr>
          <p:cNvPr id="4" name="Slide Number Placeholder 3"/>
          <p:cNvSpPr>
            <a:spLocks noGrp="1"/>
          </p:cNvSpPr>
          <p:nvPr>
            <p:ph type="sldNum" idx="5" sz="quarter"/>
          </p:nvPr>
        </p:nvSpPr>
        <p:spPr/>
      </p:sp>
    </p:spTree>
  </p:cSld>
  <p:clrMapOvr>
    <a:masterClrMapping/>
  </p:clrMapOvr>
</p:notes>
</file>

<file path=ppt/notesSlides/notesSlide3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 ve grafikten yapılabilecek çıkarımları seçmek (OGM Materyal 61284 ile aynı soru).</a:t>
            </a:r>
          </a:p>
          <a:p/>
          <a:p>
            <a:r>
              <a:t>SÜRE: 27. haftanın ölçme aşamasında derste birlikte çözülür (yaklaşık 4 dakika).</a:t>
            </a:r>
          </a:p>
          <a:p/>
          <a:p>
            <a:r>
              <a:t>NASIL: Her ifade için önce 'Tabloya mı, grafiğe mi bakacağız?' diye sorun. 2 dakika bireysel işaretleme, sonra ikili karşılaştırma; sözcüler gerekçesini söyler. 'Verilen yıllar' grafiğin 1950-2024 aralığıdır. Tablo ve grafik önceki iki slayttadır (kitap s. 167).</a:t>
            </a:r>
          </a:p>
          <a:p/>
          <a:p>
            <a:r>
              <a:t>BEKLENEN CEVAP: İşaretlenecekler: 1 (Portekiz), 3 (göç), 4 (doğurganlık-ömür), 6 (Kamerun). İşaretlenmeyecekler: 2 (Arjantin), 5 (doğum-ölüm). Dayanaklar sonraki slaytta.</a:t>
            </a:r>
          </a:p>
          <a:p/>
          <a:p>
            <a:r>
              <a:t>KAYNAK: Kitap s. 167 (soru ve ifadeler birebir, kitaptaki sırayla; numaralar sunuma aittir). OGM Materyal 61284 (katalog 152 = 157).</a:t>
            </a:r>
          </a:p>
        </p:txBody>
      </p:sp>
      <p:sp>
        <p:nvSpPr>
          <p:cNvPr id="4" name="Slide Number Placeholder 3"/>
          <p:cNvSpPr>
            <a:spLocks noGrp="1"/>
          </p:cNvSpPr>
          <p:nvPr>
            <p:ph type="sldNum" idx="5" sz="quarter"/>
          </p:nvPr>
        </p:nvSpPr>
        <p:spPr/>
      </p:sp>
    </p:spTree>
  </p:cSld>
  <p:clrMapOvr>
    <a:masterClrMapping/>
  </p:clrMapOvr>
</p:notes>
</file>

<file path=ppt/notesSlides/notesSlide3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sorunun cevabı ve her ifadenin tablo ya da grafikteki dayanağı.</a:t>
            </a:r>
          </a:p>
          <a:p/>
          <a:p>
            <a:r>
              <a:t>NASIL: Her satırda dayanağı öğrenciye söyletin. 3. ifadede doğal artış ile nüfus artışı arasındaki farkın göç olduğunu, 4. ifadede bunun neden-sonuç değil bir ilişki olduğunu vurgulayın. 2. ifadenin grafikteki kanıtı sonraki slaytta.</a:t>
            </a:r>
          </a:p>
          <a:p/>
          <a:p>
            <a:r>
              <a:t>BEKLENEN CEVAP: 1 ✓ Portekiz'in çizgisi neredeyse yataydır (yaklaşık 8,5 → 10 milyon). 2 ✗ Oransal olarak en fazla artan Kamerun'dur (yaklaşık 5 → 31 milyon, 6 katından fazla); artış miktarında da Güney Kore (yaklaşık 21 → 52 milyon, +31) Arjantin'i (yaklaşık 17 → 47 milyon, +30) az farkla geçer. 3 ✓ Nüfus artış hızı doğal nüfus artış hızından büyükse aradaki fark göçle gelir: Güney Kore 0,21 − (-0,05) = +0,26; Portekiz -0,14 − (-0,29) = +0,15 → ikisi de (net) göç almıştır. 4 ✓ Doğurganlık sırası (Kamerun 4,44 &gt; Özbekistan 2,76 &gt; Arjantin 2,15 &gt; Portekiz 1,45 &gt; Güney Kore 1,12) ile ortalama ömür sırası (64,2 &lt; 76,2 &lt; 78,8 &lt; 81,9 &lt; 83,4) tam terstir; bu bir ilişkidir, neden-sonuç değildir: ikisi de gelişmişlik düzeyiyle ilişkilidir. 5 ✗ Doğum oranı en yüksek Kamerun'un ölüm oranı 7,4 ‰; doğum oranı düşük Portekiz'in ölüm oranı 10,9 ‰ (tablodaki en yüksek). 6 ✓ Kamerun'un nüfusu 6 katından fazla, Özbekistan'ınki yaklaşık 4, Portekiz'inki yaklaşık 1,2 katına çıkmıştır; 2024 tablosunda da 2,71 &gt; 1,43 &gt; -0,14.</a:t>
            </a:r>
          </a:p>
          <a:p/>
          <a:p>
            <a:r>
              <a:t>KAYNAK: Kitap s. 141 ve 155 (tanımlar), s. 167. Grafik değerleri kitap sayfasının vektör çiziminden okunmuştur (yaklaşık; sunum üretilirken yeniden ölçülür). OGM Materyal 61284: cevaplar aynıdır (doğru: Portekiz, göç, doğurganlık-ömür, Kamerun; yanlış: Arjantin, doğum-ölüm).</a:t>
            </a:r>
          </a:p>
          <a:p/>
          <a:p>
            <a:r>
              <a:t>NOT: OGM: 'Doğurganlık hızı arttıkça ortalama ömür süresi düşer' ifadesi OGM'de doğru sayılır; sunumda da işaretlenir ama ilişki olarak açıklanır (neden-sonuç değildir). OGM'nin Arjantin gerekçesindeki 'Kamerun yaklaşık altı-yedi katına' ifadesi, grafiğin çiziminden ölçülünce yaklaşık 6,3 kattır.</a:t>
            </a:r>
          </a:p>
        </p:txBody>
      </p:sp>
      <p:sp>
        <p:nvSpPr>
          <p:cNvPr id="4" name="Slide Number Placeholder 3"/>
          <p:cNvSpPr>
            <a:spLocks noGrp="1"/>
          </p:cNvSpPr>
          <p:nvPr>
            <p:ph type="sldNum" idx="5" sz="quarter"/>
          </p:nvPr>
        </p:nvSpPr>
        <p:spPr/>
      </p:sp>
    </p:spTree>
  </p:cSld>
  <p:clrMapOvr>
    <a:masterClrMapping/>
  </p:clrMapOvr>
</p:notes>
</file>

<file path=ppt/notesSlides/notesSlide3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2 ve 6. ifadelerin grafikteki kanıtını göstermek.</a:t>
            </a:r>
          </a:p>
          <a:p/>
          <a:p>
            <a:r>
              <a:t>NASIL: Grafik iki slayt öncedir (kitap s. 167). Tabloyu birlikte okuyun: 'Artış' sütunu miktarı, 'Kaç katı?' sütunu oranı gösterir. 'En fazla artan' iki türlü okunabilir; ikisinde de Arjantin değildir.</a:t>
            </a:r>
          </a:p>
          <a:p/>
          <a:p>
            <a:r>
              <a:t>BEKLENEN CEVAP: Miktar: Güney Kore ≈ +31,2 &gt; Arjantin ≈ +29,8 &gt; Kamerun ≈ +26,1 &gt; Özbekistan ≈ +24,9 &gt; Portekiz ≈ +1,7 milyon. Oran: Kamerun ≈ 6,3 &gt; Özbekistan ≈ 4,2 &gt; Arjantin ≈ 2,7 &gt; Güney Kore ≈ 2,5 &gt; Portekiz ≈ 1,2 katı. Tablodaki bütün değerler tek ondalıkla gösterilir; artış ve oran gösterilen sayılardan aynen hesaplanır.</a:t>
            </a:r>
          </a:p>
          <a:p/>
          <a:p>
            <a:r>
              <a:t>KAYNAK: Kitap s. 167 grafiği; değerler sayfanın vektör çiziminden okundu (1950 / 2024, milyon): Kamerun 4,9 / 31,0 · Güney Kore 20,9 / 52,1 · Özbekistan 7,7 / 32,6 · Portekiz 8,5 / 10,2 · Arjantin 17,2 / 47,0. Sunum her üretildiğinde yeniden ölçülür.</a:t>
            </a:r>
          </a:p>
          <a:p/>
          <a:p>
            <a:r>
              <a:t>NOT: * Özbekistan: grafik 2024'te yaklaşık 33 milyon, tablo 36,5 milyon (kitapta fark). Tablo değeri kullanılırsa artış yaklaşık +29 milyon ve 4,7 katı olur; Güney Kore yine ilk sıradadır, Arjantin yine en fazla artan değildir.</a:t>
            </a:r>
          </a:p>
        </p:txBody>
      </p:sp>
      <p:sp>
        <p:nvSpPr>
          <p:cNvPr id="4" name="Slide Number Placeholder 3"/>
          <p:cNvSpPr>
            <a:spLocks noGrp="1"/>
          </p:cNvSpPr>
          <p:nvPr>
            <p:ph type="sldNum" idx="5" sz="quarter"/>
          </p:nvPr>
        </p:nvSpPr>
        <p:spPr/>
      </p:sp>
    </p:spTree>
  </p:cSld>
  <p:clrMapOvr>
    <a:masterClrMapping/>
  </p:clrMapOvr>
</p:notes>
</file>

<file path=ppt/notesSlides/notesSlide3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Kamerun ile Güney Kore'nin nüfus artış hızı farkını demografik özelliklerle açıklamak.</a:t>
            </a:r>
          </a:p>
          <a:p/>
          <a:p>
            <a:r>
              <a:t>NASIL: İkililer iki satırı sütun sütun karşılaştırır: 'Hangi sütunda fark büyük, hangisinde fark yok?' Doğal artışı doğum − ölüm diye hesaplatın.</a:t>
            </a:r>
          </a:p>
          <a:p/>
          <a:p>
            <a:r>
              <a:t>BEKLENEN CEVAP: Örnek cevap sonraki slaytta.</a:t>
            </a:r>
          </a:p>
          <a:p/>
          <a:p>
            <a:r>
              <a:t>KAYNAK: Kitap s. 167 (soru birebir); demografik özellikler s. 140 (Demografik özellikler; nüfusun dağılışı, cinsiyet yapısı, eğitim durumu, yaş gruplarına göre dağılımı; doğum ve ölüm oranları ile göç bilgilerini içerir.).</a:t>
            </a:r>
          </a:p>
        </p:txBody>
      </p:sp>
      <p:sp>
        <p:nvSpPr>
          <p:cNvPr id="4" name="Slide Number Placeholder 3"/>
          <p:cNvSpPr>
            <a:spLocks noGrp="1"/>
          </p:cNvSpPr>
          <p:nvPr>
            <p:ph type="sldNum" idx="5" sz="quarter"/>
          </p:nvPr>
        </p:nvSpPr>
        <p:spPr/>
      </p:sp>
    </p:spTree>
  </p:cSld>
  <p:clrMapOvr>
    <a:masterClrMapping/>
  </p:clrMapOvr>
</p:notes>
</file>

<file path=ppt/notesSlides/notesSlide3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5. sorunun örnek cevabı.</a:t>
            </a:r>
          </a:p>
          <a:p/>
          <a:p>
            <a:r>
              <a:t>NASIL: Ölüm oranlarının aynı olduğunu (7,4 ‰) özellikle gösterin: fark doğumdan ve göçten gelir. 'Doğal artış' satırı doğum − ölüm (‰), 'Göç' satırı nüfus artış hızı − doğal nüfus artış hızıdır (%; 4. sorunun 3. ifadesindeki hesap). İsterseniz tartıştırın: aynı ölüm oranı Güney Kore'de daha çok yaşlı nüfustan kaynaklanır (ortalama ömür 83,4; bilimsel çıkarım).</a:t>
            </a:r>
          </a:p>
          <a:p/>
          <a:p>
            <a:r>
              <a:t>BEKLENEN CEVAP: Doğum oranı: Kamerun 34,7 ‰, Güney Kore 7,0 ‰ (yaklaşık 5 katı). Ölüm oranı ikisinde de 7,4 ‰. Doğal artış: Kamerun 34,7 − 7,4 = 27,3 ‰ (tabloda %2,74), Güney Kore 7,0 − 7,4 = -0,4 ‰ (tabloda -0,05 %). Doğurganlık: 4,44 / 1,12. Ortalama ömür: 64,2 / 83,4. Göç (nüfus artış hızı − doğal artış hızı): Kamerun 2,71 − 2,74 = -0,03 (az miktarda göç verir), Güney Kore 0,21 − (-0,05) = +0,26 (göç alır). Sonuç: Kamerun'un nüfusu yüksek doğum oranı ve doğurganlıkla hızlı artar (%2,71); Güney Kore'de doğumlar ölümleri karşılamaz, nüfus yalnız göç sayesinde az artar (%0,21).</a:t>
            </a:r>
          </a:p>
          <a:p/>
          <a:p>
            <a:r>
              <a:t>KAYNAK: Kitap s. 155 (doğal nüfus artışı), s. 167. Hesaplar tablodan; ‰ ÷ 10 = %.</a:t>
            </a:r>
          </a:p>
        </p:txBody>
      </p:sp>
      <p:sp>
        <p:nvSpPr>
          <p:cNvPr id="4" name="Slide Number Placeholder 3"/>
          <p:cNvSpPr>
            <a:spLocks noGrp="1"/>
          </p:cNvSpPr>
          <p:nvPr>
            <p:ph type="sldNum" idx="5" sz="quarter"/>
          </p:nvPr>
        </p:nvSpPr>
        <p:spPr/>
      </p:sp>
    </p:spTree>
  </p:cSld>
  <p:clrMapOvr>
    <a:masterClrMapping/>
  </p:clrMapOvr>
</p:notes>
</file>

<file path=ppt/notesSlides/notesSlide3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Demografik verilere göre ülkeleri gelişmişlik seviyesine göre sınıflandırmak.</a:t>
            </a:r>
          </a:p>
          <a:p/>
          <a:p>
            <a:r>
              <a:t>NASIL: Ölçütleri önce birlikte belirleyin: doğurganlık hızı, doğum oranı, ortalama ömür, nüfus artış hızı. Gruplar sınıflandırmayı ve en az iki gerekçeyi yazar.</a:t>
            </a:r>
          </a:p>
          <a:p/>
          <a:p>
            <a:r>
              <a:t>BEKLENEN CEVAP: Örnek cevap sonraki slaytta.</a:t>
            </a:r>
          </a:p>
          <a:p/>
          <a:p>
            <a:r>
              <a:t>KAYNAK: Kitap s. 167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3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6. sorunun örnek cevabı (ölçütlü).</a:t>
            </a:r>
          </a:p>
          <a:p/>
          <a:p>
            <a:r>
              <a:t>NASIL: Farklı ama gerekçeli sınıflandırmaları kabul edin (ör. Arjantin'i 'gelişmişe yakın' ayrı bir grupta göstermek). Kitap 'gelişmiş' ve 'gelişmekte olan' ülke ayrımını kullanır.</a:t>
            </a:r>
          </a:p>
          <a:p/>
          <a:p>
            <a:r>
              <a:t>BEKLENEN CEVAP: Gelişmiş: Güney Kore ve Portekiz — doğurganlık düşük (1,12; 1,45), doğum oranı düşük (7,0; 8,0 ‰), ortalama ömür uzun (83,4; 81,9), doğal nüfus artış hızı eksi. Gelişmekte olan: Kamerun, Özbekistan ve Arjantin — doğurganlık (4,44; 2,76; 2,15) ve doğum oranı (34,7; 20,5; 15,2 ‰) daha yüksek, ortalama ömür daha kısa (64,2; 76,2; 78,8), nüfus artış hızı pozitif ve yüksek (2,71; 1,43; 0,79). Gelişmekte olanlar içinde demografik göstergeleri en geride olan Kamerun, gelişmişe en yakın olan Arjantin'dir.</a:t>
            </a:r>
          </a:p>
          <a:p/>
          <a:p>
            <a:r>
              <a:t>KAYNAK: Kitap s. 154 (Gelişmiş ülkelerde ortalama yaşam süresi uzundur.), s. 155 (Gelişmekte olan ülkelerde 2 veya 3. aşamanın özellikleri görülmektedir.), s. 160 (gelişmiş ülkelerde doğum oranlarının azalması), s. 167.</a:t>
            </a:r>
          </a:p>
          <a:p/>
          <a:p>
            <a:r>
              <a:t>NOT: Demografik dönüşüm bağlantısı (kitapta bu ülkelerin aşaması verilmez; tablodan çıkarım): Kamerun 2. aşamanın özellikleri (doğum oranı yüksek, ölüm oranı düşmüş), Özbekistan ve Arjantin 3. aşama (doğum oranı düşüyor), Güney Kore ve Portekiz 5. aşamanın özellikleri (doğum oranı ölüm oranından düşük). Kitap: 'Günümüzde 1. aşamada olan ülke yoktur.' (s. 155)</a:t>
            </a:r>
          </a:p>
        </p:txBody>
      </p:sp>
      <p:sp>
        <p:nvSpPr>
          <p:cNvPr id="4" name="Slide Number Placeholder 3"/>
          <p:cNvSpPr>
            <a:spLocks noGrp="1"/>
          </p:cNvSpPr>
          <p:nvPr>
            <p:ph type="sldNum" idx="5" sz="quarter"/>
          </p:nvPr>
        </p:nvSpPr>
        <p:spPr/>
      </p:sp>
    </p:spTree>
  </p:cSld>
  <p:clrMapOvr>
    <a:masterClrMapping/>
  </p:clrMapOvr>
</p:notes>
</file>

<file path=ppt/notesSlides/notesSlide3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Katar'ın 2024 piramidinden yapılabilecek çıkarımları seçmek.</a:t>
            </a:r>
          </a:p>
          <a:p/>
          <a:p>
            <a:r>
              <a:t>SÜRE: 27. haftanın ölçme aşamasında derste birlikte çözülür (yaklaşık 4 dakika).</a:t>
            </a:r>
          </a:p>
          <a:p/>
          <a:p>
            <a:r>
              <a:t>NASIL: Önce piramidi okutun: yatay eksen bin kişi; ızgara çizgileri 100'er bindir (kitapta yalnız 200 ve 400 yazılıdır); erkekler solda, kadınlar sağda. 'Piramidin en dikkat çekici özelliği ne?' sorusuyla başlayın (çalışma çağındaki erkek fazlalığı). Sonra 2 dakika bireysel işaretleme.</a:t>
            </a:r>
          </a:p>
          <a:p/>
          <a:p>
            <a:r>
              <a:t>BEKLENEN CEVAP: İşaretlenecekler: 2 (işçi göçü) ve 5 (40-44 yaş grubu 300 binden fazla). İşaretlenmeyecekler: 1, 3, 4, 6. Dayanaklar sonraki slaytta.</a:t>
            </a:r>
          </a:p>
          <a:p/>
          <a:p>
            <a:r>
              <a:t>KAYNAK: Kitap s. 168 (yönerge, soru, ifadeler ve piramit birebir; ifadeler kitaptaki sırayla, numaralar sunuma aittir).</a:t>
            </a:r>
          </a:p>
          <a:p/>
          <a:p>
            <a:r>
              <a:t>NOT: Kitap düzeltmesi: 5. ifade kitapta '40-45 yaş grubundaki nüfus …' der; piramitteki yaş grubu 40-44'tür (gruplar 0-4, 5-9 … diye beşer yıllıktır) — sunumda '40-44' yazıldı. OGM: bu soru için ayrı OGM uygulaması yoktur.</a:t>
            </a:r>
          </a:p>
        </p:txBody>
      </p:sp>
      <p:sp>
        <p:nvSpPr>
          <p:cNvPr id="4" name="Slide Number Placeholder 3"/>
          <p:cNvSpPr>
            <a:spLocks noGrp="1"/>
          </p:cNvSpPr>
          <p:nvPr>
            <p:ph type="sldNum" idx="5" sz="quarter"/>
          </p:nvPr>
        </p:nvSpPr>
        <p:spPr/>
      </p:sp>
    </p:spTree>
  </p:cSld>
  <p:clrMapOvr>
    <a:masterClrMapping/>
  </p:clrMapOvr>
</p:notes>
</file>

<file path=ppt/notesSlides/notesSlide3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7. sorunun cevabı ve her ifadenin piramitteki dayanağı.</a:t>
            </a:r>
          </a:p>
          <a:p/>
          <a:p>
            <a:r>
              <a:t>NASIL: Her satırda dayanağı öğrenciye söyletin; piramit üzerindeki kanıtlar sonraki slaytta işaretlidir. 4. ifadede piramidin tek başına yetmediğini tartışın.</a:t>
            </a:r>
          </a:p>
          <a:p/>
          <a:p>
            <a:r>
              <a:t>BEKLENEN CEVAP: 1 ✗ Tabanda 0-4, 5-9 ve 10-14 yaş grupları neredeyse eşittir (her biri erkek ve kadında yaklaşık 50-60 bin); bebek ölüm oranının yüksek olduğunu gösteren bir daralma yoktur. 2 ✓ 20-49 yaş gruplarında erkek nüfus kadınların kat kat üstündedir (ör. 35-39: erkek yaklaşık 340 bin, kadın yaklaşık 70 bin); doğumla açıklanamayan bu fazlalık çalışma çağındaki erkek işçi göçünü gösterir. 3 ✗ 65 yaş ve üzeri çubuklar çok kısadır. 4 ✗ Piramitte yaşlı nüfus çok azdır; bu piramitten ortalama yaşam süresinin yüksek olduğu çıkarılamaz. 5 ✓ 40-44 yaş grubunda erkek yaklaşık 290 bin + kadın yaklaşık 50 bin ≈ 340 bin &gt; 300 bin. 6 ✗ Taban dardır; nüfus artışı doğumdan değil göçten gelmiştir (kitap s. 161: Katar göç alma politikası uygulayan ülkelere örnektir).</a:t>
            </a:r>
          </a:p>
          <a:p/>
          <a:p>
            <a:r>
              <a:t>KAYNAK: Kitap s. 149 (işçi göçleri), s. 154 (65 yaş ve üstü, yaşlı nüfustur. Gelişmiş ülkelerde ortalama yaşam süresi uzundur. Yaşlı nüfusun toplam nüfus içindeki oranı fazladır.), s. 161, s. 168. Değerler kitap sayfasının vektör çiziminden okunmuştur ve sunum üretilirken yeniden ölçülür: 40-44 erkek ≈ 287, kadın ≈ 47; 35-39 erkek ≈ 337, kadın ≈ 68 bin.</a:t>
            </a:r>
          </a:p>
          <a:p/>
          <a:p>
            <a:r>
              <a:t>NOT: 4. ifade: Katar'da yaşlı oranının düşüklüğünü büyük ölçüde çalışma çağındaki göçmen nüfusun çokluğu yaratır; bu yüzden piramit tek başına ortalama yaşam süresi hakkında kesin bilgi vermez. Öğrenci 'yüksektir' diye işaretlerse piramitte bunu gösteren bir kanıt (geniş bir tepe) olup olmadığını sorun. 5. ifadede erkek çubuğu tek başına 300 binin biraz altındadır; grubun nüfusu erkek + kadındır.</a:t>
            </a:r>
          </a:p>
        </p:txBody>
      </p:sp>
      <p:sp>
        <p:nvSpPr>
          <p:cNvPr id="4" name="Slide Number Placeholder 3"/>
          <p:cNvSpPr>
            <a:spLocks noGrp="1"/>
          </p:cNvSpPr>
          <p:nvPr>
            <p:ph type="sldNum" idx="5" sz="quarter"/>
          </p:nvPr>
        </p:nvSpPr>
        <p:spPr/>
      </p:sp>
    </p:spTree>
  </p:cSld>
  <p:clrMapOvr>
    <a:masterClrMapping/>
  </p:clrMapOvr>
</p:notes>
</file>

<file path=ppt/notesSlides/notesSlide3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7. sorunun dayanaklarını piramit üzerinde göstermek.</a:t>
            </a:r>
          </a:p>
          <a:p/>
          <a:p>
            <a:r>
              <a:t>NASIL: İşaretleri sırayla gösterin: kırmızı kesikli çizgi 300 bin ızgarasıdır (kitapta yalnız 200 ve 400 yazılıdır, ızgara 100'er bindir); yeşil çerçeve 40-44 yaş grubudur; mavi ayraç çalışma çağındaki erkek fazlasını, gri etiketler tepe ve tabanı gösterir. Etiketler ve okunan değerler sunuma aittir.</a:t>
            </a:r>
          </a:p>
          <a:p/>
          <a:p>
            <a:r>
              <a:t>BEKLENEN CEVAP: 40-44: erkek ≈ 290 + kadın ≈ 50 ≈ 340 bin (5 ✓). 35-39: erkek ≈ 340, kadın ≈ 70 bin → çalışma çağındaki erkek fazlası işçi göçünü gösterir (2 ✓, 6 ✗). Taban: 0-4, 5-9, 10-14 neredeyse eşit (1 ✗). Tepe: 65 yaş ve üzeri çok az (3 ✗, 4 ✗).</a:t>
            </a:r>
          </a:p>
          <a:p/>
          <a:p>
            <a:r>
              <a:t>KAYNAK: Kitap s. 168 piramidi (kırpıldı). Değerler sayfanın vektör çiziminden okunmuştur ve sunum üretilirken yeniden ölçülür (40-44: 287 / 47; 35-39: 337 / 68; 0-4: 59 / 58; 5-9: 57 / 56; 10-14: 52 / 52 bin, erkek / kadın).</a:t>
            </a:r>
          </a:p>
        </p:txBody>
      </p:sp>
      <p:sp>
        <p:nvSpPr>
          <p:cNvPr id="4" name="Slide Number Placeholder 3"/>
          <p:cNvSpPr>
            <a:spLocks noGrp="1"/>
          </p:cNvSpPr>
          <p:nvPr>
            <p:ph type="sldNum" idx="5" sz="quarter"/>
          </p:nvPr>
        </p:nvSpPr>
        <p:spPr/>
      </p:sp>
    </p:spTree>
  </p:cSld>
  <p:clrMapOvr>
    <a:masterClrMapping/>
  </p:clrMapOvr>
</p:notes>
</file>

<file path=ppt/notesSlides/notesSlide3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Piramitten ülkenin uyguladığı nüfus politikasını çıkarmak.</a:t>
            </a:r>
          </a:p>
          <a:p/>
          <a:p>
            <a:r>
              <a:t>NASIL: 26. haftada işlenen beş politika türünü hatırlatın (s. 160-161): nüfus artış hızını azaltma, nüfus artış hızını artırma, nüfusun ülke içindeki dağılışını düzenleme, göç politikası belirleme, demografik yapıyı iyileştirme. 'Piramitteki erkek fazlalığı hangisiyle açıklanır?'</a:t>
            </a:r>
          </a:p>
          <a:p/>
          <a:p>
            <a:r>
              <a:t>BEKLENEN CEVAP: Örnek cevap sonraki slaytta: göç politikası belirleme (göç alma).</a:t>
            </a:r>
          </a:p>
          <a:p/>
          <a:p>
            <a:r>
              <a:t>KAYNAK: Kitap s. 168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3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8. sorunun örnek cevabı.</a:t>
            </a:r>
          </a:p>
          <a:p/>
          <a:p>
            <a:r>
              <a:t>NASIL: Kitabın s. 161 cümlesini okutun: Katar orada göç alma politikası uygulayan ülkelere örnek olarak geçer.</a:t>
            </a:r>
          </a:p>
          <a:p/>
          <a:p>
            <a:r>
              <a:t>BEKLENEN CEVAP: Göç politikası belirleme (göç alma politikası). Gerekçe: piramitte çalışma çağındaki (özellikle 20-49 yaş) erkek nüfus çok fazla, çocuk ve yaşlı nüfus az; ülkenin iş gücü ihtiyacı göçle gelen işçilerle karşılanır. Kitap Katar'ı göç alma politikası uygulayan ülkelere örnek verir.</a:t>
            </a:r>
          </a:p>
          <a:p/>
          <a:p>
            <a:r>
              <a:t>KAYNAK: Kitap s. 161 ('Göç Politikası Belirleme'), s. 168.</a:t>
            </a:r>
          </a:p>
          <a:p/>
          <a:p>
            <a:r>
              <a:t>NOT: Öğrenci 'nüfus artış hızını artırma' derse: piramitte çocuk nüfusun az olmasına dayanan gerekçesini dinleyin; ancak piramidin asıl özelliği çalışma çağındaki erkek göçmen fazlalığıdır ve kitap Katar'ı göç alma politikasıyla örnekler.</a:t>
            </a:r>
          </a:p>
        </p:txBody>
      </p:sp>
      <p:sp>
        <p:nvSpPr>
          <p:cNvPr id="4" name="Slide Number Placeholder 3"/>
          <p:cNvSpPr>
            <a:spLocks noGrp="1"/>
          </p:cNvSpPr>
          <p:nvPr>
            <p:ph type="sldNum" idx="5" sz="quarter"/>
          </p:nvPr>
        </p:nvSpPr>
        <p:spPr/>
      </p:sp>
    </p:spTree>
  </p:cSld>
  <p:clrMapOvr>
    <a:masterClrMapping/>
  </p:clrMapOvr>
</p:notes>
</file>

<file path=ppt/notesSlides/notesSlide3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 alma politikasının fırsat ve sorunlarını gerekçeleriyle değerlendirmek (sorgulama).</a:t>
            </a:r>
          </a:p>
          <a:p/>
          <a:p>
            <a:r>
              <a:t>NASIL: Tahtayı ikiye bölün: fırsatlar · sorunlar. Her madde için 'Piramitte ya da kitapta dayanağı ne?' diye sorun. Göçmenlerden söz ederken insan onuruna saygılı, genelleme yapmayan bir dil kullanın; siyasi değerlendirme yapılmaz.</a:t>
            </a:r>
          </a:p>
          <a:p/>
          <a:p>
            <a:r>
              <a:t>BEKLENEN CEVAP: Örnek cevap sonraki slaytta.</a:t>
            </a:r>
          </a:p>
          <a:p/>
          <a:p>
            <a:r>
              <a:t>KAYNAK: Kitap s. 168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3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9. sorunun örnek cevabı (ölçütlü: her madde gerekçeli).</a:t>
            </a:r>
          </a:p>
          <a:p/>
          <a:p>
            <a:r>
              <a:t>NASIL: Öğrencinin gerekçeli her maddesini kabul edin; siyasi yorum yapılmaz, göçmenler hakkında genelleme yapılmaz.</a:t>
            </a:r>
          </a:p>
          <a:p/>
          <a:p>
            <a:r>
              <a:t>BEKLENEN CEVAP: Fırsatlar: iş gücü açığı kapanır, ekonomi (inşaat, sanayi, hizmet) büyür (s. 161: çalışma çağındaki nüfus oranı yetersiz, iş gücü ihtiyacı fazla olan ülkeler göç alır); çalışma çağındaki nüfus oranı çok yüksek, bağımlı nüfus oranı düşük olur (s. 158 demografik fırsat penceresi); farklı bilgi ve beceriler ülkeye gelir, kültürel çeşitlilik artar. Sorunlar: cinsiyet dengesizliği (çalışma çağında erkekler kadınların kat kat üstünde); ekonomi göçmen iş gücüne bağımlı hâle gelir; konut, sağlık, ulaşım gibi hizmetlere talep hızla artar; toplumsal uyum için ek çalışmalar gerekir; bu kalabalık yaş grupları ülkede kalıp yaşlanırsa ileride yaşlı nüfus hızla artar.</a:t>
            </a:r>
          </a:p>
          <a:p/>
          <a:p>
            <a:r>
              <a:t>KAYNAK: Kitap s. 158 (kenar notu, demografik fırsat penceresi: 'Bir ülkede çalışma çağındaki nüfus oranının bağımlı nüfus (çocuk ve yaşlı) oranından daha yüksek olduğu dönemdir.'), s. 161, s. 168. Maddelerin çoğu bilimseldir; kitapta Katar için ayrıca yazılmaz.</a:t>
            </a:r>
          </a:p>
        </p:txBody>
      </p:sp>
      <p:sp>
        <p:nvSpPr>
          <p:cNvPr id="4" name="Slide Number Placeholder 3"/>
          <p:cNvSpPr>
            <a:spLocks noGrp="1"/>
          </p:cNvSpPr>
          <p:nvPr>
            <p:ph type="sldNum" idx="5" sz="quarter"/>
          </p:nvPr>
        </p:nvSpPr>
        <p:spPr/>
      </p:sp>
    </p:spTree>
  </p:cSld>
  <p:clrMapOvr>
    <a:masterClrMapping/>
  </p:clrMapOvr>
</p:notes>
</file>

<file path=ppt/notesSlides/notesSlide3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Japonya'nın nüfus artış hızı grafiğinden demografik özellikleri fırsat ve sorun olarak değerlendirmek.</a:t>
            </a:r>
          </a:p>
          <a:p/>
          <a:p>
            <a:r>
              <a:t>NASIL: Grafiği okutun: 'Çizgi 0'ın üstünde mi altında mı? Yönü ne?' Sonra 24. haftadaki s. 156 uygulamasında Japonya'nın verilerini hatırlatın (doğum oranı ölüm oranından düşük). Ders planında zenginleştirme sorusudur; süre yoksa ev çalışması olabilir.</a:t>
            </a:r>
          </a:p>
          <a:p/>
          <a:p>
            <a:r>
              <a:t>BEKLENEN CEVAP: Örnek cevap sonraki iki slaytta: nüfus artış hızı 2010'dan beri eksi ve düşüyor (nüfus azalıyor); sorunlar yaşlanma ve iş gücü açığı, fırsatlar kaynak baskısının azalması, teknoloji ve hizmetlerin gelişmesi.</a:t>
            </a:r>
          </a:p>
          <a:p/>
          <a:p>
            <a:r>
              <a:t>KAYNAK: Kitap s. 168 (soru ve grafik; künye birebir).</a:t>
            </a:r>
          </a:p>
          <a:p/>
          <a:p>
            <a:r>
              <a:t>NOT: Kitap düzeltmesi: kitapta soru cümlesi dizgide boşluksuz basılmıştır ('BunagöreJaponya’nındemografiközellikleri…'); sayfanın metin katmanında sözcük boşlukları vardır ama sıfır genişliğe düşmüştür — sunumda boşluklu yazıldı (alıntı kilidi metin katmanında aradığı için doğru biçimle eşleşir). Grafiğin dikey ekseninde '‰' yazar; ancak s. 156 tablosunda Japonya'nın nüfus artış hızı -0,43 %'dir ve grafikteki 2023 değeri (≈ -0,48) bu büyüklüktedir — binde olsaydı on kat küçük olurdu. Eksen birimi büyük olasılıkla '%' olmalıdır (kitap tutarsızlığı); birim teyit edilene kadar değerleri grafikteki sayılarla okutun, birim üzerinde durmayın.</a:t>
            </a:r>
          </a:p>
        </p:txBody>
      </p:sp>
      <p:sp>
        <p:nvSpPr>
          <p:cNvPr id="4" name="Slide Number Placeholder 3"/>
          <p:cNvSpPr>
            <a:spLocks noGrp="1"/>
          </p:cNvSpPr>
          <p:nvPr>
            <p:ph type="sldNum" idx="5" sz="quarter"/>
          </p:nvPr>
        </p:nvSpPr>
        <p:spPr/>
      </p:sp>
    </p:spTree>
  </p:cSld>
  <p:clrMapOvr>
    <a:masterClrMapping/>
  </p:clrMapOvr>
</p:notes>
</file>

<file path=ppt/notesSlides/notesSlide3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Grafiğin ve kitabın s. 156 verilerinin gösterdiği demografik özellikler.</a:t>
            </a:r>
          </a:p>
          <a:p/>
          <a:p>
            <a:r>
              <a:t>NASIL: Önce grafikteki iki değeri okutun, sonra s. 156 satırını; 'Bu özellikler demografik dönüşümün hangi aşamasına uyar?' sorusuyla bitirin.</a:t>
            </a:r>
          </a:p>
          <a:p/>
          <a:p>
            <a:r>
              <a:t>BEKLENEN CEVAP: Japonya'nın nüfus artış hızı 2010'dan itibaren eksidir ve her yıl daha da düşmüştür (2010 ≈ -0,06; 2023 ≈ -0,48, grafikten okunur): nüfus azalmakta, azalma hızlanmaktadır. s. 156: doğum oranı 6,9 ‰ &lt; ölüm oranı 11,9 ‰ (doğal artış 6,9 − 11,9 = -5,0 ‰ = -0,50 %), doğurganlık 1,40, ortalama ömür 85. Bunlar demografik dönüşümün 5. aşamasının özellikleridir.</a:t>
            </a:r>
          </a:p>
          <a:p/>
          <a:p>
            <a:r>
              <a:t>KAYNAK: Kitap s. 155 (5. aşama), s. 156 (Japonya satırı birebir), s. 168. Grafik değerleri kitap sayfasının vektör çiziminden okunmuştur (sunum üretilirken yeniden ölçülür).</a:t>
            </a:r>
          </a:p>
          <a:p/>
          <a:p>
            <a:r>
              <a:t>NOT: Grafiğin dikey ekseninde '‰' yazar; ancak s. 156 tablosunda Japonya'nın nüfus artış hızı -0,43 %'dir ve grafikteki 2023 değeri (≈ -0,48) bu büyüklüktedir — binde olsaydı on kat küçük olurdu. Eksen birimi büyük olasılıkla '%' olmalıdır (kitap tutarsızlığı); birim teyit edilene kadar değerleri grafikteki sayılarla okutun, birim üzerinde durmayın.</a:t>
            </a:r>
          </a:p>
        </p:txBody>
      </p:sp>
      <p:sp>
        <p:nvSpPr>
          <p:cNvPr id="4" name="Slide Number Placeholder 3"/>
          <p:cNvSpPr>
            <a:spLocks noGrp="1"/>
          </p:cNvSpPr>
          <p:nvPr>
            <p:ph type="sldNum" idx="5" sz="quarter"/>
          </p:nvPr>
        </p:nvSpPr>
        <p:spPr/>
      </p:sp>
    </p:spTree>
  </p:cSld>
  <p:clrMapOvr>
    <a:masterClrMapping/>
  </p:clrMapOvr>
</p:notes>
</file>

<file path=ppt/notesSlides/notesSlide3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10. sorunun değerlendirme kısmı: fırsatlar ve sorunlar.</a:t>
            </a:r>
          </a:p>
          <a:p/>
          <a:p>
            <a:r>
              <a:t>NASIL: Sorunları kitabın s. 160 cümleleriyle eşleştirin; fırsatlarda öğrencinin gerekçeli önerilerini kabul edin.</a:t>
            </a:r>
          </a:p>
          <a:p/>
          <a:p>
            <a:r>
              <a:t>BEKLENEN CEVAP: Sorunlar: genç nüfus oranı azalır, yaşlı nüfus oranı artar, çalışma çağındaki nüfus giderek azalır; iş gücü açığı ekonomiyi olumsuz etkiler (s. 160); emeklilik, sağlık ve bakım harcamaları artar, öğrenci sayısı azalır (bilimsel). Fırsatlar: uzun ve sağlıklı yaşam (ortalama ömür 85) ve deneyimli bir nüfus; doğal kaynak ve enerji tüketiminin, çevre üzerindeki baskının azalması; iş gücü açığını kapatmak için teknoloji ve otomasyonun gelişmesi; yaşlılara yönelik hizmetlerin gelişmesi (bilimsel). Politika: Japonya, nüfus artış hızını artırmaya yönelik politika uygulayan gelişmiş ülkeler arasında sayılır (s. 160).</a:t>
            </a:r>
          </a:p>
          <a:p/>
          <a:p>
            <a:r>
              <a:t>KAYNAK: Kitap s. 158 (Ülkelerin kalkınmasında önemli bir rol oynayan nüfus artış hızının düşük olması veya nüfusun azalması ülkelerin geleceğini tehdit edebilir.), s. 160 (Nüfus artış hızının düşük olması; genç nüfus oranının azalmasına, yaşlı nüfus oranının fazla olmasına ve çalışma çağındaki nüfusun giderek azalmasına yol açar. Yaşlı nüfus oranının artması, iş gücü açığına neden olarak ülke ekonomisini olumsuz etkiler.). Fırsatlar ve harcama maddeleri bilimseldir;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3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11-12. soruların metnini okumak: ormansızlaşma ve kırdan kente göç.</a:t>
            </a:r>
          </a:p>
          <a:p/>
          <a:p>
            <a:r>
              <a:t>NASIL: Metni okutun; 'Göçün itici faktörleri hangi üç grupta toplanıyor?' diye sorun. İtici faktör tanımını hatırlatın (23. hafta, s. 150).</a:t>
            </a:r>
          </a:p>
          <a:p/>
          <a:p>
            <a:r>
              <a:t>BEKLENEN CEVAP: Çevresel, sosyal ve ekonomik nedenler.</a:t>
            </a:r>
          </a:p>
          <a:p/>
          <a:p>
            <a:r>
              <a:t>KAYNAK: Kitap s. 169 (yönerge ve metin birebir), s. 150 (itici faktör tanımı birebir).</a:t>
            </a:r>
          </a:p>
        </p:txBody>
      </p:sp>
      <p:sp>
        <p:nvSpPr>
          <p:cNvPr id="4" name="Slide Number Placeholder 3"/>
          <p:cNvSpPr>
            <a:spLocks noGrp="1"/>
          </p:cNvSpPr>
          <p:nvPr>
            <p:ph type="sldNum" idx="5" sz="quarter"/>
          </p:nvPr>
        </p:nvSpPr>
        <p:spPr/>
      </p:sp>
    </p:spTree>
  </p:cSld>
  <p:clrMapOvr>
    <a:masterClrMapping/>
  </p:clrMapOvr>
</p:notes>
</file>

<file path=ppt/notesSlides/notesSlide3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İtici faktörler grafiğinden göçle ilgili çıkarımları seçmek.</a:t>
            </a:r>
          </a:p>
          <a:p/>
          <a:p>
            <a:r>
              <a:t>NASIL: Grafiği okutun: merkezden çıkan her çizgi bir itici faktördür; çizgi uzadıkça etkisi artar. Halkaları içten dışa 1-2-3-4 diye sayabiliriz. Renkler üç grubu gösterir. Sonra işaretleme.</a:t>
            </a:r>
          </a:p>
          <a:p/>
          <a:p>
            <a:r>
              <a:t>BEKLENEN CEVAP: İşaretlenecekler: 1 (eğitim) ve 4 (doğal ortamdaki değişimler). İşaretlenmeyecekler: 2 ve 3. Dayanaklar sonraki slaytta.</a:t>
            </a:r>
          </a:p>
          <a:p/>
          <a:p>
            <a:r>
              <a:t>KAYNAK: Kitap s. 169 (soru, ifadeler ve grafik birebir; ifadeler kitaptaki sırayla, numaralar sunuma aittir).</a:t>
            </a:r>
          </a:p>
          <a:p/>
          <a:p>
            <a:r>
              <a:t>NOT: OGM: bu soru için ayrı OGM uygulaması yoktur.</a:t>
            </a:r>
          </a:p>
        </p:txBody>
      </p:sp>
      <p:sp>
        <p:nvSpPr>
          <p:cNvPr id="4" name="Slide Number Placeholder 3"/>
          <p:cNvSpPr>
            <a:spLocks noGrp="1"/>
          </p:cNvSpPr>
          <p:nvPr>
            <p:ph type="sldNum" idx="5" sz="quarter"/>
          </p:nvPr>
        </p:nvSpPr>
        <p:spPr/>
      </p:sp>
    </p:spTree>
  </p:cSld>
  <p:clrMapOvr>
    <a:masterClrMapping/>
  </p:clrMapOvr>
</p:notes>
</file>

<file path=ppt/notesSlides/notesSlide3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11. sorunun cevabı ve grafikteki dayanakları.</a:t>
            </a:r>
          </a:p>
          <a:p/>
          <a:p>
            <a:r>
              <a:t>NASIL: Her satırda dayanağı öğrenciye söyletin; çizgi uzunlukları sonraki slaytta halka numaralarıyla (sunuma eklendi) gösterilir.</a:t>
            </a:r>
          </a:p>
          <a:p/>
          <a:p>
            <a:r>
              <a:t>BEKLENEN CEVAP: 1 ✓ Sosyal faktörlerde çizgi uzunlukları: geleneksel yaşam tarzının değişmesi 3, sağlık sorunları 3, nüfus yoğunluğunun artması 2, eğitim 1 halka → en az etkili sosyal faktör eğitimdir. 2 ✗ Çevresel faktörler 4 + 4 + 4 + 3 + 2 = 17, ekonomik faktörler 4 + 4 + 4 + 2 + 1 = 15 halka (ikisinde de beşer faktör): çevresel faktörlerin etkisi daha fazladır. 3 ✗ Metin ve grafik gecekondulaşmadan söz etmez; bu çıkarım yapılamaz. 4 ✓ Çevresel bozulma faktörleri (erozyon, toprakların verimsizleşmesi, su kaynaklarının kirlenmesi, biyoçeşitliliğin azalması, iklim değişikliği) itici faktörler arasındadır ve en uzun çizgiler bu gruptadır.</a:t>
            </a:r>
          </a:p>
          <a:p/>
          <a:p>
            <a:r>
              <a:t>KAYNAK: Kitap s. 169. Halka sayıları kitap sayfasının vektör çiziminden ölçülmüştür (halkalar eşit aralıklı; her çizgi bir halkada biter) ve sunum üretilirken yeniden ölçülür.</a:t>
            </a:r>
          </a:p>
          <a:p/>
          <a:p>
            <a:r>
              <a:t>NOT: 3. ifade: kitap s. 161'de 'Hızlı nüfus artışı ve kırdan kente göç sonucunda Brezilya’da Favela olarak adlandırılan gecekondu yerleşmeleri ortaya çıkmıştır.' cümlesi vardır; ancak bu soru 'grafiğe göre' ne söylenebileceğini sorar: grafik ve metin gecekondulaşmayı göstermez, Peru ve Bolivya için de bilgi vermez. Bu bilgi 12. sorunun cevabında kullanılır.</a:t>
            </a:r>
          </a:p>
        </p:txBody>
      </p:sp>
      <p:sp>
        <p:nvSpPr>
          <p:cNvPr id="4" name="Slide Number Placeholder 3"/>
          <p:cNvSpPr>
            <a:spLocks noGrp="1"/>
          </p:cNvSpPr>
          <p:nvPr>
            <p:ph type="sldNum" idx="5" sz="quarter"/>
          </p:nvPr>
        </p:nvSpPr>
        <p:spPr/>
      </p:sp>
    </p:spTree>
  </p:cSld>
  <p:clrMapOvr>
    <a:masterClrMapping/>
  </p:clrMapOvr>
</p:notes>
</file>

<file path=ppt/notesSlides/notesSlide3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11. sorunun dayanaklarını grafik üzerinde göstermek: çizgi uzunluklarını halkalarla saymak.</a:t>
            </a:r>
          </a:p>
          <a:p/>
          <a:p>
            <a:r>
              <a:t>NASIL: Halka numaraları (1-4) ve grup toplamları sunuma eklenmiştir. Önce sosyal faktörlerin çizgilerini saydırın (eğitim en kısa), sonra çevresel ve ekonomik grupları karşılaştırın (ikisinde de beşer faktör).</a:t>
            </a:r>
          </a:p>
          <a:p/>
          <a:p>
            <a:r>
              <a:t>BEKLENEN CEVAP: Sosyal: geleneksel yaşam tarzının değişmesi 3, sağlık sorunları 3, nüfus yoğunluğunun artması 2, eğitim 1 halka → en kısa eğitim (1 ✓). Çevresel 4 + 4 + 4 + 3 + 2 = 17, ekonomik 4 + 4 + 4 + 2 + 1 = 15 → çevresel daha etkili (2 ✗). En uzun çizgiler çevresel bozulma grubunda (4 ✓).</a:t>
            </a:r>
          </a:p>
          <a:p/>
          <a:p>
            <a:r>
              <a:t>KAYNAK: Kitap s. 169 grafiği (kırpıldı). Çizgi uzunlukları kitap sayfasının vektör çiziminden ölçülmüştür: halkalar eşit aralıklıdır, her çizgi bir halkada biter; çizgi-etiket eşlemesi sunum üretilirken yeniden sınanır.</a:t>
            </a:r>
          </a:p>
        </p:txBody>
      </p:sp>
      <p:sp>
        <p:nvSpPr>
          <p:cNvPr id="4" name="Slide Number Placeholder 3"/>
          <p:cNvSpPr>
            <a:spLocks noGrp="1"/>
          </p:cNvSpPr>
          <p:nvPr>
            <p:ph type="sldNum" idx="5" sz="quarter"/>
          </p:nvPr>
        </p:nvSpPr>
        <p:spPr/>
      </p:sp>
    </p:spTree>
  </p:cSld>
  <p:clrMapOvr>
    <a:masterClrMapping/>
  </p:clrMapOvr>
</p:notes>
</file>

<file path=ppt/notesSlides/notesSlide3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Göçün göç veren ve göç alan yerlerdeki fırsat ve sorunlarını açıklamak.</a:t>
            </a:r>
          </a:p>
          <a:p/>
          <a:p>
            <a:r>
              <a:t>NASIL: Tahtaya iki sütun çizin: göç veren (Amazon'daki kırsal yerleşmeler) · göç alan (kentler). Her sütunda fırsat ve sorun. Grafikteki itici faktörlerden ve metinden yararlanın.</a:t>
            </a:r>
          </a:p>
          <a:p/>
          <a:p>
            <a:r>
              <a:t>BEKLENEN CEVAP: Örnek cevap sonraki slaytta.</a:t>
            </a:r>
          </a:p>
          <a:p/>
          <a:p>
            <a:r>
              <a:t>KAYNAK: Kitap s. 169 (soru ve metin birebir).</a:t>
            </a:r>
          </a:p>
        </p:txBody>
      </p:sp>
      <p:sp>
        <p:nvSpPr>
          <p:cNvPr id="4" name="Slide Number Placeholder 3"/>
          <p:cNvSpPr>
            <a:spLocks noGrp="1"/>
          </p:cNvSpPr>
          <p:nvPr>
            <p:ph type="sldNum" idx="5" sz="quarter"/>
          </p:nvPr>
        </p:nvSpPr>
        <p:spPr/>
      </p:sp>
    </p:spTree>
  </p:cSld>
  <p:clrMapOvr>
    <a:masterClrMapping/>
  </p:clrMapOvr>
</p:notes>
</file>

<file path=ppt/notesSlides/notesSlide3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12. sorunun örnek cevabı (ölçütlü).</a:t>
            </a:r>
          </a:p>
          <a:p/>
          <a:p>
            <a:r>
              <a:t>NASIL: Her iki yer için en az bir sorun ve bir fırsat bekleyin. Kitap s. 161'deki Brezilya favela örneğini okutun; grafikteki itici faktörlerle bağ kurun (ör. geleneksel yaşam tarzının değişmesi).</a:t>
            </a:r>
          </a:p>
          <a:p/>
          <a:p>
            <a:r>
              <a:t>BEKLENEN CEVAP: Göç veren yerler (kırsal Amazon) — sorunlar: nüfus, özellikle genç ve çalışma çağındaki nüfus azalır, köylerde yaşlılar kalır; geleneksel yaşam tarzı ve kültür kaybolur; tarım ve ormana dayalı geçim faaliyetleri terk edilir. Fırsatlar: göç edenlerin kentte kazandığı gelir geride kalan ailelerine destek olabilir; insan baskısı azalan alanlarda tahrip edilen ormanın yenilenmesi için fırsat doğabilir. Göç alan yerler (kentler) — sorunlar: hızlı ve plansız (çarpık) kentleşme, konut açığı ve gecekondu yerleşmeleri, işsizlik, altyapı ile eğitim ve sağlık hizmetlerine baskı, çevre kirliliği. Fırsatlar: kentin iş gücü artar (sanayi, inşaat, hizmet), üretim ve tüketim büyür, kültürel çeşitlilik artar.</a:t>
            </a:r>
          </a:p>
          <a:p/>
          <a:p>
            <a:r>
              <a:t>KAYNAK: Kitap s. 160 (konut açığı, işsizlik, çarpık kentleşme), s. 161 (Hızlı nüfus artışı ve kırdan kente göç sonucunda Brezilya’da Favela olarak adlandırılan gecekondu yerleşmeleri ortaya çıkmıştır.), s. 169 (grafikteki itici faktörler). Diğer maddeler bilimseldir; kitapta yok.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8.xml"/><Relationship Id="rId3" Type="http://schemas.openxmlformats.org/officeDocument/2006/relationships/image" Target="../media/image4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6.xml"/><Relationship Id="rId3" Type="http://schemas.openxmlformats.org/officeDocument/2006/relationships/image" Target="../media/image4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4.xml"/><Relationship Id="rId3" Type="http://schemas.openxmlformats.org/officeDocument/2006/relationships/image" Target="../media/image5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6.xml"/><Relationship Id="rId3" Type="http://schemas.openxmlformats.org/officeDocument/2006/relationships/image" Target="../media/image5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7.xml"/><Relationship Id="rId3" Type="http://schemas.openxmlformats.org/officeDocument/2006/relationships/image" Target="../media/image50.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8.xml"/><Relationship Id="rId3" Type="http://schemas.openxmlformats.org/officeDocument/2006/relationships/image" Target="../media/image5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9.xml"/><Relationship Id="rId3" Type="http://schemas.openxmlformats.org/officeDocument/2006/relationships/image" Target="../media/image5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1.xml"/><Relationship Id="rId3" Type="http://schemas.openxmlformats.org/officeDocument/2006/relationships/image" Target="../media/image5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2.xml"/><Relationship Id="rId3" Type="http://schemas.openxmlformats.org/officeDocument/2006/relationships/image" Target="../media/image5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5.xml"/><Relationship Id="rId3" Type="http://schemas.openxmlformats.org/officeDocument/2006/relationships/image" Target="../media/image5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7.xml"/><Relationship Id="rId3" Type="http://schemas.openxmlformats.org/officeDocument/2006/relationships/image" Target="../media/image5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Ünite Ölçme ve Değerlendirme Soruları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ÜNİTE SONU</a:t>
            </a:r>
          </a:p>
        </p:txBody>
      </p:sp>
      <p:sp>
        <p:nvSpPr>
          <p:cNvPr id="6" name="Rounded Rectangle 5"/>
          <p:cNvSpPr/>
          <p:nvPr/>
        </p:nvSpPr>
        <p:spPr>
          <a:xfrm>
            <a:off x="502920" y="1280160"/>
            <a:ext cx="2105497" cy="4206240"/>
          </a:xfrm>
          <a:prstGeom prst="roundRect">
            <a:avLst>
              <a:gd name="adj" fmla="val 6000"/>
            </a:avLst>
          </a:prstGeom>
          <a:solidFill>
            <a:srgbClr val="F0F0F0"/>
          </a:solidFill>
          <a:ln>
            <a:noFill/>
          </a:ln>
          <a:effectLst/>
        </p:spPr>
        <p:txBody>
          <a:bodyPr rtlCol="0" anchor="ctr"/>
          <a:lstStyle/>
          <a:p/>
        </p:txBody>
      </p:sp>
      <p:sp>
        <p:nvSpPr>
          <p:cNvPr id="7" name="Rounded Rectangle 6"/>
          <p:cNvSpPr/>
          <p:nvPr/>
        </p:nvSpPr>
        <p:spPr>
          <a:xfrm>
            <a:off x="502920" y="1280160"/>
            <a:ext cx="2105497" cy="868680"/>
          </a:xfrm>
          <a:prstGeom prst="roundRect">
            <a:avLst>
              <a:gd name="adj" fmla="val 12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1-3</a:t>
            </a:r>
          </a:p>
        </p:txBody>
      </p:sp>
      <p:sp>
        <p:nvSpPr>
          <p:cNvPr id="8" name="TextBox 7"/>
          <p:cNvSpPr txBox="1"/>
          <p:nvPr/>
        </p:nvSpPr>
        <p:spPr>
          <a:xfrm>
            <a:off x="594360" y="2212848"/>
            <a:ext cx="1922617" cy="12801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İsveç'in nüfus politikası</a:t>
            </a:r>
          </a:p>
        </p:txBody>
      </p:sp>
      <p:sp>
        <p:nvSpPr>
          <p:cNvPr id="9" name="TextBox 8"/>
          <p:cNvSpPr txBox="1"/>
          <p:nvPr/>
        </p:nvSpPr>
        <p:spPr>
          <a:xfrm>
            <a:off x="594360" y="3520440"/>
            <a:ext cx="1922617" cy="36576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s. 166</a:t>
            </a:r>
          </a:p>
        </p:txBody>
      </p:sp>
      <p:sp>
        <p:nvSpPr>
          <p:cNvPr id="10" name="Rounded Rectangle 9"/>
          <p:cNvSpPr/>
          <p:nvPr/>
        </p:nvSpPr>
        <p:spPr>
          <a:xfrm>
            <a:off x="612648" y="3931920"/>
            <a:ext cx="1886041" cy="822960"/>
          </a:xfrm>
          <a:prstGeom prst="roundRect">
            <a:avLst>
              <a:gd name="adj" fmla="val 20000"/>
            </a:avLst>
          </a:prstGeom>
          <a:solidFill>
            <a:srgbClr val="FFFFFF"/>
          </a:solidFill>
          <a:ln w="12700">
            <a:solidFill>
              <a:srgbClr val="7A4EA0"/>
            </a:solidFill>
          </a:ln>
          <a:effectLst/>
        </p:spPr>
        <p:txBody>
          <a:bodyPr rtlCol="0" anchor="ctr" wrap="square" lIns="45720" rIns="45720" tIns="73152" bIns="73152">
            <a:noAutofit/>
          </a:bodyPr>
          <a:lstStyle/>
          <a:p>
            <a:pPr algn="ctr">
              <a:spcBef>
                <a:spcPts val="0"/>
              </a:spcBef>
              <a:spcAft>
                <a:spcPts val="0"/>
              </a:spcAft>
            </a:pPr>
            <a:r>
              <a:rPr lang="tr-TR" sz="1600" b="1" i="0">
                <a:solidFill>
                  <a:srgbClr val="7A4EA0"/>
                </a:solidFill>
                <a:latin typeface="Calibri"/>
              </a:rPr>
              <a:t>çoktan seçmeli + 2 açık uçlu</a:t>
            </a:r>
          </a:p>
        </p:txBody>
      </p:sp>
      <p:sp>
        <p:nvSpPr>
          <p:cNvPr id="11" name="Rounded Rectangle 10"/>
          <p:cNvSpPr/>
          <p:nvPr/>
        </p:nvSpPr>
        <p:spPr>
          <a:xfrm>
            <a:off x="612648" y="4846320"/>
            <a:ext cx="1886041" cy="548640"/>
          </a:xfrm>
          <a:prstGeom prst="roundRect">
            <a:avLst>
              <a:gd name="adj" fmla="val 30000"/>
            </a:avLst>
          </a:prstGeom>
          <a:solidFill>
            <a:srgbClr val="FFF3D1"/>
          </a:solidFill>
          <a:ln w="12700">
            <a:solidFill>
              <a:srgbClr val="FCC021"/>
            </a:solidFill>
          </a:ln>
          <a:effectLst/>
        </p:spPr>
        <p:txBody>
          <a:bodyPr rtlCol="0" anchor="ctr" wrap="square" lIns="45720" rIns="45720" tIns="73152" bIns="73152">
            <a:noAutofit/>
          </a:bodyPr>
          <a:lstStyle/>
          <a:p>
            <a:pPr algn="ctr">
              <a:spcBef>
                <a:spcPts val="0"/>
              </a:spcBef>
              <a:spcAft>
                <a:spcPts val="0"/>
              </a:spcAft>
            </a:pPr>
            <a:r>
              <a:rPr lang="tr-TR" sz="1800" b="1" i="0">
                <a:solidFill>
                  <a:srgbClr val="262626"/>
                </a:solidFill>
                <a:latin typeface="Calibri"/>
              </a:rPr>
              <a:t>EVDE</a:t>
            </a:r>
          </a:p>
        </p:txBody>
      </p:sp>
      <p:sp>
        <p:nvSpPr>
          <p:cNvPr id="12" name="Rounded Rectangle 11"/>
          <p:cNvSpPr/>
          <p:nvPr/>
        </p:nvSpPr>
        <p:spPr>
          <a:xfrm>
            <a:off x="2773009" y="1280160"/>
            <a:ext cx="2105497" cy="4206240"/>
          </a:xfrm>
          <a:prstGeom prst="roundRect">
            <a:avLst>
              <a:gd name="adj" fmla="val 6000"/>
            </a:avLst>
          </a:prstGeom>
          <a:solidFill>
            <a:srgbClr val="F0F0F0"/>
          </a:solidFill>
          <a:ln>
            <a:noFill/>
          </a:ln>
          <a:effectLst/>
        </p:spPr>
        <p:txBody>
          <a:bodyPr rtlCol="0" anchor="ctr"/>
          <a:lstStyle/>
          <a:p/>
        </p:txBody>
      </p:sp>
      <p:sp>
        <p:nvSpPr>
          <p:cNvPr id="13" name="Rounded Rectangle 12"/>
          <p:cNvSpPr/>
          <p:nvPr/>
        </p:nvSpPr>
        <p:spPr>
          <a:xfrm>
            <a:off x="2773009" y="1280160"/>
            <a:ext cx="2105497" cy="868680"/>
          </a:xfrm>
          <a:prstGeom prst="roundRect">
            <a:avLst>
              <a:gd name="adj" fmla="val 12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4-6</a:t>
            </a:r>
          </a:p>
        </p:txBody>
      </p:sp>
      <p:sp>
        <p:nvSpPr>
          <p:cNvPr id="14" name="TextBox 13"/>
          <p:cNvSpPr txBox="1"/>
          <p:nvPr/>
        </p:nvSpPr>
        <p:spPr>
          <a:xfrm>
            <a:off x="2864449" y="2212848"/>
            <a:ext cx="1922617" cy="12801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Beş ülkenin nüfus tablosu ve grafiği</a:t>
            </a:r>
          </a:p>
        </p:txBody>
      </p:sp>
      <p:sp>
        <p:nvSpPr>
          <p:cNvPr id="15" name="TextBox 14"/>
          <p:cNvSpPr txBox="1"/>
          <p:nvPr/>
        </p:nvSpPr>
        <p:spPr>
          <a:xfrm>
            <a:off x="2864449" y="3520440"/>
            <a:ext cx="1922617" cy="36576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s. 167</a:t>
            </a:r>
          </a:p>
        </p:txBody>
      </p:sp>
      <p:sp>
        <p:nvSpPr>
          <p:cNvPr id="16" name="Rounded Rectangle 15"/>
          <p:cNvSpPr/>
          <p:nvPr/>
        </p:nvSpPr>
        <p:spPr>
          <a:xfrm>
            <a:off x="2882737" y="3931920"/>
            <a:ext cx="1886041" cy="822960"/>
          </a:xfrm>
          <a:prstGeom prst="roundRect">
            <a:avLst>
              <a:gd name="adj" fmla="val 20000"/>
            </a:avLst>
          </a:prstGeom>
          <a:solidFill>
            <a:srgbClr val="FFFFFF"/>
          </a:solidFill>
          <a:ln w="12700">
            <a:solidFill>
              <a:srgbClr val="2C6696"/>
            </a:solidFill>
          </a:ln>
          <a:effectLst/>
        </p:spPr>
        <p:txBody>
          <a:bodyPr rtlCol="0" anchor="ctr" wrap="square" lIns="45720" rIns="45720" tIns="73152" bIns="73152">
            <a:noAutofit/>
          </a:bodyPr>
          <a:lstStyle/>
          <a:p>
            <a:pPr algn="ctr">
              <a:spcBef>
                <a:spcPts val="0"/>
              </a:spcBef>
              <a:spcAft>
                <a:spcPts val="0"/>
              </a:spcAft>
            </a:pPr>
            <a:r>
              <a:rPr lang="tr-TR" sz="1600" b="1" i="0">
                <a:solidFill>
                  <a:srgbClr val="2C6696"/>
                </a:solidFill>
                <a:latin typeface="Calibri"/>
              </a:rPr>
              <a:t>işaretleme + 2 açık uçlu</a:t>
            </a:r>
          </a:p>
        </p:txBody>
      </p:sp>
      <p:sp>
        <p:nvSpPr>
          <p:cNvPr id="17" name="Rounded Rectangle 16"/>
          <p:cNvSpPr/>
          <p:nvPr/>
        </p:nvSpPr>
        <p:spPr>
          <a:xfrm>
            <a:off x="2882737" y="4846320"/>
            <a:ext cx="1886041" cy="548640"/>
          </a:xfrm>
          <a:prstGeom prst="roundRect">
            <a:avLst>
              <a:gd name="adj" fmla="val 30000"/>
            </a:avLst>
          </a:prstGeom>
          <a:solidFill>
            <a:srgbClr val="2C6696"/>
          </a:solidFill>
          <a:ln>
            <a:noFill/>
          </a:ln>
          <a:effectLst/>
        </p:spPr>
        <p:txBody>
          <a:bodyPr rtlCol="0" anchor="ctr" wrap="square" lIns="45720" rIns="45720" tIns="73152" bIns="73152">
            <a:noAutofit/>
          </a:bodyPr>
          <a:lstStyle/>
          <a:p>
            <a:pPr algn="ctr">
              <a:spcBef>
                <a:spcPts val="0"/>
              </a:spcBef>
              <a:spcAft>
                <a:spcPts val="0"/>
              </a:spcAft>
            </a:pPr>
            <a:r>
              <a:rPr lang="tr-TR" sz="1550" b="1" i="0">
                <a:solidFill>
                  <a:srgbClr val="FFFFFF"/>
                </a:solidFill>
                <a:latin typeface="Calibri"/>
              </a:rPr>
              <a:t>4 DERSTE · 5-6 EVDE</a:t>
            </a:r>
          </a:p>
        </p:txBody>
      </p:sp>
      <p:sp>
        <p:nvSpPr>
          <p:cNvPr id="18" name="Rounded Rectangle 17"/>
          <p:cNvSpPr/>
          <p:nvPr/>
        </p:nvSpPr>
        <p:spPr>
          <a:xfrm>
            <a:off x="5043098" y="1280160"/>
            <a:ext cx="2105497" cy="4206240"/>
          </a:xfrm>
          <a:prstGeom prst="roundRect">
            <a:avLst>
              <a:gd name="adj" fmla="val 6000"/>
            </a:avLst>
          </a:prstGeom>
          <a:solidFill>
            <a:srgbClr val="F0F0F0"/>
          </a:solidFill>
          <a:ln>
            <a:noFill/>
          </a:ln>
          <a:effectLst/>
        </p:spPr>
        <p:txBody>
          <a:bodyPr rtlCol="0" anchor="ctr"/>
          <a:lstStyle/>
          <a:p/>
        </p:txBody>
      </p:sp>
      <p:sp>
        <p:nvSpPr>
          <p:cNvPr id="19" name="Rounded Rectangle 18"/>
          <p:cNvSpPr/>
          <p:nvPr/>
        </p:nvSpPr>
        <p:spPr>
          <a:xfrm>
            <a:off x="5043098" y="1280160"/>
            <a:ext cx="2105497" cy="868680"/>
          </a:xfrm>
          <a:prstGeom prst="roundRect">
            <a:avLst>
              <a:gd name="adj" fmla="val 12000"/>
            </a:avLst>
          </a:prstGeom>
          <a:solidFill>
            <a:srgbClr val="B85C12"/>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7-9</a:t>
            </a:r>
          </a:p>
        </p:txBody>
      </p:sp>
      <p:sp>
        <p:nvSpPr>
          <p:cNvPr id="20" name="TextBox 19"/>
          <p:cNvSpPr txBox="1"/>
          <p:nvPr/>
        </p:nvSpPr>
        <p:spPr>
          <a:xfrm>
            <a:off x="5134538" y="2212848"/>
            <a:ext cx="1922617" cy="12801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Katar'ın nüfus piramidi</a:t>
            </a:r>
          </a:p>
        </p:txBody>
      </p:sp>
      <p:sp>
        <p:nvSpPr>
          <p:cNvPr id="21" name="TextBox 20"/>
          <p:cNvSpPr txBox="1"/>
          <p:nvPr/>
        </p:nvSpPr>
        <p:spPr>
          <a:xfrm>
            <a:off x="5134538" y="3520440"/>
            <a:ext cx="1922617" cy="36576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s. 168</a:t>
            </a:r>
          </a:p>
        </p:txBody>
      </p:sp>
      <p:sp>
        <p:nvSpPr>
          <p:cNvPr id="22" name="Rounded Rectangle 21"/>
          <p:cNvSpPr/>
          <p:nvPr/>
        </p:nvSpPr>
        <p:spPr>
          <a:xfrm>
            <a:off x="5152826" y="3931920"/>
            <a:ext cx="1886041" cy="822960"/>
          </a:xfrm>
          <a:prstGeom prst="roundRect">
            <a:avLst>
              <a:gd name="adj" fmla="val 20000"/>
            </a:avLst>
          </a:prstGeom>
          <a:solidFill>
            <a:srgbClr val="FFFFFF"/>
          </a:solidFill>
          <a:ln w="12700">
            <a:solidFill>
              <a:srgbClr val="B85C12"/>
            </a:solidFill>
          </a:ln>
          <a:effectLst/>
        </p:spPr>
        <p:txBody>
          <a:bodyPr rtlCol="0" anchor="ctr" wrap="square" lIns="45720" rIns="45720" tIns="73152" bIns="73152">
            <a:noAutofit/>
          </a:bodyPr>
          <a:lstStyle/>
          <a:p>
            <a:pPr algn="ctr">
              <a:spcBef>
                <a:spcPts val="0"/>
              </a:spcBef>
              <a:spcAft>
                <a:spcPts val="0"/>
              </a:spcAft>
            </a:pPr>
            <a:r>
              <a:rPr lang="tr-TR" sz="1600" b="1" i="0">
                <a:solidFill>
                  <a:srgbClr val="B85C12"/>
                </a:solidFill>
                <a:latin typeface="Calibri"/>
              </a:rPr>
              <a:t>işaretleme + 2 açık uçlu</a:t>
            </a:r>
          </a:p>
        </p:txBody>
      </p:sp>
      <p:sp>
        <p:nvSpPr>
          <p:cNvPr id="23" name="Rounded Rectangle 22"/>
          <p:cNvSpPr/>
          <p:nvPr/>
        </p:nvSpPr>
        <p:spPr>
          <a:xfrm>
            <a:off x="5152826" y="4846320"/>
            <a:ext cx="1886041" cy="548640"/>
          </a:xfrm>
          <a:prstGeom prst="roundRect">
            <a:avLst>
              <a:gd name="adj" fmla="val 30000"/>
            </a:avLst>
          </a:prstGeom>
          <a:solidFill>
            <a:srgbClr val="B85C12"/>
          </a:solidFill>
          <a:ln>
            <a:noFill/>
          </a:ln>
          <a:effectLst/>
        </p:spPr>
        <p:txBody>
          <a:bodyPr rtlCol="0" anchor="ctr" wrap="square" lIns="45720" rIns="45720" tIns="73152" bIns="73152">
            <a:noAutofit/>
          </a:bodyPr>
          <a:lstStyle/>
          <a:p>
            <a:pPr algn="ctr">
              <a:spcBef>
                <a:spcPts val="0"/>
              </a:spcBef>
              <a:spcAft>
                <a:spcPts val="0"/>
              </a:spcAft>
            </a:pPr>
            <a:r>
              <a:rPr lang="tr-TR" sz="1550" b="1" i="0">
                <a:solidFill>
                  <a:srgbClr val="FFFFFF"/>
                </a:solidFill>
                <a:latin typeface="Calibri"/>
              </a:rPr>
              <a:t>7 DERSTE · 8-9 EVDE</a:t>
            </a:r>
          </a:p>
        </p:txBody>
      </p:sp>
      <p:sp>
        <p:nvSpPr>
          <p:cNvPr id="24" name="Rounded Rectangle 23"/>
          <p:cNvSpPr/>
          <p:nvPr/>
        </p:nvSpPr>
        <p:spPr>
          <a:xfrm>
            <a:off x="7313188" y="1280160"/>
            <a:ext cx="2105497" cy="4206240"/>
          </a:xfrm>
          <a:prstGeom prst="roundRect">
            <a:avLst>
              <a:gd name="adj" fmla="val 6000"/>
            </a:avLst>
          </a:prstGeom>
          <a:solidFill>
            <a:srgbClr val="F0F0F0"/>
          </a:solidFill>
          <a:ln>
            <a:noFill/>
          </a:ln>
          <a:effectLst/>
        </p:spPr>
        <p:txBody>
          <a:bodyPr rtlCol="0" anchor="ctr"/>
          <a:lstStyle/>
          <a:p/>
        </p:txBody>
      </p:sp>
      <p:sp>
        <p:nvSpPr>
          <p:cNvPr id="25" name="Rounded Rectangle 24"/>
          <p:cNvSpPr/>
          <p:nvPr/>
        </p:nvSpPr>
        <p:spPr>
          <a:xfrm>
            <a:off x="7313188" y="1280160"/>
            <a:ext cx="2105497" cy="868680"/>
          </a:xfrm>
          <a:prstGeom prst="roundRect">
            <a:avLst>
              <a:gd name="adj" fmla="val 12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10</a:t>
            </a:r>
          </a:p>
        </p:txBody>
      </p:sp>
      <p:sp>
        <p:nvSpPr>
          <p:cNvPr id="26" name="TextBox 25"/>
          <p:cNvSpPr txBox="1"/>
          <p:nvPr/>
        </p:nvSpPr>
        <p:spPr>
          <a:xfrm>
            <a:off x="7404628" y="2212848"/>
            <a:ext cx="1922617" cy="1280160"/>
          </a:xfrm>
          <a:prstGeom prst="rect">
            <a:avLst/>
          </a:prstGeom>
          <a:noFill/>
        </p:spPr>
        <p:txBody>
          <a:bodyPr wrap="square" anchor="ctr" lIns="73152" rIns="73152" tIns="36576" bIns="36576">
            <a:noAutofit/>
          </a:bodyPr>
          <a:lstStyle/>
          <a:p>
            <a:pPr algn="ctr">
              <a:spcBef>
                <a:spcPts val="0"/>
              </a:spcBef>
              <a:spcAft>
                <a:spcPts val="0"/>
              </a:spcAft>
            </a:pPr>
            <a:r>
              <a:rPr lang="tr-TR" sz="2200" b="1" i="0">
                <a:solidFill>
                  <a:srgbClr val="262626"/>
                </a:solidFill>
                <a:latin typeface="Calibri"/>
              </a:rPr>
              <a:t>Japonya'nın nüfus artış hızı</a:t>
            </a:r>
          </a:p>
        </p:txBody>
      </p:sp>
      <p:sp>
        <p:nvSpPr>
          <p:cNvPr id="27" name="TextBox 26"/>
          <p:cNvSpPr txBox="1"/>
          <p:nvPr/>
        </p:nvSpPr>
        <p:spPr>
          <a:xfrm>
            <a:off x="7404628" y="3520440"/>
            <a:ext cx="1922617" cy="36576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s. 168</a:t>
            </a:r>
          </a:p>
        </p:txBody>
      </p:sp>
      <p:sp>
        <p:nvSpPr>
          <p:cNvPr id="28" name="Rounded Rectangle 27"/>
          <p:cNvSpPr/>
          <p:nvPr/>
        </p:nvSpPr>
        <p:spPr>
          <a:xfrm>
            <a:off x="7422916" y="3931920"/>
            <a:ext cx="1886041" cy="822960"/>
          </a:xfrm>
          <a:prstGeom prst="roundRect">
            <a:avLst>
              <a:gd name="adj" fmla="val 20000"/>
            </a:avLst>
          </a:prstGeom>
          <a:solidFill>
            <a:srgbClr val="FFFFFF"/>
          </a:solidFill>
          <a:ln w="12700">
            <a:solidFill>
              <a:srgbClr val="7A4EA0"/>
            </a:solidFill>
          </a:ln>
          <a:effectLst/>
        </p:spPr>
        <p:txBody>
          <a:bodyPr rtlCol="0" anchor="ctr" wrap="square" lIns="45720" rIns="45720" tIns="73152" bIns="73152">
            <a:noAutofit/>
          </a:bodyPr>
          <a:lstStyle/>
          <a:p>
            <a:pPr algn="ctr">
              <a:spcBef>
                <a:spcPts val="0"/>
              </a:spcBef>
              <a:spcAft>
                <a:spcPts val="0"/>
              </a:spcAft>
            </a:pPr>
            <a:r>
              <a:rPr lang="tr-TR" sz="1600" b="1" i="0">
                <a:solidFill>
                  <a:srgbClr val="7A4EA0"/>
                </a:solidFill>
                <a:latin typeface="Calibri"/>
              </a:rPr>
              <a:t>açık uçlu</a:t>
            </a:r>
          </a:p>
        </p:txBody>
      </p:sp>
      <p:sp>
        <p:nvSpPr>
          <p:cNvPr id="29" name="Rounded Rectangle 28"/>
          <p:cNvSpPr/>
          <p:nvPr/>
        </p:nvSpPr>
        <p:spPr>
          <a:xfrm>
            <a:off x="7422916" y="4846320"/>
            <a:ext cx="1886041" cy="548640"/>
          </a:xfrm>
          <a:prstGeom prst="roundRect">
            <a:avLst>
              <a:gd name="adj" fmla="val 30000"/>
            </a:avLst>
          </a:prstGeom>
          <a:solidFill>
            <a:srgbClr val="FFF3D1"/>
          </a:solidFill>
          <a:ln w="12700">
            <a:solidFill>
              <a:srgbClr val="FCC021"/>
            </a:solidFill>
          </a:ln>
          <a:effectLst/>
        </p:spPr>
        <p:txBody>
          <a:bodyPr rtlCol="0" anchor="ctr" wrap="square" lIns="45720" rIns="45720" tIns="73152" bIns="73152">
            <a:noAutofit/>
          </a:bodyPr>
          <a:lstStyle/>
          <a:p>
            <a:pPr algn="ctr">
              <a:spcBef>
                <a:spcPts val="0"/>
              </a:spcBef>
              <a:spcAft>
                <a:spcPts val="0"/>
              </a:spcAft>
            </a:pPr>
            <a:r>
              <a:rPr lang="tr-TR" sz="1800" b="1" i="0">
                <a:solidFill>
                  <a:srgbClr val="262626"/>
                </a:solidFill>
                <a:latin typeface="Calibri"/>
              </a:rPr>
              <a:t>İSTEĞE BAĞLI</a:t>
            </a:r>
          </a:p>
        </p:txBody>
      </p:sp>
      <p:sp>
        <p:nvSpPr>
          <p:cNvPr id="30" name="Rounded Rectangle 29"/>
          <p:cNvSpPr/>
          <p:nvPr/>
        </p:nvSpPr>
        <p:spPr>
          <a:xfrm>
            <a:off x="9583277" y="1280160"/>
            <a:ext cx="2105497" cy="4206240"/>
          </a:xfrm>
          <a:prstGeom prst="roundRect">
            <a:avLst>
              <a:gd name="adj" fmla="val 6000"/>
            </a:avLst>
          </a:prstGeom>
          <a:solidFill>
            <a:srgbClr val="F0F0F0"/>
          </a:solidFill>
          <a:ln>
            <a:noFill/>
          </a:ln>
          <a:effectLst/>
        </p:spPr>
        <p:txBody>
          <a:bodyPr rtlCol="0" anchor="ctr"/>
          <a:lstStyle/>
          <a:p/>
        </p:txBody>
      </p:sp>
      <p:sp>
        <p:nvSpPr>
          <p:cNvPr id="31" name="Rounded Rectangle 30"/>
          <p:cNvSpPr/>
          <p:nvPr/>
        </p:nvSpPr>
        <p:spPr>
          <a:xfrm>
            <a:off x="9583277" y="1280160"/>
            <a:ext cx="2105497" cy="868680"/>
          </a:xfrm>
          <a:prstGeom prst="roundRect">
            <a:avLst>
              <a:gd name="adj" fmla="val 12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3400" b="1" i="0">
                <a:solidFill>
                  <a:srgbClr val="FFFFFF"/>
                </a:solidFill>
                <a:latin typeface="Calibri"/>
              </a:rPr>
              <a:t>11-12</a:t>
            </a:r>
          </a:p>
        </p:txBody>
      </p:sp>
      <p:sp>
        <p:nvSpPr>
          <p:cNvPr id="32" name="TextBox 31"/>
          <p:cNvSpPr txBox="1"/>
          <p:nvPr/>
        </p:nvSpPr>
        <p:spPr>
          <a:xfrm>
            <a:off x="9674717" y="2212848"/>
            <a:ext cx="1922617" cy="1280160"/>
          </a:xfrm>
          <a:prstGeom prst="rect">
            <a:avLst/>
          </a:prstGeom>
          <a:noFill/>
        </p:spPr>
        <p:txBody>
          <a:bodyPr wrap="square" anchor="ctr" lIns="73152" rIns="73152" tIns="36576" bIns="36576">
            <a:noAutofit/>
          </a:bodyPr>
          <a:lstStyle/>
          <a:p>
            <a:pPr algn="ctr">
              <a:spcBef>
                <a:spcPts val="0"/>
              </a:spcBef>
              <a:spcAft>
                <a:spcPts val="0"/>
              </a:spcAft>
            </a:pPr>
            <a:r>
              <a:rPr lang="tr-TR" sz="2150" b="1" i="0">
                <a:solidFill>
                  <a:srgbClr val="262626"/>
                </a:solidFill>
                <a:latin typeface="Calibri"/>
              </a:rPr>
              <a:t>Amazon'da ormansızlaşma ve göç</a:t>
            </a:r>
          </a:p>
        </p:txBody>
      </p:sp>
      <p:sp>
        <p:nvSpPr>
          <p:cNvPr id="33" name="TextBox 32"/>
          <p:cNvSpPr txBox="1"/>
          <p:nvPr/>
        </p:nvSpPr>
        <p:spPr>
          <a:xfrm>
            <a:off x="9674717" y="3520440"/>
            <a:ext cx="1922617" cy="365760"/>
          </a:xfrm>
          <a:prstGeom prst="rect">
            <a:avLst/>
          </a:prstGeom>
          <a:noFill/>
        </p:spPr>
        <p:txBody>
          <a:bodyPr wrap="square" anchor="t" lIns="73152" rIns="73152" tIns="36576" bIns="36576">
            <a:noAutofit/>
          </a:bodyPr>
          <a:lstStyle/>
          <a:p>
            <a:pPr algn="ctr">
              <a:spcBef>
                <a:spcPts val="0"/>
              </a:spcBef>
              <a:spcAft>
                <a:spcPts val="0"/>
              </a:spcAft>
            </a:pPr>
            <a:r>
              <a:rPr lang="tr-TR" sz="1700" b="0" i="0">
                <a:solidFill>
                  <a:srgbClr val="767676"/>
                </a:solidFill>
                <a:latin typeface="Calibri"/>
              </a:rPr>
              <a:t>s. 169</a:t>
            </a:r>
          </a:p>
        </p:txBody>
      </p:sp>
      <p:sp>
        <p:nvSpPr>
          <p:cNvPr id="34" name="Rounded Rectangle 33"/>
          <p:cNvSpPr/>
          <p:nvPr/>
        </p:nvSpPr>
        <p:spPr>
          <a:xfrm>
            <a:off x="9693005" y="3931920"/>
            <a:ext cx="1886041" cy="822960"/>
          </a:xfrm>
          <a:prstGeom prst="roundRect">
            <a:avLst>
              <a:gd name="adj" fmla="val 20000"/>
            </a:avLst>
          </a:prstGeom>
          <a:solidFill>
            <a:srgbClr val="FFFFFF"/>
          </a:solidFill>
          <a:ln w="12700">
            <a:solidFill>
              <a:srgbClr val="1E7B6E"/>
            </a:solidFill>
          </a:ln>
          <a:effectLst/>
        </p:spPr>
        <p:txBody>
          <a:bodyPr rtlCol="0" anchor="ctr" wrap="square" lIns="45720" rIns="45720" tIns="73152" bIns="73152">
            <a:noAutofit/>
          </a:bodyPr>
          <a:lstStyle/>
          <a:p>
            <a:pPr algn="ctr">
              <a:spcBef>
                <a:spcPts val="0"/>
              </a:spcBef>
              <a:spcAft>
                <a:spcPts val="0"/>
              </a:spcAft>
            </a:pPr>
            <a:r>
              <a:rPr lang="tr-TR" sz="1600" b="1" i="0">
                <a:solidFill>
                  <a:srgbClr val="1E7B6E"/>
                </a:solidFill>
                <a:latin typeface="Calibri"/>
              </a:rPr>
              <a:t>işaretleme + açık uçlu</a:t>
            </a:r>
          </a:p>
        </p:txBody>
      </p:sp>
      <p:sp>
        <p:nvSpPr>
          <p:cNvPr id="35" name="Rounded Rectangle 34"/>
          <p:cNvSpPr/>
          <p:nvPr/>
        </p:nvSpPr>
        <p:spPr>
          <a:xfrm>
            <a:off x="9693005" y="4846320"/>
            <a:ext cx="1886041" cy="548640"/>
          </a:xfrm>
          <a:prstGeom prst="roundRect">
            <a:avLst>
              <a:gd name="adj" fmla="val 30000"/>
            </a:avLst>
          </a:prstGeom>
          <a:solidFill>
            <a:srgbClr val="FFF3D1"/>
          </a:solidFill>
          <a:ln w="12700">
            <a:solidFill>
              <a:srgbClr val="FCC021"/>
            </a:solidFill>
          </a:ln>
          <a:effectLst/>
        </p:spPr>
        <p:txBody>
          <a:bodyPr rtlCol="0" anchor="ctr" wrap="square" lIns="45720" rIns="45720" tIns="73152" bIns="73152">
            <a:noAutofit/>
          </a:bodyPr>
          <a:lstStyle/>
          <a:p>
            <a:pPr algn="ctr">
              <a:spcBef>
                <a:spcPts val="0"/>
              </a:spcBef>
              <a:spcAft>
                <a:spcPts val="0"/>
              </a:spcAft>
            </a:pPr>
            <a:r>
              <a:rPr lang="tr-TR" sz="1800" b="1" i="0">
                <a:solidFill>
                  <a:srgbClr val="262626"/>
                </a:solidFill>
                <a:latin typeface="Calibri"/>
              </a:rPr>
              <a:t>EVDE</a:t>
            </a:r>
          </a:p>
        </p:txBody>
      </p:sp>
      <p:sp>
        <p:nvSpPr>
          <p:cNvPr id="36" name="Rounded Rectangle 35"/>
          <p:cNvSpPr/>
          <p:nvPr/>
        </p:nvSpPr>
        <p:spPr>
          <a:xfrm>
            <a:off x="502920" y="5623560"/>
            <a:ext cx="11185855" cy="621792"/>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Derste: 4 ve 7      Evde: 1-3, 5-6, 8-9 ve 11-12      İsteğe bağlı: 10</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166-169</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346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1-3. sorular: İsveç'in nüfus politikası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1-3</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1-3. soruları aşağıda verilen grafiğe göre cevaplayınız.</a:t>
            </a:r>
          </a:p>
        </p:txBody>
      </p:sp>
      <p:sp>
        <p:nvSpPr>
          <p:cNvPr id="7" name="Rounded Rectangle 6"/>
          <p:cNvSpPr/>
          <p:nvPr/>
        </p:nvSpPr>
        <p:spPr>
          <a:xfrm>
            <a:off x="502920" y="1627632"/>
            <a:ext cx="11185855" cy="4617720"/>
          </a:xfrm>
          <a:prstGeom prst="roundRect">
            <a:avLst>
              <a:gd name="adj" fmla="val 6000"/>
            </a:avLst>
          </a:prstGeom>
          <a:solidFill>
            <a:srgbClr val="F0F0F0"/>
          </a:solidFill>
          <a:ln>
            <a:noFill/>
          </a:ln>
          <a:effectLst/>
        </p:spPr>
        <p:txBody>
          <a:bodyPr rtlCol="0" anchor="ctr"/>
          <a:lstStyle/>
          <a:p/>
        </p:txBody>
      </p:sp>
      <p:sp>
        <p:nvSpPr>
          <p:cNvPr id="8" name="Rectangle 7"/>
          <p:cNvSpPr/>
          <p:nvPr/>
        </p:nvSpPr>
        <p:spPr>
          <a:xfrm>
            <a:off x="502920" y="1627632"/>
            <a:ext cx="118872" cy="4617720"/>
          </a:xfrm>
          <a:prstGeom prst="rect">
            <a:avLst/>
          </a:prstGeom>
          <a:solidFill>
            <a:srgbClr val="7A4EA0"/>
          </a:solidFill>
          <a:ln>
            <a:noFill/>
          </a:ln>
          <a:effectLst/>
        </p:spPr>
        <p:txBody>
          <a:bodyPr rtlCol="0" anchor="ctr"/>
          <a:lstStyle/>
          <a:p/>
        </p:txBody>
      </p:sp>
      <p:sp>
        <p:nvSpPr>
          <p:cNvPr id="9" name="TextBox 8"/>
          <p:cNvSpPr txBox="1"/>
          <p:nvPr/>
        </p:nvSpPr>
        <p:spPr>
          <a:xfrm>
            <a:off x="777240" y="1627632"/>
            <a:ext cx="10774375" cy="4617720"/>
          </a:xfrm>
          <a:prstGeom prst="rect">
            <a:avLst/>
          </a:prstGeom>
          <a:noFill/>
        </p:spPr>
        <p:txBody>
          <a:bodyPr wrap="square" anchor="ctr" lIns="73152" rIns="73152" tIns="36576" bIns="36576">
            <a:noAutofit/>
          </a:bodyPr>
          <a:lstStyle/>
          <a:p>
            <a:pPr algn="l">
              <a:spcBef>
                <a:spcPts val="0"/>
              </a:spcBef>
              <a:spcAft>
                <a:spcPts val="1600"/>
              </a:spcAft>
            </a:pPr>
            <a:r>
              <a:rPr lang="tr-TR" sz="2500" b="0" i="0">
                <a:solidFill>
                  <a:srgbClr val="262626"/>
                </a:solidFill>
                <a:latin typeface="Calibri"/>
              </a:rPr>
              <a:t>İsveç; aile hayatı ve çocukların refahını merkeze alan, başarılı nüfus politikasıyla nüfus artış hızı düşük olan gelişmiş ülkeler için model ülkedir. İsveç’in uyguladığı nüfus politikası; ailenin önemi ve ekonomik güvenliği, çocuk hakları ve cinsiyet eşitliği temeli üzerine oturtulmuştur.</a:t>
            </a:r>
          </a:p>
          <a:p>
            <a:pPr algn="l">
              <a:spcBef>
                <a:spcPts val="0"/>
              </a:spcBef>
              <a:spcAft>
                <a:spcPts val="0"/>
              </a:spcAft>
            </a:pPr>
            <a:r>
              <a:rPr lang="tr-TR" sz="2500" b="0" i="0">
                <a:solidFill>
                  <a:srgbClr val="262626"/>
                </a:solidFill>
                <a:latin typeface="Calibri"/>
              </a:rPr>
              <a:t>Doğurganlık oranı ve nüfus artış hızının yükseltilmesi için doğum sonrasında hem anne hem de babaya ücretli izin (60 günü zorunlu izin), ebeveyn ve çocuk yardımı, konut yardımı, çocuklara kreşte gündüz bakım hizmeti, ücretsiz sağlık hizmeti ve diş bakımı, çocuğun hastalığı durumunda yılda 60 güne kadar bakım izni, ücretsiz okul öncesi eğitim gibi olanaklar devlet tarafından sağlanmaktadır. İsveç, çoğu Avrupa ülkesinin aksine son 20 yılda nüfus artış hızını yükseltmeyi başarmıştır.</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347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1-3. sorular: İsveç'in nüfus artış oranı (1997-2022)</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1-3</a:t>
            </a:r>
          </a:p>
        </p:txBody>
      </p:sp>
      <p:pic>
        <p:nvPicPr>
          <p:cNvPr id="6" name="Picture 5" descr="sonu_isvec_s166.jpg"/>
          <p:cNvPicPr>
            <a:picLocks noChangeAspect="1"/>
          </p:cNvPicPr>
          <p:nvPr/>
        </p:nvPicPr>
        <p:blipFill>
          <a:blip r:embed="rId3"/>
          <a:stretch>
            <a:fillRect/>
          </a:stretch>
        </p:blipFill>
        <p:spPr>
          <a:xfrm>
            <a:off x="502920" y="1216152"/>
            <a:ext cx="8458200" cy="4741113"/>
          </a:xfrm>
          <a:prstGeom prst="rect">
            <a:avLst/>
          </a:prstGeom>
          <a:ln w="9525">
            <a:solidFill>
              <a:srgbClr val="D9D9D9"/>
            </a:solidFill>
          </a:ln>
        </p:spPr>
      </p:pic>
      <p:sp>
        <p:nvSpPr>
          <p:cNvPr id="7" name="TextBox 6"/>
          <p:cNvSpPr txBox="1"/>
          <p:nvPr/>
        </p:nvSpPr>
        <p:spPr>
          <a:xfrm>
            <a:off x="502920" y="5975553"/>
            <a:ext cx="84582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Grafik: İsveç’in 1997-2022 yılları arası nüfus artış oranları, Dünya Bankası, 2023 (Ders kitabı s. 166)</a:t>
            </a:r>
          </a:p>
        </p:txBody>
      </p:sp>
      <p:sp>
        <p:nvSpPr>
          <p:cNvPr id="8" name="Rounded Rectangle 7"/>
          <p:cNvSpPr/>
          <p:nvPr/>
        </p:nvSpPr>
        <p:spPr>
          <a:xfrm>
            <a:off x="9162288" y="1216152"/>
            <a:ext cx="2526487" cy="566928"/>
          </a:xfrm>
          <a:prstGeom prst="roundRect">
            <a:avLst>
              <a:gd name="adj" fmla="val 8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Grafiği okuyalım</a:t>
            </a:r>
          </a:p>
        </p:txBody>
      </p:sp>
      <p:sp>
        <p:nvSpPr>
          <p:cNvPr id="9" name="Rounded Rectangle 8"/>
          <p:cNvSpPr/>
          <p:nvPr/>
        </p:nvSpPr>
        <p:spPr>
          <a:xfrm>
            <a:off x="9162288" y="1901952"/>
            <a:ext cx="2526487" cy="1417320"/>
          </a:xfrm>
          <a:prstGeom prst="roundRect">
            <a:avLst>
              <a:gd name="adj" fmla="val 8000"/>
            </a:avLst>
          </a:prstGeom>
          <a:solidFill>
            <a:srgbClr val="F0F0F0"/>
          </a:solidFill>
          <a:ln>
            <a:noFill/>
          </a:ln>
          <a:effectLst/>
        </p:spPr>
        <p:txBody>
          <a:bodyPr rtlCol="0" anchor="ctr"/>
          <a:lstStyle/>
          <a:p/>
        </p:txBody>
      </p:sp>
      <p:sp>
        <p:nvSpPr>
          <p:cNvPr id="10" name="Oval 9"/>
          <p:cNvSpPr/>
          <p:nvPr/>
        </p:nvSpPr>
        <p:spPr>
          <a:xfrm>
            <a:off x="9253728" y="1993392"/>
            <a:ext cx="438912" cy="43891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1</a:t>
            </a:r>
          </a:p>
        </p:txBody>
      </p:sp>
      <p:sp>
        <p:nvSpPr>
          <p:cNvPr id="11" name="TextBox 10"/>
          <p:cNvSpPr txBox="1"/>
          <p:nvPr/>
        </p:nvSpPr>
        <p:spPr>
          <a:xfrm>
            <a:off x="9756648" y="1947672"/>
            <a:ext cx="1868119"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En düşük ve en yüksek değerler hangi yıllarda?</a:t>
            </a:r>
          </a:p>
        </p:txBody>
      </p:sp>
      <p:sp>
        <p:nvSpPr>
          <p:cNvPr id="12" name="Rounded Rectangle 11"/>
          <p:cNvSpPr/>
          <p:nvPr/>
        </p:nvSpPr>
        <p:spPr>
          <a:xfrm>
            <a:off x="9162288" y="3456432"/>
            <a:ext cx="2526487" cy="1417320"/>
          </a:xfrm>
          <a:prstGeom prst="roundRect">
            <a:avLst>
              <a:gd name="adj" fmla="val 8000"/>
            </a:avLst>
          </a:prstGeom>
          <a:solidFill>
            <a:srgbClr val="F0F0F0"/>
          </a:solidFill>
          <a:ln>
            <a:noFill/>
          </a:ln>
          <a:effectLst/>
        </p:spPr>
        <p:txBody>
          <a:bodyPr rtlCol="0" anchor="ctr"/>
          <a:lstStyle/>
          <a:p/>
        </p:txBody>
      </p:sp>
      <p:sp>
        <p:nvSpPr>
          <p:cNvPr id="13" name="Oval 12"/>
          <p:cNvSpPr/>
          <p:nvPr/>
        </p:nvSpPr>
        <p:spPr>
          <a:xfrm>
            <a:off x="9253728" y="3547872"/>
            <a:ext cx="438912" cy="438912"/>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1800" b="1" i="0">
                <a:solidFill>
                  <a:srgbClr val="FFFFFF"/>
                </a:solidFill>
                <a:latin typeface="Calibri"/>
              </a:rPr>
              <a:t>2</a:t>
            </a:r>
          </a:p>
        </p:txBody>
      </p:sp>
      <p:sp>
        <p:nvSpPr>
          <p:cNvPr id="14" name="TextBox 13"/>
          <p:cNvSpPr txBox="1"/>
          <p:nvPr/>
        </p:nvSpPr>
        <p:spPr>
          <a:xfrm>
            <a:off x="9756648" y="3502152"/>
            <a:ext cx="1868119" cy="13258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Grafik, metnin son cümlesini destekliyor mu?</a:t>
            </a:r>
          </a:p>
        </p:txBody>
      </p:sp>
      <p:sp>
        <p:nvSpPr>
          <p:cNvPr id="15" name="TextBox 14"/>
          <p:cNvSpPr txBox="1"/>
          <p:nvPr/>
        </p:nvSpPr>
        <p:spPr>
          <a:xfrm>
            <a:off x="9162288" y="5010912"/>
            <a:ext cx="2526487" cy="12801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“İsveç, çoğu Avrupa ülkesinin aksine son 20 yılda nüfus artış hızını yükseltmeyi başarmıştır.”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348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İsveç’te nüfus artış hızını yükseltme politikasıyla ilgili olarak  I. Aile planlaması ve doğum kontrolü uygulanması  II. Ücretsiz ve kaliteli sağlık hizmetinin sağlanması  III. Çocuklar için kreş hizmeti verilmesi  IV. Evlenme yaşının yükseltilmesi  durumlarından hangilerinin etkili olduğu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 ve II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 ve III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II ve III</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II ve IV</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III ve IV</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349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000" b="1" i="0">
                <a:solidFill>
                  <a:srgbClr val="262626"/>
                </a:solidFill>
                <a:latin typeface="Calibri"/>
              </a:rPr>
              <a:t>İsveç’te nüfus artış hızını yükseltme politikasıyla ilgili olarak  I. Aile planlaması ve doğum kontrolü uygulanması  II. Ücretsiz ve kaliteli sağlık hizmetinin sağlanması  III. Çocuklar için kreş hizmeti verilmesi  IV. Evlenme yaşının yükseltilmesi  durumlarından hangilerinin etkili olduğu söylenebilir?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 ve II</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 ve III</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II ve III</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II ve IV</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III ve IV</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Metinde devlet ücretsiz sağlık hizmeti (II) ve çocuklara kreşte gündüz bakım hizmeti (III) sağlar. I ve IV doğumları azaltır; nüfus artış hızını yükseltmez.</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350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2.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a:t>
            </a:r>
          </a:p>
        </p:txBody>
      </p:sp>
      <p:sp>
        <p:nvSpPr>
          <p:cNvPr id="6" name="Rounded Rectangle 5"/>
          <p:cNvSpPr/>
          <p:nvPr/>
        </p:nvSpPr>
        <p:spPr>
          <a:xfrm>
            <a:off x="502920" y="1216152"/>
            <a:ext cx="6537960" cy="5029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7A4EA0"/>
          </a:solidFill>
          <a:ln>
            <a:noFill/>
          </a:ln>
          <a:effectLst/>
        </p:spPr>
        <p:txBody>
          <a:bodyPr rtlCol="0" anchor="ctr"/>
          <a:lstStyle/>
          <a:p/>
        </p:txBody>
      </p:sp>
      <p:sp>
        <p:nvSpPr>
          <p:cNvPr id="8" name="TextBox 7"/>
          <p:cNvSpPr txBox="1"/>
          <p:nvPr/>
        </p:nvSpPr>
        <p:spPr>
          <a:xfrm>
            <a:off x="777240" y="1216152"/>
            <a:ext cx="6126480" cy="502920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Doğurganlık oranı ve nüfus artış hızının yükseltilmesi için doğum sonrasında hem anne hem de babaya ücretli izin (60 günü zorunlu izin), ebeveyn ve çocuk yardımı, konut yardımı, çocuklara kreşte gündüz bakım hizmeti, ücretsiz sağlık hizmeti ve diş bakımı, çocuğun hastalığı durumunda yılda 60 güne kadar bakım izni, ücretsiz okul öncesi eğitim gibi olanaklar devlet tarafından sağlanmaktadır. İsveç, çoğu Avrupa ülkesinin aksine son 20 yılda nüfus artış hızını yükseltmeyi başarmıştır.</a:t>
            </a:r>
          </a:p>
        </p:txBody>
      </p:sp>
      <p:sp>
        <p:nvSpPr>
          <p:cNvPr id="9" name="Rounded Rectangle 8"/>
          <p:cNvSpPr/>
          <p:nvPr/>
        </p:nvSpPr>
        <p:spPr>
          <a:xfrm>
            <a:off x="7242048" y="1216152"/>
            <a:ext cx="4446727" cy="5029200"/>
          </a:xfrm>
          <a:prstGeom prst="roundRect">
            <a:avLst>
              <a:gd name="adj" fmla="val 6000"/>
            </a:avLst>
          </a:prstGeom>
          <a:solidFill>
            <a:srgbClr val="FFF3D1"/>
          </a:solidFill>
          <a:ln>
            <a:noFill/>
          </a:ln>
          <a:effectLst/>
        </p:spPr>
        <p:txBody>
          <a:bodyPr rtlCol="0" anchor="ctr"/>
          <a:lstStyle/>
          <a:p/>
        </p:txBody>
      </p:sp>
      <p:sp>
        <p:nvSpPr>
          <p:cNvPr id="10" name="Oval 9"/>
          <p:cNvSpPr/>
          <p:nvPr/>
        </p:nvSpPr>
        <p:spPr>
          <a:xfrm>
            <a:off x="7379208"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11" name="TextBox 10"/>
          <p:cNvSpPr txBox="1"/>
          <p:nvPr/>
        </p:nvSpPr>
        <p:spPr>
          <a:xfrm>
            <a:off x="8065008" y="1289304"/>
            <a:ext cx="3532327" cy="4882896"/>
          </a:xfrm>
          <a:prstGeom prst="rect">
            <a:avLst/>
          </a:prstGeom>
          <a:noFill/>
        </p:spPr>
        <p:txBody>
          <a:bodyPr wrap="square" anchor="ctr" lIns="73152" rIns="73152" tIns="36576" bIns="36576">
            <a:noAutofit/>
          </a:bodyPr>
          <a:lstStyle/>
          <a:p>
            <a:pPr algn="l">
              <a:spcBef>
                <a:spcPts val="0"/>
              </a:spcBef>
              <a:spcAft>
                <a:spcPts val="0"/>
              </a:spcAft>
            </a:pPr>
            <a:r>
              <a:rPr lang="tr-TR" sz="2500" b="1" i="0">
                <a:solidFill>
                  <a:srgbClr val="262626"/>
                </a:solidFill>
                <a:latin typeface="Calibri"/>
              </a:rPr>
              <a:t>İsveç’te nüfus artış hızını yükseltme politikasındaki hangi uygulama, babaların çocuk sorumluluğunu üstlenmesi ve cinsiyet eşitliği ilkesiyle ilgilidir?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351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2</a:t>
            </a:r>
          </a:p>
        </p:txBody>
      </p:sp>
      <p:sp>
        <p:nvSpPr>
          <p:cNvPr id="6" name="Rounded Rectangle 5"/>
          <p:cNvSpPr/>
          <p:nvPr/>
        </p:nvSpPr>
        <p:spPr>
          <a:xfrm>
            <a:off x="502920" y="1216152"/>
            <a:ext cx="11185855" cy="91440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9903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2</a:t>
            </a:r>
          </a:p>
        </p:txBody>
      </p:sp>
      <p:sp>
        <p:nvSpPr>
          <p:cNvPr id="8" name="TextBox 7"/>
          <p:cNvSpPr txBox="1"/>
          <p:nvPr/>
        </p:nvSpPr>
        <p:spPr>
          <a:xfrm>
            <a:off x="1280160" y="1216152"/>
            <a:ext cx="10317175" cy="9144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İsveç’te nüfus artış hızını yükseltme politikasındaki hangi uygulama, babaların çocuk sorumluluğunu üstlenmesi ve cinsiyet eşitliği ilkesiyle ilgilidir?</a:t>
            </a:r>
          </a:p>
        </p:txBody>
      </p:sp>
      <p:sp>
        <p:nvSpPr>
          <p:cNvPr id="9" name="Rounded Rectangle 8"/>
          <p:cNvSpPr/>
          <p:nvPr/>
        </p:nvSpPr>
        <p:spPr>
          <a:xfrm>
            <a:off x="502920" y="2267712"/>
            <a:ext cx="5760720" cy="4023360"/>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502920" y="2267712"/>
            <a:ext cx="118872" cy="4023360"/>
          </a:xfrm>
          <a:prstGeom prst="rect">
            <a:avLst/>
          </a:prstGeom>
          <a:solidFill>
            <a:srgbClr val="7A4EA0"/>
          </a:solidFill>
          <a:ln>
            <a:noFill/>
          </a:ln>
          <a:effectLst/>
        </p:spPr>
        <p:txBody>
          <a:bodyPr rtlCol="0" anchor="ctr"/>
          <a:lstStyle/>
          <a:p/>
        </p:txBody>
      </p:sp>
      <p:sp>
        <p:nvSpPr>
          <p:cNvPr id="11" name="TextBox 10"/>
          <p:cNvSpPr txBox="1"/>
          <p:nvPr/>
        </p:nvSpPr>
        <p:spPr>
          <a:xfrm>
            <a:off x="777240" y="2267712"/>
            <a:ext cx="5349240" cy="40233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Doğurganlık oranı ve nüfus artış hızının yükseltilmesi için doğum sonrasında </a:t>
            </a:r>
            <a:r>
              <a:rPr lang="tr-TR" sz="2100" b="1" i="0">
                <a:solidFill>
                  <a:srgbClr val="262626"/>
                </a:solidFill>
                <a:latin typeface="Calibri"/>
              </a:rPr>
              <a:t>hem anne hem de babaya ücretli izin (60 günü zorunlu izin)</a:t>
            </a:r>
            <a:r>
              <a:rPr lang="tr-TR" sz="2100" b="0" i="0">
                <a:solidFill>
                  <a:srgbClr val="262626"/>
                </a:solidFill>
                <a:latin typeface="Calibri"/>
              </a:rPr>
              <a:t>, ebeveyn ve çocuk yardımı, konut yardımı, çocuklara kreşte gündüz bakım hizmeti, ücretsiz sağlık hizmeti ve diş bakımı, çocuğun hastalığı durumunda yılda 60 güne kadar bakım izni, ücretsiz okul öncesi eğitim gibi olanaklar devlet tarafından sağlanmaktadır. İsveç, çoğu Avrupa ülkesinin aksine son 20 yılda nüfus artış hızını yükseltmeyi başarmıştır.</a:t>
            </a:r>
          </a:p>
        </p:txBody>
      </p:sp>
      <p:sp>
        <p:nvSpPr>
          <p:cNvPr id="12" name="Rounded Rectangle 11"/>
          <p:cNvSpPr/>
          <p:nvPr/>
        </p:nvSpPr>
        <p:spPr>
          <a:xfrm>
            <a:off x="6464808" y="2267712"/>
            <a:ext cx="5223967" cy="1929384"/>
          </a:xfrm>
          <a:prstGeom prst="roundRect">
            <a:avLst>
              <a:gd name="adj" fmla="val 5000"/>
            </a:avLst>
          </a:prstGeom>
          <a:solidFill>
            <a:srgbClr val="E3F1E4"/>
          </a:solidFill>
          <a:ln>
            <a:noFill/>
          </a:ln>
          <a:effectLst/>
        </p:spPr>
        <p:txBody>
          <a:bodyPr rtlCol="0" anchor="ctr"/>
          <a:lstStyle/>
          <a:p/>
        </p:txBody>
      </p:sp>
      <p:sp>
        <p:nvSpPr>
          <p:cNvPr id="13" name="Rounded Rectangle 12"/>
          <p:cNvSpPr/>
          <p:nvPr/>
        </p:nvSpPr>
        <p:spPr>
          <a:xfrm>
            <a:off x="6464808" y="2267712"/>
            <a:ext cx="5223967" cy="457200"/>
          </a:xfrm>
          <a:prstGeom prst="roundRect">
            <a:avLst>
              <a:gd name="adj" fmla="val 25000"/>
            </a:avLst>
          </a:prstGeom>
          <a:solidFill>
            <a:srgbClr val="2E7D32"/>
          </a:solidFill>
          <a:ln>
            <a:noFill/>
          </a:ln>
          <a:effectLst/>
        </p:spPr>
        <p:txBody>
          <a:bodyPr rtlCol="0" anchor="ctr"/>
          <a:lstStyle/>
          <a:p/>
        </p:txBody>
      </p:sp>
      <p:sp>
        <p:nvSpPr>
          <p:cNvPr id="14" name="Rectangle 13"/>
          <p:cNvSpPr/>
          <p:nvPr/>
        </p:nvSpPr>
        <p:spPr>
          <a:xfrm>
            <a:off x="6464808" y="2496312"/>
            <a:ext cx="5223967" cy="228600"/>
          </a:xfrm>
          <a:prstGeom prst="rect">
            <a:avLst/>
          </a:prstGeom>
          <a:solidFill>
            <a:srgbClr val="2E7D32"/>
          </a:solidFill>
          <a:ln>
            <a:noFill/>
          </a:ln>
          <a:effectLst/>
        </p:spPr>
        <p:txBody>
          <a:bodyPr rtlCol="0" anchor="ctr"/>
          <a:lstStyle/>
          <a:p/>
        </p:txBody>
      </p:sp>
      <p:sp>
        <p:nvSpPr>
          <p:cNvPr id="15" name="TextBox 14"/>
          <p:cNvSpPr txBox="1"/>
          <p:nvPr/>
        </p:nvSpPr>
        <p:spPr>
          <a:xfrm>
            <a:off x="6556248" y="2267712"/>
            <a:ext cx="504108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Uygulama</a:t>
            </a:r>
          </a:p>
        </p:txBody>
      </p:sp>
      <p:sp>
        <p:nvSpPr>
          <p:cNvPr id="16" name="TextBox 15"/>
          <p:cNvSpPr txBox="1"/>
          <p:nvPr/>
        </p:nvSpPr>
        <p:spPr>
          <a:xfrm>
            <a:off x="6574536" y="2798064"/>
            <a:ext cx="5004511" cy="1325880"/>
          </a:xfrm>
          <a:prstGeom prst="rect">
            <a:avLst/>
          </a:prstGeom>
          <a:noFill/>
        </p:spPr>
        <p:txBody>
          <a:bodyPr wrap="square" anchor="t" lIns="73152" rIns="73152" tIns="36576" bIns="36576">
            <a:noAutofit/>
          </a:bodyPr>
          <a:lstStyle/>
          <a:p>
            <a:pPr algn="l" marL="242405" indent="-242405">
              <a:spcBef>
                <a:spcPts val="0"/>
              </a:spcBef>
              <a:spcAft>
                <a:spcPts val="600"/>
              </a:spcAft>
            </a:pPr>
            <a:r>
              <a:rPr lang="tr-TR" sz="1950" b="1" i="0">
                <a:solidFill>
                  <a:srgbClr val="2C6696"/>
                </a:solidFill>
                <a:latin typeface="Calibri"/>
              </a:rPr>
              <a:t>•  </a:t>
            </a:r>
            <a:r>
              <a:rPr lang="tr-TR" sz="1950" b="0" i="0">
                <a:solidFill>
                  <a:srgbClr val="262626"/>
                </a:solidFill>
                <a:latin typeface="Calibri"/>
              </a:rPr>
              <a:t>Doğum sonrasında hem anneye hem babaya ücretli izin</a:t>
            </a:r>
          </a:p>
          <a:p>
            <a:pPr algn="l" marL="242405" indent="-242405">
              <a:spcBef>
                <a:spcPts val="0"/>
              </a:spcBef>
              <a:spcAft>
                <a:spcPts val="0"/>
              </a:spcAft>
            </a:pPr>
            <a:r>
              <a:rPr lang="tr-TR" sz="1950" b="1" i="0">
                <a:solidFill>
                  <a:srgbClr val="2C6696"/>
                </a:solidFill>
                <a:latin typeface="Calibri"/>
              </a:rPr>
              <a:t>•  </a:t>
            </a:r>
            <a:r>
              <a:rPr lang="tr-TR" sz="1950" b="0" i="0">
                <a:solidFill>
                  <a:srgbClr val="262626"/>
                </a:solidFill>
                <a:latin typeface="Calibri"/>
              </a:rPr>
              <a:t>İznin 60 günü zorunlu</a:t>
            </a:r>
          </a:p>
        </p:txBody>
      </p:sp>
      <p:sp>
        <p:nvSpPr>
          <p:cNvPr id="17" name="Rounded Rectangle 16"/>
          <p:cNvSpPr/>
          <p:nvPr/>
        </p:nvSpPr>
        <p:spPr>
          <a:xfrm>
            <a:off x="6464808" y="4361688"/>
            <a:ext cx="5223967" cy="1929384"/>
          </a:xfrm>
          <a:prstGeom prst="roundRect">
            <a:avLst>
              <a:gd name="adj" fmla="val 5000"/>
            </a:avLst>
          </a:prstGeom>
          <a:solidFill>
            <a:srgbClr val="E3F1E4"/>
          </a:solidFill>
          <a:ln>
            <a:noFill/>
          </a:ln>
          <a:effectLst/>
        </p:spPr>
        <p:txBody>
          <a:bodyPr rtlCol="0" anchor="ctr"/>
          <a:lstStyle/>
          <a:p/>
        </p:txBody>
      </p:sp>
      <p:sp>
        <p:nvSpPr>
          <p:cNvPr id="18" name="Rounded Rectangle 17"/>
          <p:cNvSpPr/>
          <p:nvPr/>
        </p:nvSpPr>
        <p:spPr>
          <a:xfrm>
            <a:off x="6464808" y="4361688"/>
            <a:ext cx="5223967" cy="457200"/>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6464808" y="4590288"/>
            <a:ext cx="5223967" cy="228600"/>
          </a:xfrm>
          <a:prstGeom prst="rect">
            <a:avLst/>
          </a:prstGeom>
          <a:solidFill>
            <a:srgbClr val="2E7D32"/>
          </a:solidFill>
          <a:ln>
            <a:noFill/>
          </a:ln>
          <a:effectLst/>
        </p:spPr>
        <p:txBody>
          <a:bodyPr rtlCol="0" anchor="ctr"/>
          <a:lstStyle/>
          <a:p/>
        </p:txBody>
      </p:sp>
      <p:sp>
        <p:nvSpPr>
          <p:cNvPr id="20" name="TextBox 19"/>
          <p:cNvSpPr txBox="1"/>
          <p:nvPr/>
        </p:nvSpPr>
        <p:spPr>
          <a:xfrm>
            <a:off x="6556248" y="4361688"/>
            <a:ext cx="504108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Neden cinsiyet eşitliği?</a:t>
            </a:r>
          </a:p>
        </p:txBody>
      </p:sp>
      <p:sp>
        <p:nvSpPr>
          <p:cNvPr id="21" name="TextBox 20"/>
          <p:cNvSpPr txBox="1"/>
          <p:nvPr/>
        </p:nvSpPr>
        <p:spPr>
          <a:xfrm>
            <a:off x="6574536" y="4892040"/>
            <a:ext cx="5004511" cy="1325880"/>
          </a:xfrm>
          <a:prstGeom prst="rect">
            <a:avLst/>
          </a:prstGeom>
          <a:noFill/>
        </p:spPr>
        <p:txBody>
          <a:bodyPr wrap="square" anchor="t" lIns="73152" rIns="73152" tIns="36576" bIns="36576">
            <a:noAutofit/>
          </a:bodyPr>
          <a:lstStyle/>
          <a:p>
            <a:pPr algn="l" marL="242405" indent="-242405">
              <a:spcBef>
                <a:spcPts val="0"/>
              </a:spcBef>
              <a:spcAft>
                <a:spcPts val="600"/>
              </a:spcAft>
            </a:pPr>
            <a:r>
              <a:rPr lang="tr-TR" sz="1950" b="1" i="0">
                <a:solidFill>
                  <a:srgbClr val="2C6696"/>
                </a:solidFill>
                <a:latin typeface="Calibri"/>
              </a:rPr>
              <a:t>•  </a:t>
            </a:r>
            <a:r>
              <a:rPr lang="tr-TR" sz="1950" b="0" i="0">
                <a:solidFill>
                  <a:srgbClr val="262626"/>
                </a:solidFill>
                <a:latin typeface="Calibri"/>
              </a:rPr>
              <a:t>Babalar da bebeğin bakımını üstlenir</a:t>
            </a:r>
          </a:p>
          <a:p>
            <a:pPr algn="l" marL="242405" indent="-242405">
              <a:spcBef>
                <a:spcPts val="0"/>
              </a:spcBef>
              <a:spcAft>
                <a:spcPts val="600"/>
              </a:spcAft>
            </a:pPr>
            <a:r>
              <a:rPr lang="tr-TR" sz="1950" b="1" i="0">
                <a:solidFill>
                  <a:srgbClr val="2C6696"/>
                </a:solidFill>
                <a:latin typeface="Calibri"/>
              </a:rPr>
              <a:t>•  </a:t>
            </a:r>
            <a:r>
              <a:rPr lang="tr-TR" sz="1950" b="0" i="0">
                <a:solidFill>
                  <a:srgbClr val="262626"/>
                </a:solidFill>
                <a:latin typeface="Calibri"/>
              </a:rPr>
              <a:t>Bakım yükü anne ile baba arasında paylaşılır</a:t>
            </a:r>
          </a:p>
          <a:p>
            <a:pPr algn="l" marL="242405" indent="-242405">
              <a:spcBef>
                <a:spcPts val="0"/>
              </a:spcBef>
              <a:spcAft>
                <a:spcPts val="0"/>
              </a:spcAft>
            </a:pPr>
            <a:r>
              <a:rPr lang="tr-TR" sz="1950" b="1" i="0">
                <a:solidFill>
                  <a:srgbClr val="2C6696"/>
                </a:solidFill>
                <a:latin typeface="Calibri"/>
              </a:rPr>
              <a:t>•  </a:t>
            </a:r>
            <a:r>
              <a:rPr lang="tr-TR" sz="1950" b="0" i="0">
                <a:solidFill>
                  <a:srgbClr val="262626"/>
                </a:solidFill>
                <a:latin typeface="Calibri"/>
              </a:rPr>
              <a:t>Anne çalışma hayatından kopmaz</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 166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352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3.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3</a:t>
            </a:r>
          </a:p>
        </p:txBody>
      </p:sp>
      <p:sp>
        <p:nvSpPr>
          <p:cNvPr id="6" name="Rounded Rectangle 5"/>
          <p:cNvSpPr/>
          <p:nvPr/>
        </p:nvSpPr>
        <p:spPr>
          <a:xfrm>
            <a:off x="502920" y="1216152"/>
            <a:ext cx="6537960" cy="5029200"/>
          </a:xfrm>
          <a:prstGeom prst="roundRect">
            <a:avLst>
              <a:gd name="adj" fmla="val 6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7A4EA0"/>
          </a:solidFill>
          <a:ln>
            <a:noFill/>
          </a:ln>
          <a:effectLst/>
        </p:spPr>
        <p:txBody>
          <a:bodyPr rtlCol="0" anchor="ctr"/>
          <a:lstStyle/>
          <a:p/>
        </p:txBody>
      </p:sp>
      <p:sp>
        <p:nvSpPr>
          <p:cNvPr id="8" name="TextBox 7"/>
          <p:cNvSpPr txBox="1"/>
          <p:nvPr/>
        </p:nvSpPr>
        <p:spPr>
          <a:xfrm>
            <a:off x="777240" y="1216152"/>
            <a:ext cx="6126480" cy="502920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İsveç; aile hayatı ve çocukların refahını merkeze alan, başarılı nüfus politikasıyla nüfus artış hızı düşük olan gelişmiş ülkeler için model ülkedir. İsveç’in uyguladığı nüfus politikası; ailenin önemi ve ekonomik güvenliği, çocuk hakları ve cinsiyet eşitliği temeli üzerine oturtulmuştur.</a:t>
            </a:r>
          </a:p>
        </p:txBody>
      </p:sp>
      <p:sp>
        <p:nvSpPr>
          <p:cNvPr id="9" name="Rounded Rectangle 8"/>
          <p:cNvSpPr/>
          <p:nvPr/>
        </p:nvSpPr>
        <p:spPr>
          <a:xfrm>
            <a:off x="7242048" y="1216152"/>
            <a:ext cx="4446727" cy="5029200"/>
          </a:xfrm>
          <a:prstGeom prst="roundRect">
            <a:avLst>
              <a:gd name="adj" fmla="val 6000"/>
            </a:avLst>
          </a:prstGeom>
          <a:solidFill>
            <a:srgbClr val="FFF3D1"/>
          </a:solidFill>
          <a:ln>
            <a:noFill/>
          </a:ln>
          <a:effectLst/>
        </p:spPr>
        <p:txBody>
          <a:bodyPr rtlCol="0" anchor="ctr"/>
          <a:lstStyle/>
          <a:p/>
        </p:txBody>
      </p:sp>
      <p:sp>
        <p:nvSpPr>
          <p:cNvPr id="10" name="Oval 9"/>
          <p:cNvSpPr/>
          <p:nvPr/>
        </p:nvSpPr>
        <p:spPr>
          <a:xfrm>
            <a:off x="7379208"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11" name="TextBox 10"/>
          <p:cNvSpPr txBox="1"/>
          <p:nvPr/>
        </p:nvSpPr>
        <p:spPr>
          <a:xfrm>
            <a:off x="8065008" y="1289304"/>
            <a:ext cx="3532327" cy="4882896"/>
          </a:xfrm>
          <a:prstGeom prst="rect">
            <a:avLst/>
          </a:prstGeom>
          <a:noFill/>
        </p:spPr>
        <p:txBody>
          <a:bodyPr wrap="square" anchor="ctr" lIns="73152" rIns="73152" tIns="36576" bIns="36576">
            <a:noAutofit/>
          </a:bodyPr>
          <a:lstStyle/>
          <a:p>
            <a:pPr algn="l">
              <a:spcBef>
                <a:spcPts val="0"/>
              </a:spcBef>
              <a:spcAft>
                <a:spcPts val="0"/>
              </a:spcAft>
            </a:pPr>
            <a:r>
              <a:rPr lang="tr-TR" sz="2500" b="1" i="0">
                <a:solidFill>
                  <a:srgbClr val="262626"/>
                </a:solidFill>
                <a:latin typeface="Calibri"/>
              </a:rPr>
              <a:t>İsveç’te devlet, nüfus artış hızını yükseltme politikasını hayata geçirmek için en çok hangi kuruma önem vermiştir?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353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3</a:t>
            </a:r>
          </a:p>
        </p:txBody>
      </p:sp>
      <p:sp>
        <p:nvSpPr>
          <p:cNvPr id="6" name="Rounded Rectangle 5"/>
          <p:cNvSpPr/>
          <p:nvPr/>
        </p:nvSpPr>
        <p:spPr>
          <a:xfrm>
            <a:off x="502920" y="1216152"/>
            <a:ext cx="11185855" cy="91440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9903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3</a:t>
            </a:r>
          </a:p>
        </p:txBody>
      </p:sp>
      <p:sp>
        <p:nvSpPr>
          <p:cNvPr id="8" name="TextBox 7"/>
          <p:cNvSpPr txBox="1"/>
          <p:nvPr/>
        </p:nvSpPr>
        <p:spPr>
          <a:xfrm>
            <a:off x="1280160" y="1216152"/>
            <a:ext cx="10317175" cy="91440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İsveç’te devlet, nüfus artış hızını yükseltme politikasını hayata geçirmek için en çok hangi kuruma önem vermiştir?</a:t>
            </a:r>
          </a:p>
        </p:txBody>
      </p:sp>
      <p:sp>
        <p:nvSpPr>
          <p:cNvPr id="9" name="Rounded Rectangle 8"/>
          <p:cNvSpPr/>
          <p:nvPr/>
        </p:nvSpPr>
        <p:spPr>
          <a:xfrm>
            <a:off x="502920" y="2267712"/>
            <a:ext cx="3200400" cy="402336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502920" y="2267712"/>
            <a:ext cx="109728" cy="4023360"/>
          </a:xfrm>
          <a:prstGeom prst="rect">
            <a:avLst/>
          </a:prstGeom>
          <a:solidFill>
            <a:srgbClr val="2E7D32"/>
          </a:solidFill>
          <a:ln>
            <a:noFill/>
          </a:ln>
          <a:effectLst/>
        </p:spPr>
        <p:txBody>
          <a:bodyPr rtlCol="0" anchor="ctr"/>
          <a:lstStyle/>
          <a:p/>
        </p:txBody>
      </p:sp>
      <p:sp>
        <p:nvSpPr>
          <p:cNvPr id="11" name="TextBox 10"/>
          <p:cNvSpPr txBox="1"/>
          <p:nvPr/>
        </p:nvSpPr>
        <p:spPr>
          <a:xfrm>
            <a:off x="731520" y="2322576"/>
            <a:ext cx="2880360" cy="3913632"/>
          </a:xfrm>
          <a:prstGeom prst="rect">
            <a:avLst/>
          </a:prstGeom>
          <a:noFill/>
        </p:spPr>
        <p:txBody>
          <a:bodyPr wrap="square" anchor="ctr" lIns="73152" rIns="73152" tIns="36576" bIns="36576">
            <a:noAutofit/>
          </a:bodyPr>
          <a:lstStyle/>
          <a:p>
            <a:pPr algn="l">
              <a:spcBef>
                <a:spcPts val="0"/>
              </a:spcBef>
              <a:spcAft>
                <a:spcPts val="400"/>
              </a:spcAft>
            </a:pPr>
            <a:r>
              <a:rPr lang="tr-TR" sz="2200" b="1" i="0">
                <a:solidFill>
                  <a:srgbClr val="2E7D32"/>
                </a:solidFill>
                <a:latin typeface="Calibri"/>
              </a:rPr>
              <a:t>Cevap</a:t>
            </a:r>
          </a:p>
          <a:p>
            <a:pPr algn="ctr">
              <a:spcBef>
                <a:spcPts val="0"/>
              </a:spcBef>
              <a:spcAft>
                <a:spcPts val="500"/>
              </a:spcAft>
            </a:pPr>
            <a:r>
              <a:rPr lang="tr-TR" sz="5000" b="1" i="0">
                <a:solidFill>
                  <a:srgbClr val="2E7D32"/>
                </a:solidFill>
                <a:latin typeface="Calibri"/>
              </a:rPr>
              <a:t>Aile</a:t>
            </a:r>
          </a:p>
          <a:p>
            <a:pPr algn="ctr">
              <a:spcBef>
                <a:spcPts val="0"/>
              </a:spcBef>
              <a:spcAft>
                <a:spcPts val="0"/>
              </a:spcAft>
            </a:pPr>
            <a:r>
              <a:rPr lang="tr-TR" sz="2200" b="0" i="0">
                <a:solidFill>
                  <a:srgbClr val="262626"/>
                </a:solidFill>
                <a:latin typeface="Calibri"/>
              </a:rPr>
              <a:t>Politikanın merkezinde aile kurumu vardır.</a:t>
            </a:r>
          </a:p>
        </p:txBody>
      </p:sp>
      <p:sp>
        <p:nvSpPr>
          <p:cNvPr id="12" name="Rounded Rectangle 11"/>
          <p:cNvSpPr/>
          <p:nvPr/>
        </p:nvSpPr>
        <p:spPr>
          <a:xfrm>
            <a:off x="3904488" y="2267712"/>
            <a:ext cx="7784287" cy="1929384"/>
          </a:xfrm>
          <a:prstGeom prst="roundRect">
            <a:avLst>
              <a:gd name="adj" fmla="val 5000"/>
            </a:avLst>
          </a:prstGeom>
          <a:solidFill>
            <a:srgbClr val="E3F1E4"/>
          </a:solidFill>
          <a:ln>
            <a:noFill/>
          </a:ln>
          <a:effectLst/>
        </p:spPr>
        <p:txBody>
          <a:bodyPr rtlCol="0" anchor="ctr"/>
          <a:lstStyle/>
          <a:p/>
        </p:txBody>
      </p:sp>
      <p:sp>
        <p:nvSpPr>
          <p:cNvPr id="13" name="Rounded Rectangle 12"/>
          <p:cNvSpPr/>
          <p:nvPr/>
        </p:nvSpPr>
        <p:spPr>
          <a:xfrm>
            <a:off x="3904488" y="2267712"/>
            <a:ext cx="7784287" cy="457200"/>
          </a:xfrm>
          <a:prstGeom prst="roundRect">
            <a:avLst>
              <a:gd name="adj" fmla="val 25000"/>
            </a:avLst>
          </a:prstGeom>
          <a:solidFill>
            <a:srgbClr val="2E7D32"/>
          </a:solidFill>
          <a:ln>
            <a:noFill/>
          </a:ln>
          <a:effectLst/>
        </p:spPr>
        <p:txBody>
          <a:bodyPr rtlCol="0" anchor="ctr"/>
          <a:lstStyle/>
          <a:p/>
        </p:txBody>
      </p:sp>
      <p:sp>
        <p:nvSpPr>
          <p:cNvPr id="14" name="Rectangle 13"/>
          <p:cNvSpPr/>
          <p:nvPr/>
        </p:nvSpPr>
        <p:spPr>
          <a:xfrm>
            <a:off x="3904488" y="2496312"/>
            <a:ext cx="7784287" cy="228600"/>
          </a:xfrm>
          <a:prstGeom prst="rect">
            <a:avLst/>
          </a:prstGeom>
          <a:solidFill>
            <a:srgbClr val="2E7D32"/>
          </a:solidFill>
          <a:ln>
            <a:noFill/>
          </a:ln>
          <a:effectLst/>
        </p:spPr>
        <p:txBody>
          <a:bodyPr rtlCol="0" anchor="ctr"/>
          <a:lstStyle/>
          <a:p/>
        </p:txBody>
      </p:sp>
      <p:sp>
        <p:nvSpPr>
          <p:cNvPr id="15" name="TextBox 14"/>
          <p:cNvSpPr txBox="1"/>
          <p:nvPr/>
        </p:nvSpPr>
        <p:spPr>
          <a:xfrm>
            <a:off x="3995928" y="2267712"/>
            <a:ext cx="760140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Metinde</a:t>
            </a:r>
          </a:p>
        </p:txBody>
      </p:sp>
      <p:sp>
        <p:nvSpPr>
          <p:cNvPr id="16" name="TextBox 15"/>
          <p:cNvSpPr txBox="1"/>
          <p:nvPr/>
        </p:nvSpPr>
        <p:spPr>
          <a:xfrm>
            <a:off x="4014216" y="2798064"/>
            <a:ext cx="7564831" cy="1325880"/>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“aile hayatı ve çocukların refahını merkeze alan”</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“ailenin önemi ve ekonomik güvenliği”</a:t>
            </a:r>
          </a:p>
        </p:txBody>
      </p:sp>
      <p:sp>
        <p:nvSpPr>
          <p:cNvPr id="17" name="Rounded Rectangle 16"/>
          <p:cNvSpPr/>
          <p:nvPr/>
        </p:nvSpPr>
        <p:spPr>
          <a:xfrm>
            <a:off x="3904488" y="4361688"/>
            <a:ext cx="7784287" cy="1929384"/>
          </a:xfrm>
          <a:prstGeom prst="roundRect">
            <a:avLst>
              <a:gd name="adj" fmla="val 5000"/>
            </a:avLst>
          </a:prstGeom>
          <a:solidFill>
            <a:srgbClr val="E3F1E4"/>
          </a:solidFill>
          <a:ln>
            <a:noFill/>
          </a:ln>
          <a:effectLst/>
        </p:spPr>
        <p:txBody>
          <a:bodyPr rtlCol="0" anchor="ctr"/>
          <a:lstStyle/>
          <a:p/>
        </p:txBody>
      </p:sp>
      <p:sp>
        <p:nvSpPr>
          <p:cNvPr id="18" name="Rounded Rectangle 17"/>
          <p:cNvSpPr/>
          <p:nvPr/>
        </p:nvSpPr>
        <p:spPr>
          <a:xfrm>
            <a:off x="3904488" y="4361688"/>
            <a:ext cx="7784287" cy="457200"/>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3904488" y="4590288"/>
            <a:ext cx="7784287" cy="228600"/>
          </a:xfrm>
          <a:prstGeom prst="rect">
            <a:avLst/>
          </a:prstGeom>
          <a:solidFill>
            <a:srgbClr val="2E7D32"/>
          </a:solidFill>
          <a:ln>
            <a:noFill/>
          </a:ln>
          <a:effectLst/>
        </p:spPr>
        <p:txBody>
          <a:bodyPr rtlCol="0" anchor="ctr"/>
          <a:lstStyle/>
          <a:p/>
        </p:txBody>
      </p:sp>
      <p:sp>
        <p:nvSpPr>
          <p:cNvPr id="20" name="TextBox 19"/>
          <p:cNvSpPr txBox="1"/>
          <p:nvPr/>
        </p:nvSpPr>
        <p:spPr>
          <a:xfrm>
            <a:off x="3995928" y="4361688"/>
            <a:ext cx="760140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Aileye yönelik uygulamalar</a:t>
            </a:r>
          </a:p>
        </p:txBody>
      </p:sp>
      <p:sp>
        <p:nvSpPr>
          <p:cNvPr id="21" name="TextBox 20"/>
          <p:cNvSpPr txBox="1"/>
          <p:nvPr/>
        </p:nvSpPr>
        <p:spPr>
          <a:xfrm>
            <a:off x="4014216" y="4892040"/>
            <a:ext cx="7564831" cy="1325880"/>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Ebeveyn izni; ebeveyn ve çocuk yardımı</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Konut yardımı</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Kreşte gündüz bakım, ücretsiz okul öncesi eğitim</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354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4-6. sorular: beş ülkenin nüfus verileri (2024)</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4-6</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4-6. soruları aşağıda verilen tablo ve grafiğe göre cevaplayınız.</a:t>
            </a:r>
          </a:p>
        </p:txBody>
      </p:sp>
      <p:graphicFrame>
        <p:nvGraphicFramePr>
          <p:cNvPr id="7" name="Table 6"/>
          <p:cNvGraphicFramePr>
            <a:graphicFrameLocks noGrp="1"/>
          </p:cNvGraphicFramePr>
          <p:nvPr/>
        </p:nvGraphicFramePr>
        <p:xfrm>
          <a:off x="502920" y="1627632"/>
          <a:ext cx="11185851" cy="3703320"/>
        </p:xfrm>
        <a:graphic>
          <a:graphicData uri="http://schemas.openxmlformats.org/drawingml/2006/table">
            <a:tbl>
              <a:tblPr firstRow="1" bandRow="1">
                <a:tableStyleId>{5C22544A-7EE6-4342-B048-85BDC9FD1C3A}</a:tableStyleId>
              </a:tblPr>
              <a:tblGrid>
                <a:gridCol w="1465395"/>
                <a:gridCol w="1709628"/>
                <a:gridCol w="1318856"/>
                <a:gridCol w="1465395"/>
                <a:gridCol w="1367702"/>
                <a:gridCol w="1318856"/>
                <a:gridCol w="1318856"/>
                <a:gridCol w="1221163"/>
              </a:tblGrid>
              <a:tr h="777240">
                <a:tc>
                  <a:txBody>
                    <a:bodyPr wrap="square"/>
                    <a:lstStyle/>
                    <a:p>
                      <a:pPr algn="ctr">
                        <a:spcBef>
                          <a:spcPts val="0"/>
                        </a:spcBef>
                        <a:spcAft>
                          <a:spcPts val="0"/>
                        </a:spcAft>
                      </a:pPr>
                      <a:r>
                        <a:rPr lang="tr-TR" sz="1700" b="1" i="0">
                          <a:solidFill>
                            <a:srgbClr val="FFFFFF"/>
                          </a:solidFill>
                          <a:latin typeface="Calibri"/>
                        </a:rPr>
                        <a:t>Ülke</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Nüfus</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Nüfus Artış Hızı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Doğal Nüfus Artış Hızı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Doğurganlık Hızı</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Doğum Oranı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Ölüm Oranı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Ortalama Ömür</a:t>
                      </a:r>
                    </a:p>
                  </a:txBody>
                  <a:tcPr marL="54864" marR="54864" marT="18288" marB="18288" anchor="ctr">
                    <a:solidFill>
                      <a:srgbClr val="2C6696"/>
                    </a:solidFill>
                  </a:tcPr>
                </a:tc>
              </a:tr>
              <a:tr h="585216">
                <a:tc>
                  <a:txBody>
                    <a:bodyPr wrap="square"/>
                    <a:lstStyle/>
                    <a:p>
                      <a:pPr algn="l">
                        <a:spcBef>
                          <a:spcPts val="0"/>
                        </a:spcBef>
                        <a:spcAft>
                          <a:spcPts val="0"/>
                        </a:spcAft>
                      </a:pPr>
                      <a:r>
                        <a:rPr lang="tr-TR" sz="2300" b="1" i="0">
                          <a:solidFill>
                            <a:srgbClr val="262626"/>
                          </a:solidFill>
                          <a:latin typeface="Calibri"/>
                        </a:rPr>
                        <a:t>Kamerun</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30.996.384</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2,71</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2,74</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4,44</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34,7</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7,4</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64,2</a:t>
                      </a:r>
                    </a:p>
                  </a:txBody>
                  <a:tcPr marL="54864" marR="54864" marT="18288" marB="18288" anchor="ctr">
                    <a:solidFill>
                      <a:srgbClr val="FFFFFF"/>
                    </a:solidFill>
                  </a:tcPr>
                </a:tc>
              </a:tr>
              <a:tr h="585216">
                <a:tc>
                  <a:txBody>
                    <a:bodyPr wrap="square"/>
                    <a:lstStyle/>
                    <a:p>
                      <a:pPr algn="l">
                        <a:spcBef>
                          <a:spcPts val="0"/>
                        </a:spcBef>
                        <a:spcAft>
                          <a:spcPts val="0"/>
                        </a:spcAft>
                      </a:pPr>
                      <a:r>
                        <a:rPr lang="tr-TR" sz="2100" b="1" i="0">
                          <a:solidFill>
                            <a:srgbClr val="262626"/>
                          </a:solidFill>
                          <a:latin typeface="Calibri"/>
                        </a:rPr>
                        <a:t>Güney Kore</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52.081.799</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0,21</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-0,05</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1,12</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7,0</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7,4</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83,4</a:t>
                      </a:r>
                    </a:p>
                  </a:txBody>
                  <a:tcPr marL="54864" marR="54864" marT="18288" marB="18288" anchor="ctr">
                    <a:solidFill>
                      <a:srgbClr val="F0F0F0"/>
                    </a:solidFill>
                  </a:tcPr>
                </a:tc>
              </a:tr>
              <a:tr h="585216">
                <a:tc>
                  <a:txBody>
                    <a:bodyPr wrap="square"/>
                    <a:lstStyle/>
                    <a:p>
                      <a:pPr algn="l">
                        <a:spcBef>
                          <a:spcPts val="0"/>
                        </a:spcBef>
                        <a:spcAft>
                          <a:spcPts val="0"/>
                        </a:spcAft>
                      </a:pPr>
                      <a:r>
                        <a:rPr lang="tr-TR" sz="2250" b="1" i="0">
                          <a:solidFill>
                            <a:srgbClr val="262626"/>
                          </a:solidFill>
                          <a:latin typeface="Calibri"/>
                        </a:rPr>
                        <a:t>Özbekistan</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36.520.593</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1,43</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1,54</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2,76</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20,5</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5,1</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76,2</a:t>
                      </a:r>
                    </a:p>
                  </a:txBody>
                  <a:tcPr marL="54864" marR="54864" marT="18288" marB="18288" anchor="ctr">
                    <a:solidFill>
                      <a:srgbClr val="FFFFFF"/>
                    </a:solidFill>
                  </a:tcPr>
                </a:tc>
              </a:tr>
              <a:tr h="585216">
                <a:tc>
                  <a:txBody>
                    <a:bodyPr wrap="square"/>
                    <a:lstStyle/>
                    <a:p>
                      <a:pPr algn="l">
                        <a:spcBef>
                          <a:spcPts val="0"/>
                        </a:spcBef>
                        <a:spcAft>
                          <a:spcPts val="0"/>
                        </a:spcAft>
                      </a:pPr>
                      <a:r>
                        <a:rPr lang="tr-TR" sz="2300" b="1" i="0">
                          <a:solidFill>
                            <a:srgbClr val="262626"/>
                          </a:solidFill>
                          <a:latin typeface="Calibri"/>
                        </a:rPr>
                        <a:t>Portekiz</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10.207.177</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-0,14</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-0,29</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1,45</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8,0</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10,9</a:t>
                      </a:r>
                    </a:p>
                  </a:txBody>
                  <a:tcPr marL="54864" marR="54864" marT="18288" marB="18288" anchor="ctr">
                    <a:solidFill>
                      <a:srgbClr val="F0F0F0"/>
                    </a:solidFill>
                  </a:tcPr>
                </a:tc>
                <a:tc>
                  <a:txBody>
                    <a:bodyPr wrap="square"/>
                    <a:lstStyle/>
                    <a:p>
                      <a:pPr algn="ctr">
                        <a:spcBef>
                          <a:spcPts val="0"/>
                        </a:spcBef>
                        <a:spcAft>
                          <a:spcPts val="0"/>
                        </a:spcAft>
                      </a:pPr>
                      <a:r>
                        <a:rPr lang="tr-TR" sz="2300" b="0" i="0">
                          <a:solidFill>
                            <a:srgbClr val="262626"/>
                          </a:solidFill>
                          <a:latin typeface="Calibri"/>
                        </a:rPr>
                        <a:t>81,9</a:t>
                      </a:r>
                    </a:p>
                  </a:txBody>
                  <a:tcPr marL="54864" marR="54864" marT="18288" marB="18288" anchor="ctr">
                    <a:solidFill>
                      <a:srgbClr val="F0F0F0"/>
                    </a:solidFill>
                  </a:tcPr>
                </a:tc>
              </a:tr>
              <a:tr h="585216">
                <a:tc>
                  <a:txBody>
                    <a:bodyPr wrap="square"/>
                    <a:lstStyle/>
                    <a:p>
                      <a:pPr algn="l">
                        <a:spcBef>
                          <a:spcPts val="0"/>
                        </a:spcBef>
                        <a:spcAft>
                          <a:spcPts val="0"/>
                        </a:spcAft>
                      </a:pPr>
                      <a:r>
                        <a:rPr lang="tr-TR" sz="2300" b="1" i="0">
                          <a:solidFill>
                            <a:srgbClr val="262626"/>
                          </a:solidFill>
                          <a:latin typeface="Calibri"/>
                        </a:rPr>
                        <a:t>Arjantin</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46.994.384</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0,79</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0,80</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2,15</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15,2</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7,3</a:t>
                      </a:r>
                    </a:p>
                  </a:txBody>
                  <a:tcPr marL="54864" marR="54864" marT="18288" marB="18288" anchor="ctr">
                    <a:solidFill>
                      <a:srgbClr val="FFFFFF"/>
                    </a:solidFill>
                  </a:tcPr>
                </a:tc>
                <a:tc>
                  <a:txBody>
                    <a:bodyPr wrap="square"/>
                    <a:lstStyle/>
                    <a:p>
                      <a:pPr algn="ctr">
                        <a:spcBef>
                          <a:spcPts val="0"/>
                        </a:spcBef>
                        <a:spcAft>
                          <a:spcPts val="0"/>
                        </a:spcAft>
                      </a:pPr>
                      <a:r>
                        <a:rPr lang="tr-TR" sz="2300" b="0" i="0">
                          <a:solidFill>
                            <a:srgbClr val="262626"/>
                          </a:solidFill>
                          <a:latin typeface="Calibri"/>
                        </a:rPr>
                        <a:t>78,8</a:t>
                      </a:r>
                    </a:p>
                  </a:txBody>
                  <a:tcPr marL="54864" marR="54864" marT="18288" marB="18288" anchor="ctr">
                    <a:solidFill>
                      <a:srgbClr val="FFFFFF"/>
                    </a:solidFill>
                  </a:tcPr>
                </a:tc>
              </a:tr>
            </a:tbl>
          </a:graphicData>
        </a:graphic>
      </p:graphicFrame>
      <p:sp>
        <p:nvSpPr>
          <p:cNvPr id="8" name="TextBox 7"/>
          <p:cNvSpPr txBox="1"/>
          <p:nvPr/>
        </p:nvSpPr>
        <p:spPr>
          <a:xfrm>
            <a:off x="502920" y="5367528"/>
            <a:ext cx="11185855" cy="347472"/>
          </a:xfrm>
          <a:prstGeom prst="rect">
            <a:avLst/>
          </a:prstGeom>
          <a:noFill/>
        </p:spPr>
        <p:txBody>
          <a:bodyPr wrap="square" anchor="t" lIns="73152" rIns="73152" tIns="36576" bIns="36576">
            <a:noAutofit/>
          </a:bodyPr>
          <a:lstStyle/>
          <a:p>
            <a:pPr algn="r">
              <a:spcBef>
                <a:spcPts val="0"/>
              </a:spcBef>
              <a:spcAft>
                <a:spcPts val="0"/>
              </a:spcAft>
            </a:pPr>
            <a:r>
              <a:rPr lang="tr-TR" sz="1600" b="0" i="1">
                <a:solidFill>
                  <a:srgbClr val="767676"/>
                </a:solidFill>
                <a:latin typeface="Calibri"/>
              </a:rPr>
              <a:t>Yıl: 2024</a:t>
            </a:r>
          </a:p>
        </p:txBody>
      </p:sp>
      <p:sp>
        <p:nvSpPr>
          <p:cNvPr id="9" name="Rounded Rectangle 8"/>
          <p:cNvSpPr/>
          <p:nvPr/>
        </p:nvSpPr>
        <p:spPr>
          <a:xfrm>
            <a:off x="502920" y="5833872"/>
            <a:ext cx="11185855" cy="566928"/>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0"/>
              </a:spcAft>
            </a:pPr>
            <a:r>
              <a:rPr lang="tr-TR" sz="1900" b="0" i="0">
                <a:solidFill>
                  <a:srgbClr val="262626"/>
                </a:solidFill>
                <a:latin typeface="Calibri"/>
              </a:rPr>
              <a:t>%  yüzde     ·     ‰  binde     ·     Doğurganlık hızı: bir kadının ortalama çocuk sayısı</a:t>
            </a:r>
          </a:p>
        </p:txBody>
      </p:sp>
      <p:sp>
        <p:nvSpPr>
          <p:cNvPr id="10" name="TextBox 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1" name="Rounded Rectangle 1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167</a:t>
            </a:r>
          </a:p>
        </p:txBody>
      </p:sp>
      <p:sp>
        <p:nvSpPr>
          <p:cNvPr id="12" name="TextBox 1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355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4-6. sorular: nüfusun değişimi (1950-2024)</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4-6</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4-6. soruları aşağıda verilen tablo ve grafiğe göre cevaplayınız.</a:t>
            </a:r>
          </a:p>
        </p:txBody>
      </p:sp>
      <p:pic>
        <p:nvPicPr>
          <p:cNvPr id="7" name="Picture 6" descr="sonu_nufus_s167.jpg"/>
          <p:cNvPicPr>
            <a:picLocks noChangeAspect="1"/>
          </p:cNvPicPr>
          <p:nvPr/>
        </p:nvPicPr>
        <p:blipFill>
          <a:blip r:embed="rId3"/>
          <a:stretch>
            <a:fillRect/>
          </a:stretch>
        </p:blipFill>
        <p:spPr>
          <a:xfrm>
            <a:off x="502920" y="1627632"/>
            <a:ext cx="11185855" cy="4132551"/>
          </a:xfrm>
          <a:prstGeom prst="rect">
            <a:avLst/>
          </a:prstGeom>
          <a:ln w="9525">
            <a:solidFill>
              <a:srgbClr val="D9D9D9"/>
            </a:solidFill>
          </a:ln>
        </p:spPr>
      </p:pic>
      <p:sp>
        <p:nvSpPr>
          <p:cNvPr id="8" name="TextBox 7"/>
          <p:cNvSpPr txBox="1"/>
          <p:nvPr/>
        </p:nvSpPr>
        <p:spPr>
          <a:xfrm>
            <a:off x="502920" y="5778471"/>
            <a:ext cx="11185855"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Grafik: Ders kitabı s. 167</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167</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356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4.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a:t>
            </a:r>
          </a:p>
        </p:txBody>
      </p:sp>
      <p:sp>
        <p:nvSpPr>
          <p:cNvPr id="6" name="Rounded Rectangle 5"/>
          <p:cNvSpPr/>
          <p:nvPr/>
        </p:nvSpPr>
        <p:spPr>
          <a:xfrm>
            <a:off x="502920" y="1216152"/>
            <a:ext cx="11185855" cy="91440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9903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4</a:t>
            </a:r>
          </a:p>
        </p:txBody>
      </p:sp>
      <p:sp>
        <p:nvSpPr>
          <p:cNvPr id="8" name="TextBox 7"/>
          <p:cNvSpPr txBox="1"/>
          <p:nvPr/>
        </p:nvSpPr>
        <p:spPr>
          <a:xfrm>
            <a:off x="1280160" y="1216152"/>
            <a:ext cx="10317175" cy="914400"/>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262626"/>
                </a:solidFill>
                <a:latin typeface="Calibri"/>
              </a:rPr>
              <a:t>Tablo ve grafik incelendiğinde verilen ülkelerle ilgili aşağıdaki çıkarımlardan hangilerinin yapılabileceğini kutuların içine (✓) işareti koyarak belirtiniz.</a:t>
            </a:r>
          </a:p>
        </p:txBody>
      </p:sp>
      <p:sp>
        <p:nvSpPr>
          <p:cNvPr id="9" name="Rounded Rectangle 8"/>
          <p:cNvSpPr/>
          <p:nvPr/>
        </p:nvSpPr>
        <p:spPr>
          <a:xfrm>
            <a:off x="502920" y="2267712"/>
            <a:ext cx="11185855" cy="550814"/>
          </a:xfrm>
          <a:prstGeom prst="roundRect">
            <a:avLst>
              <a:gd name="adj" fmla="val 16600"/>
            </a:avLst>
          </a:prstGeom>
          <a:solidFill>
            <a:srgbClr val="FFFFFF"/>
          </a:solidFill>
          <a:ln w="12700">
            <a:solidFill>
              <a:srgbClr val="D9D9D9"/>
            </a:solidFill>
          </a:ln>
          <a:effectLst/>
        </p:spPr>
        <p:txBody>
          <a:bodyPr rtlCol="0" anchor="ctr"/>
          <a:lstStyle/>
          <a:p/>
        </p:txBody>
      </p:sp>
      <p:sp>
        <p:nvSpPr>
          <p:cNvPr id="10" name="TextBox 9"/>
          <p:cNvSpPr txBox="1"/>
          <p:nvPr/>
        </p:nvSpPr>
        <p:spPr>
          <a:xfrm>
            <a:off x="557784" y="2267712"/>
            <a:ext cx="365760" cy="55081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1</a:t>
            </a:r>
          </a:p>
        </p:txBody>
      </p:sp>
      <p:sp>
        <p:nvSpPr>
          <p:cNvPr id="11" name="Rectangle 10"/>
          <p:cNvSpPr/>
          <p:nvPr/>
        </p:nvSpPr>
        <p:spPr>
          <a:xfrm>
            <a:off x="941832" y="2360239"/>
            <a:ext cx="365760" cy="365760"/>
          </a:xfrm>
          <a:prstGeom prst="rect">
            <a:avLst/>
          </a:prstGeom>
          <a:solidFill>
            <a:srgbClr val="FFFFFF"/>
          </a:solidFill>
          <a:ln w="19050">
            <a:solidFill>
              <a:srgbClr val="4F4F4F"/>
            </a:solidFill>
          </a:ln>
          <a:effectLst/>
        </p:spPr>
        <p:txBody>
          <a:bodyPr rtlCol="0" anchor="ctr"/>
          <a:lstStyle/>
          <a:p/>
        </p:txBody>
      </p:sp>
      <p:sp>
        <p:nvSpPr>
          <p:cNvPr id="12" name="TextBox 11"/>
          <p:cNvSpPr txBox="1"/>
          <p:nvPr/>
        </p:nvSpPr>
        <p:spPr>
          <a:xfrm>
            <a:off x="1453896" y="2267712"/>
            <a:ext cx="10161727" cy="550814"/>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Verilen yıllar içinde nüfus miktarı en az değişim gösteren Portekiz’dir.</a:t>
            </a:r>
          </a:p>
        </p:txBody>
      </p:sp>
      <p:sp>
        <p:nvSpPr>
          <p:cNvPr id="13" name="Rounded Rectangle 12"/>
          <p:cNvSpPr/>
          <p:nvPr/>
        </p:nvSpPr>
        <p:spPr>
          <a:xfrm>
            <a:off x="502920" y="2891678"/>
            <a:ext cx="11185855" cy="550814"/>
          </a:xfrm>
          <a:prstGeom prst="roundRect">
            <a:avLst>
              <a:gd name="adj" fmla="val 16600"/>
            </a:avLst>
          </a:prstGeom>
          <a:solidFill>
            <a:srgbClr val="FFFFFF"/>
          </a:solidFill>
          <a:ln w="12700">
            <a:solidFill>
              <a:srgbClr val="D9D9D9"/>
            </a:solidFill>
          </a:ln>
          <a:effectLst/>
        </p:spPr>
        <p:txBody>
          <a:bodyPr rtlCol="0" anchor="ctr"/>
          <a:lstStyle/>
          <a:p/>
        </p:txBody>
      </p:sp>
      <p:sp>
        <p:nvSpPr>
          <p:cNvPr id="14" name="TextBox 13"/>
          <p:cNvSpPr txBox="1"/>
          <p:nvPr/>
        </p:nvSpPr>
        <p:spPr>
          <a:xfrm>
            <a:off x="557784" y="2891678"/>
            <a:ext cx="365760" cy="55081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2</a:t>
            </a:r>
          </a:p>
        </p:txBody>
      </p:sp>
      <p:sp>
        <p:nvSpPr>
          <p:cNvPr id="15" name="Rectangle 14"/>
          <p:cNvSpPr/>
          <p:nvPr/>
        </p:nvSpPr>
        <p:spPr>
          <a:xfrm>
            <a:off x="941832" y="2984205"/>
            <a:ext cx="365760" cy="365760"/>
          </a:xfrm>
          <a:prstGeom prst="rect">
            <a:avLst/>
          </a:prstGeom>
          <a:solidFill>
            <a:srgbClr val="FFFFFF"/>
          </a:solidFill>
          <a:ln w="19050">
            <a:solidFill>
              <a:srgbClr val="4F4F4F"/>
            </a:solidFill>
          </a:ln>
          <a:effectLst/>
        </p:spPr>
        <p:txBody>
          <a:bodyPr rtlCol="0" anchor="ctr"/>
          <a:lstStyle/>
          <a:p/>
        </p:txBody>
      </p:sp>
      <p:sp>
        <p:nvSpPr>
          <p:cNvPr id="16" name="TextBox 15"/>
          <p:cNvSpPr txBox="1"/>
          <p:nvPr/>
        </p:nvSpPr>
        <p:spPr>
          <a:xfrm>
            <a:off x="1453896" y="2891678"/>
            <a:ext cx="10161727" cy="550814"/>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Verilen yıllar içerisinde nüfusu en fazla artan ülke Arjantin’dir.</a:t>
            </a:r>
          </a:p>
        </p:txBody>
      </p:sp>
      <p:sp>
        <p:nvSpPr>
          <p:cNvPr id="17" name="Rounded Rectangle 16"/>
          <p:cNvSpPr/>
          <p:nvPr/>
        </p:nvSpPr>
        <p:spPr>
          <a:xfrm>
            <a:off x="502920" y="3515645"/>
            <a:ext cx="11185855" cy="550814"/>
          </a:xfrm>
          <a:prstGeom prst="roundRect">
            <a:avLst>
              <a:gd name="adj" fmla="val 16600"/>
            </a:avLst>
          </a:prstGeom>
          <a:solidFill>
            <a:srgbClr val="FFFFFF"/>
          </a:solidFill>
          <a:ln w="12700">
            <a:solidFill>
              <a:srgbClr val="D9D9D9"/>
            </a:solidFill>
          </a:ln>
          <a:effectLst/>
        </p:spPr>
        <p:txBody>
          <a:bodyPr rtlCol="0" anchor="ctr"/>
          <a:lstStyle/>
          <a:p/>
        </p:txBody>
      </p:sp>
      <p:sp>
        <p:nvSpPr>
          <p:cNvPr id="18" name="TextBox 17"/>
          <p:cNvSpPr txBox="1"/>
          <p:nvPr/>
        </p:nvSpPr>
        <p:spPr>
          <a:xfrm>
            <a:off x="557784" y="3515645"/>
            <a:ext cx="365760" cy="55081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3</a:t>
            </a:r>
          </a:p>
        </p:txBody>
      </p:sp>
      <p:sp>
        <p:nvSpPr>
          <p:cNvPr id="19" name="Rectangle 18"/>
          <p:cNvSpPr/>
          <p:nvPr/>
        </p:nvSpPr>
        <p:spPr>
          <a:xfrm>
            <a:off x="941832" y="3608172"/>
            <a:ext cx="365760" cy="365760"/>
          </a:xfrm>
          <a:prstGeom prst="rect">
            <a:avLst/>
          </a:prstGeom>
          <a:solidFill>
            <a:srgbClr val="FFFFFF"/>
          </a:solidFill>
          <a:ln w="19050">
            <a:solidFill>
              <a:srgbClr val="4F4F4F"/>
            </a:solidFill>
          </a:ln>
          <a:effectLst/>
        </p:spPr>
        <p:txBody>
          <a:bodyPr rtlCol="0" anchor="ctr"/>
          <a:lstStyle/>
          <a:p/>
        </p:txBody>
      </p:sp>
      <p:sp>
        <p:nvSpPr>
          <p:cNvPr id="20" name="TextBox 19"/>
          <p:cNvSpPr txBox="1"/>
          <p:nvPr/>
        </p:nvSpPr>
        <p:spPr>
          <a:xfrm>
            <a:off x="1453896" y="3515645"/>
            <a:ext cx="10161727" cy="550814"/>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Tabloya göre Güney Kore ve Portekiz göç almıştır.</a:t>
            </a:r>
          </a:p>
        </p:txBody>
      </p:sp>
      <p:sp>
        <p:nvSpPr>
          <p:cNvPr id="21" name="Rounded Rectangle 20"/>
          <p:cNvSpPr/>
          <p:nvPr/>
        </p:nvSpPr>
        <p:spPr>
          <a:xfrm>
            <a:off x="502920" y="4139611"/>
            <a:ext cx="11185855" cy="550814"/>
          </a:xfrm>
          <a:prstGeom prst="roundRect">
            <a:avLst>
              <a:gd name="adj" fmla="val 16600"/>
            </a:avLst>
          </a:prstGeom>
          <a:solidFill>
            <a:srgbClr val="FFFFFF"/>
          </a:solidFill>
          <a:ln w="12700">
            <a:solidFill>
              <a:srgbClr val="D9D9D9"/>
            </a:solidFill>
          </a:ln>
          <a:effectLst/>
        </p:spPr>
        <p:txBody>
          <a:bodyPr rtlCol="0" anchor="ctr"/>
          <a:lstStyle/>
          <a:p/>
        </p:txBody>
      </p:sp>
      <p:sp>
        <p:nvSpPr>
          <p:cNvPr id="22" name="TextBox 21"/>
          <p:cNvSpPr txBox="1"/>
          <p:nvPr/>
        </p:nvSpPr>
        <p:spPr>
          <a:xfrm>
            <a:off x="557784" y="4139611"/>
            <a:ext cx="365760" cy="55081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4</a:t>
            </a:r>
          </a:p>
        </p:txBody>
      </p:sp>
      <p:sp>
        <p:nvSpPr>
          <p:cNvPr id="23" name="Rectangle 22"/>
          <p:cNvSpPr/>
          <p:nvPr/>
        </p:nvSpPr>
        <p:spPr>
          <a:xfrm>
            <a:off x="941832" y="4232139"/>
            <a:ext cx="365760" cy="365760"/>
          </a:xfrm>
          <a:prstGeom prst="rect">
            <a:avLst/>
          </a:prstGeom>
          <a:solidFill>
            <a:srgbClr val="FFFFFF"/>
          </a:solidFill>
          <a:ln w="19050">
            <a:solidFill>
              <a:srgbClr val="4F4F4F"/>
            </a:solidFill>
          </a:ln>
          <a:effectLst/>
        </p:spPr>
        <p:txBody>
          <a:bodyPr rtlCol="0" anchor="ctr"/>
          <a:lstStyle/>
          <a:p/>
        </p:txBody>
      </p:sp>
      <p:sp>
        <p:nvSpPr>
          <p:cNvPr id="24" name="TextBox 23"/>
          <p:cNvSpPr txBox="1"/>
          <p:nvPr/>
        </p:nvSpPr>
        <p:spPr>
          <a:xfrm>
            <a:off x="1453896" y="4139611"/>
            <a:ext cx="10161727" cy="550814"/>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Doğurganlık hızı arttıkça ortalama ömür süresi düşer.</a:t>
            </a:r>
          </a:p>
        </p:txBody>
      </p:sp>
      <p:sp>
        <p:nvSpPr>
          <p:cNvPr id="25" name="Rounded Rectangle 24"/>
          <p:cNvSpPr/>
          <p:nvPr/>
        </p:nvSpPr>
        <p:spPr>
          <a:xfrm>
            <a:off x="502920" y="4763578"/>
            <a:ext cx="11185855" cy="550814"/>
          </a:xfrm>
          <a:prstGeom prst="roundRect">
            <a:avLst>
              <a:gd name="adj" fmla="val 16600"/>
            </a:avLst>
          </a:prstGeom>
          <a:solidFill>
            <a:srgbClr val="FFFFFF"/>
          </a:solidFill>
          <a:ln w="12700">
            <a:solidFill>
              <a:srgbClr val="D9D9D9"/>
            </a:solidFill>
          </a:ln>
          <a:effectLst/>
        </p:spPr>
        <p:txBody>
          <a:bodyPr rtlCol="0" anchor="ctr"/>
          <a:lstStyle/>
          <a:p/>
        </p:txBody>
      </p:sp>
      <p:sp>
        <p:nvSpPr>
          <p:cNvPr id="26" name="TextBox 25"/>
          <p:cNvSpPr txBox="1"/>
          <p:nvPr/>
        </p:nvSpPr>
        <p:spPr>
          <a:xfrm>
            <a:off x="557784" y="4763578"/>
            <a:ext cx="365760" cy="55081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5</a:t>
            </a:r>
          </a:p>
        </p:txBody>
      </p:sp>
      <p:sp>
        <p:nvSpPr>
          <p:cNvPr id="27" name="Rectangle 26"/>
          <p:cNvSpPr/>
          <p:nvPr/>
        </p:nvSpPr>
        <p:spPr>
          <a:xfrm>
            <a:off x="941832" y="4856105"/>
            <a:ext cx="365760" cy="365760"/>
          </a:xfrm>
          <a:prstGeom prst="rect">
            <a:avLst/>
          </a:prstGeom>
          <a:solidFill>
            <a:srgbClr val="FFFFFF"/>
          </a:solidFill>
          <a:ln w="19050">
            <a:solidFill>
              <a:srgbClr val="4F4F4F"/>
            </a:solidFill>
          </a:ln>
          <a:effectLst/>
        </p:spPr>
        <p:txBody>
          <a:bodyPr rtlCol="0" anchor="ctr"/>
          <a:lstStyle/>
          <a:p/>
        </p:txBody>
      </p:sp>
      <p:sp>
        <p:nvSpPr>
          <p:cNvPr id="28" name="TextBox 27"/>
          <p:cNvSpPr txBox="1"/>
          <p:nvPr/>
        </p:nvSpPr>
        <p:spPr>
          <a:xfrm>
            <a:off x="1453896" y="4763578"/>
            <a:ext cx="10161727" cy="550814"/>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Doğum oranının yüksek olduğu ülkelerde ölüm oranı da yüksektir.</a:t>
            </a:r>
          </a:p>
        </p:txBody>
      </p:sp>
      <p:sp>
        <p:nvSpPr>
          <p:cNvPr id="29" name="Rounded Rectangle 28"/>
          <p:cNvSpPr/>
          <p:nvPr/>
        </p:nvSpPr>
        <p:spPr>
          <a:xfrm>
            <a:off x="502920" y="5387544"/>
            <a:ext cx="11185855" cy="903527"/>
          </a:xfrm>
          <a:prstGeom prst="roundRect">
            <a:avLst>
              <a:gd name="adj" fmla="val 10120"/>
            </a:avLst>
          </a:prstGeom>
          <a:solidFill>
            <a:srgbClr val="FFFFFF"/>
          </a:solidFill>
          <a:ln w="12700">
            <a:solidFill>
              <a:srgbClr val="D9D9D9"/>
            </a:solidFill>
          </a:ln>
          <a:effectLst/>
        </p:spPr>
        <p:txBody>
          <a:bodyPr rtlCol="0" anchor="ctr"/>
          <a:lstStyle/>
          <a:p/>
        </p:txBody>
      </p:sp>
      <p:sp>
        <p:nvSpPr>
          <p:cNvPr id="30" name="TextBox 29"/>
          <p:cNvSpPr txBox="1"/>
          <p:nvPr/>
        </p:nvSpPr>
        <p:spPr>
          <a:xfrm>
            <a:off x="557784" y="5387544"/>
            <a:ext cx="365760" cy="903527"/>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6</a:t>
            </a:r>
          </a:p>
        </p:txBody>
      </p:sp>
      <p:sp>
        <p:nvSpPr>
          <p:cNvPr id="31" name="Rectangle 30"/>
          <p:cNvSpPr/>
          <p:nvPr/>
        </p:nvSpPr>
        <p:spPr>
          <a:xfrm>
            <a:off x="941832" y="5656428"/>
            <a:ext cx="365760" cy="365760"/>
          </a:xfrm>
          <a:prstGeom prst="rect">
            <a:avLst/>
          </a:prstGeom>
          <a:solidFill>
            <a:srgbClr val="FFFFFF"/>
          </a:solidFill>
          <a:ln w="19050">
            <a:solidFill>
              <a:srgbClr val="4F4F4F"/>
            </a:solidFill>
          </a:ln>
          <a:effectLst/>
        </p:spPr>
        <p:txBody>
          <a:bodyPr rtlCol="0" anchor="ctr"/>
          <a:lstStyle/>
          <a:p/>
        </p:txBody>
      </p:sp>
      <p:sp>
        <p:nvSpPr>
          <p:cNvPr id="32" name="TextBox 31"/>
          <p:cNvSpPr txBox="1"/>
          <p:nvPr/>
        </p:nvSpPr>
        <p:spPr>
          <a:xfrm>
            <a:off x="1453896" y="5387544"/>
            <a:ext cx="10161727" cy="903527"/>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Verilen yıllar içinde Kamerun’un nüfus artış hızı Özbekistan ve Portekiz’den fazladır.</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167</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357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a:t>
            </a:r>
          </a:p>
        </p:txBody>
      </p:sp>
      <p:sp>
        <p:nvSpPr>
          <p:cNvPr id="6" name="Rounded Rectangle 5"/>
          <p:cNvSpPr/>
          <p:nvPr/>
        </p:nvSpPr>
        <p:spPr>
          <a:xfrm>
            <a:off x="502920" y="1216152"/>
            <a:ext cx="11185855" cy="736779"/>
          </a:xfrm>
          <a:prstGeom prst="roundRect">
            <a:avLst>
              <a:gd name="adj" fmla="val 12410"/>
            </a:avLst>
          </a:prstGeom>
          <a:solidFill>
            <a:srgbClr val="E3F1E4"/>
          </a:solidFill>
          <a:ln w="22225">
            <a:solidFill>
              <a:srgbClr val="2E7D32"/>
            </a:solidFill>
          </a:ln>
          <a:effectLst/>
        </p:spPr>
        <p:txBody>
          <a:bodyPr rtlCol="0" anchor="ctr"/>
          <a:lstStyle/>
          <a:p/>
        </p:txBody>
      </p:sp>
      <p:sp>
        <p:nvSpPr>
          <p:cNvPr id="7" name="TextBox 6"/>
          <p:cNvSpPr txBox="1"/>
          <p:nvPr/>
        </p:nvSpPr>
        <p:spPr>
          <a:xfrm>
            <a:off x="557784" y="1216152"/>
            <a:ext cx="365760" cy="736779"/>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1</a:t>
            </a:r>
          </a:p>
        </p:txBody>
      </p:sp>
      <p:sp>
        <p:nvSpPr>
          <p:cNvPr id="8" name="Rectangle 7"/>
          <p:cNvSpPr/>
          <p:nvPr/>
        </p:nvSpPr>
        <p:spPr>
          <a:xfrm>
            <a:off x="941832" y="1401661"/>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9" name="TextBox 8"/>
          <p:cNvSpPr txBox="1"/>
          <p:nvPr/>
        </p:nvSpPr>
        <p:spPr>
          <a:xfrm>
            <a:off x="1453896" y="1216152"/>
            <a:ext cx="10161727" cy="736779"/>
          </a:xfrm>
          <a:prstGeom prst="rect">
            <a:avLst/>
          </a:prstGeom>
          <a:noFill/>
        </p:spPr>
        <p:txBody>
          <a:bodyPr wrap="square" anchor="ctr" lIns="73152" rIns="73152" tIns="36576" bIns="36576">
            <a:noAutofit/>
          </a:bodyPr>
          <a:lstStyle/>
          <a:p>
            <a:pPr algn="l">
              <a:spcBef>
                <a:spcPts val="0"/>
              </a:spcBef>
              <a:spcAft>
                <a:spcPts val="300"/>
              </a:spcAft>
            </a:pPr>
            <a:r>
              <a:rPr lang="tr-TR" sz="2050" b="1" i="0">
                <a:solidFill>
                  <a:srgbClr val="262626"/>
                </a:solidFill>
                <a:latin typeface="Calibri"/>
              </a:rPr>
              <a:t>Verilen yıllar içinde nüfus miktarı en az değişim gösteren Portekiz’dir.</a:t>
            </a:r>
          </a:p>
          <a:p>
            <a:pPr algn="l">
              <a:spcBef>
                <a:spcPts val="0"/>
              </a:spcBef>
              <a:spcAft>
                <a:spcPts val="0"/>
              </a:spcAft>
            </a:pPr>
            <a:r>
              <a:rPr lang="tr-TR" sz="1763" b="0" i="0">
                <a:solidFill>
                  <a:srgbClr val="2E7D32"/>
                </a:solidFill>
                <a:latin typeface="Calibri"/>
              </a:rPr>
              <a:t>→ Grafikte Portekiz'in çizgisi neredeyse yatay: yaklaşık 8,5 → 10 milyon</a:t>
            </a:r>
          </a:p>
        </p:txBody>
      </p:sp>
      <p:sp>
        <p:nvSpPr>
          <p:cNvPr id="10" name="Rounded Rectangle 9"/>
          <p:cNvSpPr/>
          <p:nvPr/>
        </p:nvSpPr>
        <p:spPr>
          <a:xfrm>
            <a:off x="502920" y="2026083"/>
            <a:ext cx="11185855" cy="979540"/>
          </a:xfrm>
          <a:prstGeom prst="roundRect">
            <a:avLst>
              <a:gd name="adj" fmla="val 9334"/>
            </a:avLst>
          </a:prstGeom>
          <a:solidFill>
            <a:srgbClr val="F9E1E1"/>
          </a:solidFill>
          <a:ln w="22225">
            <a:solidFill>
              <a:srgbClr val="D3373A"/>
            </a:solidFill>
          </a:ln>
          <a:effectLst/>
        </p:spPr>
        <p:txBody>
          <a:bodyPr rtlCol="0" anchor="ctr"/>
          <a:lstStyle/>
          <a:p/>
        </p:txBody>
      </p:sp>
      <p:sp>
        <p:nvSpPr>
          <p:cNvPr id="11" name="TextBox 10"/>
          <p:cNvSpPr txBox="1"/>
          <p:nvPr/>
        </p:nvSpPr>
        <p:spPr>
          <a:xfrm>
            <a:off x="557784" y="2026083"/>
            <a:ext cx="365760" cy="9795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2</a:t>
            </a:r>
          </a:p>
        </p:txBody>
      </p:sp>
      <p:sp>
        <p:nvSpPr>
          <p:cNvPr id="12" name="Rectangle 11"/>
          <p:cNvSpPr/>
          <p:nvPr/>
        </p:nvSpPr>
        <p:spPr>
          <a:xfrm>
            <a:off x="941832" y="2332974"/>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13" name="TextBox 12"/>
          <p:cNvSpPr txBox="1"/>
          <p:nvPr/>
        </p:nvSpPr>
        <p:spPr>
          <a:xfrm>
            <a:off x="1453896" y="2026083"/>
            <a:ext cx="10161727" cy="979540"/>
          </a:xfrm>
          <a:prstGeom prst="rect">
            <a:avLst/>
          </a:prstGeom>
          <a:noFill/>
        </p:spPr>
        <p:txBody>
          <a:bodyPr wrap="square" anchor="ctr" lIns="73152" rIns="73152" tIns="36576" bIns="36576">
            <a:noAutofit/>
          </a:bodyPr>
          <a:lstStyle/>
          <a:p>
            <a:pPr algn="l">
              <a:spcBef>
                <a:spcPts val="0"/>
              </a:spcBef>
              <a:spcAft>
                <a:spcPts val="300"/>
              </a:spcAft>
            </a:pPr>
            <a:r>
              <a:rPr lang="tr-TR" sz="2050" b="0" i="0">
                <a:solidFill>
                  <a:srgbClr val="262626"/>
                </a:solidFill>
                <a:latin typeface="Calibri"/>
              </a:rPr>
              <a:t>Verilen yıllar içerisinde nüfusu en fazla artan ülke Arjantin’dir.</a:t>
            </a:r>
          </a:p>
          <a:p>
            <a:pPr algn="l">
              <a:spcBef>
                <a:spcPts val="0"/>
              </a:spcBef>
              <a:spcAft>
                <a:spcPts val="0"/>
              </a:spcAft>
            </a:pPr>
            <a:r>
              <a:rPr lang="tr-TR" sz="1763" b="0" i="0">
                <a:solidFill>
                  <a:srgbClr val="D3373A"/>
                </a:solidFill>
                <a:latin typeface="Calibri"/>
              </a:rPr>
              <a:t>→ Oransal olarak en çok Kamerun (yaklaşık 6 katı); miktar olarak Güney Kore (≈ +31) Arjantin'i (≈ +30) geçer</a:t>
            </a:r>
          </a:p>
        </p:txBody>
      </p:sp>
      <p:sp>
        <p:nvSpPr>
          <p:cNvPr id="14" name="Rounded Rectangle 13"/>
          <p:cNvSpPr/>
          <p:nvPr/>
        </p:nvSpPr>
        <p:spPr>
          <a:xfrm>
            <a:off x="502920" y="3078776"/>
            <a:ext cx="11185855" cy="736779"/>
          </a:xfrm>
          <a:prstGeom prst="roundRect">
            <a:avLst>
              <a:gd name="adj" fmla="val 12410"/>
            </a:avLst>
          </a:prstGeom>
          <a:solidFill>
            <a:srgbClr val="E3F1E4"/>
          </a:solidFill>
          <a:ln w="22225">
            <a:solidFill>
              <a:srgbClr val="2E7D32"/>
            </a:solidFill>
          </a:ln>
          <a:effectLst/>
        </p:spPr>
        <p:txBody>
          <a:bodyPr rtlCol="0" anchor="ctr"/>
          <a:lstStyle/>
          <a:p/>
        </p:txBody>
      </p:sp>
      <p:sp>
        <p:nvSpPr>
          <p:cNvPr id="15" name="TextBox 14"/>
          <p:cNvSpPr txBox="1"/>
          <p:nvPr/>
        </p:nvSpPr>
        <p:spPr>
          <a:xfrm>
            <a:off x="557784" y="3078776"/>
            <a:ext cx="365760" cy="736779"/>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3</a:t>
            </a:r>
          </a:p>
        </p:txBody>
      </p:sp>
      <p:sp>
        <p:nvSpPr>
          <p:cNvPr id="16" name="Rectangle 15"/>
          <p:cNvSpPr/>
          <p:nvPr/>
        </p:nvSpPr>
        <p:spPr>
          <a:xfrm>
            <a:off x="941832" y="3264286"/>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17" name="TextBox 16"/>
          <p:cNvSpPr txBox="1"/>
          <p:nvPr/>
        </p:nvSpPr>
        <p:spPr>
          <a:xfrm>
            <a:off x="1453896" y="3078776"/>
            <a:ext cx="10161727" cy="736779"/>
          </a:xfrm>
          <a:prstGeom prst="rect">
            <a:avLst/>
          </a:prstGeom>
          <a:noFill/>
        </p:spPr>
        <p:txBody>
          <a:bodyPr wrap="square" anchor="ctr" lIns="73152" rIns="73152" tIns="36576" bIns="36576">
            <a:noAutofit/>
          </a:bodyPr>
          <a:lstStyle/>
          <a:p>
            <a:pPr algn="l">
              <a:spcBef>
                <a:spcPts val="0"/>
              </a:spcBef>
              <a:spcAft>
                <a:spcPts val="300"/>
              </a:spcAft>
            </a:pPr>
            <a:r>
              <a:rPr lang="tr-TR" sz="2050" b="1" i="0">
                <a:solidFill>
                  <a:srgbClr val="262626"/>
                </a:solidFill>
                <a:latin typeface="Calibri"/>
              </a:rPr>
              <a:t>Tabloya göre Güney Kore ve Portekiz göç almıştır.</a:t>
            </a:r>
          </a:p>
          <a:p>
            <a:pPr algn="l">
              <a:spcBef>
                <a:spcPts val="0"/>
              </a:spcBef>
              <a:spcAft>
                <a:spcPts val="0"/>
              </a:spcAft>
            </a:pPr>
            <a:r>
              <a:rPr lang="tr-TR" sz="1763" b="0" i="0">
                <a:solidFill>
                  <a:srgbClr val="2E7D32"/>
                </a:solidFill>
                <a:latin typeface="Calibri"/>
              </a:rPr>
              <a:t>→ Nüfus artış hızı doğal artıştan büyük: 0,21 &gt; -0,05 · -0,14 &gt; -0,29 → aradaki fark göçle gelir</a:t>
            </a:r>
          </a:p>
        </p:txBody>
      </p:sp>
      <p:sp>
        <p:nvSpPr>
          <p:cNvPr id="18" name="Rounded Rectangle 17"/>
          <p:cNvSpPr/>
          <p:nvPr/>
        </p:nvSpPr>
        <p:spPr>
          <a:xfrm>
            <a:off x="502920" y="3888708"/>
            <a:ext cx="11185855" cy="736779"/>
          </a:xfrm>
          <a:prstGeom prst="roundRect">
            <a:avLst>
              <a:gd name="adj" fmla="val 12410"/>
            </a:avLst>
          </a:prstGeom>
          <a:solidFill>
            <a:srgbClr val="E3F1E4"/>
          </a:solidFill>
          <a:ln w="22225">
            <a:solidFill>
              <a:srgbClr val="2E7D32"/>
            </a:solidFill>
          </a:ln>
          <a:effectLst/>
        </p:spPr>
        <p:txBody>
          <a:bodyPr rtlCol="0" anchor="ctr"/>
          <a:lstStyle/>
          <a:p/>
        </p:txBody>
      </p:sp>
      <p:sp>
        <p:nvSpPr>
          <p:cNvPr id="19" name="TextBox 18"/>
          <p:cNvSpPr txBox="1"/>
          <p:nvPr/>
        </p:nvSpPr>
        <p:spPr>
          <a:xfrm>
            <a:off x="557784" y="3888708"/>
            <a:ext cx="365760" cy="736779"/>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4</a:t>
            </a:r>
          </a:p>
        </p:txBody>
      </p:sp>
      <p:sp>
        <p:nvSpPr>
          <p:cNvPr id="20" name="Rectangle 19"/>
          <p:cNvSpPr/>
          <p:nvPr/>
        </p:nvSpPr>
        <p:spPr>
          <a:xfrm>
            <a:off x="941832" y="4074218"/>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1" name="TextBox 20"/>
          <p:cNvSpPr txBox="1"/>
          <p:nvPr/>
        </p:nvSpPr>
        <p:spPr>
          <a:xfrm>
            <a:off x="1453896" y="3888708"/>
            <a:ext cx="10161727" cy="736779"/>
          </a:xfrm>
          <a:prstGeom prst="rect">
            <a:avLst/>
          </a:prstGeom>
          <a:noFill/>
        </p:spPr>
        <p:txBody>
          <a:bodyPr wrap="square" anchor="ctr" lIns="73152" rIns="73152" tIns="36576" bIns="36576">
            <a:noAutofit/>
          </a:bodyPr>
          <a:lstStyle/>
          <a:p>
            <a:pPr algn="l">
              <a:spcBef>
                <a:spcPts val="0"/>
              </a:spcBef>
              <a:spcAft>
                <a:spcPts val="300"/>
              </a:spcAft>
            </a:pPr>
            <a:r>
              <a:rPr lang="tr-TR" sz="2050" b="1" i="0">
                <a:solidFill>
                  <a:srgbClr val="262626"/>
                </a:solidFill>
                <a:latin typeface="Calibri"/>
              </a:rPr>
              <a:t>Doğurganlık hızı arttıkça ortalama ömür süresi düşer.</a:t>
            </a:r>
          </a:p>
          <a:p>
            <a:pPr algn="l">
              <a:spcBef>
                <a:spcPts val="0"/>
              </a:spcBef>
              <a:spcAft>
                <a:spcPts val="0"/>
              </a:spcAft>
            </a:pPr>
            <a:r>
              <a:rPr lang="tr-TR" sz="1763" b="0" i="0">
                <a:solidFill>
                  <a:srgbClr val="2E7D32"/>
                </a:solidFill>
                <a:latin typeface="Calibri"/>
              </a:rPr>
              <a:t>→ Tabloda doğurganlık sırası ile ömür sırası tam ters (bir ilişki; ikisi de gelişmişlik düzeyiyle bağlantılı)</a:t>
            </a:r>
          </a:p>
        </p:txBody>
      </p:sp>
      <p:sp>
        <p:nvSpPr>
          <p:cNvPr id="22" name="Rounded Rectangle 21"/>
          <p:cNvSpPr/>
          <p:nvPr/>
        </p:nvSpPr>
        <p:spPr>
          <a:xfrm>
            <a:off x="502920" y="4698640"/>
            <a:ext cx="11185855" cy="736779"/>
          </a:xfrm>
          <a:prstGeom prst="roundRect">
            <a:avLst>
              <a:gd name="adj" fmla="val 12410"/>
            </a:avLst>
          </a:prstGeom>
          <a:solidFill>
            <a:srgbClr val="F9E1E1"/>
          </a:solidFill>
          <a:ln w="22225">
            <a:solidFill>
              <a:srgbClr val="D3373A"/>
            </a:solidFill>
          </a:ln>
          <a:effectLst/>
        </p:spPr>
        <p:txBody>
          <a:bodyPr rtlCol="0" anchor="ctr"/>
          <a:lstStyle/>
          <a:p/>
        </p:txBody>
      </p:sp>
      <p:sp>
        <p:nvSpPr>
          <p:cNvPr id="23" name="TextBox 22"/>
          <p:cNvSpPr txBox="1"/>
          <p:nvPr/>
        </p:nvSpPr>
        <p:spPr>
          <a:xfrm>
            <a:off x="557784" y="4698640"/>
            <a:ext cx="365760" cy="736779"/>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5</a:t>
            </a:r>
          </a:p>
        </p:txBody>
      </p:sp>
      <p:sp>
        <p:nvSpPr>
          <p:cNvPr id="24" name="Rectangle 23"/>
          <p:cNvSpPr/>
          <p:nvPr/>
        </p:nvSpPr>
        <p:spPr>
          <a:xfrm>
            <a:off x="941832" y="4884150"/>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5" name="TextBox 24"/>
          <p:cNvSpPr txBox="1"/>
          <p:nvPr/>
        </p:nvSpPr>
        <p:spPr>
          <a:xfrm>
            <a:off x="1453896" y="4698640"/>
            <a:ext cx="10161727" cy="736779"/>
          </a:xfrm>
          <a:prstGeom prst="rect">
            <a:avLst/>
          </a:prstGeom>
          <a:noFill/>
        </p:spPr>
        <p:txBody>
          <a:bodyPr wrap="square" anchor="ctr" lIns="73152" rIns="73152" tIns="36576" bIns="36576">
            <a:noAutofit/>
          </a:bodyPr>
          <a:lstStyle/>
          <a:p>
            <a:pPr algn="l">
              <a:spcBef>
                <a:spcPts val="0"/>
              </a:spcBef>
              <a:spcAft>
                <a:spcPts val="300"/>
              </a:spcAft>
            </a:pPr>
            <a:r>
              <a:rPr lang="tr-TR" sz="2050" b="0" i="0">
                <a:solidFill>
                  <a:srgbClr val="262626"/>
                </a:solidFill>
                <a:latin typeface="Calibri"/>
              </a:rPr>
              <a:t>Doğum oranının yüksek olduğu ülkelerde ölüm oranı da yüksektir.</a:t>
            </a:r>
          </a:p>
          <a:p>
            <a:pPr algn="l">
              <a:spcBef>
                <a:spcPts val="0"/>
              </a:spcBef>
              <a:spcAft>
                <a:spcPts val="0"/>
              </a:spcAft>
            </a:pPr>
            <a:r>
              <a:rPr lang="tr-TR" sz="1763" b="0" i="0">
                <a:solidFill>
                  <a:srgbClr val="D3373A"/>
                </a:solidFill>
                <a:latin typeface="Calibri"/>
              </a:rPr>
              <a:t>→ Kamerun: doğum 34,7 ‰, ölüm 7,4 ‰ · Portekiz: doğum 8,0 ‰, ölüm 10,9 ‰ (en yüksek ölüm)</a:t>
            </a:r>
          </a:p>
        </p:txBody>
      </p:sp>
      <p:sp>
        <p:nvSpPr>
          <p:cNvPr id="26" name="Rounded Rectangle 25"/>
          <p:cNvSpPr/>
          <p:nvPr/>
        </p:nvSpPr>
        <p:spPr>
          <a:xfrm>
            <a:off x="502920" y="5508572"/>
            <a:ext cx="11185855" cy="736779"/>
          </a:xfrm>
          <a:prstGeom prst="roundRect">
            <a:avLst>
              <a:gd name="adj" fmla="val 12410"/>
            </a:avLst>
          </a:prstGeom>
          <a:solidFill>
            <a:srgbClr val="E3F1E4"/>
          </a:solidFill>
          <a:ln w="22225">
            <a:solidFill>
              <a:srgbClr val="2E7D32"/>
            </a:solidFill>
          </a:ln>
          <a:effectLst/>
        </p:spPr>
        <p:txBody>
          <a:bodyPr rtlCol="0" anchor="ctr"/>
          <a:lstStyle/>
          <a:p/>
        </p:txBody>
      </p:sp>
      <p:sp>
        <p:nvSpPr>
          <p:cNvPr id="27" name="TextBox 26"/>
          <p:cNvSpPr txBox="1"/>
          <p:nvPr/>
        </p:nvSpPr>
        <p:spPr>
          <a:xfrm>
            <a:off x="557784" y="5508572"/>
            <a:ext cx="365760" cy="736779"/>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6</a:t>
            </a:r>
          </a:p>
        </p:txBody>
      </p:sp>
      <p:sp>
        <p:nvSpPr>
          <p:cNvPr id="28" name="Rectangle 27"/>
          <p:cNvSpPr/>
          <p:nvPr/>
        </p:nvSpPr>
        <p:spPr>
          <a:xfrm>
            <a:off x="941832" y="5694082"/>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9" name="TextBox 28"/>
          <p:cNvSpPr txBox="1"/>
          <p:nvPr/>
        </p:nvSpPr>
        <p:spPr>
          <a:xfrm>
            <a:off x="1453896" y="5508572"/>
            <a:ext cx="10161727" cy="736779"/>
          </a:xfrm>
          <a:prstGeom prst="rect">
            <a:avLst/>
          </a:prstGeom>
          <a:noFill/>
        </p:spPr>
        <p:txBody>
          <a:bodyPr wrap="square" anchor="ctr" lIns="73152" rIns="73152" tIns="36576" bIns="36576">
            <a:noAutofit/>
          </a:bodyPr>
          <a:lstStyle/>
          <a:p>
            <a:pPr algn="l">
              <a:spcBef>
                <a:spcPts val="0"/>
              </a:spcBef>
              <a:spcAft>
                <a:spcPts val="300"/>
              </a:spcAft>
            </a:pPr>
            <a:r>
              <a:rPr lang="tr-TR" sz="2050" b="1" i="0">
                <a:solidFill>
                  <a:srgbClr val="262626"/>
                </a:solidFill>
                <a:latin typeface="Calibri"/>
              </a:rPr>
              <a:t>Verilen yıllar içinde Kamerun’un nüfus artış hızı Özbekistan ve Portekiz’den fazladır.</a:t>
            </a:r>
          </a:p>
          <a:p>
            <a:pPr algn="l">
              <a:spcBef>
                <a:spcPts val="0"/>
              </a:spcBef>
              <a:spcAft>
                <a:spcPts val="0"/>
              </a:spcAft>
            </a:pPr>
            <a:r>
              <a:rPr lang="tr-TR" sz="1763" b="0" i="0">
                <a:solidFill>
                  <a:srgbClr val="2E7D32"/>
                </a:solidFill>
                <a:latin typeface="Calibri"/>
              </a:rPr>
              <a:t>→ Nüfus Kamerun'da yaklaşık 6, Özbekistan'da 4, Portekiz'de 1,2 katına çıktı; 2024'te 2,71 &gt; 1,43 &gt; -0,14</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141, 155, 167</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358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 grafikten okunan değerler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4</a:t>
            </a:r>
          </a:p>
        </p:txBody>
      </p:sp>
      <p:graphicFrame>
        <p:nvGraphicFramePr>
          <p:cNvPr id="6" name="Table 5"/>
          <p:cNvGraphicFramePr>
            <a:graphicFrameLocks noGrp="1"/>
          </p:cNvGraphicFramePr>
          <p:nvPr/>
        </p:nvGraphicFramePr>
        <p:xfrm>
          <a:off x="502920" y="1216152"/>
          <a:ext cx="6766557" cy="3291840"/>
        </p:xfrm>
        <a:graphic>
          <a:graphicData uri="http://schemas.openxmlformats.org/drawingml/2006/table">
            <a:tbl>
              <a:tblPr firstRow="1" bandRow="1">
                <a:tableStyleId>{5C22544A-7EE6-4342-B048-85BDC9FD1C3A}</a:tableStyleId>
              </a:tblPr>
              <a:tblGrid>
                <a:gridCol w="1759305"/>
                <a:gridCol w="1217980"/>
                <a:gridCol w="1217980"/>
                <a:gridCol w="1353312"/>
                <a:gridCol w="1217980"/>
              </a:tblGrid>
              <a:tr h="548640">
                <a:tc>
                  <a:txBody>
                    <a:bodyPr wrap="square"/>
                    <a:lstStyle/>
                    <a:p>
                      <a:pPr algn="ctr">
                        <a:spcBef>
                          <a:spcPts val="0"/>
                        </a:spcBef>
                        <a:spcAft>
                          <a:spcPts val="0"/>
                        </a:spcAft>
                      </a:pPr>
                      <a:r>
                        <a:rPr lang="tr-TR" sz="1700" b="1" i="0">
                          <a:solidFill>
                            <a:srgbClr val="FFFFFF"/>
                          </a:solidFill>
                          <a:latin typeface="Calibri"/>
                        </a:rPr>
                        <a:t>Ülke</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1950</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2024</a:t>
                      </a:r>
                    </a:p>
                  </a:txBody>
                  <a:tcPr marL="54864" marR="54864" marT="18288" marB="18288" anchor="ctr">
                    <a:solidFill>
                      <a:srgbClr val="2E7D32"/>
                    </a:solidFill>
                  </a:tcPr>
                </a:tc>
                <a:tc>
                  <a:txBody>
                    <a:bodyPr wrap="square"/>
                    <a:lstStyle/>
                    <a:p>
                      <a:pPr algn="ctr">
                        <a:spcBef>
                          <a:spcPts val="0"/>
                        </a:spcBef>
                        <a:spcAft>
                          <a:spcPts val="0"/>
                        </a:spcAft>
                      </a:pPr>
                      <a:r>
                        <a:rPr lang="tr-TR" sz="1650" b="1" i="0">
                          <a:solidFill>
                            <a:srgbClr val="FFFFFF"/>
                          </a:solidFill>
                          <a:latin typeface="Calibri"/>
                        </a:rPr>
                        <a:t>Artış (milyon)</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Kaç katı?</a:t>
                      </a:r>
                    </a:p>
                  </a:txBody>
                  <a:tcPr marL="54864" marR="54864" marT="18288" marB="18288" anchor="ctr">
                    <a:solidFill>
                      <a:srgbClr val="2E7D32"/>
                    </a:solidFill>
                  </a:tcPr>
                </a:tc>
              </a:tr>
              <a:tr h="548640">
                <a:tc>
                  <a:txBody>
                    <a:bodyPr wrap="square"/>
                    <a:lstStyle/>
                    <a:p>
                      <a:pPr algn="l">
                        <a:spcBef>
                          <a:spcPts val="0"/>
                        </a:spcBef>
                        <a:spcAft>
                          <a:spcPts val="0"/>
                        </a:spcAft>
                      </a:pPr>
                      <a:r>
                        <a:rPr lang="tr-TR" sz="2200" b="1" i="0">
                          <a:solidFill>
                            <a:srgbClr val="262626"/>
                          </a:solidFill>
                          <a:latin typeface="Calibri"/>
                        </a:rPr>
                        <a:t>Kamerun</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4,9</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31,0</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+26,1</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6,3</a:t>
                      </a:r>
                    </a:p>
                  </a:txBody>
                  <a:tcPr marL="54864" marR="54864" marT="18288" marB="18288" anchor="ctr">
                    <a:solidFill>
                      <a:srgbClr val="E3F1E4"/>
                    </a:solidFill>
                  </a:tcPr>
                </a:tc>
              </a:tr>
              <a:tr h="548640">
                <a:tc>
                  <a:txBody>
                    <a:bodyPr wrap="square"/>
                    <a:lstStyle/>
                    <a:p>
                      <a:pPr algn="l">
                        <a:spcBef>
                          <a:spcPts val="0"/>
                        </a:spcBef>
                        <a:spcAft>
                          <a:spcPts val="0"/>
                        </a:spcAft>
                      </a:pPr>
                      <a:r>
                        <a:rPr lang="tr-TR" sz="2200" b="1" i="0">
                          <a:solidFill>
                            <a:srgbClr val="262626"/>
                          </a:solidFill>
                          <a:latin typeface="Calibri"/>
                        </a:rPr>
                        <a:t>Güney Kore</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20,9</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52,1</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+31,2</a:t>
                      </a:r>
                    </a:p>
                  </a:txBody>
                  <a:tcPr marL="54864" marR="54864" marT="18288" marB="18288" anchor="ctr">
                    <a:solidFill>
                      <a:srgbClr val="E3F1E4"/>
                    </a:solidFill>
                  </a:tcPr>
                </a:tc>
                <a:tc>
                  <a:txBody>
                    <a:bodyPr wrap="square"/>
                    <a:lstStyle/>
                    <a:p>
                      <a:pPr algn="ctr">
                        <a:spcBef>
                          <a:spcPts val="0"/>
                        </a:spcBef>
                        <a:spcAft>
                          <a:spcPts val="0"/>
                        </a:spcAft>
                      </a:pPr>
                      <a:r>
                        <a:rPr lang="tr-TR" sz="2200" b="0" i="0">
                          <a:solidFill>
                            <a:srgbClr val="262626"/>
                          </a:solidFill>
                          <a:latin typeface="Calibri"/>
                        </a:rPr>
                        <a:t>≈ 2,5</a:t>
                      </a:r>
                    </a:p>
                  </a:txBody>
                  <a:tcPr marL="54864" marR="54864" marT="18288" marB="18288" anchor="ctr">
                    <a:solidFill>
                      <a:srgbClr val="E3F1E4"/>
                    </a:solidFill>
                  </a:tcPr>
                </a:tc>
              </a:tr>
              <a:tr h="548640">
                <a:tc>
                  <a:txBody>
                    <a:bodyPr wrap="square"/>
                    <a:lstStyle/>
                    <a:p>
                      <a:pPr algn="l">
                        <a:spcBef>
                          <a:spcPts val="0"/>
                        </a:spcBef>
                        <a:spcAft>
                          <a:spcPts val="0"/>
                        </a:spcAft>
                      </a:pPr>
                      <a:r>
                        <a:rPr lang="tr-TR" sz="2200" b="1" i="0">
                          <a:solidFill>
                            <a:srgbClr val="262626"/>
                          </a:solidFill>
                          <a:latin typeface="Calibri"/>
                        </a:rPr>
                        <a:t>Özbekistan</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7,7</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32,6*</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+24,9</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4,2</a:t>
                      </a:r>
                    </a:p>
                  </a:txBody>
                  <a:tcPr marL="54864" marR="54864" marT="18288" marB="18288" anchor="ctr">
                    <a:solidFill>
                      <a:srgbClr val="FFFFFF"/>
                    </a:solidFill>
                  </a:tcPr>
                </a:tc>
              </a:tr>
              <a:tr h="548640">
                <a:tc>
                  <a:txBody>
                    <a:bodyPr wrap="square"/>
                    <a:lstStyle/>
                    <a:p>
                      <a:pPr algn="l">
                        <a:spcBef>
                          <a:spcPts val="0"/>
                        </a:spcBef>
                        <a:spcAft>
                          <a:spcPts val="0"/>
                        </a:spcAft>
                      </a:pPr>
                      <a:r>
                        <a:rPr lang="tr-TR" sz="2200" b="1" i="0">
                          <a:solidFill>
                            <a:srgbClr val="262626"/>
                          </a:solidFill>
                          <a:latin typeface="Calibri"/>
                        </a:rPr>
                        <a:t>Portekiz</a:t>
                      </a:r>
                    </a:p>
                  </a:txBody>
                  <a:tcPr marL="54864" marR="54864" marT="18288" marB="18288" anchor="ctr">
                    <a:solidFill>
                      <a:srgbClr val="F0F0F0"/>
                    </a:solidFill>
                  </a:tcPr>
                </a:tc>
                <a:tc>
                  <a:txBody>
                    <a:bodyPr wrap="square"/>
                    <a:lstStyle/>
                    <a:p>
                      <a:pPr algn="ctr">
                        <a:spcBef>
                          <a:spcPts val="0"/>
                        </a:spcBef>
                        <a:spcAft>
                          <a:spcPts val="0"/>
                        </a:spcAft>
                      </a:pPr>
                      <a:r>
                        <a:rPr lang="tr-TR" sz="2200" b="0" i="0">
                          <a:solidFill>
                            <a:srgbClr val="262626"/>
                          </a:solidFill>
                          <a:latin typeface="Calibri"/>
                        </a:rPr>
                        <a:t>≈ 8,5</a:t>
                      </a:r>
                    </a:p>
                  </a:txBody>
                  <a:tcPr marL="54864" marR="54864" marT="18288" marB="18288" anchor="ctr">
                    <a:solidFill>
                      <a:srgbClr val="F0F0F0"/>
                    </a:solidFill>
                  </a:tcPr>
                </a:tc>
                <a:tc>
                  <a:txBody>
                    <a:bodyPr wrap="square"/>
                    <a:lstStyle/>
                    <a:p>
                      <a:pPr algn="ctr">
                        <a:spcBef>
                          <a:spcPts val="0"/>
                        </a:spcBef>
                        <a:spcAft>
                          <a:spcPts val="0"/>
                        </a:spcAft>
                      </a:pPr>
                      <a:r>
                        <a:rPr lang="tr-TR" sz="2200" b="0" i="0">
                          <a:solidFill>
                            <a:srgbClr val="262626"/>
                          </a:solidFill>
                          <a:latin typeface="Calibri"/>
                        </a:rPr>
                        <a:t>≈ 10,2</a:t>
                      </a:r>
                    </a:p>
                  </a:txBody>
                  <a:tcPr marL="54864" marR="54864" marT="18288" marB="18288" anchor="ctr">
                    <a:solidFill>
                      <a:srgbClr val="F0F0F0"/>
                    </a:solidFill>
                  </a:tcPr>
                </a:tc>
                <a:tc>
                  <a:txBody>
                    <a:bodyPr wrap="square"/>
                    <a:lstStyle/>
                    <a:p>
                      <a:pPr algn="ctr">
                        <a:spcBef>
                          <a:spcPts val="0"/>
                        </a:spcBef>
                        <a:spcAft>
                          <a:spcPts val="0"/>
                        </a:spcAft>
                      </a:pPr>
                      <a:r>
                        <a:rPr lang="tr-TR" sz="2200" b="0" i="0">
                          <a:solidFill>
                            <a:srgbClr val="262626"/>
                          </a:solidFill>
                          <a:latin typeface="Calibri"/>
                        </a:rPr>
                        <a:t>≈ +1,7</a:t>
                      </a:r>
                    </a:p>
                  </a:txBody>
                  <a:tcPr marL="54864" marR="54864" marT="18288" marB="18288" anchor="ctr">
                    <a:solidFill>
                      <a:srgbClr val="F0F0F0"/>
                    </a:solidFill>
                  </a:tcPr>
                </a:tc>
                <a:tc>
                  <a:txBody>
                    <a:bodyPr wrap="square"/>
                    <a:lstStyle/>
                    <a:p>
                      <a:pPr algn="ctr">
                        <a:spcBef>
                          <a:spcPts val="0"/>
                        </a:spcBef>
                        <a:spcAft>
                          <a:spcPts val="0"/>
                        </a:spcAft>
                      </a:pPr>
                      <a:r>
                        <a:rPr lang="tr-TR" sz="2200" b="0" i="0">
                          <a:solidFill>
                            <a:srgbClr val="262626"/>
                          </a:solidFill>
                          <a:latin typeface="Calibri"/>
                        </a:rPr>
                        <a:t>≈ 1,2</a:t>
                      </a:r>
                    </a:p>
                  </a:txBody>
                  <a:tcPr marL="54864" marR="54864" marT="18288" marB="18288" anchor="ctr">
                    <a:solidFill>
                      <a:srgbClr val="F0F0F0"/>
                    </a:solidFill>
                  </a:tcPr>
                </a:tc>
              </a:tr>
              <a:tr h="548640">
                <a:tc>
                  <a:txBody>
                    <a:bodyPr wrap="square"/>
                    <a:lstStyle/>
                    <a:p>
                      <a:pPr algn="l">
                        <a:spcBef>
                          <a:spcPts val="0"/>
                        </a:spcBef>
                        <a:spcAft>
                          <a:spcPts val="0"/>
                        </a:spcAft>
                      </a:pPr>
                      <a:r>
                        <a:rPr lang="tr-TR" sz="2200" b="1" i="0">
                          <a:solidFill>
                            <a:srgbClr val="262626"/>
                          </a:solidFill>
                          <a:latin typeface="Calibri"/>
                        </a:rPr>
                        <a:t>Arjantin</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17,2</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47,0</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+29,8</a:t>
                      </a:r>
                    </a:p>
                  </a:txBody>
                  <a:tcPr marL="54864" marR="54864" marT="18288" marB="18288" anchor="ctr">
                    <a:solidFill>
                      <a:srgbClr val="FFFFFF"/>
                    </a:solidFill>
                  </a:tcPr>
                </a:tc>
                <a:tc>
                  <a:txBody>
                    <a:bodyPr wrap="square"/>
                    <a:lstStyle/>
                    <a:p>
                      <a:pPr algn="ctr">
                        <a:spcBef>
                          <a:spcPts val="0"/>
                        </a:spcBef>
                        <a:spcAft>
                          <a:spcPts val="0"/>
                        </a:spcAft>
                      </a:pPr>
                      <a:r>
                        <a:rPr lang="tr-TR" sz="2200" b="0" i="0">
                          <a:solidFill>
                            <a:srgbClr val="262626"/>
                          </a:solidFill>
                          <a:latin typeface="Calibri"/>
                        </a:rPr>
                        <a:t>≈ 2,7</a:t>
                      </a:r>
                    </a:p>
                  </a:txBody>
                  <a:tcPr marL="54864" marR="54864" marT="18288" marB="18288" anchor="ctr">
                    <a:solidFill>
                      <a:srgbClr val="FFFFFF"/>
                    </a:solidFill>
                  </a:tcPr>
                </a:tc>
              </a:tr>
            </a:tbl>
          </a:graphicData>
        </a:graphic>
      </p:graphicFrame>
      <p:sp>
        <p:nvSpPr>
          <p:cNvPr id="7" name="TextBox 6"/>
          <p:cNvSpPr txBox="1"/>
          <p:nvPr/>
        </p:nvSpPr>
        <p:spPr>
          <a:xfrm>
            <a:off x="502920" y="4544568"/>
            <a:ext cx="6766560" cy="310896"/>
          </a:xfrm>
          <a:prstGeom prst="rect">
            <a:avLst/>
          </a:prstGeom>
          <a:noFill/>
        </p:spPr>
        <p:txBody>
          <a:bodyPr wrap="square" anchor="t" lIns="73152" rIns="73152" tIns="36576" bIns="36576">
            <a:noAutofit/>
          </a:bodyPr>
          <a:lstStyle/>
          <a:p>
            <a:pPr algn="l">
              <a:spcBef>
                <a:spcPts val="0"/>
              </a:spcBef>
              <a:spcAft>
                <a:spcPts val="0"/>
              </a:spcAft>
            </a:pPr>
            <a:r>
              <a:rPr lang="tr-TR" sz="1400" b="0" i="0">
                <a:solidFill>
                  <a:srgbClr val="767676"/>
                </a:solidFill>
                <a:latin typeface="Calibri"/>
              </a:rPr>
              <a:t>* Tabloda 36,5 milyon (2024); grafikteki çizgi daha aşağıda biter.</a:t>
            </a:r>
          </a:p>
        </p:txBody>
      </p:sp>
      <p:sp>
        <p:nvSpPr>
          <p:cNvPr id="8" name="Rounded Rectangle 7"/>
          <p:cNvSpPr/>
          <p:nvPr/>
        </p:nvSpPr>
        <p:spPr>
          <a:xfrm>
            <a:off x="502920" y="4956048"/>
            <a:ext cx="6766560" cy="1335024"/>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600"/>
              </a:spcAft>
            </a:pPr>
            <a:r>
              <a:rPr lang="tr-TR" sz="1800" b="1" i="0">
                <a:solidFill>
                  <a:srgbClr val="2E7D32"/>
                </a:solidFill>
                <a:latin typeface="Calibri"/>
              </a:rPr>
              <a:t>Nasıl okuduk?</a:t>
            </a:r>
          </a:p>
          <a:p>
            <a:pPr algn="l">
              <a:spcBef>
                <a:spcPts val="0"/>
              </a:spcBef>
              <a:spcAft>
                <a:spcPts val="0"/>
              </a:spcAft>
            </a:pPr>
            <a:r>
              <a:rPr lang="tr-TR" sz="1800" b="0" i="0">
                <a:solidFill>
                  <a:srgbClr val="262626"/>
                </a:solidFill>
                <a:latin typeface="Calibri"/>
              </a:rPr>
              <a:t>1950 ve 2024 değerleri grafikten (yaklaşık) · Artış = 2024 − 1950 · Kaç katı = 2024 ÷ 1950</a:t>
            </a:r>
          </a:p>
        </p:txBody>
      </p:sp>
      <p:sp>
        <p:nvSpPr>
          <p:cNvPr id="9" name="Rounded Rectangle 8"/>
          <p:cNvSpPr/>
          <p:nvPr/>
        </p:nvSpPr>
        <p:spPr>
          <a:xfrm>
            <a:off x="7470648" y="1216152"/>
            <a:ext cx="4218127" cy="1566672"/>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7470648" y="1216152"/>
            <a:ext cx="4218127"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7470648" y="1444752"/>
            <a:ext cx="4218127" cy="228600"/>
          </a:xfrm>
          <a:prstGeom prst="rect">
            <a:avLst/>
          </a:prstGeom>
          <a:solidFill>
            <a:srgbClr val="2E7D32"/>
          </a:solidFill>
          <a:ln>
            <a:noFill/>
          </a:ln>
          <a:effectLst/>
        </p:spPr>
        <p:txBody>
          <a:bodyPr rtlCol="0" anchor="ctr"/>
          <a:lstStyle/>
          <a:p/>
        </p:txBody>
      </p:sp>
      <p:sp>
        <p:nvSpPr>
          <p:cNvPr id="12" name="TextBox 11"/>
          <p:cNvSpPr txBox="1"/>
          <p:nvPr/>
        </p:nvSpPr>
        <p:spPr>
          <a:xfrm>
            <a:off x="7562088" y="1216152"/>
            <a:ext cx="403524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En az değişim</a:t>
            </a:r>
          </a:p>
        </p:txBody>
      </p:sp>
      <p:sp>
        <p:nvSpPr>
          <p:cNvPr id="13" name="TextBox 12"/>
          <p:cNvSpPr txBox="1"/>
          <p:nvPr/>
        </p:nvSpPr>
        <p:spPr>
          <a:xfrm>
            <a:off x="7580376" y="1746504"/>
            <a:ext cx="3998671" cy="963168"/>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Portekiz: yaklaşık 8,5 → 10 milyon (1. ifade ✓)</a:t>
            </a:r>
          </a:p>
        </p:txBody>
      </p:sp>
      <p:sp>
        <p:nvSpPr>
          <p:cNvPr id="14" name="Rounded Rectangle 13"/>
          <p:cNvSpPr/>
          <p:nvPr/>
        </p:nvSpPr>
        <p:spPr>
          <a:xfrm>
            <a:off x="7470648" y="2947416"/>
            <a:ext cx="4218127" cy="1566672"/>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7470648" y="2947416"/>
            <a:ext cx="4218127"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7470648" y="3176016"/>
            <a:ext cx="4218127" cy="228600"/>
          </a:xfrm>
          <a:prstGeom prst="rect">
            <a:avLst/>
          </a:prstGeom>
          <a:solidFill>
            <a:srgbClr val="2E7D32"/>
          </a:solidFill>
          <a:ln>
            <a:noFill/>
          </a:ln>
          <a:effectLst/>
        </p:spPr>
        <p:txBody>
          <a:bodyPr rtlCol="0" anchor="ctr"/>
          <a:lstStyle/>
          <a:p/>
        </p:txBody>
      </p:sp>
      <p:sp>
        <p:nvSpPr>
          <p:cNvPr id="17" name="TextBox 16"/>
          <p:cNvSpPr txBox="1"/>
          <p:nvPr/>
        </p:nvSpPr>
        <p:spPr>
          <a:xfrm>
            <a:off x="7562088" y="2947416"/>
            <a:ext cx="403524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Oransal en çok artan</a:t>
            </a:r>
          </a:p>
        </p:txBody>
      </p:sp>
      <p:sp>
        <p:nvSpPr>
          <p:cNvPr id="18" name="TextBox 17"/>
          <p:cNvSpPr txBox="1"/>
          <p:nvPr/>
        </p:nvSpPr>
        <p:spPr>
          <a:xfrm>
            <a:off x="7580376" y="3477768"/>
            <a:ext cx="3998671" cy="963168"/>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Kamerun: yaklaşık 6 katı (6. ifade ✓)</a:t>
            </a:r>
          </a:p>
        </p:txBody>
      </p:sp>
      <p:sp>
        <p:nvSpPr>
          <p:cNvPr id="19" name="Rounded Rectangle 18"/>
          <p:cNvSpPr/>
          <p:nvPr/>
        </p:nvSpPr>
        <p:spPr>
          <a:xfrm>
            <a:off x="7470648" y="4678680"/>
            <a:ext cx="4218127" cy="1566672"/>
          </a:xfrm>
          <a:prstGeom prst="roundRect">
            <a:avLst>
              <a:gd name="adj" fmla="val 5000"/>
            </a:avLst>
          </a:prstGeom>
          <a:solidFill>
            <a:srgbClr val="E3F1E4"/>
          </a:solidFill>
          <a:ln>
            <a:noFill/>
          </a:ln>
          <a:effectLst/>
        </p:spPr>
        <p:txBody>
          <a:bodyPr rtlCol="0" anchor="ctr"/>
          <a:lstStyle/>
          <a:p/>
        </p:txBody>
      </p:sp>
      <p:sp>
        <p:nvSpPr>
          <p:cNvPr id="20" name="Rounded Rectangle 19"/>
          <p:cNvSpPr/>
          <p:nvPr/>
        </p:nvSpPr>
        <p:spPr>
          <a:xfrm>
            <a:off x="7470648" y="4678680"/>
            <a:ext cx="4218127" cy="457200"/>
          </a:xfrm>
          <a:prstGeom prst="roundRect">
            <a:avLst>
              <a:gd name="adj" fmla="val 25000"/>
            </a:avLst>
          </a:prstGeom>
          <a:solidFill>
            <a:srgbClr val="2E7D32"/>
          </a:solidFill>
          <a:ln>
            <a:noFill/>
          </a:ln>
          <a:effectLst/>
        </p:spPr>
        <p:txBody>
          <a:bodyPr rtlCol="0" anchor="ctr"/>
          <a:lstStyle/>
          <a:p/>
        </p:txBody>
      </p:sp>
      <p:sp>
        <p:nvSpPr>
          <p:cNvPr id="21" name="Rectangle 20"/>
          <p:cNvSpPr/>
          <p:nvPr/>
        </p:nvSpPr>
        <p:spPr>
          <a:xfrm>
            <a:off x="7470648" y="4907280"/>
            <a:ext cx="4218127" cy="228600"/>
          </a:xfrm>
          <a:prstGeom prst="rect">
            <a:avLst/>
          </a:prstGeom>
          <a:solidFill>
            <a:srgbClr val="2E7D32"/>
          </a:solidFill>
          <a:ln>
            <a:noFill/>
          </a:ln>
          <a:effectLst/>
        </p:spPr>
        <p:txBody>
          <a:bodyPr rtlCol="0" anchor="ctr"/>
          <a:lstStyle/>
          <a:p/>
        </p:txBody>
      </p:sp>
      <p:sp>
        <p:nvSpPr>
          <p:cNvPr id="22" name="TextBox 21"/>
          <p:cNvSpPr txBox="1"/>
          <p:nvPr/>
        </p:nvSpPr>
        <p:spPr>
          <a:xfrm>
            <a:off x="7562088" y="4678680"/>
            <a:ext cx="4035247"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Miktarca en çok artan</a:t>
            </a:r>
          </a:p>
        </p:txBody>
      </p:sp>
      <p:sp>
        <p:nvSpPr>
          <p:cNvPr id="23" name="TextBox 22"/>
          <p:cNvSpPr txBox="1"/>
          <p:nvPr/>
        </p:nvSpPr>
        <p:spPr>
          <a:xfrm>
            <a:off x="7580376" y="5209032"/>
            <a:ext cx="3998671" cy="963168"/>
          </a:xfrm>
          <a:prstGeom prst="rect">
            <a:avLst/>
          </a:prstGeom>
          <a:noFill/>
        </p:spPr>
        <p:txBody>
          <a:bodyPr wrap="square" anchor="t" lIns="73152" rIns="73152" tIns="36576" bIns="36576">
            <a:noAutofit/>
          </a:bodyPr>
          <a:lstStyle/>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Güney Kore ≈ +31 milyon, Arjantin ≈ +30 (2. ifade ✗)</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167</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359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5.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5</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4-6. soruları aşağıda verilen tablo ve grafiğe göre cevaplayınız.</a:t>
            </a:r>
          </a:p>
        </p:txBody>
      </p:sp>
      <p:graphicFrame>
        <p:nvGraphicFramePr>
          <p:cNvPr id="7" name="Table 6"/>
          <p:cNvGraphicFramePr>
            <a:graphicFrameLocks noGrp="1"/>
          </p:cNvGraphicFramePr>
          <p:nvPr/>
        </p:nvGraphicFramePr>
        <p:xfrm>
          <a:off x="502920" y="1627632"/>
          <a:ext cx="11185851" cy="2093976"/>
        </p:xfrm>
        <a:graphic>
          <a:graphicData uri="http://schemas.openxmlformats.org/drawingml/2006/table">
            <a:tbl>
              <a:tblPr firstRow="1" bandRow="1">
                <a:tableStyleId>{5C22544A-7EE6-4342-B048-85BDC9FD1C3A}</a:tableStyleId>
              </a:tblPr>
              <a:tblGrid>
                <a:gridCol w="1465395"/>
                <a:gridCol w="1709628"/>
                <a:gridCol w="1318856"/>
                <a:gridCol w="1465395"/>
                <a:gridCol w="1367702"/>
                <a:gridCol w="1318856"/>
                <a:gridCol w="1318856"/>
                <a:gridCol w="1221163"/>
              </a:tblGrid>
              <a:tr h="777240">
                <a:tc>
                  <a:txBody>
                    <a:bodyPr wrap="square"/>
                    <a:lstStyle/>
                    <a:p>
                      <a:pPr algn="ctr">
                        <a:spcBef>
                          <a:spcPts val="0"/>
                        </a:spcBef>
                        <a:spcAft>
                          <a:spcPts val="0"/>
                        </a:spcAft>
                      </a:pPr>
                      <a:r>
                        <a:rPr lang="tr-TR" sz="1700" b="1" i="0">
                          <a:solidFill>
                            <a:srgbClr val="FFFFFF"/>
                          </a:solidFill>
                          <a:latin typeface="Calibri"/>
                        </a:rPr>
                        <a:t>Ülke</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Nüfus</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Nüfus Artış Hızı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Doğal Nüfus Artış Hızı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Doğurganlık Hızı</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Doğum Oranı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Ölüm Oranı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Ortalama Ömür</a:t>
                      </a:r>
                    </a:p>
                  </a:txBody>
                  <a:tcPr marL="54864" marR="54864" marT="18288" marB="18288" anchor="ctr">
                    <a:solidFill>
                      <a:srgbClr val="2C6696"/>
                    </a:solidFill>
                  </a:tcPr>
                </a:tc>
              </a:tr>
              <a:tr h="658368">
                <a:tc>
                  <a:txBody>
                    <a:bodyPr wrap="square"/>
                    <a:lstStyle/>
                    <a:p>
                      <a:pPr algn="l">
                        <a:spcBef>
                          <a:spcPts val="0"/>
                        </a:spcBef>
                        <a:spcAft>
                          <a:spcPts val="0"/>
                        </a:spcAft>
                      </a:pPr>
                      <a:r>
                        <a:rPr lang="tr-TR" sz="2600" b="1" i="0">
                          <a:solidFill>
                            <a:srgbClr val="262626"/>
                          </a:solidFill>
                          <a:latin typeface="Calibri"/>
                        </a:rPr>
                        <a:t>Kamerun</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30.996.384</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2,71</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2,74</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4,44</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34,7</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7,4</a:t>
                      </a:r>
                    </a:p>
                  </a:txBody>
                  <a:tcPr marL="54864" marR="54864" marT="18288" marB="18288" anchor="ctr">
                    <a:solidFill>
                      <a:srgbClr val="FFFFFF"/>
                    </a:solidFill>
                  </a:tcPr>
                </a:tc>
                <a:tc>
                  <a:txBody>
                    <a:bodyPr wrap="square"/>
                    <a:lstStyle/>
                    <a:p>
                      <a:pPr algn="ctr">
                        <a:spcBef>
                          <a:spcPts val="0"/>
                        </a:spcBef>
                        <a:spcAft>
                          <a:spcPts val="0"/>
                        </a:spcAft>
                      </a:pPr>
                      <a:r>
                        <a:rPr lang="tr-TR" sz="2600" b="0" i="0">
                          <a:solidFill>
                            <a:srgbClr val="262626"/>
                          </a:solidFill>
                          <a:latin typeface="Calibri"/>
                        </a:rPr>
                        <a:t>64,2</a:t>
                      </a:r>
                    </a:p>
                  </a:txBody>
                  <a:tcPr marL="54864" marR="54864" marT="18288" marB="18288" anchor="ctr">
                    <a:solidFill>
                      <a:srgbClr val="FFFFFF"/>
                    </a:solidFill>
                  </a:tcPr>
                </a:tc>
              </a:tr>
              <a:tr h="658368">
                <a:tc>
                  <a:txBody>
                    <a:bodyPr wrap="square"/>
                    <a:lstStyle/>
                    <a:p>
                      <a:pPr algn="l">
                        <a:spcBef>
                          <a:spcPts val="0"/>
                        </a:spcBef>
                        <a:spcAft>
                          <a:spcPts val="0"/>
                        </a:spcAft>
                      </a:pPr>
                      <a:r>
                        <a:rPr lang="tr-TR" sz="2100" b="1" i="0">
                          <a:solidFill>
                            <a:srgbClr val="262626"/>
                          </a:solidFill>
                          <a:latin typeface="Calibri"/>
                        </a:rPr>
                        <a:t>Güney Kore</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52.081.799</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0,21</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-0,05</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1,12</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7,0</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7,4</a:t>
                      </a:r>
                    </a:p>
                  </a:txBody>
                  <a:tcPr marL="54864" marR="54864" marT="18288" marB="18288" anchor="ctr">
                    <a:solidFill>
                      <a:srgbClr val="F0F0F0"/>
                    </a:solidFill>
                  </a:tcPr>
                </a:tc>
                <a:tc>
                  <a:txBody>
                    <a:bodyPr wrap="square"/>
                    <a:lstStyle/>
                    <a:p>
                      <a:pPr algn="ctr">
                        <a:spcBef>
                          <a:spcPts val="0"/>
                        </a:spcBef>
                        <a:spcAft>
                          <a:spcPts val="0"/>
                        </a:spcAft>
                      </a:pPr>
                      <a:r>
                        <a:rPr lang="tr-TR" sz="2600" b="0" i="0">
                          <a:solidFill>
                            <a:srgbClr val="262626"/>
                          </a:solidFill>
                          <a:latin typeface="Calibri"/>
                        </a:rPr>
                        <a:t>83,4</a:t>
                      </a:r>
                    </a:p>
                  </a:txBody>
                  <a:tcPr marL="54864" marR="54864" marT="18288" marB="18288" anchor="ctr">
                    <a:solidFill>
                      <a:srgbClr val="F0F0F0"/>
                    </a:solidFill>
                  </a:tcPr>
                </a:tc>
              </a:tr>
            </a:tbl>
          </a:graphicData>
        </a:graphic>
      </p:graphicFrame>
      <p:sp>
        <p:nvSpPr>
          <p:cNvPr id="8" name="Rounded Rectangle 7"/>
          <p:cNvSpPr/>
          <p:nvPr/>
        </p:nvSpPr>
        <p:spPr>
          <a:xfrm>
            <a:off x="502920" y="3995928"/>
            <a:ext cx="11185855" cy="2295144"/>
          </a:xfrm>
          <a:prstGeom prst="roundRect">
            <a:avLst>
              <a:gd name="adj" fmla="val 6000"/>
            </a:avLst>
          </a:prstGeom>
          <a:solidFill>
            <a:srgbClr val="FFF3D1"/>
          </a:solidFill>
          <a:ln>
            <a:noFill/>
          </a:ln>
          <a:effectLst/>
        </p:spPr>
        <p:txBody>
          <a:bodyPr rtlCol="0" anchor="ctr"/>
          <a:lstStyle/>
          <a:p/>
        </p:txBody>
      </p:sp>
      <p:sp>
        <p:nvSpPr>
          <p:cNvPr id="9" name="Oval 8"/>
          <p:cNvSpPr/>
          <p:nvPr/>
        </p:nvSpPr>
        <p:spPr>
          <a:xfrm>
            <a:off x="640080" y="4133088"/>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10" name="TextBox 9"/>
          <p:cNvSpPr txBox="1"/>
          <p:nvPr/>
        </p:nvSpPr>
        <p:spPr>
          <a:xfrm>
            <a:off x="1325880" y="4069080"/>
            <a:ext cx="10271455" cy="2148840"/>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262626"/>
                </a:solidFill>
                <a:latin typeface="Calibri"/>
              </a:rPr>
              <a:t>Kamerun ve Güney Kore’nin nüfus artış hızının birbirinden farklı olmasında etkili olan demografik özellikler nelerdir? Tablodaki verilerden yararlanarak değerlendiriniz.</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167</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360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5</a:t>
            </a:r>
          </a:p>
        </p:txBody>
      </p:sp>
      <p:sp>
        <p:nvSpPr>
          <p:cNvPr id="6" name="Rounded Rectangle 5"/>
          <p:cNvSpPr/>
          <p:nvPr/>
        </p:nvSpPr>
        <p:spPr>
          <a:xfrm>
            <a:off x="502920" y="1216152"/>
            <a:ext cx="11185855" cy="658368"/>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271016"/>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5</a:t>
            </a:r>
          </a:p>
        </p:txBody>
      </p:sp>
      <p:sp>
        <p:nvSpPr>
          <p:cNvPr id="8" name="TextBox 7"/>
          <p:cNvSpPr txBox="1"/>
          <p:nvPr/>
        </p:nvSpPr>
        <p:spPr>
          <a:xfrm>
            <a:off x="1280160" y="1216152"/>
            <a:ext cx="10317175" cy="65836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Kamerun ve Güney Kore’nin nüfus artış hızının birbirinden farklı olmasında etkili olan demografik özellikler nelerdir? Tablodaki verilerden yararlanarak değerlendiriniz.</a:t>
            </a:r>
          </a:p>
        </p:txBody>
      </p:sp>
      <p:graphicFrame>
        <p:nvGraphicFramePr>
          <p:cNvPr id="9" name="Table 8"/>
          <p:cNvGraphicFramePr>
            <a:graphicFrameLocks noGrp="1"/>
          </p:cNvGraphicFramePr>
          <p:nvPr/>
        </p:nvGraphicFramePr>
        <p:xfrm>
          <a:off x="502920" y="1965960"/>
          <a:ext cx="11185853" cy="3182112"/>
        </p:xfrm>
        <a:graphic>
          <a:graphicData uri="http://schemas.openxmlformats.org/drawingml/2006/table">
            <a:tbl>
              <a:tblPr firstRow="1" bandRow="1">
                <a:tableStyleId>{5C22544A-7EE6-4342-B048-85BDC9FD1C3A}</a:tableStyleId>
              </a:tblPr>
              <a:tblGrid>
                <a:gridCol w="2376994"/>
                <a:gridCol w="2563425"/>
                <a:gridCol w="2796463"/>
                <a:gridCol w="3448971"/>
              </a:tblGrid>
              <a:tr h="438912">
                <a:tc>
                  <a:txBody>
                    <a:bodyPr wrap="square"/>
                    <a:lstStyle/>
                    <a:p>
                      <a:pPr algn="ctr">
                        <a:spcBef>
                          <a:spcPts val="0"/>
                        </a:spcBef>
                        <a:spcAft>
                          <a:spcPts val="0"/>
                        </a:spcAft>
                      </a:pPr>
                      <a:r>
                        <a:rPr lang="tr-TR" sz="1700" b="1" i="0">
                          <a:solidFill>
                            <a:srgbClr val="FFFFFF"/>
                          </a:solidFill>
                          <a:latin typeface="Calibri"/>
                        </a:rPr>
                        <a:t>Demografik özellik</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Kamerun</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Güney Kore</a:t>
                      </a:r>
                    </a:p>
                  </a:txBody>
                  <a:tcPr marL="54864" marR="54864" marT="18288" marB="18288" anchor="ctr">
                    <a:solidFill>
                      <a:srgbClr val="2E7D32"/>
                    </a:solidFill>
                  </a:tcPr>
                </a:tc>
                <a:tc>
                  <a:txBody>
                    <a:bodyPr wrap="square"/>
                    <a:lstStyle/>
                    <a:p>
                      <a:pPr algn="ctr">
                        <a:spcBef>
                          <a:spcPts val="0"/>
                        </a:spcBef>
                        <a:spcAft>
                          <a:spcPts val="0"/>
                        </a:spcAft>
                      </a:pPr>
                      <a:r>
                        <a:rPr lang="tr-TR" sz="1700" b="1" i="0">
                          <a:solidFill>
                            <a:srgbClr val="FFFFFF"/>
                          </a:solidFill>
                          <a:latin typeface="Calibri"/>
                        </a:rPr>
                        <a:t>Ne gösteriyor?</a:t>
                      </a:r>
                    </a:p>
                  </a:txBody>
                  <a:tcPr marL="54864" marR="54864" marT="18288" marB="18288" anchor="ctr">
                    <a:solidFill>
                      <a:srgbClr val="2E7D32"/>
                    </a:solidFill>
                  </a:tcPr>
                </a:tc>
              </a:tr>
              <a:tr h="457200">
                <a:tc>
                  <a:txBody>
                    <a:bodyPr wrap="square"/>
                    <a:lstStyle/>
                    <a:p>
                      <a:pPr algn="l">
                        <a:spcBef>
                          <a:spcPts val="0"/>
                        </a:spcBef>
                        <a:spcAft>
                          <a:spcPts val="0"/>
                        </a:spcAft>
                      </a:pPr>
                      <a:r>
                        <a:rPr lang="tr-TR" sz="2000" b="0" i="0">
                          <a:solidFill>
                            <a:srgbClr val="262626"/>
                          </a:solidFill>
                          <a:latin typeface="Calibri"/>
                        </a:rPr>
                        <a:t>Doğum oranı (‰)</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34,7</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7,0</a:t>
                      </a:r>
                    </a:p>
                  </a:txBody>
                  <a:tcPr marL="54864" marR="54864" marT="18288" marB="18288" anchor="ctr">
                    <a:solidFill>
                      <a:srgbClr val="E3F1E4"/>
                    </a:solidFill>
                  </a:tcPr>
                </a:tc>
                <a:tc>
                  <a:txBody>
                    <a:bodyPr wrap="square"/>
                    <a:lstStyle/>
                    <a:p>
                      <a:pPr algn="l">
                        <a:spcBef>
                          <a:spcPts val="0"/>
                        </a:spcBef>
                        <a:spcAft>
                          <a:spcPts val="0"/>
                        </a:spcAft>
                      </a:pPr>
                      <a:r>
                        <a:rPr lang="tr-TR" sz="2000" b="0" i="0">
                          <a:solidFill>
                            <a:srgbClr val="262626"/>
                          </a:solidFill>
                          <a:latin typeface="Calibri"/>
                        </a:rPr>
                        <a:t>Kamerun'da yaklaşık 5 katı</a:t>
                      </a:r>
                    </a:p>
                  </a:txBody>
                  <a:tcPr marL="54864" marR="54864" marT="18288" marB="18288" anchor="ctr">
                    <a:solidFill>
                      <a:srgbClr val="E3F1E4"/>
                    </a:solidFill>
                  </a:tcPr>
                </a:tc>
              </a:tr>
              <a:tr h="457200">
                <a:tc>
                  <a:txBody>
                    <a:bodyPr wrap="square"/>
                    <a:lstStyle/>
                    <a:p>
                      <a:pPr algn="l">
                        <a:spcBef>
                          <a:spcPts val="0"/>
                        </a:spcBef>
                        <a:spcAft>
                          <a:spcPts val="0"/>
                        </a:spcAft>
                      </a:pPr>
                      <a:r>
                        <a:rPr lang="tr-TR" sz="2000" b="0" i="0">
                          <a:solidFill>
                            <a:srgbClr val="262626"/>
                          </a:solidFill>
                          <a:latin typeface="Calibri"/>
                        </a:rPr>
                        <a:t>Ölüm oranı (‰)</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7,4</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7,4</a:t>
                      </a:r>
                    </a:p>
                  </a:txBody>
                  <a:tcPr marL="54864" marR="54864" marT="18288" marB="18288" anchor="ctr">
                    <a:solidFill>
                      <a:srgbClr val="F0F0F0"/>
                    </a:solidFill>
                  </a:tcPr>
                </a:tc>
                <a:tc>
                  <a:txBody>
                    <a:bodyPr wrap="square"/>
                    <a:lstStyle/>
                    <a:p>
                      <a:pPr algn="l">
                        <a:spcBef>
                          <a:spcPts val="0"/>
                        </a:spcBef>
                        <a:spcAft>
                          <a:spcPts val="0"/>
                        </a:spcAft>
                      </a:pPr>
                      <a:r>
                        <a:rPr lang="tr-TR" sz="2000" b="0" i="0">
                          <a:solidFill>
                            <a:srgbClr val="262626"/>
                          </a:solidFill>
                          <a:latin typeface="Calibri"/>
                        </a:rPr>
                        <a:t>Aynı: fark ölümden gelmiyor</a:t>
                      </a:r>
                    </a:p>
                  </a:txBody>
                  <a:tcPr marL="54864" marR="54864" marT="18288" marB="18288" anchor="ctr">
                    <a:solidFill>
                      <a:srgbClr val="F0F0F0"/>
                    </a:solidFill>
                  </a:tcPr>
                </a:tc>
              </a:tr>
              <a:tr h="457200">
                <a:tc>
                  <a:txBody>
                    <a:bodyPr wrap="square"/>
                    <a:lstStyle/>
                    <a:p>
                      <a:pPr algn="l">
                        <a:spcBef>
                          <a:spcPts val="0"/>
                        </a:spcBef>
                        <a:spcAft>
                          <a:spcPts val="0"/>
                        </a:spcAft>
                      </a:pPr>
                      <a:r>
                        <a:rPr lang="tr-TR" sz="2000" b="0" i="0">
                          <a:solidFill>
                            <a:srgbClr val="262626"/>
                          </a:solidFill>
                          <a:latin typeface="Calibri"/>
                        </a:rPr>
                        <a:t>Doğal artış (‰)</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34,7 − 7,4 = 27,3</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7,0 − 7,4 = -0,4</a:t>
                      </a:r>
                    </a:p>
                  </a:txBody>
                  <a:tcPr marL="54864" marR="54864" marT="18288" marB="18288" anchor="ctr">
                    <a:solidFill>
                      <a:srgbClr val="E3F1E4"/>
                    </a:solidFill>
                  </a:tcPr>
                </a:tc>
                <a:tc>
                  <a:txBody>
                    <a:bodyPr wrap="square"/>
                    <a:lstStyle/>
                    <a:p>
                      <a:pPr algn="l">
                        <a:spcBef>
                          <a:spcPts val="0"/>
                        </a:spcBef>
                        <a:spcAft>
                          <a:spcPts val="0"/>
                        </a:spcAft>
                      </a:pPr>
                      <a:r>
                        <a:rPr lang="tr-TR" sz="2000" b="0" i="0">
                          <a:solidFill>
                            <a:srgbClr val="262626"/>
                          </a:solidFill>
                          <a:latin typeface="Calibri"/>
                        </a:rPr>
                        <a:t>Güney Kore'de eksi</a:t>
                      </a:r>
                    </a:p>
                  </a:txBody>
                  <a:tcPr marL="54864" marR="54864" marT="18288" marB="18288" anchor="ctr">
                    <a:solidFill>
                      <a:srgbClr val="E3F1E4"/>
                    </a:solidFill>
                  </a:tcPr>
                </a:tc>
              </a:tr>
              <a:tr h="457200">
                <a:tc>
                  <a:txBody>
                    <a:bodyPr wrap="square"/>
                    <a:lstStyle/>
                    <a:p>
                      <a:pPr algn="l">
                        <a:spcBef>
                          <a:spcPts val="0"/>
                        </a:spcBef>
                        <a:spcAft>
                          <a:spcPts val="0"/>
                        </a:spcAft>
                      </a:pPr>
                      <a:r>
                        <a:rPr lang="tr-TR" sz="2000" b="0" i="0">
                          <a:solidFill>
                            <a:srgbClr val="262626"/>
                          </a:solidFill>
                          <a:latin typeface="Calibri"/>
                        </a:rPr>
                        <a:t>Doğurganlık hızı</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4,44</a:t>
                      </a:r>
                    </a:p>
                  </a:txBody>
                  <a:tcPr marL="54864" marR="54864" marT="18288" marB="18288" anchor="ctr">
                    <a:solidFill>
                      <a:srgbClr val="F0F0F0"/>
                    </a:solidFill>
                  </a:tcPr>
                </a:tc>
                <a:tc>
                  <a:txBody>
                    <a:bodyPr wrap="square"/>
                    <a:lstStyle/>
                    <a:p>
                      <a:pPr algn="ctr">
                        <a:spcBef>
                          <a:spcPts val="0"/>
                        </a:spcBef>
                        <a:spcAft>
                          <a:spcPts val="0"/>
                        </a:spcAft>
                      </a:pPr>
                      <a:r>
                        <a:rPr lang="tr-TR" sz="2000" b="0" i="0">
                          <a:solidFill>
                            <a:srgbClr val="262626"/>
                          </a:solidFill>
                          <a:latin typeface="Calibri"/>
                        </a:rPr>
                        <a:t>1,12</a:t>
                      </a:r>
                    </a:p>
                  </a:txBody>
                  <a:tcPr marL="54864" marR="54864" marT="18288" marB="18288" anchor="ctr">
                    <a:solidFill>
                      <a:srgbClr val="F0F0F0"/>
                    </a:solidFill>
                  </a:tcPr>
                </a:tc>
                <a:tc>
                  <a:txBody>
                    <a:bodyPr wrap="square"/>
                    <a:lstStyle/>
                    <a:p>
                      <a:pPr algn="l">
                        <a:spcBef>
                          <a:spcPts val="0"/>
                        </a:spcBef>
                        <a:spcAft>
                          <a:spcPts val="0"/>
                        </a:spcAft>
                      </a:pPr>
                      <a:r>
                        <a:rPr lang="tr-TR" sz="2000" b="0" i="0">
                          <a:solidFill>
                            <a:srgbClr val="262626"/>
                          </a:solidFill>
                          <a:latin typeface="Calibri"/>
                        </a:rPr>
                        <a:t>Kamerun'da 4'ten fazla çocuk</a:t>
                      </a:r>
                    </a:p>
                  </a:txBody>
                  <a:tcPr marL="54864" marR="54864" marT="18288" marB="18288" anchor="ctr">
                    <a:solidFill>
                      <a:srgbClr val="F0F0F0"/>
                    </a:solidFill>
                  </a:tcPr>
                </a:tc>
              </a:tr>
              <a:tr h="457200">
                <a:tc>
                  <a:txBody>
                    <a:bodyPr wrap="square"/>
                    <a:lstStyle/>
                    <a:p>
                      <a:pPr algn="l">
                        <a:spcBef>
                          <a:spcPts val="0"/>
                        </a:spcBef>
                        <a:spcAft>
                          <a:spcPts val="0"/>
                        </a:spcAft>
                      </a:pPr>
                      <a:r>
                        <a:rPr lang="tr-TR" sz="2000" b="0" i="0">
                          <a:solidFill>
                            <a:srgbClr val="262626"/>
                          </a:solidFill>
                          <a:latin typeface="Calibri"/>
                        </a:rPr>
                        <a:t>Ortalama ömür</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64,2</a:t>
                      </a:r>
                    </a:p>
                  </a:txBody>
                  <a:tcPr marL="54864" marR="54864" marT="18288" marB="18288" anchor="ctr">
                    <a:solidFill>
                      <a:srgbClr val="FFFFFF"/>
                    </a:solidFill>
                  </a:tcPr>
                </a:tc>
                <a:tc>
                  <a:txBody>
                    <a:bodyPr wrap="square"/>
                    <a:lstStyle/>
                    <a:p>
                      <a:pPr algn="ctr">
                        <a:spcBef>
                          <a:spcPts val="0"/>
                        </a:spcBef>
                        <a:spcAft>
                          <a:spcPts val="0"/>
                        </a:spcAft>
                      </a:pPr>
                      <a:r>
                        <a:rPr lang="tr-TR" sz="2000" b="0" i="0">
                          <a:solidFill>
                            <a:srgbClr val="262626"/>
                          </a:solidFill>
                          <a:latin typeface="Calibri"/>
                        </a:rPr>
                        <a:t>83,4</a:t>
                      </a:r>
                    </a:p>
                  </a:txBody>
                  <a:tcPr marL="54864" marR="54864" marT="18288" marB="18288" anchor="ctr">
                    <a:solidFill>
                      <a:srgbClr val="FFFFFF"/>
                    </a:solidFill>
                  </a:tcPr>
                </a:tc>
                <a:tc>
                  <a:txBody>
                    <a:bodyPr wrap="square"/>
                    <a:lstStyle/>
                    <a:p>
                      <a:pPr algn="l">
                        <a:spcBef>
                          <a:spcPts val="0"/>
                        </a:spcBef>
                        <a:spcAft>
                          <a:spcPts val="0"/>
                        </a:spcAft>
                      </a:pPr>
                      <a:r>
                        <a:rPr lang="tr-TR" sz="2000" b="0" i="0">
                          <a:solidFill>
                            <a:srgbClr val="262626"/>
                          </a:solidFill>
                          <a:latin typeface="Calibri"/>
                        </a:rPr>
                        <a:t>Güney Kore'de yaşlı nüfus fazla</a:t>
                      </a:r>
                    </a:p>
                  </a:txBody>
                  <a:tcPr marL="54864" marR="54864" marT="18288" marB="18288" anchor="ctr">
                    <a:solidFill>
                      <a:srgbClr val="FFFFFF"/>
                    </a:solidFill>
                  </a:tcPr>
                </a:tc>
              </a:tr>
              <a:tr h="457200">
                <a:tc>
                  <a:txBody>
                    <a:bodyPr wrap="square"/>
                    <a:lstStyle/>
                    <a:p>
                      <a:pPr algn="l">
                        <a:spcBef>
                          <a:spcPts val="0"/>
                        </a:spcBef>
                        <a:spcAft>
                          <a:spcPts val="0"/>
                        </a:spcAft>
                      </a:pPr>
                      <a:r>
                        <a:rPr lang="tr-TR" sz="2000" b="0" i="0">
                          <a:solidFill>
                            <a:srgbClr val="262626"/>
                          </a:solidFill>
                          <a:latin typeface="Calibri"/>
                        </a:rPr>
                        <a:t>Göç (%)</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2,71 − 2,74 = -0,03</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0,21 − (-0,05) = +0,26</a:t>
                      </a:r>
                    </a:p>
                  </a:txBody>
                  <a:tcPr marL="54864" marR="54864" marT="18288" marB="18288" anchor="ctr">
                    <a:solidFill>
                      <a:srgbClr val="E3F1E4"/>
                    </a:solidFill>
                  </a:tcPr>
                </a:tc>
                <a:tc>
                  <a:txBody>
                    <a:bodyPr wrap="square"/>
                    <a:lstStyle/>
                    <a:p>
                      <a:pPr algn="l">
                        <a:spcBef>
                          <a:spcPts val="0"/>
                        </a:spcBef>
                        <a:spcAft>
                          <a:spcPts val="0"/>
                        </a:spcAft>
                      </a:pPr>
                      <a:r>
                        <a:rPr lang="tr-TR" sz="2000" b="0" i="0">
                          <a:solidFill>
                            <a:srgbClr val="262626"/>
                          </a:solidFill>
                          <a:latin typeface="Calibri"/>
                        </a:rPr>
                        <a:t>Güney Kore göç alıyor</a:t>
                      </a:r>
                    </a:p>
                  </a:txBody>
                  <a:tcPr marL="54864" marR="54864" marT="18288" marB="18288" anchor="ctr">
                    <a:solidFill>
                      <a:srgbClr val="E3F1E4"/>
                    </a:solidFill>
                  </a:tcPr>
                </a:tc>
              </a:tr>
            </a:tbl>
          </a:graphicData>
        </a:graphic>
      </p:graphicFrame>
      <p:sp>
        <p:nvSpPr>
          <p:cNvPr id="10" name="Rounded Rectangle 9"/>
          <p:cNvSpPr/>
          <p:nvPr/>
        </p:nvSpPr>
        <p:spPr>
          <a:xfrm>
            <a:off x="502920" y="5257800"/>
            <a:ext cx="11185855" cy="1033272"/>
          </a:xfrm>
          <a:prstGeom prst="roundRect">
            <a:avLst>
              <a:gd name="adj" fmla="val 6000"/>
            </a:avLst>
          </a:prstGeom>
          <a:solidFill>
            <a:srgbClr val="E3F1E4"/>
          </a:solidFill>
          <a:ln>
            <a:noFill/>
          </a:ln>
          <a:effectLst/>
        </p:spPr>
        <p:txBody>
          <a:bodyPr rtlCol="0" anchor="ctr"/>
          <a:lstStyle/>
          <a:p/>
        </p:txBody>
      </p:sp>
      <p:sp>
        <p:nvSpPr>
          <p:cNvPr id="11" name="Rectangle 10"/>
          <p:cNvSpPr/>
          <p:nvPr/>
        </p:nvSpPr>
        <p:spPr>
          <a:xfrm>
            <a:off x="502920" y="5257800"/>
            <a:ext cx="109728" cy="1033272"/>
          </a:xfrm>
          <a:prstGeom prst="rect">
            <a:avLst/>
          </a:prstGeom>
          <a:solidFill>
            <a:srgbClr val="2E7D32"/>
          </a:solidFill>
          <a:ln>
            <a:noFill/>
          </a:ln>
          <a:effectLst/>
        </p:spPr>
        <p:txBody>
          <a:bodyPr rtlCol="0" anchor="ctr"/>
          <a:lstStyle/>
          <a:p/>
        </p:txBody>
      </p:sp>
      <p:sp>
        <p:nvSpPr>
          <p:cNvPr id="12" name="TextBox 11"/>
          <p:cNvSpPr txBox="1"/>
          <p:nvPr/>
        </p:nvSpPr>
        <p:spPr>
          <a:xfrm>
            <a:off x="731520" y="5312664"/>
            <a:ext cx="10865815" cy="923544"/>
          </a:xfrm>
          <a:prstGeom prst="rect">
            <a:avLst/>
          </a:prstGeom>
          <a:noFill/>
        </p:spPr>
        <p:txBody>
          <a:bodyPr wrap="square" anchor="ctr" lIns="73152" rIns="73152" tIns="36576" bIns="36576">
            <a:noAutofit/>
          </a:bodyPr>
          <a:lstStyle/>
          <a:p>
            <a:pPr algn="l">
              <a:spcBef>
                <a:spcPts val="0"/>
              </a:spcBef>
              <a:spcAft>
                <a:spcPts val="336"/>
              </a:spcAft>
            </a:pPr>
            <a:r>
              <a:rPr lang="tr-TR" sz="1600" b="1" i="0">
                <a:solidFill>
                  <a:srgbClr val="2E7D32"/>
                </a:solidFill>
                <a:latin typeface="Calibri"/>
              </a:rPr>
              <a:t>Sonuç</a:t>
            </a:r>
          </a:p>
          <a:p>
            <a:pPr algn="l">
              <a:spcBef>
                <a:spcPts val="0"/>
              </a:spcBef>
              <a:spcAft>
                <a:spcPts val="421"/>
              </a:spcAft>
            </a:pPr>
            <a:r>
              <a:rPr lang="tr-TR" sz="1600" b="0" i="0">
                <a:solidFill>
                  <a:srgbClr val="262626"/>
                </a:solidFill>
                <a:latin typeface="Calibri"/>
              </a:rPr>
              <a:t>Kamerun: doğum oranı ve doğurganlık yüksek → nüfus hızla artıyor (%2,71).</a:t>
            </a:r>
          </a:p>
          <a:p>
            <a:pPr algn="l">
              <a:spcBef>
                <a:spcPts val="0"/>
              </a:spcBef>
              <a:spcAft>
                <a:spcPts val="0"/>
              </a:spcAft>
            </a:pPr>
            <a:r>
              <a:rPr lang="tr-TR" sz="1600" b="0" i="0">
                <a:solidFill>
                  <a:srgbClr val="262626"/>
                </a:solidFill>
                <a:latin typeface="Calibri"/>
              </a:rPr>
              <a:t>Güney Kore: doğal artış eksi → nüfus yalnız göç sayesinde az artıyor (%0,21).</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167</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361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6.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6</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4-6. soruları aşağıda verilen tablo ve grafiğe göre cevaplayınız.</a:t>
            </a:r>
          </a:p>
        </p:txBody>
      </p:sp>
      <p:graphicFrame>
        <p:nvGraphicFramePr>
          <p:cNvPr id="7" name="Table 6"/>
          <p:cNvGraphicFramePr>
            <a:graphicFrameLocks noGrp="1"/>
          </p:cNvGraphicFramePr>
          <p:nvPr/>
        </p:nvGraphicFramePr>
        <p:xfrm>
          <a:off x="502920" y="1627632"/>
          <a:ext cx="11185851" cy="3291840"/>
        </p:xfrm>
        <a:graphic>
          <a:graphicData uri="http://schemas.openxmlformats.org/drawingml/2006/table">
            <a:tbl>
              <a:tblPr firstRow="1" bandRow="1">
                <a:tableStyleId>{5C22544A-7EE6-4342-B048-85BDC9FD1C3A}</a:tableStyleId>
              </a:tblPr>
              <a:tblGrid>
                <a:gridCol w="1465395"/>
                <a:gridCol w="1709628"/>
                <a:gridCol w="1318856"/>
                <a:gridCol w="1465395"/>
                <a:gridCol w="1367702"/>
                <a:gridCol w="1318856"/>
                <a:gridCol w="1318856"/>
                <a:gridCol w="1221163"/>
              </a:tblGrid>
              <a:tr h="777240">
                <a:tc>
                  <a:txBody>
                    <a:bodyPr wrap="square"/>
                    <a:lstStyle/>
                    <a:p>
                      <a:pPr algn="ctr">
                        <a:spcBef>
                          <a:spcPts val="0"/>
                        </a:spcBef>
                        <a:spcAft>
                          <a:spcPts val="0"/>
                        </a:spcAft>
                      </a:pPr>
                      <a:r>
                        <a:rPr lang="tr-TR" sz="1700" b="1" i="0">
                          <a:solidFill>
                            <a:srgbClr val="FFFFFF"/>
                          </a:solidFill>
                          <a:latin typeface="Calibri"/>
                        </a:rPr>
                        <a:t>Ülke</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Nüfus</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Nüfus Artış Hızı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Doğal Nüfus Artış Hızı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Doğurganlık Hızı</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Doğum Oranı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Ölüm Oranı (‰)</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Ortalama Ömür</a:t>
                      </a:r>
                    </a:p>
                  </a:txBody>
                  <a:tcPr marL="54864" marR="54864" marT="18288" marB="18288" anchor="ctr">
                    <a:solidFill>
                      <a:srgbClr val="2C6696"/>
                    </a:solidFill>
                  </a:tcPr>
                </a:tc>
              </a:tr>
              <a:tr h="502920">
                <a:tc>
                  <a:txBody>
                    <a:bodyPr wrap="square"/>
                    <a:lstStyle/>
                    <a:p>
                      <a:pPr algn="l">
                        <a:spcBef>
                          <a:spcPts val="0"/>
                        </a:spcBef>
                        <a:spcAft>
                          <a:spcPts val="0"/>
                        </a:spcAft>
                      </a:pPr>
                      <a:r>
                        <a:rPr lang="tr-TR" sz="2100" b="1" i="0">
                          <a:solidFill>
                            <a:srgbClr val="262626"/>
                          </a:solidFill>
                          <a:latin typeface="Calibri"/>
                        </a:rPr>
                        <a:t>Kamerun</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30.996.384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2,71</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2,74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4,44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34,7</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7,4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64,2</a:t>
                      </a:r>
                    </a:p>
                  </a:txBody>
                  <a:tcPr marL="54864" marR="54864" marT="18288" marB="18288" anchor="ctr">
                    <a:solidFill>
                      <a:srgbClr val="FFFFFF"/>
                    </a:solidFill>
                  </a:tcPr>
                </a:tc>
              </a:tr>
              <a:tr h="502920">
                <a:tc>
                  <a:txBody>
                    <a:bodyPr wrap="square"/>
                    <a:lstStyle/>
                    <a:p>
                      <a:pPr algn="l">
                        <a:spcBef>
                          <a:spcPts val="0"/>
                        </a:spcBef>
                        <a:spcAft>
                          <a:spcPts val="0"/>
                        </a:spcAft>
                      </a:pPr>
                      <a:r>
                        <a:rPr lang="tr-TR" sz="2100" b="1" i="0">
                          <a:solidFill>
                            <a:srgbClr val="262626"/>
                          </a:solidFill>
                          <a:latin typeface="Calibri"/>
                        </a:rPr>
                        <a:t>Güney Kore</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52.081.799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0,21</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-0,05</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1,12</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7,0</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7,4</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83,4</a:t>
                      </a:r>
                    </a:p>
                  </a:txBody>
                  <a:tcPr marL="54864" marR="54864" marT="18288" marB="18288" anchor="ctr">
                    <a:solidFill>
                      <a:srgbClr val="F0F0F0"/>
                    </a:solidFill>
                  </a:tcPr>
                </a:tc>
              </a:tr>
              <a:tr h="502920">
                <a:tc>
                  <a:txBody>
                    <a:bodyPr wrap="square"/>
                    <a:lstStyle/>
                    <a:p>
                      <a:pPr algn="l">
                        <a:spcBef>
                          <a:spcPts val="0"/>
                        </a:spcBef>
                        <a:spcAft>
                          <a:spcPts val="0"/>
                        </a:spcAft>
                      </a:pPr>
                      <a:r>
                        <a:rPr lang="tr-TR" sz="2100" b="1" i="0">
                          <a:solidFill>
                            <a:srgbClr val="262626"/>
                          </a:solidFill>
                          <a:latin typeface="Calibri"/>
                        </a:rPr>
                        <a:t>Özbekistan</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36.520.593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1,43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1,54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2,76</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20,5</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5,1</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76,2</a:t>
                      </a:r>
                    </a:p>
                  </a:txBody>
                  <a:tcPr marL="54864" marR="54864" marT="18288" marB="18288" anchor="ctr">
                    <a:solidFill>
                      <a:srgbClr val="FFFFFF"/>
                    </a:solidFill>
                  </a:tcPr>
                </a:tc>
              </a:tr>
              <a:tr h="502920">
                <a:tc>
                  <a:txBody>
                    <a:bodyPr wrap="square"/>
                    <a:lstStyle/>
                    <a:p>
                      <a:pPr algn="l">
                        <a:spcBef>
                          <a:spcPts val="0"/>
                        </a:spcBef>
                        <a:spcAft>
                          <a:spcPts val="0"/>
                        </a:spcAft>
                      </a:pPr>
                      <a:r>
                        <a:rPr lang="tr-TR" sz="2100" b="1" i="0">
                          <a:solidFill>
                            <a:srgbClr val="262626"/>
                          </a:solidFill>
                          <a:latin typeface="Calibri"/>
                        </a:rPr>
                        <a:t>Portekiz</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10.207.177</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-0,14</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-0,29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1,45</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8,0</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10,9</a:t>
                      </a:r>
                    </a:p>
                  </a:txBody>
                  <a:tcPr marL="54864" marR="54864" marT="18288" marB="18288" anchor="ctr">
                    <a:solidFill>
                      <a:srgbClr val="F0F0F0"/>
                    </a:solidFill>
                  </a:tcPr>
                </a:tc>
                <a:tc>
                  <a:txBody>
                    <a:bodyPr wrap="square"/>
                    <a:lstStyle/>
                    <a:p>
                      <a:pPr algn="ctr">
                        <a:spcBef>
                          <a:spcPts val="0"/>
                        </a:spcBef>
                        <a:spcAft>
                          <a:spcPts val="0"/>
                        </a:spcAft>
                      </a:pPr>
                      <a:r>
                        <a:rPr lang="tr-TR" sz="2100" b="0" i="0">
                          <a:solidFill>
                            <a:srgbClr val="262626"/>
                          </a:solidFill>
                          <a:latin typeface="Calibri"/>
                        </a:rPr>
                        <a:t>81,9</a:t>
                      </a:r>
                    </a:p>
                  </a:txBody>
                  <a:tcPr marL="54864" marR="54864" marT="18288" marB="18288" anchor="ctr">
                    <a:solidFill>
                      <a:srgbClr val="F0F0F0"/>
                    </a:solidFill>
                  </a:tcPr>
                </a:tc>
              </a:tr>
              <a:tr h="502920">
                <a:tc>
                  <a:txBody>
                    <a:bodyPr wrap="square"/>
                    <a:lstStyle/>
                    <a:p>
                      <a:pPr algn="l">
                        <a:spcBef>
                          <a:spcPts val="0"/>
                        </a:spcBef>
                        <a:spcAft>
                          <a:spcPts val="0"/>
                        </a:spcAft>
                      </a:pPr>
                      <a:r>
                        <a:rPr lang="tr-TR" sz="2100" b="1" i="0">
                          <a:solidFill>
                            <a:srgbClr val="262626"/>
                          </a:solidFill>
                          <a:latin typeface="Calibri"/>
                        </a:rPr>
                        <a:t>Arjantin</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46.994.384</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0,79</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0,80</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2,15</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15,2</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7,3</a:t>
                      </a:r>
                    </a:p>
                  </a:txBody>
                  <a:tcPr marL="54864" marR="54864" marT="18288" marB="18288" anchor="ctr">
                    <a:solidFill>
                      <a:srgbClr val="FFFFFF"/>
                    </a:solidFill>
                  </a:tcPr>
                </a:tc>
                <a:tc>
                  <a:txBody>
                    <a:bodyPr wrap="square"/>
                    <a:lstStyle/>
                    <a:p>
                      <a:pPr algn="ctr">
                        <a:spcBef>
                          <a:spcPts val="0"/>
                        </a:spcBef>
                        <a:spcAft>
                          <a:spcPts val="0"/>
                        </a:spcAft>
                      </a:pPr>
                      <a:r>
                        <a:rPr lang="tr-TR" sz="2100" b="0" i="0">
                          <a:solidFill>
                            <a:srgbClr val="262626"/>
                          </a:solidFill>
                          <a:latin typeface="Calibri"/>
                        </a:rPr>
                        <a:t>78,8</a:t>
                      </a:r>
                    </a:p>
                  </a:txBody>
                  <a:tcPr marL="54864" marR="54864" marT="18288" marB="18288" anchor="ctr">
                    <a:solidFill>
                      <a:srgbClr val="FFFFFF"/>
                    </a:solidFill>
                  </a:tcPr>
                </a:tc>
              </a:tr>
            </a:tbl>
          </a:graphicData>
        </a:graphic>
      </p:graphicFrame>
      <p:sp>
        <p:nvSpPr>
          <p:cNvPr id="8" name="Rounded Rectangle 7"/>
          <p:cNvSpPr/>
          <p:nvPr/>
        </p:nvSpPr>
        <p:spPr>
          <a:xfrm>
            <a:off x="502920" y="5120640"/>
            <a:ext cx="11185855" cy="1170432"/>
          </a:xfrm>
          <a:prstGeom prst="roundRect">
            <a:avLst>
              <a:gd name="adj" fmla="val 6000"/>
            </a:avLst>
          </a:prstGeom>
          <a:solidFill>
            <a:srgbClr val="FFF3D1"/>
          </a:solidFill>
          <a:ln>
            <a:noFill/>
          </a:ln>
          <a:effectLst/>
        </p:spPr>
        <p:txBody>
          <a:bodyPr rtlCol="0" anchor="ctr"/>
          <a:lstStyle/>
          <a:p/>
        </p:txBody>
      </p:sp>
      <p:sp>
        <p:nvSpPr>
          <p:cNvPr id="9" name="Oval 8"/>
          <p:cNvSpPr/>
          <p:nvPr/>
        </p:nvSpPr>
        <p:spPr>
          <a:xfrm>
            <a:off x="640080" y="5257800"/>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6</a:t>
            </a:r>
          </a:p>
        </p:txBody>
      </p:sp>
      <p:sp>
        <p:nvSpPr>
          <p:cNvPr id="10" name="TextBox 9"/>
          <p:cNvSpPr txBox="1"/>
          <p:nvPr/>
        </p:nvSpPr>
        <p:spPr>
          <a:xfrm>
            <a:off x="1325880" y="5193792"/>
            <a:ext cx="10271455" cy="1024128"/>
          </a:xfrm>
          <a:prstGeom prst="rect">
            <a:avLst/>
          </a:prstGeom>
          <a:noFill/>
        </p:spPr>
        <p:txBody>
          <a:bodyPr wrap="square" anchor="ctr" lIns="73152" rIns="73152" tIns="36576" bIns="36576">
            <a:noAutofit/>
          </a:bodyPr>
          <a:lstStyle/>
          <a:p>
            <a:pPr algn="l">
              <a:spcBef>
                <a:spcPts val="0"/>
              </a:spcBef>
              <a:spcAft>
                <a:spcPts val="0"/>
              </a:spcAft>
            </a:pPr>
            <a:r>
              <a:rPr lang="tr-TR" sz="2550" b="1" i="0">
                <a:solidFill>
                  <a:srgbClr val="262626"/>
                </a:solidFill>
                <a:latin typeface="Calibri"/>
              </a:rPr>
              <a:t>Ülkelerin demografik verilerini dikkate alarak ülkeleri gelişmişlik seviyelerine göre sınıflandırınız. Sınıflandırmadaki gerekçelerinizi yazınız.</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167</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362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6.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6</a:t>
            </a:r>
          </a:p>
        </p:txBody>
      </p:sp>
      <p:sp>
        <p:nvSpPr>
          <p:cNvPr id="6" name="Rounded Rectangle 5"/>
          <p:cNvSpPr/>
          <p:nvPr/>
        </p:nvSpPr>
        <p:spPr>
          <a:xfrm>
            <a:off x="502920" y="1216152"/>
            <a:ext cx="11185855" cy="82296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5331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6</a:t>
            </a:r>
          </a:p>
        </p:txBody>
      </p:sp>
      <p:sp>
        <p:nvSpPr>
          <p:cNvPr id="8" name="TextBox 7"/>
          <p:cNvSpPr txBox="1"/>
          <p:nvPr/>
        </p:nvSpPr>
        <p:spPr>
          <a:xfrm>
            <a:off x="1280160" y="1216152"/>
            <a:ext cx="10317175" cy="82296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Ülkelerin demografik verilerini dikkate alarak ülkeleri gelişmişlik seviyelerine göre sınıflandırınız. Sınıflandırmadaki gerekçelerinizi yazınız.</a:t>
            </a:r>
          </a:p>
        </p:txBody>
      </p:sp>
      <p:sp>
        <p:nvSpPr>
          <p:cNvPr id="9" name="Rounded Rectangle 8"/>
          <p:cNvSpPr/>
          <p:nvPr/>
        </p:nvSpPr>
        <p:spPr>
          <a:xfrm>
            <a:off x="502920" y="2157984"/>
            <a:ext cx="5510631" cy="292608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157984"/>
            <a:ext cx="5510631"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386584"/>
            <a:ext cx="5510631"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157984"/>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Gelişmiş: Güney Kore · Portekiz</a:t>
            </a:r>
          </a:p>
        </p:txBody>
      </p:sp>
      <p:sp>
        <p:nvSpPr>
          <p:cNvPr id="13" name="TextBox 12"/>
          <p:cNvSpPr txBox="1"/>
          <p:nvPr/>
        </p:nvSpPr>
        <p:spPr>
          <a:xfrm>
            <a:off x="612648" y="2688336"/>
            <a:ext cx="5291175" cy="232257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Doğurganlık düşük: 1,12 · 1,45</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Doğum oranı düşük: 7,0 · 8,0 ‰</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Ortalama ömür uzun: 83,4 · 81,9</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Doğal artış eksi: doğum &lt; ölüm</a:t>
            </a:r>
          </a:p>
        </p:txBody>
      </p:sp>
      <p:sp>
        <p:nvSpPr>
          <p:cNvPr id="14" name="Rounded Rectangle 13"/>
          <p:cNvSpPr/>
          <p:nvPr/>
        </p:nvSpPr>
        <p:spPr>
          <a:xfrm>
            <a:off x="6178143" y="2157984"/>
            <a:ext cx="5510631" cy="292608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6178143" y="2157984"/>
            <a:ext cx="5510631"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6178143" y="2386584"/>
            <a:ext cx="5510631" cy="228600"/>
          </a:xfrm>
          <a:prstGeom prst="rect">
            <a:avLst/>
          </a:prstGeom>
          <a:solidFill>
            <a:srgbClr val="2E7D32"/>
          </a:solidFill>
          <a:ln>
            <a:noFill/>
          </a:ln>
          <a:effectLst/>
        </p:spPr>
        <p:txBody>
          <a:bodyPr rtlCol="0" anchor="ctr"/>
          <a:lstStyle/>
          <a:p/>
        </p:txBody>
      </p:sp>
      <p:sp>
        <p:nvSpPr>
          <p:cNvPr id="17" name="TextBox 16"/>
          <p:cNvSpPr txBox="1"/>
          <p:nvPr/>
        </p:nvSpPr>
        <p:spPr>
          <a:xfrm>
            <a:off x="6269583" y="2157984"/>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Gelişmekte olan: Kamerun · Özbekistan · Arjantin</a:t>
            </a:r>
          </a:p>
        </p:txBody>
      </p:sp>
      <p:sp>
        <p:nvSpPr>
          <p:cNvPr id="18" name="TextBox 17"/>
          <p:cNvSpPr txBox="1"/>
          <p:nvPr/>
        </p:nvSpPr>
        <p:spPr>
          <a:xfrm>
            <a:off x="6287871" y="2688336"/>
            <a:ext cx="5291175" cy="232257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Doğurganlık yüksek: 4,44 · 2,76 · 2,15</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Doğum oranı yüksek: 34,7 · 20,5 · 15,2 ‰</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Ortalama ömür daha kısa: 64,2 · 76,2 · 78,8</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Nüfus artış hızı yüksek: 2,71 · 1,43 · 0,79</a:t>
            </a:r>
          </a:p>
        </p:txBody>
      </p:sp>
      <p:sp>
        <p:nvSpPr>
          <p:cNvPr id="19" name="TextBox 18"/>
          <p:cNvSpPr txBox="1"/>
          <p:nvPr/>
        </p:nvSpPr>
        <p:spPr>
          <a:xfrm>
            <a:off x="502920" y="5221224"/>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700" b="1" i="0">
                <a:solidFill>
                  <a:srgbClr val="767676"/>
                </a:solidFill>
                <a:latin typeface="Calibri"/>
              </a:rPr>
              <a:t>Demografik göstergelere göre sıralama (gelişmişlik artar →)</a:t>
            </a:r>
          </a:p>
        </p:txBody>
      </p:sp>
      <p:sp>
        <p:nvSpPr>
          <p:cNvPr id="20" name="Rounded Rectangle 19"/>
          <p:cNvSpPr/>
          <p:nvPr/>
        </p:nvSpPr>
        <p:spPr>
          <a:xfrm>
            <a:off x="502920" y="5632704"/>
            <a:ext cx="2103120" cy="612648"/>
          </a:xfrm>
          <a:prstGeom prst="roundRect">
            <a:avLst>
              <a:gd name="adj" fmla="val 30000"/>
            </a:avLst>
          </a:prstGeom>
          <a:solidFill>
            <a:srgbClr val="E3F1E4"/>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Kamerun</a:t>
            </a:r>
          </a:p>
        </p:txBody>
      </p:sp>
      <p:cxnSp>
        <p:nvCxnSpPr>
          <p:cNvPr id="21" name="Connector 20"/>
          <p:cNvCxnSpPr/>
          <p:nvPr/>
        </p:nvCxnSpPr>
        <p:spPr>
          <a:xfrm>
            <a:off x="2660904" y="5939028"/>
            <a:ext cx="347472" cy="0"/>
          </a:xfrm>
          <a:prstGeom prst="line">
            <a:avLst/>
          </a:prstGeom>
          <a:ln w="38100">
            <a:solidFill>
              <a:srgbClr val="2E7D32"/>
            </a:solidFill>
            <a:tailEnd type="triangle" w="med" len="med"/>
          </a:ln>
        </p:spPr>
      </p:cxnSp>
      <p:sp>
        <p:nvSpPr>
          <p:cNvPr id="22" name="Rounded Rectangle 21"/>
          <p:cNvSpPr/>
          <p:nvPr/>
        </p:nvSpPr>
        <p:spPr>
          <a:xfrm>
            <a:off x="3063240" y="5632704"/>
            <a:ext cx="2103120" cy="612648"/>
          </a:xfrm>
          <a:prstGeom prst="roundRect">
            <a:avLst>
              <a:gd name="adj" fmla="val 30000"/>
            </a:avLst>
          </a:prstGeom>
          <a:solidFill>
            <a:srgbClr val="E3F1E4"/>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Özbekistan</a:t>
            </a:r>
          </a:p>
        </p:txBody>
      </p:sp>
      <p:cxnSp>
        <p:nvCxnSpPr>
          <p:cNvPr id="23" name="Connector 22"/>
          <p:cNvCxnSpPr/>
          <p:nvPr/>
        </p:nvCxnSpPr>
        <p:spPr>
          <a:xfrm>
            <a:off x="5221224" y="5939028"/>
            <a:ext cx="347472" cy="0"/>
          </a:xfrm>
          <a:prstGeom prst="line">
            <a:avLst/>
          </a:prstGeom>
          <a:ln w="38100">
            <a:solidFill>
              <a:srgbClr val="2E7D32"/>
            </a:solidFill>
            <a:tailEnd type="triangle" w="med" len="med"/>
          </a:ln>
        </p:spPr>
      </p:cxnSp>
      <p:sp>
        <p:nvSpPr>
          <p:cNvPr id="24" name="Rounded Rectangle 23"/>
          <p:cNvSpPr/>
          <p:nvPr/>
        </p:nvSpPr>
        <p:spPr>
          <a:xfrm>
            <a:off x="5623560" y="5632704"/>
            <a:ext cx="2103120" cy="612648"/>
          </a:xfrm>
          <a:prstGeom prst="roundRect">
            <a:avLst>
              <a:gd name="adj" fmla="val 30000"/>
            </a:avLst>
          </a:prstGeom>
          <a:solidFill>
            <a:srgbClr val="E3F1E4"/>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2000" b="1" i="0">
                <a:solidFill>
                  <a:srgbClr val="262626"/>
                </a:solidFill>
                <a:latin typeface="Calibri"/>
              </a:rPr>
              <a:t>Arjantin</a:t>
            </a:r>
          </a:p>
        </p:txBody>
      </p:sp>
      <p:cxnSp>
        <p:nvCxnSpPr>
          <p:cNvPr id="25" name="Connector 24"/>
          <p:cNvCxnSpPr/>
          <p:nvPr/>
        </p:nvCxnSpPr>
        <p:spPr>
          <a:xfrm>
            <a:off x="7781544" y="5939028"/>
            <a:ext cx="347472" cy="0"/>
          </a:xfrm>
          <a:prstGeom prst="line">
            <a:avLst/>
          </a:prstGeom>
          <a:ln w="38100">
            <a:solidFill>
              <a:srgbClr val="2E7D32"/>
            </a:solidFill>
            <a:tailEnd type="triangle" w="med" len="med"/>
          </a:ln>
        </p:spPr>
      </p:cxnSp>
      <p:sp>
        <p:nvSpPr>
          <p:cNvPr id="26" name="Rounded Rectangle 25"/>
          <p:cNvSpPr/>
          <p:nvPr/>
        </p:nvSpPr>
        <p:spPr>
          <a:xfrm>
            <a:off x="8183880" y="5632704"/>
            <a:ext cx="3504895" cy="612648"/>
          </a:xfrm>
          <a:prstGeom prst="roundRect">
            <a:avLst>
              <a:gd name="adj" fmla="val 30000"/>
            </a:avLst>
          </a:prstGeom>
          <a:solidFill>
            <a:srgbClr val="2E7D32"/>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2000" b="1" i="0">
                <a:solidFill>
                  <a:srgbClr val="FFFFFF"/>
                </a:solidFill>
                <a:latin typeface="Calibri"/>
              </a:rPr>
              <a:t>Portekiz · Güney Kore</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154-155, 160, 167</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363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7.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7</a:t>
            </a:r>
          </a:p>
        </p:txBody>
      </p:sp>
      <p:pic>
        <p:nvPicPr>
          <p:cNvPr id="6" name="Picture 5" descr="sonu_katar_s168.jpg"/>
          <p:cNvPicPr>
            <a:picLocks noChangeAspect="1"/>
          </p:cNvPicPr>
          <p:nvPr/>
        </p:nvPicPr>
        <p:blipFill>
          <a:blip r:embed="rId3"/>
          <a:stretch>
            <a:fillRect/>
          </a:stretch>
        </p:blipFill>
        <p:spPr>
          <a:xfrm>
            <a:off x="502920" y="1216152"/>
            <a:ext cx="6496258" cy="4736592"/>
          </a:xfrm>
          <a:prstGeom prst="rect">
            <a:avLst/>
          </a:prstGeom>
          <a:ln w="9525">
            <a:solidFill>
              <a:srgbClr val="D9D9D9"/>
            </a:solidFill>
          </a:ln>
        </p:spPr>
      </p:pic>
      <p:sp>
        <p:nvSpPr>
          <p:cNvPr id="7" name="TextBox 6"/>
          <p:cNvSpPr txBox="1"/>
          <p:nvPr/>
        </p:nvSpPr>
        <p:spPr>
          <a:xfrm>
            <a:off x="502920" y="5971032"/>
            <a:ext cx="6496258"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Piramit: Ders kitabı s. 168</a:t>
            </a:r>
          </a:p>
        </p:txBody>
      </p:sp>
      <p:sp>
        <p:nvSpPr>
          <p:cNvPr id="8" name="TextBox 7"/>
          <p:cNvSpPr txBox="1"/>
          <p:nvPr/>
        </p:nvSpPr>
        <p:spPr>
          <a:xfrm>
            <a:off x="7182058" y="1188720"/>
            <a:ext cx="4506717" cy="365760"/>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767676"/>
                </a:solidFill>
                <a:latin typeface="Calibri"/>
              </a:rPr>
              <a:t>7-9. soruları aşağıda verilen grafiğe göre cevaplayınız.</a:t>
            </a:r>
          </a:p>
        </p:txBody>
      </p:sp>
      <p:sp>
        <p:nvSpPr>
          <p:cNvPr id="9" name="Rounded Rectangle 8"/>
          <p:cNvSpPr/>
          <p:nvPr/>
        </p:nvSpPr>
        <p:spPr>
          <a:xfrm>
            <a:off x="7182058" y="1581912"/>
            <a:ext cx="4506717" cy="1417320"/>
          </a:xfrm>
          <a:prstGeom prst="roundRect">
            <a:avLst>
              <a:gd name="adj" fmla="val 6000"/>
            </a:avLst>
          </a:prstGeom>
          <a:solidFill>
            <a:srgbClr val="FFF3D1"/>
          </a:solidFill>
          <a:ln>
            <a:noFill/>
          </a:ln>
          <a:effectLst/>
        </p:spPr>
        <p:txBody>
          <a:bodyPr rtlCol="0" anchor="ctr"/>
          <a:lstStyle/>
          <a:p/>
        </p:txBody>
      </p:sp>
      <p:sp>
        <p:nvSpPr>
          <p:cNvPr id="10" name="Oval 9"/>
          <p:cNvSpPr/>
          <p:nvPr/>
        </p:nvSpPr>
        <p:spPr>
          <a:xfrm>
            <a:off x="7319218"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7</a:t>
            </a:r>
          </a:p>
        </p:txBody>
      </p:sp>
      <p:sp>
        <p:nvSpPr>
          <p:cNvPr id="11" name="TextBox 10"/>
          <p:cNvSpPr txBox="1"/>
          <p:nvPr/>
        </p:nvSpPr>
        <p:spPr>
          <a:xfrm>
            <a:off x="8005018" y="1655064"/>
            <a:ext cx="3592317" cy="1271016"/>
          </a:xfrm>
          <a:prstGeom prst="rect">
            <a:avLst/>
          </a:prstGeom>
          <a:noFill/>
        </p:spPr>
        <p:txBody>
          <a:bodyPr wrap="square" anchor="ctr" lIns="73152" rIns="73152" tIns="36576" bIns="36576">
            <a:noAutofit/>
          </a:bodyPr>
          <a:lstStyle/>
          <a:p>
            <a:pPr algn="l">
              <a:spcBef>
                <a:spcPts val="0"/>
              </a:spcBef>
              <a:spcAft>
                <a:spcPts val="0"/>
              </a:spcAft>
            </a:pPr>
            <a:r>
              <a:rPr lang="tr-TR" sz="1750" b="1" i="0">
                <a:solidFill>
                  <a:srgbClr val="262626"/>
                </a:solidFill>
                <a:latin typeface="Calibri"/>
              </a:rPr>
              <a:t>Katar’a ait nüfus piramidiyle ilgili aşağıdaki çıkarımlardan hangilerinin yapılabileceğini kutuların içine (✓) işareti koyarak belirtiniz.</a:t>
            </a:r>
          </a:p>
        </p:txBody>
      </p:sp>
      <p:sp>
        <p:nvSpPr>
          <p:cNvPr id="12" name="Rounded Rectangle 11"/>
          <p:cNvSpPr/>
          <p:nvPr/>
        </p:nvSpPr>
        <p:spPr>
          <a:xfrm>
            <a:off x="7182058" y="3108960"/>
            <a:ext cx="4506717" cy="393860"/>
          </a:xfrm>
          <a:prstGeom prst="roundRect">
            <a:avLst>
              <a:gd name="adj" fmla="val 23216"/>
            </a:avLst>
          </a:prstGeom>
          <a:solidFill>
            <a:srgbClr val="FFFFFF"/>
          </a:solidFill>
          <a:ln w="12700">
            <a:solidFill>
              <a:srgbClr val="D9D9D9"/>
            </a:solidFill>
          </a:ln>
          <a:effectLst/>
        </p:spPr>
        <p:txBody>
          <a:bodyPr rtlCol="0" anchor="ctr"/>
          <a:lstStyle/>
          <a:p/>
        </p:txBody>
      </p:sp>
      <p:sp>
        <p:nvSpPr>
          <p:cNvPr id="13" name="TextBox 12"/>
          <p:cNvSpPr txBox="1"/>
          <p:nvPr/>
        </p:nvSpPr>
        <p:spPr>
          <a:xfrm>
            <a:off x="7236922" y="3108960"/>
            <a:ext cx="365760" cy="39386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1</a:t>
            </a:r>
          </a:p>
        </p:txBody>
      </p:sp>
      <p:sp>
        <p:nvSpPr>
          <p:cNvPr id="14" name="Rectangle 13"/>
          <p:cNvSpPr/>
          <p:nvPr/>
        </p:nvSpPr>
        <p:spPr>
          <a:xfrm>
            <a:off x="7620970" y="3154680"/>
            <a:ext cx="302420" cy="302420"/>
          </a:xfrm>
          <a:prstGeom prst="rect">
            <a:avLst/>
          </a:prstGeom>
          <a:solidFill>
            <a:srgbClr val="FFFFFF"/>
          </a:solidFill>
          <a:ln w="19050">
            <a:solidFill>
              <a:srgbClr val="4F4F4F"/>
            </a:solidFill>
          </a:ln>
          <a:effectLst/>
        </p:spPr>
        <p:txBody>
          <a:bodyPr rtlCol="0" anchor="ctr"/>
          <a:lstStyle/>
          <a:p/>
        </p:txBody>
      </p:sp>
      <p:sp>
        <p:nvSpPr>
          <p:cNvPr id="15" name="TextBox 14"/>
          <p:cNvSpPr txBox="1"/>
          <p:nvPr/>
        </p:nvSpPr>
        <p:spPr>
          <a:xfrm>
            <a:off x="8133034" y="3108960"/>
            <a:ext cx="3482589" cy="393860"/>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Bebek ölüm oranı fazladır.</a:t>
            </a:r>
          </a:p>
        </p:txBody>
      </p:sp>
      <p:sp>
        <p:nvSpPr>
          <p:cNvPr id="16" name="Rounded Rectangle 15"/>
          <p:cNvSpPr/>
          <p:nvPr/>
        </p:nvSpPr>
        <p:spPr>
          <a:xfrm>
            <a:off x="7182058" y="3575972"/>
            <a:ext cx="4506717" cy="393860"/>
          </a:xfrm>
          <a:prstGeom prst="roundRect">
            <a:avLst>
              <a:gd name="adj" fmla="val 23216"/>
            </a:avLst>
          </a:prstGeom>
          <a:solidFill>
            <a:srgbClr val="FFFFFF"/>
          </a:solidFill>
          <a:ln w="12700">
            <a:solidFill>
              <a:srgbClr val="D9D9D9"/>
            </a:solidFill>
          </a:ln>
          <a:effectLst/>
        </p:spPr>
        <p:txBody>
          <a:bodyPr rtlCol="0" anchor="ctr"/>
          <a:lstStyle/>
          <a:p/>
        </p:txBody>
      </p:sp>
      <p:sp>
        <p:nvSpPr>
          <p:cNvPr id="17" name="TextBox 16"/>
          <p:cNvSpPr txBox="1"/>
          <p:nvPr/>
        </p:nvSpPr>
        <p:spPr>
          <a:xfrm>
            <a:off x="7236922" y="3575972"/>
            <a:ext cx="365760" cy="39386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2</a:t>
            </a:r>
          </a:p>
        </p:txBody>
      </p:sp>
      <p:sp>
        <p:nvSpPr>
          <p:cNvPr id="18" name="Rectangle 17"/>
          <p:cNvSpPr/>
          <p:nvPr/>
        </p:nvSpPr>
        <p:spPr>
          <a:xfrm>
            <a:off x="7620970" y="3621692"/>
            <a:ext cx="302420" cy="302420"/>
          </a:xfrm>
          <a:prstGeom prst="rect">
            <a:avLst/>
          </a:prstGeom>
          <a:solidFill>
            <a:srgbClr val="FFFFFF"/>
          </a:solidFill>
          <a:ln w="19050">
            <a:solidFill>
              <a:srgbClr val="4F4F4F"/>
            </a:solidFill>
          </a:ln>
          <a:effectLst/>
        </p:spPr>
        <p:txBody>
          <a:bodyPr rtlCol="0" anchor="ctr"/>
          <a:lstStyle/>
          <a:p/>
        </p:txBody>
      </p:sp>
      <p:sp>
        <p:nvSpPr>
          <p:cNvPr id="19" name="TextBox 18"/>
          <p:cNvSpPr txBox="1"/>
          <p:nvPr/>
        </p:nvSpPr>
        <p:spPr>
          <a:xfrm>
            <a:off x="8133034" y="3575972"/>
            <a:ext cx="3482589" cy="393860"/>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Ülke işçi göçü almıştır.</a:t>
            </a:r>
          </a:p>
        </p:txBody>
      </p:sp>
      <p:sp>
        <p:nvSpPr>
          <p:cNvPr id="20" name="Rounded Rectangle 19"/>
          <p:cNvSpPr/>
          <p:nvPr/>
        </p:nvSpPr>
        <p:spPr>
          <a:xfrm>
            <a:off x="7182058" y="4042985"/>
            <a:ext cx="4506717" cy="393860"/>
          </a:xfrm>
          <a:prstGeom prst="roundRect">
            <a:avLst>
              <a:gd name="adj" fmla="val 23216"/>
            </a:avLst>
          </a:prstGeom>
          <a:solidFill>
            <a:srgbClr val="FFFFFF"/>
          </a:solidFill>
          <a:ln w="12700">
            <a:solidFill>
              <a:srgbClr val="D9D9D9"/>
            </a:solidFill>
          </a:ln>
          <a:effectLst/>
        </p:spPr>
        <p:txBody>
          <a:bodyPr rtlCol="0" anchor="ctr"/>
          <a:lstStyle/>
          <a:p/>
        </p:txBody>
      </p:sp>
      <p:sp>
        <p:nvSpPr>
          <p:cNvPr id="21" name="TextBox 20"/>
          <p:cNvSpPr txBox="1"/>
          <p:nvPr/>
        </p:nvSpPr>
        <p:spPr>
          <a:xfrm>
            <a:off x="7236922" y="4042985"/>
            <a:ext cx="365760" cy="39386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3</a:t>
            </a:r>
          </a:p>
        </p:txBody>
      </p:sp>
      <p:sp>
        <p:nvSpPr>
          <p:cNvPr id="22" name="Rectangle 21"/>
          <p:cNvSpPr/>
          <p:nvPr/>
        </p:nvSpPr>
        <p:spPr>
          <a:xfrm>
            <a:off x="7620970" y="4088705"/>
            <a:ext cx="302420" cy="302420"/>
          </a:xfrm>
          <a:prstGeom prst="rect">
            <a:avLst/>
          </a:prstGeom>
          <a:solidFill>
            <a:srgbClr val="FFFFFF"/>
          </a:solidFill>
          <a:ln w="19050">
            <a:solidFill>
              <a:srgbClr val="4F4F4F"/>
            </a:solidFill>
          </a:ln>
          <a:effectLst/>
        </p:spPr>
        <p:txBody>
          <a:bodyPr rtlCol="0" anchor="ctr"/>
          <a:lstStyle/>
          <a:p/>
        </p:txBody>
      </p:sp>
      <p:sp>
        <p:nvSpPr>
          <p:cNvPr id="23" name="TextBox 22"/>
          <p:cNvSpPr txBox="1"/>
          <p:nvPr/>
        </p:nvSpPr>
        <p:spPr>
          <a:xfrm>
            <a:off x="8133034" y="4042985"/>
            <a:ext cx="3482589" cy="393860"/>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Yaşlı nüfus oranı fazladır.</a:t>
            </a:r>
          </a:p>
        </p:txBody>
      </p:sp>
      <p:sp>
        <p:nvSpPr>
          <p:cNvPr id="24" name="Rounded Rectangle 23"/>
          <p:cNvSpPr/>
          <p:nvPr/>
        </p:nvSpPr>
        <p:spPr>
          <a:xfrm>
            <a:off x="7182058" y="4509997"/>
            <a:ext cx="4506717" cy="393860"/>
          </a:xfrm>
          <a:prstGeom prst="roundRect">
            <a:avLst>
              <a:gd name="adj" fmla="val 23216"/>
            </a:avLst>
          </a:prstGeom>
          <a:solidFill>
            <a:srgbClr val="FFFFFF"/>
          </a:solidFill>
          <a:ln w="12700">
            <a:solidFill>
              <a:srgbClr val="D9D9D9"/>
            </a:solidFill>
          </a:ln>
          <a:effectLst/>
        </p:spPr>
        <p:txBody>
          <a:bodyPr rtlCol="0" anchor="ctr"/>
          <a:lstStyle/>
          <a:p/>
        </p:txBody>
      </p:sp>
      <p:sp>
        <p:nvSpPr>
          <p:cNvPr id="25" name="TextBox 24"/>
          <p:cNvSpPr txBox="1"/>
          <p:nvPr/>
        </p:nvSpPr>
        <p:spPr>
          <a:xfrm>
            <a:off x="7236922" y="4509997"/>
            <a:ext cx="365760" cy="39386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4</a:t>
            </a:r>
          </a:p>
        </p:txBody>
      </p:sp>
      <p:sp>
        <p:nvSpPr>
          <p:cNvPr id="26" name="Rectangle 25"/>
          <p:cNvSpPr/>
          <p:nvPr/>
        </p:nvSpPr>
        <p:spPr>
          <a:xfrm>
            <a:off x="7620970" y="4555717"/>
            <a:ext cx="302420" cy="302420"/>
          </a:xfrm>
          <a:prstGeom prst="rect">
            <a:avLst/>
          </a:prstGeom>
          <a:solidFill>
            <a:srgbClr val="FFFFFF"/>
          </a:solidFill>
          <a:ln w="19050">
            <a:solidFill>
              <a:srgbClr val="4F4F4F"/>
            </a:solidFill>
          </a:ln>
          <a:effectLst/>
        </p:spPr>
        <p:txBody>
          <a:bodyPr rtlCol="0" anchor="ctr"/>
          <a:lstStyle/>
          <a:p/>
        </p:txBody>
      </p:sp>
      <p:sp>
        <p:nvSpPr>
          <p:cNvPr id="27" name="TextBox 26"/>
          <p:cNvSpPr txBox="1"/>
          <p:nvPr/>
        </p:nvSpPr>
        <p:spPr>
          <a:xfrm>
            <a:off x="8133034" y="4509997"/>
            <a:ext cx="3482589" cy="393860"/>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Ortalama yaşam süresi yüksektir.</a:t>
            </a:r>
          </a:p>
        </p:txBody>
      </p:sp>
      <p:sp>
        <p:nvSpPr>
          <p:cNvPr id="28" name="Rounded Rectangle 27"/>
          <p:cNvSpPr/>
          <p:nvPr/>
        </p:nvSpPr>
        <p:spPr>
          <a:xfrm>
            <a:off x="7182058" y="4977010"/>
            <a:ext cx="4506717" cy="620454"/>
          </a:xfrm>
          <a:prstGeom prst="roundRect">
            <a:avLst>
              <a:gd name="adj" fmla="val 14737"/>
            </a:avLst>
          </a:prstGeom>
          <a:solidFill>
            <a:srgbClr val="FFFFFF"/>
          </a:solidFill>
          <a:ln w="12700">
            <a:solidFill>
              <a:srgbClr val="D9D9D9"/>
            </a:solidFill>
          </a:ln>
          <a:effectLst/>
        </p:spPr>
        <p:txBody>
          <a:bodyPr rtlCol="0" anchor="ctr"/>
          <a:lstStyle/>
          <a:p/>
        </p:txBody>
      </p:sp>
      <p:sp>
        <p:nvSpPr>
          <p:cNvPr id="29" name="TextBox 28"/>
          <p:cNvSpPr txBox="1"/>
          <p:nvPr/>
        </p:nvSpPr>
        <p:spPr>
          <a:xfrm>
            <a:off x="7236922" y="4977010"/>
            <a:ext cx="365760" cy="62045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5</a:t>
            </a:r>
          </a:p>
        </p:txBody>
      </p:sp>
      <p:sp>
        <p:nvSpPr>
          <p:cNvPr id="30" name="Rectangle 29"/>
          <p:cNvSpPr/>
          <p:nvPr/>
        </p:nvSpPr>
        <p:spPr>
          <a:xfrm>
            <a:off x="7620970" y="5104357"/>
            <a:ext cx="365760" cy="365760"/>
          </a:xfrm>
          <a:prstGeom prst="rect">
            <a:avLst/>
          </a:prstGeom>
          <a:solidFill>
            <a:srgbClr val="FFFFFF"/>
          </a:solidFill>
          <a:ln w="19050">
            <a:solidFill>
              <a:srgbClr val="4F4F4F"/>
            </a:solidFill>
          </a:ln>
          <a:effectLst/>
        </p:spPr>
        <p:txBody>
          <a:bodyPr rtlCol="0" anchor="ctr"/>
          <a:lstStyle/>
          <a:p/>
        </p:txBody>
      </p:sp>
      <p:sp>
        <p:nvSpPr>
          <p:cNvPr id="31" name="TextBox 30"/>
          <p:cNvSpPr txBox="1"/>
          <p:nvPr/>
        </p:nvSpPr>
        <p:spPr>
          <a:xfrm>
            <a:off x="8133034" y="4977010"/>
            <a:ext cx="3482589" cy="62045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40-44 yaş grubundaki nüfus 300 binden fazladır.</a:t>
            </a:r>
          </a:p>
        </p:txBody>
      </p:sp>
      <p:sp>
        <p:nvSpPr>
          <p:cNvPr id="32" name="Rounded Rectangle 31"/>
          <p:cNvSpPr/>
          <p:nvPr/>
        </p:nvSpPr>
        <p:spPr>
          <a:xfrm>
            <a:off x="7182058" y="5670617"/>
            <a:ext cx="4506717" cy="620454"/>
          </a:xfrm>
          <a:prstGeom prst="roundRect">
            <a:avLst>
              <a:gd name="adj" fmla="val 14737"/>
            </a:avLst>
          </a:prstGeom>
          <a:solidFill>
            <a:srgbClr val="FFFFFF"/>
          </a:solidFill>
          <a:ln w="12700">
            <a:solidFill>
              <a:srgbClr val="D9D9D9"/>
            </a:solidFill>
          </a:ln>
          <a:effectLst/>
        </p:spPr>
        <p:txBody>
          <a:bodyPr rtlCol="0" anchor="ctr"/>
          <a:lstStyle/>
          <a:p/>
        </p:txBody>
      </p:sp>
      <p:sp>
        <p:nvSpPr>
          <p:cNvPr id="33" name="TextBox 32"/>
          <p:cNvSpPr txBox="1"/>
          <p:nvPr/>
        </p:nvSpPr>
        <p:spPr>
          <a:xfrm>
            <a:off x="7236922" y="5670617"/>
            <a:ext cx="365760" cy="620454"/>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6</a:t>
            </a:r>
          </a:p>
        </p:txBody>
      </p:sp>
      <p:sp>
        <p:nvSpPr>
          <p:cNvPr id="34" name="Rectangle 33"/>
          <p:cNvSpPr/>
          <p:nvPr/>
        </p:nvSpPr>
        <p:spPr>
          <a:xfrm>
            <a:off x="7620970" y="5797964"/>
            <a:ext cx="365760" cy="365760"/>
          </a:xfrm>
          <a:prstGeom prst="rect">
            <a:avLst/>
          </a:prstGeom>
          <a:solidFill>
            <a:srgbClr val="FFFFFF"/>
          </a:solidFill>
          <a:ln w="19050">
            <a:solidFill>
              <a:srgbClr val="4F4F4F"/>
            </a:solidFill>
          </a:ln>
          <a:effectLst/>
        </p:spPr>
        <p:txBody>
          <a:bodyPr rtlCol="0" anchor="ctr"/>
          <a:lstStyle/>
          <a:p/>
        </p:txBody>
      </p:sp>
      <p:sp>
        <p:nvSpPr>
          <p:cNvPr id="35" name="TextBox 34"/>
          <p:cNvSpPr txBox="1"/>
          <p:nvPr/>
        </p:nvSpPr>
        <p:spPr>
          <a:xfrm>
            <a:off x="8133034" y="5670617"/>
            <a:ext cx="3482589" cy="62045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Doğal nüfus artışını yükseltmeye yönelik politika izlemiştir.</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7" name="Rounded Rectangle 3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168</a:t>
            </a:r>
          </a:p>
        </p:txBody>
      </p:sp>
      <p:sp>
        <p:nvSpPr>
          <p:cNvPr id="38" name="TextBox 3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364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7.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7</a:t>
            </a:r>
          </a:p>
        </p:txBody>
      </p:sp>
      <p:sp>
        <p:nvSpPr>
          <p:cNvPr id="6" name="Rounded Rectangle 5"/>
          <p:cNvSpPr/>
          <p:nvPr/>
        </p:nvSpPr>
        <p:spPr>
          <a:xfrm>
            <a:off x="502920" y="1216152"/>
            <a:ext cx="11185855" cy="777240"/>
          </a:xfrm>
          <a:prstGeom prst="roundRect">
            <a:avLst>
              <a:gd name="adj" fmla="val 11764"/>
            </a:avLst>
          </a:prstGeom>
          <a:solidFill>
            <a:srgbClr val="F9E1E1"/>
          </a:solidFill>
          <a:ln w="22225">
            <a:solidFill>
              <a:srgbClr val="D3373A"/>
            </a:solidFill>
          </a:ln>
          <a:effectLst/>
        </p:spPr>
        <p:txBody>
          <a:bodyPr rtlCol="0" anchor="ctr"/>
          <a:lstStyle/>
          <a:p/>
        </p:txBody>
      </p:sp>
      <p:sp>
        <p:nvSpPr>
          <p:cNvPr id="7" name="TextBox 6"/>
          <p:cNvSpPr txBox="1"/>
          <p:nvPr/>
        </p:nvSpPr>
        <p:spPr>
          <a:xfrm>
            <a:off x="557784" y="1216152"/>
            <a:ext cx="365760" cy="7772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1</a:t>
            </a:r>
          </a:p>
        </p:txBody>
      </p:sp>
      <p:sp>
        <p:nvSpPr>
          <p:cNvPr id="8" name="Rectangle 7"/>
          <p:cNvSpPr/>
          <p:nvPr/>
        </p:nvSpPr>
        <p:spPr>
          <a:xfrm>
            <a:off x="941832" y="1421892"/>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9" name="TextBox 8"/>
          <p:cNvSpPr txBox="1"/>
          <p:nvPr/>
        </p:nvSpPr>
        <p:spPr>
          <a:xfrm>
            <a:off x="1453896" y="1216152"/>
            <a:ext cx="10161727" cy="777240"/>
          </a:xfrm>
          <a:prstGeom prst="rect">
            <a:avLst/>
          </a:prstGeom>
          <a:noFill/>
        </p:spPr>
        <p:txBody>
          <a:bodyPr wrap="square" anchor="ctr" lIns="73152" rIns="73152" tIns="36576" bIns="36576">
            <a:noAutofit/>
          </a:bodyPr>
          <a:lstStyle/>
          <a:p>
            <a:pPr algn="l">
              <a:spcBef>
                <a:spcPts val="0"/>
              </a:spcBef>
              <a:spcAft>
                <a:spcPts val="300"/>
              </a:spcAft>
            </a:pPr>
            <a:r>
              <a:rPr lang="tr-TR" sz="2200" b="0" i="0">
                <a:solidFill>
                  <a:srgbClr val="262626"/>
                </a:solidFill>
                <a:latin typeface="Calibri"/>
              </a:rPr>
              <a:t>Bebek ölüm oranı fazladır.</a:t>
            </a:r>
          </a:p>
          <a:p>
            <a:pPr algn="l">
              <a:spcBef>
                <a:spcPts val="0"/>
              </a:spcBef>
              <a:spcAft>
                <a:spcPts val="0"/>
              </a:spcAft>
            </a:pPr>
            <a:r>
              <a:rPr lang="tr-TR" sz="1891" b="0" i="0">
                <a:solidFill>
                  <a:srgbClr val="D3373A"/>
                </a:solidFill>
                <a:latin typeface="Calibri"/>
              </a:rPr>
              <a:t>→ Tabanda 0-4, 5-9, 10-14 neredeyse eşit; daralma yok</a:t>
            </a:r>
          </a:p>
        </p:txBody>
      </p:sp>
      <p:sp>
        <p:nvSpPr>
          <p:cNvPr id="10" name="Rounded Rectangle 9"/>
          <p:cNvSpPr/>
          <p:nvPr/>
        </p:nvSpPr>
        <p:spPr>
          <a:xfrm>
            <a:off x="502920" y="2066544"/>
            <a:ext cx="11185855" cy="777240"/>
          </a:xfrm>
          <a:prstGeom prst="roundRect">
            <a:avLst>
              <a:gd name="adj" fmla="val 11764"/>
            </a:avLst>
          </a:prstGeom>
          <a:solidFill>
            <a:srgbClr val="E3F1E4"/>
          </a:solidFill>
          <a:ln w="22225">
            <a:solidFill>
              <a:srgbClr val="2E7D32"/>
            </a:solidFill>
          </a:ln>
          <a:effectLst/>
        </p:spPr>
        <p:txBody>
          <a:bodyPr rtlCol="0" anchor="ctr"/>
          <a:lstStyle/>
          <a:p/>
        </p:txBody>
      </p:sp>
      <p:sp>
        <p:nvSpPr>
          <p:cNvPr id="11" name="TextBox 10"/>
          <p:cNvSpPr txBox="1"/>
          <p:nvPr/>
        </p:nvSpPr>
        <p:spPr>
          <a:xfrm>
            <a:off x="557784" y="2066544"/>
            <a:ext cx="365760" cy="7772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2</a:t>
            </a:r>
          </a:p>
        </p:txBody>
      </p:sp>
      <p:sp>
        <p:nvSpPr>
          <p:cNvPr id="12" name="Rectangle 11"/>
          <p:cNvSpPr/>
          <p:nvPr/>
        </p:nvSpPr>
        <p:spPr>
          <a:xfrm>
            <a:off x="941832" y="2272284"/>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13" name="TextBox 12"/>
          <p:cNvSpPr txBox="1"/>
          <p:nvPr/>
        </p:nvSpPr>
        <p:spPr>
          <a:xfrm>
            <a:off x="1453896" y="2066544"/>
            <a:ext cx="10161727" cy="777240"/>
          </a:xfrm>
          <a:prstGeom prst="rect">
            <a:avLst/>
          </a:prstGeom>
          <a:noFill/>
        </p:spPr>
        <p:txBody>
          <a:bodyPr wrap="square" anchor="ctr" lIns="73152" rIns="73152" tIns="36576" bIns="36576">
            <a:noAutofit/>
          </a:bodyPr>
          <a:lstStyle/>
          <a:p>
            <a:pPr algn="l">
              <a:spcBef>
                <a:spcPts val="0"/>
              </a:spcBef>
              <a:spcAft>
                <a:spcPts val="300"/>
              </a:spcAft>
            </a:pPr>
            <a:r>
              <a:rPr lang="tr-TR" sz="2200" b="1" i="0">
                <a:solidFill>
                  <a:srgbClr val="262626"/>
                </a:solidFill>
                <a:latin typeface="Calibri"/>
              </a:rPr>
              <a:t>Ülke işçi göçü almıştır.</a:t>
            </a:r>
          </a:p>
          <a:p>
            <a:pPr algn="l">
              <a:spcBef>
                <a:spcPts val="0"/>
              </a:spcBef>
              <a:spcAft>
                <a:spcPts val="0"/>
              </a:spcAft>
            </a:pPr>
            <a:r>
              <a:rPr lang="tr-TR" sz="1891" b="0" i="0">
                <a:solidFill>
                  <a:srgbClr val="2E7D32"/>
                </a:solidFill>
                <a:latin typeface="Calibri"/>
              </a:rPr>
              <a:t>→ 20-49 yaşta erkekler kadınların kat kat üstünde</a:t>
            </a:r>
          </a:p>
        </p:txBody>
      </p:sp>
      <p:sp>
        <p:nvSpPr>
          <p:cNvPr id="14" name="Rounded Rectangle 13"/>
          <p:cNvSpPr/>
          <p:nvPr/>
        </p:nvSpPr>
        <p:spPr>
          <a:xfrm>
            <a:off x="502920" y="2916936"/>
            <a:ext cx="11185855" cy="777240"/>
          </a:xfrm>
          <a:prstGeom prst="roundRect">
            <a:avLst>
              <a:gd name="adj" fmla="val 11764"/>
            </a:avLst>
          </a:prstGeom>
          <a:solidFill>
            <a:srgbClr val="F9E1E1"/>
          </a:solidFill>
          <a:ln w="22225">
            <a:solidFill>
              <a:srgbClr val="D3373A"/>
            </a:solidFill>
          </a:ln>
          <a:effectLst/>
        </p:spPr>
        <p:txBody>
          <a:bodyPr rtlCol="0" anchor="ctr"/>
          <a:lstStyle/>
          <a:p/>
        </p:txBody>
      </p:sp>
      <p:sp>
        <p:nvSpPr>
          <p:cNvPr id="15" name="TextBox 14"/>
          <p:cNvSpPr txBox="1"/>
          <p:nvPr/>
        </p:nvSpPr>
        <p:spPr>
          <a:xfrm>
            <a:off x="557784" y="2916936"/>
            <a:ext cx="365760" cy="7772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3</a:t>
            </a:r>
          </a:p>
        </p:txBody>
      </p:sp>
      <p:sp>
        <p:nvSpPr>
          <p:cNvPr id="16" name="Rectangle 15"/>
          <p:cNvSpPr/>
          <p:nvPr/>
        </p:nvSpPr>
        <p:spPr>
          <a:xfrm>
            <a:off x="941832" y="3122676"/>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17" name="TextBox 16"/>
          <p:cNvSpPr txBox="1"/>
          <p:nvPr/>
        </p:nvSpPr>
        <p:spPr>
          <a:xfrm>
            <a:off x="1453896" y="2916936"/>
            <a:ext cx="10161727" cy="777240"/>
          </a:xfrm>
          <a:prstGeom prst="rect">
            <a:avLst/>
          </a:prstGeom>
          <a:noFill/>
        </p:spPr>
        <p:txBody>
          <a:bodyPr wrap="square" anchor="ctr" lIns="73152" rIns="73152" tIns="36576" bIns="36576">
            <a:noAutofit/>
          </a:bodyPr>
          <a:lstStyle/>
          <a:p>
            <a:pPr algn="l">
              <a:spcBef>
                <a:spcPts val="0"/>
              </a:spcBef>
              <a:spcAft>
                <a:spcPts val="300"/>
              </a:spcAft>
            </a:pPr>
            <a:r>
              <a:rPr lang="tr-TR" sz="2200" b="0" i="0">
                <a:solidFill>
                  <a:srgbClr val="262626"/>
                </a:solidFill>
                <a:latin typeface="Calibri"/>
              </a:rPr>
              <a:t>Yaşlı nüfus oranı fazladır.</a:t>
            </a:r>
          </a:p>
          <a:p>
            <a:pPr algn="l">
              <a:spcBef>
                <a:spcPts val="0"/>
              </a:spcBef>
              <a:spcAft>
                <a:spcPts val="0"/>
              </a:spcAft>
            </a:pPr>
            <a:r>
              <a:rPr lang="tr-TR" sz="1891" b="0" i="0">
                <a:solidFill>
                  <a:srgbClr val="D3373A"/>
                </a:solidFill>
                <a:latin typeface="Calibri"/>
              </a:rPr>
              <a:t>→ 65 yaş ve üzeri çubuklar çok kısa</a:t>
            </a:r>
          </a:p>
        </p:txBody>
      </p:sp>
      <p:sp>
        <p:nvSpPr>
          <p:cNvPr id="18" name="Rounded Rectangle 17"/>
          <p:cNvSpPr/>
          <p:nvPr/>
        </p:nvSpPr>
        <p:spPr>
          <a:xfrm>
            <a:off x="502920" y="3767328"/>
            <a:ext cx="11185855" cy="777240"/>
          </a:xfrm>
          <a:prstGeom prst="roundRect">
            <a:avLst>
              <a:gd name="adj" fmla="val 11764"/>
            </a:avLst>
          </a:prstGeom>
          <a:solidFill>
            <a:srgbClr val="F9E1E1"/>
          </a:solidFill>
          <a:ln w="22225">
            <a:solidFill>
              <a:srgbClr val="D3373A"/>
            </a:solidFill>
          </a:ln>
          <a:effectLst/>
        </p:spPr>
        <p:txBody>
          <a:bodyPr rtlCol="0" anchor="ctr"/>
          <a:lstStyle/>
          <a:p/>
        </p:txBody>
      </p:sp>
      <p:sp>
        <p:nvSpPr>
          <p:cNvPr id="19" name="TextBox 18"/>
          <p:cNvSpPr txBox="1"/>
          <p:nvPr/>
        </p:nvSpPr>
        <p:spPr>
          <a:xfrm>
            <a:off x="557784" y="3767328"/>
            <a:ext cx="365760" cy="7772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4</a:t>
            </a:r>
          </a:p>
        </p:txBody>
      </p:sp>
      <p:sp>
        <p:nvSpPr>
          <p:cNvPr id="20" name="Rectangle 19"/>
          <p:cNvSpPr/>
          <p:nvPr/>
        </p:nvSpPr>
        <p:spPr>
          <a:xfrm>
            <a:off x="941832" y="3973068"/>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1" name="TextBox 20"/>
          <p:cNvSpPr txBox="1"/>
          <p:nvPr/>
        </p:nvSpPr>
        <p:spPr>
          <a:xfrm>
            <a:off x="1453896" y="3767328"/>
            <a:ext cx="10161727" cy="777240"/>
          </a:xfrm>
          <a:prstGeom prst="rect">
            <a:avLst/>
          </a:prstGeom>
          <a:noFill/>
        </p:spPr>
        <p:txBody>
          <a:bodyPr wrap="square" anchor="ctr" lIns="73152" rIns="73152" tIns="36576" bIns="36576">
            <a:noAutofit/>
          </a:bodyPr>
          <a:lstStyle/>
          <a:p>
            <a:pPr algn="l">
              <a:spcBef>
                <a:spcPts val="0"/>
              </a:spcBef>
              <a:spcAft>
                <a:spcPts val="300"/>
              </a:spcAft>
            </a:pPr>
            <a:r>
              <a:rPr lang="tr-TR" sz="2200" b="0" i="0">
                <a:solidFill>
                  <a:srgbClr val="262626"/>
                </a:solidFill>
                <a:latin typeface="Calibri"/>
              </a:rPr>
              <a:t>Ortalama yaşam süresi yüksektir.</a:t>
            </a:r>
          </a:p>
          <a:p>
            <a:pPr algn="l">
              <a:spcBef>
                <a:spcPts val="0"/>
              </a:spcBef>
              <a:spcAft>
                <a:spcPts val="0"/>
              </a:spcAft>
            </a:pPr>
            <a:r>
              <a:rPr lang="tr-TR" sz="1891" b="0" i="0">
                <a:solidFill>
                  <a:srgbClr val="D3373A"/>
                </a:solidFill>
                <a:latin typeface="Calibri"/>
              </a:rPr>
              <a:t>→ Piramitten çıkarılamaz: yaşlı nüfus çok az</a:t>
            </a:r>
          </a:p>
        </p:txBody>
      </p:sp>
      <p:sp>
        <p:nvSpPr>
          <p:cNvPr id="22" name="Rounded Rectangle 21"/>
          <p:cNvSpPr/>
          <p:nvPr/>
        </p:nvSpPr>
        <p:spPr>
          <a:xfrm>
            <a:off x="502920" y="4617720"/>
            <a:ext cx="11185855" cy="777240"/>
          </a:xfrm>
          <a:prstGeom prst="roundRect">
            <a:avLst>
              <a:gd name="adj" fmla="val 11764"/>
            </a:avLst>
          </a:prstGeom>
          <a:solidFill>
            <a:srgbClr val="E3F1E4"/>
          </a:solidFill>
          <a:ln w="22225">
            <a:solidFill>
              <a:srgbClr val="2E7D32"/>
            </a:solidFill>
          </a:ln>
          <a:effectLst/>
        </p:spPr>
        <p:txBody>
          <a:bodyPr rtlCol="0" anchor="ctr"/>
          <a:lstStyle/>
          <a:p/>
        </p:txBody>
      </p:sp>
      <p:sp>
        <p:nvSpPr>
          <p:cNvPr id="23" name="TextBox 22"/>
          <p:cNvSpPr txBox="1"/>
          <p:nvPr/>
        </p:nvSpPr>
        <p:spPr>
          <a:xfrm>
            <a:off x="557784" y="4617720"/>
            <a:ext cx="365760" cy="7772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5</a:t>
            </a:r>
          </a:p>
        </p:txBody>
      </p:sp>
      <p:sp>
        <p:nvSpPr>
          <p:cNvPr id="24" name="Rectangle 23"/>
          <p:cNvSpPr/>
          <p:nvPr/>
        </p:nvSpPr>
        <p:spPr>
          <a:xfrm>
            <a:off x="941832" y="4823460"/>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5" name="TextBox 24"/>
          <p:cNvSpPr txBox="1"/>
          <p:nvPr/>
        </p:nvSpPr>
        <p:spPr>
          <a:xfrm>
            <a:off x="1453896" y="4617720"/>
            <a:ext cx="10161727" cy="777240"/>
          </a:xfrm>
          <a:prstGeom prst="rect">
            <a:avLst/>
          </a:prstGeom>
          <a:noFill/>
        </p:spPr>
        <p:txBody>
          <a:bodyPr wrap="square" anchor="ctr" lIns="73152" rIns="73152" tIns="36576" bIns="36576">
            <a:noAutofit/>
          </a:bodyPr>
          <a:lstStyle/>
          <a:p>
            <a:pPr algn="l">
              <a:spcBef>
                <a:spcPts val="0"/>
              </a:spcBef>
              <a:spcAft>
                <a:spcPts val="300"/>
              </a:spcAft>
            </a:pPr>
            <a:r>
              <a:rPr lang="tr-TR" sz="2200" b="1" i="0">
                <a:solidFill>
                  <a:srgbClr val="262626"/>
                </a:solidFill>
                <a:latin typeface="Calibri"/>
              </a:rPr>
              <a:t>40-44 yaş grubundaki nüfus 300 binden fazladır.</a:t>
            </a:r>
          </a:p>
          <a:p>
            <a:pPr algn="l">
              <a:spcBef>
                <a:spcPts val="0"/>
              </a:spcBef>
              <a:spcAft>
                <a:spcPts val="0"/>
              </a:spcAft>
            </a:pPr>
            <a:r>
              <a:rPr lang="tr-TR" sz="1891" b="0" i="0">
                <a:solidFill>
                  <a:srgbClr val="2E7D32"/>
                </a:solidFill>
                <a:latin typeface="Calibri"/>
              </a:rPr>
              <a:t>→ Erkek ≈ 290 bin + kadın ≈ 50 bin ≈ 340 bin</a:t>
            </a:r>
          </a:p>
        </p:txBody>
      </p:sp>
      <p:sp>
        <p:nvSpPr>
          <p:cNvPr id="26" name="Rounded Rectangle 25"/>
          <p:cNvSpPr/>
          <p:nvPr/>
        </p:nvSpPr>
        <p:spPr>
          <a:xfrm>
            <a:off x="502920" y="5468112"/>
            <a:ext cx="11185855" cy="777240"/>
          </a:xfrm>
          <a:prstGeom prst="roundRect">
            <a:avLst>
              <a:gd name="adj" fmla="val 11764"/>
            </a:avLst>
          </a:prstGeom>
          <a:solidFill>
            <a:srgbClr val="F9E1E1"/>
          </a:solidFill>
          <a:ln w="22225">
            <a:solidFill>
              <a:srgbClr val="D3373A"/>
            </a:solidFill>
          </a:ln>
          <a:effectLst/>
        </p:spPr>
        <p:txBody>
          <a:bodyPr rtlCol="0" anchor="ctr"/>
          <a:lstStyle/>
          <a:p/>
        </p:txBody>
      </p:sp>
      <p:sp>
        <p:nvSpPr>
          <p:cNvPr id="27" name="TextBox 26"/>
          <p:cNvSpPr txBox="1"/>
          <p:nvPr/>
        </p:nvSpPr>
        <p:spPr>
          <a:xfrm>
            <a:off x="557784" y="5468112"/>
            <a:ext cx="365760" cy="777240"/>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6</a:t>
            </a:r>
          </a:p>
        </p:txBody>
      </p:sp>
      <p:sp>
        <p:nvSpPr>
          <p:cNvPr id="28" name="Rectangle 27"/>
          <p:cNvSpPr/>
          <p:nvPr/>
        </p:nvSpPr>
        <p:spPr>
          <a:xfrm>
            <a:off x="941832" y="5673852"/>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9" name="TextBox 28"/>
          <p:cNvSpPr txBox="1"/>
          <p:nvPr/>
        </p:nvSpPr>
        <p:spPr>
          <a:xfrm>
            <a:off x="1453896" y="5468112"/>
            <a:ext cx="10161727" cy="777240"/>
          </a:xfrm>
          <a:prstGeom prst="rect">
            <a:avLst/>
          </a:prstGeom>
          <a:noFill/>
        </p:spPr>
        <p:txBody>
          <a:bodyPr wrap="square" anchor="ctr" lIns="73152" rIns="73152" tIns="36576" bIns="36576">
            <a:noAutofit/>
          </a:bodyPr>
          <a:lstStyle/>
          <a:p>
            <a:pPr algn="l">
              <a:spcBef>
                <a:spcPts val="0"/>
              </a:spcBef>
              <a:spcAft>
                <a:spcPts val="300"/>
              </a:spcAft>
            </a:pPr>
            <a:r>
              <a:rPr lang="tr-TR" sz="2200" b="0" i="0">
                <a:solidFill>
                  <a:srgbClr val="262626"/>
                </a:solidFill>
                <a:latin typeface="Calibri"/>
              </a:rPr>
              <a:t>Doğal nüfus artışını yükseltmeye yönelik politika izlemiştir.</a:t>
            </a:r>
          </a:p>
          <a:p>
            <a:pPr algn="l">
              <a:spcBef>
                <a:spcPts val="0"/>
              </a:spcBef>
              <a:spcAft>
                <a:spcPts val="0"/>
              </a:spcAft>
            </a:pPr>
            <a:r>
              <a:rPr lang="tr-TR" sz="1891" b="0" i="0">
                <a:solidFill>
                  <a:srgbClr val="D3373A"/>
                </a:solidFill>
                <a:latin typeface="Calibri"/>
              </a:rPr>
              <a:t>→ Taban dar; nüfus artışı doğumla değil göçle</a:t>
            </a:r>
          </a:p>
        </p:txBody>
      </p:sp>
      <p:sp>
        <p:nvSpPr>
          <p:cNvPr id="30" name="TextBox 2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1" name="Rounded Rectangle 3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 161, 168</a:t>
            </a:r>
          </a:p>
        </p:txBody>
      </p:sp>
      <p:sp>
        <p:nvSpPr>
          <p:cNvPr id="32" name="TextBox 3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365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7. soru — piramitte kanıt</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7</a:t>
            </a:r>
          </a:p>
        </p:txBody>
      </p:sp>
      <p:pic>
        <p:nvPicPr>
          <p:cNvPr id="6" name="Picture 5" descr="sonu_katar_s168.jpg"/>
          <p:cNvPicPr>
            <a:picLocks noChangeAspect="1"/>
          </p:cNvPicPr>
          <p:nvPr/>
        </p:nvPicPr>
        <p:blipFill>
          <a:blip r:embed="rId3"/>
          <a:stretch>
            <a:fillRect/>
          </a:stretch>
        </p:blipFill>
        <p:spPr>
          <a:xfrm>
            <a:off x="502920" y="1216152"/>
            <a:ext cx="6496258" cy="4736592"/>
          </a:xfrm>
          <a:prstGeom prst="rect">
            <a:avLst/>
          </a:prstGeom>
          <a:ln w="9525">
            <a:solidFill>
              <a:srgbClr val="D9D9D9"/>
            </a:solidFill>
          </a:ln>
        </p:spPr>
      </p:pic>
      <p:sp>
        <p:nvSpPr>
          <p:cNvPr id="7" name="TextBox 6"/>
          <p:cNvSpPr txBox="1"/>
          <p:nvPr/>
        </p:nvSpPr>
        <p:spPr>
          <a:xfrm>
            <a:off x="502920" y="5971032"/>
            <a:ext cx="6496258"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Piramit: Ders kitabı s. 168</a:t>
            </a:r>
          </a:p>
        </p:txBody>
      </p:sp>
      <p:cxnSp>
        <p:nvCxnSpPr>
          <p:cNvPr id="8" name="Connector 7"/>
          <p:cNvCxnSpPr/>
          <p:nvPr/>
        </p:nvCxnSpPr>
        <p:spPr>
          <a:xfrm>
            <a:off x="1834258" y="3242360"/>
            <a:ext cx="0" cy="1699911"/>
          </a:xfrm>
          <a:prstGeom prst="line">
            <a:avLst/>
          </a:prstGeom>
          <a:ln w="28575">
            <a:solidFill>
              <a:srgbClr val="D3373A"/>
            </a:solidFill>
            <a:prstDash val="dash"/>
          </a:ln>
        </p:spPr>
      </p:cxnSp>
      <p:sp>
        <p:nvSpPr>
          <p:cNvPr id="9" name="Rounded Rectangle 8"/>
          <p:cNvSpPr/>
          <p:nvPr/>
        </p:nvSpPr>
        <p:spPr>
          <a:xfrm>
            <a:off x="1559938" y="5118252"/>
            <a:ext cx="548640" cy="274320"/>
          </a:xfrm>
          <a:prstGeom prst="roundRect">
            <a:avLst>
              <a:gd name="adj" fmla="val 30000"/>
            </a:avLst>
          </a:prstGeom>
          <a:solidFill>
            <a:srgbClr val="FFFFFF"/>
          </a:solidFill>
          <a:ln w="9525">
            <a:solidFill>
              <a:srgbClr val="D3373A"/>
            </a:solidFill>
          </a:ln>
          <a:effectLst/>
        </p:spPr>
        <p:txBody>
          <a:bodyPr rtlCol="0" anchor="ctr" wrap="square" lIns="27432" rIns="27432" tIns="0" bIns="0">
            <a:noAutofit/>
          </a:bodyPr>
          <a:lstStyle/>
          <a:p>
            <a:pPr algn="ctr">
              <a:spcBef>
                <a:spcPts val="0"/>
              </a:spcBef>
              <a:spcAft>
                <a:spcPts val="0"/>
              </a:spcAft>
            </a:pPr>
            <a:r>
              <a:rPr lang="tr-TR" sz="1300" b="1" i="0">
                <a:solidFill>
                  <a:srgbClr val="D3373A"/>
                </a:solidFill>
                <a:latin typeface="Calibri"/>
              </a:rPr>
              <a:t>300</a:t>
            </a:r>
          </a:p>
        </p:txBody>
      </p:sp>
      <p:sp>
        <p:nvSpPr>
          <p:cNvPr id="10" name="Rectangle 9"/>
          <p:cNvSpPr/>
          <p:nvPr/>
        </p:nvSpPr>
        <p:spPr>
          <a:xfrm>
            <a:off x="1778501" y="3589710"/>
            <a:ext cx="2498560" cy="181570"/>
          </a:xfrm>
          <a:prstGeom prst="rect">
            <a:avLst/>
          </a:prstGeom>
          <a:noFill/>
          <a:ln w="31750">
            <a:solidFill>
              <a:srgbClr val="2E7D32"/>
            </a:solidFill>
          </a:ln>
          <a:effectLst/>
        </p:spPr>
        <p:txBody>
          <a:bodyPr rtlCol="0" anchor="ctr"/>
          <a:lstStyle/>
          <a:p/>
        </p:txBody>
      </p:sp>
      <p:sp>
        <p:nvSpPr>
          <p:cNvPr id="11" name="Rounded Rectangle 10"/>
          <p:cNvSpPr/>
          <p:nvPr/>
        </p:nvSpPr>
        <p:spPr>
          <a:xfrm>
            <a:off x="1186736" y="2295042"/>
            <a:ext cx="2393358" cy="473659"/>
          </a:xfrm>
          <a:prstGeom prst="roundRect">
            <a:avLst>
              <a:gd name="adj" fmla="val 30000"/>
            </a:avLst>
          </a:prstGeom>
          <a:solidFill>
            <a:srgbClr val="2E7D32"/>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40-44: ≈ 290 + ≈ 50 ≈ 340 bin</a:t>
            </a:r>
          </a:p>
        </p:txBody>
      </p:sp>
      <p:cxnSp>
        <p:nvCxnSpPr>
          <p:cNvPr id="12" name="Connector 11"/>
          <p:cNvCxnSpPr/>
          <p:nvPr/>
        </p:nvCxnSpPr>
        <p:spPr>
          <a:xfrm flipH="1">
            <a:off x="2317664" y="2768701"/>
            <a:ext cx="105202" cy="805221"/>
          </a:xfrm>
          <a:prstGeom prst="line">
            <a:avLst/>
          </a:prstGeom>
          <a:ln w="31750">
            <a:solidFill>
              <a:srgbClr val="2E7D32"/>
            </a:solidFill>
            <a:tailEnd type="triangle" w="med" len="med"/>
          </a:ln>
        </p:spPr>
      </p:cxnSp>
      <p:cxnSp>
        <p:nvCxnSpPr>
          <p:cNvPr id="13" name="Connector 12"/>
          <p:cNvCxnSpPr/>
          <p:nvPr/>
        </p:nvCxnSpPr>
        <p:spPr>
          <a:xfrm>
            <a:off x="4092957" y="1818751"/>
            <a:ext cx="0" cy="1194674"/>
          </a:xfrm>
          <a:prstGeom prst="line">
            <a:avLst/>
          </a:prstGeom>
          <a:ln w="25400">
            <a:solidFill>
              <a:srgbClr val="4F4F4F"/>
            </a:solidFill>
          </a:ln>
        </p:spPr>
      </p:cxnSp>
      <p:cxnSp>
        <p:nvCxnSpPr>
          <p:cNvPr id="14" name="Connector 13"/>
          <p:cNvCxnSpPr/>
          <p:nvPr/>
        </p:nvCxnSpPr>
        <p:spPr>
          <a:xfrm>
            <a:off x="3987754" y="1818751"/>
            <a:ext cx="105203" cy="0"/>
          </a:xfrm>
          <a:prstGeom prst="line">
            <a:avLst/>
          </a:prstGeom>
          <a:ln w="25400">
            <a:solidFill>
              <a:srgbClr val="4F4F4F"/>
            </a:solidFill>
          </a:ln>
        </p:spPr>
      </p:cxnSp>
      <p:cxnSp>
        <p:nvCxnSpPr>
          <p:cNvPr id="15" name="Connector 14"/>
          <p:cNvCxnSpPr/>
          <p:nvPr/>
        </p:nvCxnSpPr>
        <p:spPr>
          <a:xfrm>
            <a:off x="3987754" y="3013425"/>
            <a:ext cx="105203" cy="0"/>
          </a:xfrm>
          <a:prstGeom prst="line">
            <a:avLst/>
          </a:prstGeom>
          <a:ln w="25400">
            <a:solidFill>
              <a:srgbClr val="4F4F4F"/>
            </a:solidFill>
          </a:ln>
        </p:spPr>
      </p:cxnSp>
      <p:sp>
        <p:nvSpPr>
          <p:cNvPr id="16" name="Rounded Rectangle 15"/>
          <p:cNvSpPr/>
          <p:nvPr/>
        </p:nvSpPr>
        <p:spPr>
          <a:xfrm>
            <a:off x="4185009" y="2295042"/>
            <a:ext cx="2498561" cy="473659"/>
          </a:xfrm>
          <a:prstGeom prst="roundRect">
            <a:avLst>
              <a:gd name="adj" fmla="val 30000"/>
            </a:avLst>
          </a:prstGeom>
          <a:solidFill>
            <a:srgbClr val="4F4F4F"/>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65 yaş ve üzeri çok az</a:t>
            </a:r>
          </a:p>
        </p:txBody>
      </p:sp>
      <p:sp>
        <p:nvSpPr>
          <p:cNvPr id="17" name="Rounded Rectangle 16"/>
          <p:cNvSpPr/>
          <p:nvPr/>
        </p:nvSpPr>
        <p:spPr>
          <a:xfrm>
            <a:off x="4395414" y="4518609"/>
            <a:ext cx="2288156" cy="421030"/>
          </a:xfrm>
          <a:prstGeom prst="roundRect">
            <a:avLst>
              <a:gd name="adj" fmla="val 30000"/>
            </a:avLst>
          </a:prstGeom>
          <a:solidFill>
            <a:srgbClr val="4F4F4F"/>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400" b="1" i="0">
                <a:solidFill>
                  <a:srgbClr val="FFFFFF"/>
                </a:solidFill>
                <a:latin typeface="Calibri"/>
              </a:rPr>
              <a:t>0-4 ≈ 5-9 ≈ 10-14</a:t>
            </a:r>
          </a:p>
        </p:txBody>
      </p:sp>
      <p:cxnSp>
        <p:nvCxnSpPr>
          <p:cNvPr id="18" name="Connector 17"/>
          <p:cNvCxnSpPr/>
          <p:nvPr/>
        </p:nvCxnSpPr>
        <p:spPr>
          <a:xfrm>
            <a:off x="4513767" y="3462086"/>
            <a:ext cx="0" cy="897847"/>
          </a:xfrm>
          <a:prstGeom prst="line">
            <a:avLst/>
          </a:prstGeom>
          <a:ln w="31750">
            <a:solidFill>
              <a:srgbClr val="6F92CE"/>
            </a:solidFill>
          </a:ln>
        </p:spPr>
      </p:cxnSp>
      <p:cxnSp>
        <p:nvCxnSpPr>
          <p:cNvPr id="19" name="Connector 18"/>
          <p:cNvCxnSpPr/>
          <p:nvPr/>
        </p:nvCxnSpPr>
        <p:spPr>
          <a:xfrm>
            <a:off x="4408564" y="3462086"/>
            <a:ext cx="105203" cy="0"/>
          </a:xfrm>
          <a:prstGeom prst="line">
            <a:avLst/>
          </a:prstGeom>
          <a:ln w="31750">
            <a:solidFill>
              <a:srgbClr val="6F92CE"/>
            </a:solidFill>
          </a:ln>
        </p:spPr>
      </p:cxnSp>
      <p:cxnSp>
        <p:nvCxnSpPr>
          <p:cNvPr id="20" name="Connector 19"/>
          <p:cNvCxnSpPr/>
          <p:nvPr/>
        </p:nvCxnSpPr>
        <p:spPr>
          <a:xfrm>
            <a:off x="4408564" y="4359933"/>
            <a:ext cx="105203" cy="0"/>
          </a:xfrm>
          <a:prstGeom prst="line">
            <a:avLst/>
          </a:prstGeom>
          <a:ln w="31750">
            <a:solidFill>
              <a:srgbClr val="6F92CE"/>
            </a:solidFill>
          </a:ln>
        </p:spPr>
      </p:cxnSp>
      <p:sp>
        <p:nvSpPr>
          <p:cNvPr id="21" name="Rounded Rectangle 20"/>
          <p:cNvSpPr/>
          <p:nvPr/>
        </p:nvSpPr>
        <p:spPr>
          <a:xfrm>
            <a:off x="4605819" y="3321304"/>
            <a:ext cx="2130352" cy="1131519"/>
          </a:xfrm>
          <a:prstGeom prst="roundRect">
            <a:avLst>
              <a:gd name="adj" fmla="val 12000"/>
            </a:avLst>
          </a:prstGeom>
          <a:solidFill>
            <a:srgbClr val="6F92CE"/>
          </a:solidFill>
          <a:ln w="9525">
            <a:solidFill>
              <a:srgbClr val="FFFFFF"/>
            </a:solidFill>
          </a:ln>
          <a:effectLst/>
        </p:spPr>
        <p:txBody>
          <a:bodyPr rtlCol="0" anchor="ctr" wrap="square" lIns="36576" rIns="36576" tIns="18288" bIns="18288">
            <a:noAutofit/>
          </a:bodyPr>
          <a:lstStyle/>
          <a:p>
            <a:pPr algn="ctr">
              <a:spcBef>
                <a:spcPts val="0"/>
              </a:spcBef>
              <a:spcAft>
                <a:spcPts val="0"/>
              </a:spcAft>
            </a:pPr>
            <a:r>
              <a:rPr lang="tr-TR" sz="1300" b="1" i="0">
                <a:solidFill>
                  <a:srgbClr val="FFFFFF"/>
                </a:solidFill>
                <a:latin typeface="Calibri"/>
              </a:rPr>
              <a:t>20-49 yaş: erkekler kadınların kat kat üstünde → işçi göçü</a:t>
            </a:r>
          </a:p>
        </p:txBody>
      </p:sp>
      <p:sp>
        <p:nvSpPr>
          <p:cNvPr id="22" name="Rounded Rectangle 21"/>
          <p:cNvSpPr/>
          <p:nvPr/>
        </p:nvSpPr>
        <p:spPr>
          <a:xfrm>
            <a:off x="7182058" y="1216152"/>
            <a:ext cx="4506717" cy="1603248"/>
          </a:xfrm>
          <a:prstGeom prst="roundRect">
            <a:avLst>
              <a:gd name="adj" fmla="val 5000"/>
            </a:avLst>
          </a:prstGeom>
          <a:solidFill>
            <a:srgbClr val="E3F1E4"/>
          </a:solidFill>
          <a:ln>
            <a:noFill/>
          </a:ln>
          <a:effectLst/>
        </p:spPr>
        <p:txBody>
          <a:bodyPr rtlCol="0" anchor="ctr"/>
          <a:lstStyle/>
          <a:p/>
        </p:txBody>
      </p:sp>
      <p:sp>
        <p:nvSpPr>
          <p:cNvPr id="23" name="Rounded Rectangle 22"/>
          <p:cNvSpPr/>
          <p:nvPr/>
        </p:nvSpPr>
        <p:spPr>
          <a:xfrm>
            <a:off x="7182058" y="1216152"/>
            <a:ext cx="4506717" cy="457200"/>
          </a:xfrm>
          <a:prstGeom prst="roundRect">
            <a:avLst>
              <a:gd name="adj" fmla="val 25000"/>
            </a:avLst>
          </a:prstGeom>
          <a:solidFill>
            <a:srgbClr val="2E7D32"/>
          </a:solidFill>
          <a:ln>
            <a:noFill/>
          </a:ln>
          <a:effectLst/>
        </p:spPr>
        <p:txBody>
          <a:bodyPr rtlCol="0" anchor="ctr"/>
          <a:lstStyle/>
          <a:p/>
        </p:txBody>
      </p:sp>
      <p:sp>
        <p:nvSpPr>
          <p:cNvPr id="24" name="Rectangle 23"/>
          <p:cNvSpPr/>
          <p:nvPr/>
        </p:nvSpPr>
        <p:spPr>
          <a:xfrm>
            <a:off x="7182058" y="1444752"/>
            <a:ext cx="4506717" cy="228600"/>
          </a:xfrm>
          <a:prstGeom prst="rect">
            <a:avLst/>
          </a:prstGeom>
          <a:solidFill>
            <a:srgbClr val="2E7D32"/>
          </a:solidFill>
          <a:ln>
            <a:noFill/>
          </a:ln>
          <a:effectLst/>
        </p:spPr>
        <p:txBody>
          <a:bodyPr rtlCol="0" anchor="ctr"/>
          <a:lstStyle/>
          <a:p/>
        </p:txBody>
      </p:sp>
      <p:sp>
        <p:nvSpPr>
          <p:cNvPr id="25" name="TextBox 24"/>
          <p:cNvSpPr txBox="1"/>
          <p:nvPr/>
        </p:nvSpPr>
        <p:spPr>
          <a:xfrm>
            <a:off x="7273498" y="1216152"/>
            <a:ext cx="432383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Çalışma çağı: 20-49</a:t>
            </a:r>
          </a:p>
        </p:txBody>
      </p:sp>
      <p:sp>
        <p:nvSpPr>
          <p:cNvPr id="26" name="TextBox 25"/>
          <p:cNvSpPr txBox="1"/>
          <p:nvPr/>
        </p:nvSpPr>
        <p:spPr>
          <a:xfrm>
            <a:off x="7291786" y="1746504"/>
            <a:ext cx="4287261" cy="999744"/>
          </a:xfrm>
          <a:prstGeom prst="rect">
            <a:avLst/>
          </a:prstGeom>
          <a:noFill/>
        </p:spPr>
        <p:txBody>
          <a:bodyPr wrap="square" anchor="t" lIns="73152" rIns="73152" tIns="36576" bIns="36576">
            <a:noAutofit/>
          </a:bodyPr>
          <a:lstStyle/>
          <a:p>
            <a:pPr algn="l" marL="205112" indent="-205112">
              <a:spcBef>
                <a:spcPts val="0"/>
              </a:spcBef>
              <a:spcAft>
                <a:spcPts val="582"/>
              </a:spcAft>
            </a:pPr>
            <a:r>
              <a:rPr lang="tr-TR" sz="1650" b="1" i="0">
                <a:solidFill>
                  <a:srgbClr val="2C6696"/>
                </a:solidFill>
                <a:latin typeface="Calibri"/>
              </a:rPr>
              <a:t>•  </a:t>
            </a:r>
            <a:r>
              <a:rPr lang="tr-TR" sz="1650" b="0" i="0">
                <a:solidFill>
                  <a:srgbClr val="262626"/>
                </a:solidFill>
                <a:latin typeface="Calibri"/>
              </a:rPr>
              <a:t>Erkekler kadınların kat kat üstünde</a:t>
            </a:r>
          </a:p>
          <a:p>
            <a:pPr algn="l" marL="205112" indent="-205112">
              <a:spcBef>
                <a:spcPts val="0"/>
              </a:spcBef>
              <a:spcAft>
                <a:spcPts val="582"/>
              </a:spcAft>
            </a:pPr>
            <a:r>
              <a:rPr lang="tr-TR" sz="1650" b="1" i="0">
                <a:solidFill>
                  <a:srgbClr val="2C6696"/>
                </a:solidFill>
                <a:latin typeface="Calibri"/>
              </a:rPr>
              <a:t>•  </a:t>
            </a:r>
            <a:r>
              <a:rPr lang="tr-TR" sz="1650" b="0" i="0">
                <a:solidFill>
                  <a:srgbClr val="262626"/>
                </a:solidFill>
                <a:latin typeface="Calibri"/>
              </a:rPr>
              <a:t>35-39: erkek ≈ 340, kadın ≈ 70 bin</a:t>
            </a:r>
          </a:p>
          <a:p>
            <a:pPr algn="l" marL="205112" indent="-205112">
              <a:spcBef>
                <a:spcPts val="0"/>
              </a:spcBef>
              <a:spcAft>
                <a:spcPts val="0"/>
              </a:spcAft>
            </a:pPr>
            <a:r>
              <a:rPr lang="tr-TR" sz="1650" b="1" i="0">
                <a:solidFill>
                  <a:srgbClr val="2C6696"/>
                </a:solidFill>
                <a:latin typeface="Calibri"/>
              </a:rPr>
              <a:t>•  </a:t>
            </a:r>
            <a:r>
              <a:rPr lang="tr-TR" sz="1650" b="0" i="0">
                <a:solidFill>
                  <a:srgbClr val="262626"/>
                </a:solidFill>
                <a:latin typeface="Calibri"/>
              </a:rPr>
              <a:t>İşçi göçü (2 ✓); doğumla artış değil (6 ✗)</a:t>
            </a:r>
          </a:p>
        </p:txBody>
      </p:sp>
      <p:sp>
        <p:nvSpPr>
          <p:cNvPr id="27" name="Rounded Rectangle 26"/>
          <p:cNvSpPr/>
          <p:nvPr/>
        </p:nvSpPr>
        <p:spPr>
          <a:xfrm>
            <a:off x="7182058" y="2929128"/>
            <a:ext cx="4506717" cy="1603248"/>
          </a:xfrm>
          <a:prstGeom prst="roundRect">
            <a:avLst>
              <a:gd name="adj" fmla="val 5000"/>
            </a:avLst>
          </a:prstGeom>
          <a:solidFill>
            <a:srgbClr val="E3F1E4"/>
          </a:solidFill>
          <a:ln>
            <a:noFill/>
          </a:ln>
          <a:effectLst/>
        </p:spPr>
        <p:txBody>
          <a:bodyPr rtlCol="0" anchor="ctr"/>
          <a:lstStyle/>
          <a:p/>
        </p:txBody>
      </p:sp>
      <p:sp>
        <p:nvSpPr>
          <p:cNvPr id="28" name="Rounded Rectangle 27"/>
          <p:cNvSpPr/>
          <p:nvPr/>
        </p:nvSpPr>
        <p:spPr>
          <a:xfrm>
            <a:off x="7182058" y="2929128"/>
            <a:ext cx="4506717" cy="457200"/>
          </a:xfrm>
          <a:prstGeom prst="roundRect">
            <a:avLst>
              <a:gd name="adj" fmla="val 25000"/>
            </a:avLst>
          </a:prstGeom>
          <a:solidFill>
            <a:srgbClr val="2E7D32"/>
          </a:solidFill>
          <a:ln>
            <a:noFill/>
          </a:ln>
          <a:effectLst/>
        </p:spPr>
        <p:txBody>
          <a:bodyPr rtlCol="0" anchor="ctr"/>
          <a:lstStyle/>
          <a:p/>
        </p:txBody>
      </p:sp>
      <p:sp>
        <p:nvSpPr>
          <p:cNvPr id="29" name="Rectangle 28"/>
          <p:cNvSpPr/>
          <p:nvPr/>
        </p:nvSpPr>
        <p:spPr>
          <a:xfrm>
            <a:off x="7182058" y="3157728"/>
            <a:ext cx="4506717" cy="228600"/>
          </a:xfrm>
          <a:prstGeom prst="rect">
            <a:avLst/>
          </a:prstGeom>
          <a:solidFill>
            <a:srgbClr val="2E7D32"/>
          </a:solidFill>
          <a:ln>
            <a:noFill/>
          </a:ln>
          <a:effectLst/>
        </p:spPr>
        <p:txBody>
          <a:bodyPr rtlCol="0" anchor="ctr"/>
          <a:lstStyle/>
          <a:p/>
        </p:txBody>
      </p:sp>
      <p:sp>
        <p:nvSpPr>
          <p:cNvPr id="30" name="TextBox 29"/>
          <p:cNvSpPr txBox="1"/>
          <p:nvPr/>
        </p:nvSpPr>
        <p:spPr>
          <a:xfrm>
            <a:off x="7273498" y="2929128"/>
            <a:ext cx="432383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40-44 yaş grubu</a:t>
            </a:r>
          </a:p>
        </p:txBody>
      </p:sp>
      <p:sp>
        <p:nvSpPr>
          <p:cNvPr id="31" name="TextBox 30"/>
          <p:cNvSpPr txBox="1"/>
          <p:nvPr/>
        </p:nvSpPr>
        <p:spPr>
          <a:xfrm>
            <a:off x="7291786" y="3459480"/>
            <a:ext cx="4287261" cy="999744"/>
          </a:xfrm>
          <a:prstGeom prst="rect">
            <a:avLst/>
          </a:prstGeom>
          <a:noFill/>
        </p:spPr>
        <p:txBody>
          <a:bodyPr wrap="square" anchor="t" lIns="73152" rIns="73152" tIns="36576" bIns="36576">
            <a:noAutofit/>
          </a:bodyPr>
          <a:lstStyle/>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Erkek ≈ 290 + kadın ≈ 50 ≈ 340 bin: 300 binden fazla (5 ✓)</a:t>
            </a:r>
          </a:p>
        </p:txBody>
      </p:sp>
      <p:sp>
        <p:nvSpPr>
          <p:cNvPr id="32" name="Rounded Rectangle 31"/>
          <p:cNvSpPr/>
          <p:nvPr/>
        </p:nvSpPr>
        <p:spPr>
          <a:xfrm>
            <a:off x="7182058" y="4642104"/>
            <a:ext cx="4506717" cy="1603248"/>
          </a:xfrm>
          <a:prstGeom prst="roundRect">
            <a:avLst>
              <a:gd name="adj" fmla="val 5000"/>
            </a:avLst>
          </a:prstGeom>
          <a:solidFill>
            <a:srgbClr val="E3F1E4"/>
          </a:solidFill>
          <a:ln>
            <a:noFill/>
          </a:ln>
          <a:effectLst/>
        </p:spPr>
        <p:txBody>
          <a:bodyPr rtlCol="0" anchor="ctr"/>
          <a:lstStyle/>
          <a:p/>
        </p:txBody>
      </p:sp>
      <p:sp>
        <p:nvSpPr>
          <p:cNvPr id="33" name="Rounded Rectangle 32"/>
          <p:cNvSpPr/>
          <p:nvPr/>
        </p:nvSpPr>
        <p:spPr>
          <a:xfrm>
            <a:off x="7182058" y="4642104"/>
            <a:ext cx="4506717" cy="457200"/>
          </a:xfrm>
          <a:prstGeom prst="roundRect">
            <a:avLst>
              <a:gd name="adj" fmla="val 25000"/>
            </a:avLst>
          </a:prstGeom>
          <a:solidFill>
            <a:srgbClr val="2E7D32"/>
          </a:solidFill>
          <a:ln>
            <a:noFill/>
          </a:ln>
          <a:effectLst/>
        </p:spPr>
        <p:txBody>
          <a:bodyPr rtlCol="0" anchor="ctr"/>
          <a:lstStyle/>
          <a:p/>
        </p:txBody>
      </p:sp>
      <p:sp>
        <p:nvSpPr>
          <p:cNvPr id="34" name="Rectangle 33"/>
          <p:cNvSpPr/>
          <p:nvPr/>
        </p:nvSpPr>
        <p:spPr>
          <a:xfrm>
            <a:off x="7182058" y="4870704"/>
            <a:ext cx="4506717" cy="228600"/>
          </a:xfrm>
          <a:prstGeom prst="rect">
            <a:avLst/>
          </a:prstGeom>
          <a:solidFill>
            <a:srgbClr val="2E7D32"/>
          </a:solidFill>
          <a:ln>
            <a:noFill/>
          </a:ln>
          <a:effectLst/>
        </p:spPr>
        <p:txBody>
          <a:bodyPr rtlCol="0" anchor="ctr"/>
          <a:lstStyle/>
          <a:p/>
        </p:txBody>
      </p:sp>
      <p:sp>
        <p:nvSpPr>
          <p:cNvPr id="35" name="TextBox 34"/>
          <p:cNvSpPr txBox="1"/>
          <p:nvPr/>
        </p:nvSpPr>
        <p:spPr>
          <a:xfrm>
            <a:off x="7273498" y="4642104"/>
            <a:ext cx="432383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Taban ve tepe</a:t>
            </a:r>
          </a:p>
        </p:txBody>
      </p:sp>
      <p:sp>
        <p:nvSpPr>
          <p:cNvPr id="36" name="TextBox 35"/>
          <p:cNvSpPr txBox="1"/>
          <p:nvPr/>
        </p:nvSpPr>
        <p:spPr>
          <a:xfrm>
            <a:off x="7291786" y="5172456"/>
            <a:ext cx="4287261" cy="999744"/>
          </a:xfrm>
          <a:prstGeom prst="rect">
            <a:avLst/>
          </a:prstGeom>
          <a:noFill/>
        </p:spPr>
        <p:txBody>
          <a:bodyPr wrap="square" anchor="t" lIns="73152" rIns="73152" tIns="36576" bIns="36576">
            <a:noAutofit/>
          </a:bodyPr>
          <a:lstStyle/>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0-4 ≈ 5-9 ≈ 10-14: daralma yok (1 ✗)</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65 yaş ve üzeri çok az (3 ✗, 4 ✗)</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168</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366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8.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8</a:t>
            </a:r>
          </a:p>
        </p:txBody>
      </p:sp>
      <p:pic>
        <p:nvPicPr>
          <p:cNvPr id="6" name="Picture 5" descr="sonu_katar_s168.jpg"/>
          <p:cNvPicPr>
            <a:picLocks noChangeAspect="1"/>
          </p:cNvPicPr>
          <p:nvPr/>
        </p:nvPicPr>
        <p:blipFill>
          <a:blip r:embed="rId3"/>
          <a:stretch>
            <a:fillRect/>
          </a:stretch>
        </p:blipFill>
        <p:spPr>
          <a:xfrm>
            <a:off x="502920" y="1216152"/>
            <a:ext cx="6496258" cy="4736592"/>
          </a:xfrm>
          <a:prstGeom prst="rect">
            <a:avLst/>
          </a:prstGeom>
          <a:ln w="9525">
            <a:solidFill>
              <a:srgbClr val="D9D9D9"/>
            </a:solidFill>
          </a:ln>
        </p:spPr>
      </p:pic>
      <p:sp>
        <p:nvSpPr>
          <p:cNvPr id="7" name="TextBox 6"/>
          <p:cNvSpPr txBox="1"/>
          <p:nvPr/>
        </p:nvSpPr>
        <p:spPr>
          <a:xfrm>
            <a:off x="502920" y="5971032"/>
            <a:ext cx="6496258"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Piramit: Ders kitabı s. 168</a:t>
            </a:r>
          </a:p>
        </p:txBody>
      </p:sp>
      <p:sp>
        <p:nvSpPr>
          <p:cNvPr id="8" name="TextBox 7"/>
          <p:cNvSpPr txBox="1"/>
          <p:nvPr/>
        </p:nvSpPr>
        <p:spPr>
          <a:xfrm>
            <a:off x="7182058" y="1188720"/>
            <a:ext cx="4506717" cy="365760"/>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767676"/>
                </a:solidFill>
                <a:latin typeface="Calibri"/>
              </a:rPr>
              <a:t>7-9. soruları aşağıda verilen grafiğe göre cevaplayınız.</a:t>
            </a:r>
          </a:p>
        </p:txBody>
      </p:sp>
      <p:sp>
        <p:nvSpPr>
          <p:cNvPr id="9" name="Rounded Rectangle 8"/>
          <p:cNvSpPr/>
          <p:nvPr/>
        </p:nvSpPr>
        <p:spPr>
          <a:xfrm>
            <a:off x="7182058" y="1581912"/>
            <a:ext cx="4506717" cy="4663440"/>
          </a:xfrm>
          <a:prstGeom prst="roundRect">
            <a:avLst>
              <a:gd name="adj" fmla="val 6000"/>
            </a:avLst>
          </a:prstGeom>
          <a:solidFill>
            <a:srgbClr val="FFF3D1"/>
          </a:solidFill>
          <a:ln>
            <a:noFill/>
          </a:ln>
          <a:effectLst/>
        </p:spPr>
        <p:txBody>
          <a:bodyPr rtlCol="0" anchor="ctr"/>
          <a:lstStyle/>
          <a:p/>
        </p:txBody>
      </p:sp>
      <p:sp>
        <p:nvSpPr>
          <p:cNvPr id="10" name="Oval 9"/>
          <p:cNvSpPr/>
          <p:nvPr/>
        </p:nvSpPr>
        <p:spPr>
          <a:xfrm>
            <a:off x="7319218" y="171907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8</a:t>
            </a:r>
          </a:p>
        </p:txBody>
      </p:sp>
      <p:sp>
        <p:nvSpPr>
          <p:cNvPr id="11" name="TextBox 10"/>
          <p:cNvSpPr txBox="1"/>
          <p:nvPr/>
        </p:nvSpPr>
        <p:spPr>
          <a:xfrm>
            <a:off x="8005018" y="1655064"/>
            <a:ext cx="3592317" cy="4517136"/>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262626"/>
                </a:solidFill>
                <a:latin typeface="Calibri"/>
              </a:rPr>
              <a:t>Katar’da, piramide göre hangi nüfus politikasının uygulanması beklenir?</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168</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367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8.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8</a:t>
            </a:r>
          </a:p>
        </p:txBody>
      </p:sp>
      <p:pic>
        <p:nvPicPr>
          <p:cNvPr id="6" name="Picture 5" descr="sonu_katar_s168.jpg"/>
          <p:cNvPicPr>
            <a:picLocks noChangeAspect="1"/>
          </p:cNvPicPr>
          <p:nvPr/>
        </p:nvPicPr>
        <p:blipFill>
          <a:blip r:embed="rId3"/>
          <a:stretch>
            <a:fillRect/>
          </a:stretch>
        </p:blipFill>
        <p:spPr>
          <a:xfrm>
            <a:off x="502920" y="1216152"/>
            <a:ext cx="5455350" cy="3977639"/>
          </a:xfrm>
          <a:prstGeom prst="rect">
            <a:avLst/>
          </a:prstGeom>
          <a:ln w="9525">
            <a:solidFill>
              <a:srgbClr val="D9D9D9"/>
            </a:solidFill>
          </a:ln>
        </p:spPr>
      </p:pic>
      <p:sp>
        <p:nvSpPr>
          <p:cNvPr id="7" name="TextBox 6"/>
          <p:cNvSpPr txBox="1"/>
          <p:nvPr/>
        </p:nvSpPr>
        <p:spPr>
          <a:xfrm>
            <a:off x="502920" y="5212079"/>
            <a:ext cx="545535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Piramit: Ders kitabı s. 168</a:t>
            </a:r>
          </a:p>
        </p:txBody>
      </p:sp>
      <p:cxnSp>
        <p:nvCxnSpPr>
          <p:cNvPr id="8" name="Connector 7"/>
          <p:cNvCxnSpPr/>
          <p:nvPr/>
        </p:nvCxnSpPr>
        <p:spPr>
          <a:xfrm>
            <a:off x="3871101" y="3102215"/>
            <a:ext cx="0" cy="753984"/>
          </a:xfrm>
          <a:prstGeom prst="line">
            <a:avLst/>
          </a:prstGeom>
          <a:ln w="31750">
            <a:solidFill>
              <a:srgbClr val="6F92CE"/>
            </a:solidFill>
          </a:ln>
        </p:spPr>
      </p:cxnSp>
      <p:cxnSp>
        <p:nvCxnSpPr>
          <p:cNvPr id="9" name="Connector 8"/>
          <p:cNvCxnSpPr/>
          <p:nvPr/>
        </p:nvCxnSpPr>
        <p:spPr>
          <a:xfrm>
            <a:off x="3782755" y="3102215"/>
            <a:ext cx="88346" cy="0"/>
          </a:xfrm>
          <a:prstGeom prst="line">
            <a:avLst/>
          </a:prstGeom>
          <a:ln w="31750">
            <a:solidFill>
              <a:srgbClr val="6F92CE"/>
            </a:solidFill>
          </a:ln>
        </p:spPr>
      </p:cxnSp>
      <p:cxnSp>
        <p:nvCxnSpPr>
          <p:cNvPr id="10" name="Connector 9"/>
          <p:cNvCxnSpPr/>
          <p:nvPr/>
        </p:nvCxnSpPr>
        <p:spPr>
          <a:xfrm>
            <a:off x="3782755" y="3856199"/>
            <a:ext cx="88346" cy="0"/>
          </a:xfrm>
          <a:prstGeom prst="line">
            <a:avLst/>
          </a:prstGeom>
          <a:ln w="31750">
            <a:solidFill>
              <a:srgbClr val="6F92CE"/>
            </a:solidFill>
          </a:ln>
        </p:spPr>
      </p:cxnSp>
      <p:sp>
        <p:nvSpPr>
          <p:cNvPr id="11" name="Rounded Rectangle 10"/>
          <p:cNvSpPr/>
          <p:nvPr/>
        </p:nvSpPr>
        <p:spPr>
          <a:xfrm>
            <a:off x="3948404" y="2983991"/>
            <a:ext cx="1789001" cy="950214"/>
          </a:xfrm>
          <a:prstGeom prst="roundRect">
            <a:avLst>
              <a:gd name="adj" fmla="val 12000"/>
            </a:avLst>
          </a:prstGeom>
          <a:solidFill>
            <a:srgbClr val="6F92CE"/>
          </a:solidFill>
          <a:ln w="9525">
            <a:solidFill>
              <a:srgbClr val="FFFFFF"/>
            </a:solidFill>
          </a:ln>
          <a:effectLst/>
        </p:spPr>
        <p:txBody>
          <a:bodyPr rtlCol="0" anchor="ctr" wrap="square" lIns="36576" rIns="36576" tIns="18288" bIns="18288">
            <a:noAutofit/>
          </a:bodyPr>
          <a:lstStyle/>
          <a:p>
            <a:pPr algn="ctr">
              <a:spcBef>
                <a:spcPts val="0"/>
              </a:spcBef>
              <a:spcAft>
                <a:spcPts val="0"/>
              </a:spcAft>
            </a:pPr>
            <a:r>
              <a:rPr lang="tr-TR" sz="1300" b="1" i="0">
                <a:solidFill>
                  <a:srgbClr val="FFFFFF"/>
                </a:solidFill>
                <a:latin typeface="Calibri"/>
              </a:rPr>
              <a:t>20-49 yaş: erkekler kadınların kat kat üstünde → işçi göçü</a:t>
            </a:r>
          </a:p>
        </p:txBody>
      </p:sp>
      <p:sp>
        <p:nvSpPr>
          <p:cNvPr id="12" name="Rounded Rectangle 11"/>
          <p:cNvSpPr/>
          <p:nvPr/>
        </p:nvSpPr>
        <p:spPr>
          <a:xfrm>
            <a:off x="6141150" y="1216152"/>
            <a:ext cx="5547625" cy="114300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6141150" y="1216152"/>
            <a:ext cx="109728" cy="1143000"/>
          </a:xfrm>
          <a:prstGeom prst="rect">
            <a:avLst/>
          </a:prstGeom>
          <a:solidFill>
            <a:srgbClr val="2E7D32"/>
          </a:solidFill>
          <a:ln>
            <a:noFill/>
          </a:ln>
          <a:effectLst/>
        </p:spPr>
        <p:txBody>
          <a:bodyPr rtlCol="0" anchor="ctr"/>
          <a:lstStyle/>
          <a:p/>
        </p:txBody>
      </p:sp>
      <p:sp>
        <p:nvSpPr>
          <p:cNvPr id="14" name="TextBox 13"/>
          <p:cNvSpPr txBox="1"/>
          <p:nvPr/>
        </p:nvSpPr>
        <p:spPr>
          <a:xfrm>
            <a:off x="6369750" y="1271016"/>
            <a:ext cx="5227585" cy="1033272"/>
          </a:xfrm>
          <a:prstGeom prst="rect">
            <a:avLst/>
          </a:prstGeom>
          <a:noFill/>
        </p:spPr>
        <p:txBody>
          <a:bodyPr wrap="square" anchor="ctr" lIns="73152" rIns="73152" tIns="36576" bIns="36576">
            <a:noAutofit/>
          </a:bodyPr>
          <a:lstStyle/>
          <a:p>
            <a:pPr algn="l">
              <a:spcBef>
                <a:spcPts val="0"/>
              </a:spcBef>
              <a:spcAft>
                <a:spcPts val="400"/>
              </a:spcAft>
            </a:pPr>
            <a:r>
              <a:rPr lang="tr-TR" sz="2400" b="1" i="0">
                <a:solidFill>
                  <a:srgbClr val="2E7D32"/>
                </a:solidFill>
                <a:latin typeface="Calibri"/>
              </a:rPr>
              <a:t>Cevap</a:t>
            </a:r>
          </a:p>
          <a:p>
            <a:pPr algn="l">
              <a:spcBef>
                <a:spcPts val="0"/>
              </a:spcBef>
              <a:spcAft>
                <a:spcPts val="0"/>
              </a:spcAft>
            </a:pPr>
            <a:r>
              <a:rPr lang="tr-TR" sz="2400" b="1" i="0">
                <a:solidFill>
                  <a:srgbClr val="262626"/>
                </a:solidFill>
                <a:latin typeface="Calibri"/>
              </a:rPr>
              <a:t>Göç Politikası Belirleme → göç alma</a:t>
            </a:r>
          </a:p>
        </p:txBody>
      </p:sp>
      <p:sp>
        <p:nvSpPr>
          <p:cNvPr id="15" name="Rounded Rectangle 14"/>
          <p:cNvSpPr/>
          <p:nvPr/>
        </p:nvSpPr>
        <p:spPr>
          <a:xfrm>
            <a:off x="6141150" y="2496312"/>
            <a:ext cx="5547625" cy="1965960"/>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6141150" y="2496312"/>
            <a:ext cx="5547625"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6141150" y="2724912"/>
            <a:ext cx="5547625" cy="228600"/>
          </a:xfrm>
          <a:prstGeom prst="rect">
            <a:avLst/>
          </a:prstGeom>
          <a:solidFill>
            <a:srgbClr val="2E7D32"/>
          </a:solidFill>
          <a:ln>
            <a:noFill/>
          </a:ln>
          <a:effectLst/>
        </p:spPr>
        <p:txBody>
          <a:bodyPr rtlCol="0" anchor="ctr"/>
          <a:lstStyle/>
          <a:p/>
        </p:txBody>
      </p:sp>
      <p:sp>
        <p:nvSpPr>
          <p:cNvPr id="18" name="TextBox 17"/>
          <p:cNvSpPr txBox="1"/>
          <p:nvPr/>
        </p:nvSpPr>
        <p:spPr>
          <a:xfrm>
            <a:off x="6232590" y="2496312"/>
            <a:ext cx="536474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Piramitteki kanıt</a:t>
            </a:r>
          </a:p>
        </p:txBody>
      </p:sp>
      <p:sp>
        <p:nvSpPr>
          <p:cNvPr id="19" name="TextBox 18"/>
          <p:cNvSpPr txBox="1"/>
          <p:nvPr/>
        </p:nvSpPr>
        <p:spPr>
          <a:xfrm>
            <a:off x="6250878" y="3026664"/>
            <a:ext cx="5328169" cy="1362456"/>
          </a:xfrm>
          <a:prstGeom prst="rect">
            <a:avLst/>
          </a:prstGeom>
          <a:noFill/>
        </p:spPr>
        <p:txBody>
          <a:bodyPr wrap="square" anchor="t" lIns="73152" rIns="73152" tIns="36576" bIns="36576">
            <a:noAutofit/>
          </a:bodyPr>
          <a:lstStyle/>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Çalışma çağında (20-49) erkek nüfus çok fazla</a:t>
            </a:r>
          </a:p>
          <a:p>
            <a:pPr algn="l" marL="236189" indent="-236189">
              <a:spcBef>
                <a:spcPts val="0"/>
              </a:spcBef>
              <a:spcAft>
                <a:spcPts val="600"/>
              </a:spcAft>
            </a:pPr>
            <a:r>
              <a:rPr lang="tr-TR" sz="1900" b="1" i="0">
                <a:solidFill>
                  <a:srgbClr val="2C6696"/>
                </a:solidFill>
                <a:latin typeface="Calibri"/>
              </a:rPr>
              <a:t>•  </a:t>
            </a:r>
            <a:r>
              <a:rPr lang="tr-TR" sz="1900" b="0" i="0">
                <a:solidFill>
                  <a:srgbClr val="262626"/>
                </a:solidFill>
                <a:latin typeface="Calibri"/>
              </a:rPr>
              <a:t>Çocuk ve yaşlı nüfus az</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İş gücü göçle gelen işçilerle karşılanıyor</a:t>
            </a:r>
          </a:p>
        </p:txBody>
      </p:sp>
      <p:sp>
        <p:nvSpPr>
          <p:cNvPr id="20" name="Rounded Rectangle 19"/>
          <p:cNvSpPr/>
          <p:nvPr/>
        </p:nvSpPr>
        <p:spPr>
          <a:xfrm>
            <a:off x="6141150" y="4599432"/>
            <a:ext cx="5547625" cy="1691640"/>
          </a:xfrm>
          <a:prstGeom prst="roundRect">
            <a:avLst>
              <a:gd name="adj" fmla="val 6000"/>
            </a:avLst>
          </a:prstGeom>
          <a:solidFill>
            <a:srgbClr val="F0F0F0"/>
          </a:solidFill>
          <a:ln>
            <a:noFill/>
          </a:ln>
          <a:effectLst/>
        </p:spPr>
        <p:txBody>
          <a:bodyPr rtlCol="0" anchor="ctr"/>
          <a:lstStyle/>
          <a:p/>
        </p:txBody>
      </p:sp>
      <p:sp>
        <p:nvSpPr>
          <p:cNvPr id="21" name="Rectangle 20"/>
          <p:cNvSpPr/>
          <p:nvPr/>
        </p:nvSpPr>
        <p:spPr>
          <a:xfrm>
            <a:off x="6141150" y="4599432"/>
            <a:ext cx="118872" cy="1691640"/>
          </a:xfrm>
          <a:prstGeom prst="rect">
            <a:avLst/>
          </a:prstGeom>
          <a:solidFill>
            <a:srgbClr val="7A4EA0"/>
          </a:solidFill>
          <a:ln>
            <a:noFill/>
          </a:ln>
          <a:effectLst/>
        </p:spPr>
        <p:txBody>
          <a:bodyPr rtlCol="0" anchor="ctr"/>
          <a:lstStyle/>
          <a:p/>
        </p:txBody>
      </p:sp>
      <p:sp>
        <p:nvSpPr>
          <p:cNvPr id="22" name="TextBox 21"/>
          <p:cNvSpPr txBox="1"/>
          <p:nvPr/>
        </p:nvSpPr>
        <p:spPr>
          <a:xfrm>
            <a:off x="6415470" y="4599432"/>
            <a:ext cx="5136145" cy="1691640"/>
          </a:xfrm>
          <a:prstGeom prst="rect">
            <a:avLst/>
          </a:prstGeom>
          <a:noFill/>
        </p:spPr>
        <p:txBody>
          <a:bodyPr wrap="square" anchor="ctr" lIns="73152" rIns="73152" tIns="36576" bIns="36576">
            <a:noAutofit/>
          </a:bodyPr>
          <a:lstStyle/>
          <a:p>
            <a:pPr algn="l">
              <a:spcBef>
                <a:spcPts val="0"/>
              </a:spcBef>
              <a:spcAft>
                <a:spcPts val="600"/>
              </a:spcAft>
            </a:pPr>
            <a:r>
              <a:rPr lang="tr-TR" sz="1700" b="0" i="0">
                <a:solidFill>
                  <a:srgbClr val="262626"/>
                </a:solidFill>
                <a:latin typeface="Calibri"/>
              </a:rPr>
              <a:t>Çalışma çağındaki nüfus oranı yetersiz, iş gücü ihtiyacı fazla olan ülkeler nüfus politikalarına göç almaya yönelik uygulamaları dâhil eder. Almanya, Katar, ABD, Kanada ve Avustralya göç alma politikası uygulayan ülkelere örnektir.</a:t>
            </a:r>
          </a:p>
          <a:p>
            <a:pPr algn="l">
              <a:spcBef>
                <a:spcPts val="0"/>
              </a:spcBef>
              <a:spcAft>
                <a:spcPts val="0"/>
              </a:spcAft>
            </a:pPr>
            <a:r>
              <a:rPr lang="tr-TR" sz="1200" b="0" i="0">
                <a:solidFill>
                  <a:srgbClr val="767676"/>
                </a:solidFill>
                <a:latin typeface="Calibri"/>
              </a:rPr>
              <a:t>Ders kitabı s. 161</a:t>
            </a:r>
          </a:p>
        </p:txBody>
      </p:sp>
      <p:sp>
        <p:nvSpPr>
          <p:cNvPr id="23" name="TextBox 22"/>
          <p:cNvSpPr txBox="1"/>
          <p:nvPr/>
        </p:nvSpPr>
        <p:spPr>
          <a:xfrm>
            <a:off x="502920" y="5486399"/>
            <a:ext cx="5455350" cy="804673"/>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Katar, kitapta göç alma politikası uygulayan ülkelere örnek verilir.</a:t>
            </a:r>
          </a:p>
        </p:txBody>
      </p:sp>
      <p:sp>
        <p:nvSpPr>
          <p:cNvPr id="24" name="TextBox 2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5" name="Rounded Rectangle 2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161, 168</a:t>
            </a:r>
          </a:p>
        </p:txBody>
      </p:sp>
      <p:sp>
        <p:nvSpPr>
          <p:cNvPr id="26" name="TextBox 2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368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9.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9</a:t>
            </a:r>
          </a:p>
        </p:txBody>
      </p:sp>
      <p:pic>
        <p:nvPicPr>
          <p:cNvPr id="6" name="Picture 5" descr="sonu_katar_s168.jpg"/>
          <p:cNvPicPr>
            <a:picLocks noChangeAspect="1"/>
          </p:cNvPicPr>
          <p:nvPr/>
        </p:nvPicPr>
        <p:blipFill>
          <a:blip r:embed="rId3"/>
          <a:stretch>
            <a:fillRect/>
          </a:stretch>
        </p:blipFill>
        <p:spPr>
          <a:xfrm>
            <a:off x="502920" y="1216152"/>
            <a:ext cx="6496258" cy="4736592"/>
          </a:xfrm>
          <a:prstGeom prst="rect">
            <a:avLst/>
          </a:prstGeom>
          <a:ln w="9525">
            <a:solidFill>
              <a:srgbClr val="D9D9D9"/>
            </a:solidFill>
          </a:ln>
        </p:spPr>
      </p:pic>
      <p:sp>
        <p:nvSpPr>
          <p:cNvPr id="7" name="TextBox 6"/>
          <p:cNvSpPr txBox="1"/>
          <p:nvPr/>
        </p:nvSpPr>
        <p:spPr>
          <a:xfrm>
            <a:off x="502920" y="5971032"/>
            <a:ext cx="6496258"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Piramit: Ders kitabı s. 168</a:t>
            </a:r>
          </a:p>
        </p:txBody>
      </p:sp>
      <p:sp>
        <p:nvSpPr>
          <p:cNvPr id="8" name="Rounded Rectangle 7"/>
          <p:cNvSpPr/>
          <p:nvPr/>
        </p:nvSpPr>
        <p:spPr>
          <a:xfrm>
            <a:off x="7182058" y="1216152"/>
            <a:ext cx="4506717" cy="3108960"/>
          </a:xfrm>
          <a:prstGeom prst="roundRect">
            <a:avLst>
              <a:gd name="adj" fmla="val 6000"/>
            </a:avLst>
          </a:prstGeom>
          <a:solidFill>
            <a:srgbClr val="FFF3D1"/>
          </a:solidFill>
          <a:ln>
            <a:noFill/>
          </a:ln>
          <a:effectLst/>
        </p:spPr>
        <p:txBody>
          <a:bodyPr rtlCol="0" anchor="ctr"/>
          <a:lstStyle/>
          <a:p/>
        </p:txBody>
      </p:sp>
      <p:sp>
        <p:nvSpPr>
          <p:cNvPr id="9" name="Oval 8"/>
          <p:cNvSpPr/>
          <p:nvPr/>
        </p:nvSpPr>
        <p:spPr>
          <a:xfrm>
            <a:off x="7319218"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9</a:t>
            </a:r>
          </a:p>
        </p:txBody>
      </p:sp>
      <p:sp>
        <p:nvSpPr>
          <p:cNvPr id="10" name="TextBox 9"/>
          <p:cNvSpPr txBox="1"/>
          <p:nvPr/>
        </p:nvSpPr>
        <p:spPr>
          <a:xfrm>
            <a:off x="8005018" y="1289304"/>
            <a:ext cx="3592317" cy="2962656"/>
          </a:xfrm>
          <a:prstGeom prst="rect">
            <a:avLst/>
          </a:prstGeom>
          <a:noFill/>
        </p:spPr>
        <p:txBody>
          <a:bodyPr wrap="square" anchor="ctr" lIns="73152" rIns="73152" tIns="36576" bIns="36576">
            <a:noAutofit/>
          </a:bodyPr>
          <a:lstStyle/>
          <a:p>
            <a:pPr algn="l">
              <a:spcBef>
                <a:spcPts val="0"/>
              </a:spcBef>
              <a:spcAft>
                <a:spcPts val="0"/>
              </a:spcAft>
            </a:pPr>
            <a:r>
              <a:rPr lang="tr-TR" sz="2600" b="1" i="0">
                <a:solidFill>
                  <a:srgbClr val="262626"/>
                </a:solidFill>
                <a:latin typeface="Calibri"/>
              </a:rPr>
              <a:t>Katar’ın izlemiş olduğu nüfus politikasının ortaya çıkaracağı fırsat ve sorunları gerekçeleriyle yazınız.</a:t>
            </a:r>
          </a:p>
        </p:txBody>
      </p:sp>
      <p:sp>
        <p:nvSpPr>
          <p:cNvPr id="11" name="Rounded Rectangle 10"/>
          <p:cNvSpPr/>
          <p:nvPr/>
        </p:nvSpPr>
        <p:spPr>
          <a:xfrm>
            <a:off x="7182058" y="4462272"/>
            <a:ext cx="4506717" cy="178308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l">
              <a:spcBef>
                <a:spcPts val="0"/>
              </a:spcBef>
              <a:spcAft>
                <a:spcPts val="600"/>
              </a:spcAft>
            </a:pPr>
            <a:r>
              <a:rPr lang="tr-TR" sz="1600" b="0" i="0">
                <a:solidFill>
                  <a:srgbClr val="767676"/>
                </a:solidFill>
                <a:latin typeface="Calibri"/>
              </a:rPr>
              <a:t>Katar'ın politikası (8. soru):</a:t>
            </a:r>
          </a:p>
          <a:p>
            <a:pPr algn="l">
              <a:spcBef>
                <a:spcPts val="0"/>
              </a:spcBef>
              <a:spcAft>
                <a:spcPts val="0"/>
              </a:spcAft>
            </a:pPr>
            <a:r>
              <a:rPr lang="tr-TR" sz="2100" b="1" i="0">
                <a:solidFill>
                  <a:srgbClr val="262626"/>
                </a:solidFill>
                <a:latin typeface="Calibri"/>
              </a:rPr>
              <a:t>göç politikası belirleme → göç alma</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168</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369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9.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9</a:t>
            </a:r>
          </a:p>
        </p:txBody>
      </p:sp>
      <p:sp>
        <p:nvSpPr>
          <p:cNvPr id="6" name="Rounded Rectangle 5"/>
          <p:cNvSpPr/>
          <p:nvPr/>
        </p:nvSpPr>
        <p:spPr>
          <a:xfrm>
            <a:off x="502920" y="1216152"/>
            <a:ext cx="11185855" cy="82296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5331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9</a:t>
            </a:r>
          </a:p>
        </p:txBody>
      </p:sp>
      <p:sp>
        <p:nvSpPr>
          <p:cNvPr id="8" name="TextBox 7"/>
          <p:cNvSpPr txBox="1"/>
          <p:nvPr/>
        </p:nvSpPr>
        <p:spPr>
          <a:xfrm>
            <a:off x="1280160" y="1216152"/>
            <a:ext cx="10317175" cy="82296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Katar’ın izlemiş olduğu nüfus politikasının ortaya çıkaracağı fırsat ve sorunları gerekçeleriyle yazınız.</a:t>
            </a:r>
          </a:p>
        </p:txBody>
      </p:sp>
      <p:sp>
        <p:nvSpPr>
          <p:cNvPr id="9" name="Rounded Rectangle 8"/>
          <p:cNvSpPr/>
          <p:nvPr/>
        </p:nvSpPr>
        <p:spPr>
          <a:xfrm>
            <a:off x="502920" y="2176272"/>
            <a:ext cx="5510631" cy="4114800"/>
          </a:xfrm>
          <a:prstGeom prst="roundRect">
            <a:avLst>
              <a:gd name="adj" fmla="val 5000"/>
            </a:avLst>
          </a:prstGeom>
          <a:solidFill>
            <a:srgbClr val="E3F1E4"/>
          </a:solidFill>
          <a:ln>
            <a:noFill/>
          </a:ln>
          <a:effectLst/>
        </p:spPr>
        <p:txBody>
          <a:bodyPr rtlCol="0" anchor="ctr"/>
          <a:lstStyle/>
          <a:p/>
        </p:txBody>
      </p:sp>
      <p:sp>
        <p:nvSpPr>
          <p:cNvPr id="10" name="Rounded Rectangle 9"/>
          <p:cNvSpPr/>
          <p:nvPr/>
        </p:nvSpPr>
        <p:spPr>
          <a:xfrm>
            <a:off x="502920" y="2176272"/>
            <a:ext cx="5510631" cy="457200"/>
          </a:xfrm>
          <a:prstGeom prst="roundRect">
            <a:avLst>
              <a:gd name="adj" fmla="val 25000"/>
            </a:avLst>
          </a:prstGeom>
          <a:solidFill>
            <a:srgbClr val="2E7D32"/>
          </a:solidFill>
          <a:ln>
            <a:noFill/>
          </a:ln>
          <a:effectLst/>
        </p:spPr>
        <p:txBody>
          <a:bodyPr rtlCol="0" anchor="ctr"/>
          <a:lstStyle/>
          <a:p/>
        </p:txBody>
      </p:sp>
      <p:sp>
        <p:nvSpPr>
          <p:cNvPr id="11" name="Rectangle 10"/>
          <p:cNvSpPr/>
          <p:nvPr/>
        </p:nvSpPr>
        <p:spPr>
          <a:xfrm>
            <a:off x="502920" y="2404872"/>
            <a:ext cx="5510631" cy="228600"/>
          </a:xfrm>
          <a:prstGeom prst="rect">
            <a:avLst/>
          </a:prstGeom>
          <a:solidFill>
            <a:srgbClr val="2E7D32"/>
          </a:solidFill>
          <a:ln>
            <a:noFill/>
          </a:ln>
          <a:effectLst/>
        </p:spPr>
        <p:txBody>
          <a:bodyPr rtlCol="0" anchor="ctr"/>
          <a:lstStyle/>
          <a:p/>
        </p:txBody>
      </p:sp>
      <p:sp>
        <p:nvSpPr>
          <p:cNvPr id="12" name="TextBox 11"/>
          <p:cNvSpPr txBox="1"/>
          <p:nvPr/>
        </p:nvSpPr>
        <p:spPr>
          <a:xfrm>
            <a:off x="594360" y="217627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Fırsatlar</a:t>
            </a:r>
          </a:p>
        </p:txBody>
      </p:sp>
      <p:sp>
        <p:nvSpPr>
          <p:cNvPr id="13" name="TextBox 12"/>
          <p:cNvSpPr txBox="1"/>
          <p:nvPr/>
        </p:nvSpPr>
        <p:spPr>
          <a:xfrm>
            <a:off x="612648" y="2706624"/>
            <a:ext cx="5291175" cy="351129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İş gücü açığı kapanır, ekonomi büyür: çalışma çağındaki nüfus yetersizdi</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Bağımlı nüfus oranı düşük: çalışanlar çocuk ve yaşlılardan çok fazla</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Farklı bilgi ve beceriler gelir; kültürel çeşitlilik artar</a:t>
            </a:r>
          </a:p>
        </p:txBody>
      </p:sp>
      <p:sp>
        <p:nvSpPr>
          <p:cNvPr id="14" name="Rounded Rectangle 13"/>
          <p:cNvSpPr/>
          <p:nvPr/>
        </p:nvSpPr>
        <p:spPr>
          <a:xfrm>
            <a:off x="6178143" y="2176272"/>
            <a:ext cx="5510631" cy="4114800"/>
          </a:xfrm>
          <a:prstGeom prst="roundRect">
            <a:avLst>
              <a:gd name="adj" fmla="val 5000"/>
            </a:avLst>
          </a:prstGeom>
          <a:solidFill>
            <a:srgbClr val="E3F1E4"/>
          </a:solidFill>
          <a:ln>
            <a:noFill/>
          </a:ln>
          <a:effectLst/>
        </p:spPr>
        <p:txBody>
          <a:bodyPr rtlCol="0" anchor="ctr"/>
          <a:lstStyle/>
          <a:p/>
        </p:txBody>
      </p:sp>
      <p:sp>
        <p:nvSpPr>
          <p:cNvPr id="15" name="Rounded Rectangle 14"/>
          <p:cNvSpPr/>
          <p:nvPr/>
        </p:nvSpPr>
        <p:spPr>
          <a:xfrm>
            <a:off x="6178143" y="2176272"/>
            <a:ext cx="5510631" cy="457200"/>
          </a:xfrm>
          <a:prstGeom prst="roundRect">
            <a:avLst>
              <a:gd name="adj" fmla="val 25000"/>
            </a:avLst>
          </a:prstGeom>
          <a:solidFill>
            <a:srgbClr val="2E7D32"/>
          </a:solidFill>
          <a:ln>
            <a:noFill/>
          </a:ln>
          <a:effectLst/>
        </p:spPr>
        <p:txBody>
          <a:bodyPr rtlCol="0" anchor="ctr"/>
          <a:lstStyle/>
          <a:p/>
        </p:txBody>
      </p:sp>
      <p:sp>
        <p:nvSpPr>
          <p:cNvPr id="16" name="Rectangle 15"/>
          <p:cNvSpPr/>
          <p:nvPr/>
        </p:nvSpPr>
        <p:spPr>
          <a:xfrm>
            <a:off x="6178143" y="2404872"/>
            <a:ext cx="5510631" cy="228600"/>
          </a:xfrm>
          <a:prstGeom prst="rect">
            <a:avLst/>
          </a:prstGeom>
          <a:solidFill>
            <a:srgbClr val="2E7D32"/>
          </a:solidFill>
          <a:ln>
            <a:noFill/>
          </a:ln>
          <a:effectLst/>
        </p:spPr>
        <p:txBody>
          <a:bodyPr rtlCol="0" anchor="ctr"/>
          <a:lstStyle/>
          <a:p/>
        </p:txBody>
      </p:sp>
      <p:sp>
        <p:nvSpPr>
          <p:cNvPr id="17" name="TextBox 16"/>
          <p:cNvSpPr txBox="1"/>
          <p:nvPr/>
        </p:nvSpPr>
        <p:spPr>
          <a:xfrm>
            <a:off x="6269583" y="217627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Sorunlar</a:t>
            </a:r>
          </a:p>
        </p:txBody>
      </p:sp>
      <p:sp>
        <p:nvSpPr>
          <p:cNvPr id="18" name="TextBox 17"/>
          <p:cNvSpPr txBox="1"/>
          <p:nvPr/>
        </p:nvSpPr>
        <p:spPr>
          <a:xfrm>
            <a:off x="6287871" y="2706624"/>
            <a:ext cx="5291175" cy="3511296"/>
          </a:xfrm>
          <a:prstGeom prst="rect">
            <a:avLst/>
          </a:prstGeom>
          <a:noFill/>
        </p:spPr>
        <p:txBody>
          <a:bodyPr wrap="square" anchor="t" lIns="73152" rIns="73152" tIns="36576" bIns="36576">
            <a:noAutofit/>
          </a:bodyPr>
          <a:lstStyle/>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Cinsiyet dengesizliği: göçle gelen işçilerin çoğu erkek</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Ekonomi göçmen iş gücüne bağımlı olur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Konut, sağlık, ulaşım hizmetlerine talep hızla artar</a:t>
            </a:r>
          </a:p>
          <a:p>
            <a:pPr algn="l" marL="261051" indent="-261051">
              <a:spcBef>
                <a:spcPts val="0"/>
              </a:spcBef>
              <a:spcAft>
                <a:spcPts val="600"/>
              </a:spcAft>
            </a:pPr>
            <a:r>
              <a:rPr lang="tr-TR" sz="2100" b="1" i="0">
                <a:solidFill>
                  <a:srgbClr val="2C6696"/>
                </a:solidFill>
                <a:latin typeface="Calibri"/>
              </a:rPr>
              <a:t>•  </a:t>
            </a:r>
            <a:r>
              <a:rPr lang="tr-TR" sz="2100" b="0" i="0">
                <a:solidFill>
                  <a:srgbClr val="262626"/>
                </a:solidFill>
                <a:latin typeface="Calibri"/>
              </a:rPr>
              <a:t>Toplumsal uyum için ek çalışmalar gerekir</a:t>
            </a:r>
          </a:p>
          <a:p>
            <a:pPr algn="l" marL="261051" indent="-261051">
              <a:spcBef>
                <a:spcPts val="0"/>
              </a:spcBef>
              <a:spcAft>
                <a:spcPts val="0"/>
              </a:spcAft>
            </a:pPr>
            <a:r>
              <a:rPr lang="tr-TR" sz="2100" b="1" i="0">
                <a:solidFill>
                  <a:srgbClr val="2C6696"/>
                </a:solidFill>
                <a:latin typeface="Calibri"/>
              </a:rPr>
              <a:t>•  </a:t>
            </a:r>
            <a:r>
              <a:rPr lang="tr-TR" sz="2100" b="0" i="0">
                <a:solidFill>
                  <a:srgbClr val="262626"/>
                </a:solidFill>
                <a:latin typeface="Calibri"/>
              </a:rPr>
              <a:t>Bu kalabalık yaş grupları ülkede yaşlanırsa yaşlı nüfus hızla artar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 161, 168</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370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10.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10</a:t>
            </a:r>
          </a:p>
        </p:txBody>
      </p:sp>
      <p:pic>
        <p:nvPicPr>
          <p:cNvPr id="6" name="Picture 5" descr="sonu_japonya_s168.jpg"/>
          <p:cNvPicPr>
            <a:picLocks noChangeAspect="1"/>
          </p:cNvPicPr>
          <p:nvPr/>
        </p:nvPicPr>
        <p:blipFill>
          <a:blip r:embed="rId3"/>
          <a:stretch>
            <a:fillRect/>
          </a:stretch>
        </p:blipFill>
        <p:spPr>
          <a:xfrm>
            <a:off x="502920" y="1216152"/>
            <a:ext cx="7315200" cy="3709851"/>
          </a:xfrm>
          <a:prstGeom prst="rect">
            <a:avLst/>
          </a:prstGeom>
          <a:ln w="9525">
            <a:solidFill>
              <a:srgbClr val="D9D9D9"/>
            </a:solidFill>
          </a:ln>
        </p:spPr>
      </p:pic>
      <p:sp>
        <p:nvSpPr>
          <p:cNvPr id="7" name="TextBox 6"/>
          <p:cNvSpPr txBox="1"/>
          <p:nvPr/>
        </p:nvSpPr>
        <p:spPr>
          <a:xfrm>
            <a:off x="502920" y="4944291"/>
            <a:ext cx="731520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Grafik: Japonya’nın 2010-2023 yılları arası nüfus artış hızı CENSUS, 2024 (Ders kitabı s. 168)</a:t>
            </a:r>
          </a:p>
        </p:txBody>
      </p:sp>
      <p:sp>
        <p:nvSpPr>
          <p:cNvPr id="8" name="Rounded Rectangle 7"/>
          <p:cNvSpPr/>
          <p:nvPr/>
        </p:nvSpPr>
        <p:spPr>
          <a:xfrm>
            <a:off x="8019288" y="1216152"/>
            <a:ext cx="3669487" cy="5029200"/>
          </a:xfrm>
          <a:prstGeom prst="roundRect">
            <a:avLst>
              <a:gd name="adj" fmla="val 6000"/>
            </a:avLst>
          </a:prstGeom>
          <a:solidFill>
            <a:srgbClr val="FFF3D1"/>
          </a:solidFill>
          <a:ln>
            <a:noFill/>
          </a:ln>
          <a:effectLst/>
        </p:spPr>
        <p:txBody>
          <a:bodyPr rtlCol="0" anchor="ctr"/>
          <a:lstStyle/>
          <a:p/>
        </p:txBody>
      </p:sp>
      <p:sp>
        <p:nvSpPr>
          <p:cNvPr id="9" name="Oval 8"/>
          <p:cNvSpPr/>
          <p:nvPr/>
        </p:nvSpPr>
        <p:spPr>
          <a:xfrm>
            <a:off x="8156448"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10</a:t>
            </a:r>
          </a:p>
        </p:txBody>
      </p:sp>
      <p:sp>
        <p:nvSpPr>
          <p:cNvPr id="10" name="TextBox 9"/>
          <p:cNvSpPr txBox="1"/>
          <p:nvPr/>
        </p:nvSpPr>
        <p:spPr>
          <a:xfrm>
            <a:off x="8842248" y="1289304"/>
            <a:ext cx="2755087" cy="4882896"/>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Yandaki grafikte Japonya’nın 2010-2023 yılları arasındaki nüfus artış hızı verilmiştir. Buna göre Japonya’nın demografik özelliklerini fırsat ve sorunlar açısından değerlendiriniz.</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168</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371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10. soru — örnek cevap: grafik ne söylüyor?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10</a:t>
            </a:r>
          </a:p>
        </p:txBody>
      </p:sp>
      <p:pic>
        <p:nvPicPr>
          <p:cNvPr id="6" name="Picture 5" descr="sonu_japonya_s168.jpg"/>
          <p:cNvPicPr>
            <a:picLocks noChangeAspect="1"/>
          </p:cNvPicPr>
          <p:nvPr/>
        </p:nvPicPr>
        <p:blipFill>
          <a:blip r:embed="rId3"/>
          <a:stretch>
            <a:fillRect/>
          </a:stretch>
        </p:blipFill>
        <p:spPr>
          <a:xfrm>
            <a:off x="502920" y="1216152"/>
            <a:ext cx="6309360" cy="3199746"/>
          </a:xfrm>
          <a:prstGeom prst="rect">
            <a:avLst/>
          </a:prstGeom>
          <a:ln w="9525">
            <a:solidFill>
              <a:srgbClr val="D9D9D9"/>
            </a:solidFill>
          </a:ln>
        </p:spPr>
      </p:pic>
      <p:sp>
        <p:nvSpPr>
          <p:cNvPr id="7" name="TextBox 6"/>
          <p:cNvSpPr txBox="1"/>
          <p:nvPr/>
        </p:nvSpPr>
        <p:spPr>
          <a:xfrm>
            <a:off x="502920" y="4425042"/>
            <a:ext cx="63093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Grafik: Ders kitabı s. 168 · etiketler sunuma aittir</a:t>
            </a:r>
          </a:p>
        </p:txBody>
      </p:sp>
      <p:sp>
        <p:nvSpPr>
          <p:cNvPr id="8" name="Rounded Rectangle 7"/>
          <p:cNvSpPr/>
          <p:nvPr/>
        </p:nvSpPr>
        <p:spPr>
          <a:xfrm>
            <a:off x="1093583" y="1780813"/>
            <a:ext cx="1771990" cy="349552"/>
          </a:xfrm>
          <a:prstGeom prst="roundRect">
            <a:avLst>
              <a:gd name="adj" fmla="val 30000"/>
            </a:avLst>
          </a:prstGeom>
          <a:solidFill>
            <a:srgbClr val="2E7D32"/>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2010 ≈ -0,06</a:t>
            </a:r>
          </a:p>
        </p:txBody>
      </p:sp>
      <p:sp>
        <p:nvSpPr>
          <p:cNvPr id="9" name="Rounded Rectangle 8"/>
          <p:cNvSpPr/>
          <p:nvPr/>
        </p:nvSpPr>
        <p:spPr>
          <a:xfrm>
            <a:off x="4852351" y="2990801"/>
            <a:ext cx="1771990" cy="349552"/>
          </a:xfrm>
          <a:prstGeom prst="roundRect">
            <a:avLst>
              <a:gd name="adj" fmla="val 30000"/>
            </a:avLst>
          </a:prstGeom>
          <a:solidFill>
            <a:srgbClr val="2E7D32"/>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2023 ≈ -0,48</a:t>
            </a:r>
          </a:p>
        </p:txBody>
      </p:sp>
      <p:sp>
        <p:nvSpPr>
          <p:cNvPr id="10" name="TextBox 9"/>
          <p:cNvSpPr txBox="1"/>
          <p:nvPr/>
        </p:nvSpPr>
        <p:spPr>
          <a:xfrm>
            <a:off x="502920" y="4790802"/>
            <a:ext cx="6309360" cy="329184"/>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2E7D32"/>
                </a:solidFill>
                <a:latin typeface="Calibri"/>
              </a:rPr>
              <a:t>Japonya (kitap s. 156 tablosu)</a:t>
            </a:r>
          </a:p>
        </p:txBody>
      </p:sp>
      <p:graphicFrame>
        <p:nvGraphicFramePr>
          <p:cNvPr id="11" name="Table 10"/>
          <p:cNvGraphicFramePr>
            <a:graphicFrameLocks noGrp="1"/>
          </p:cNvGraphicFramePr>
          <p:nvPr/>
        </p:nvGraphicFramePr>
        <p:xfrm>
          <a:off x="502920" y="5138274"/>
          <a:ext cx="6309359" cy="1024128"/>
        </p:xfrm>
        <a:graphic>
          <a:graphicData uri="http://schemas.openxmlformats.org/drawingml/2006/table">
            <a:tbl>
              <a:tblPr firstRow="1" bandRow="1">
                <a:tableStyleId>{5C22544A-7EE6-4342-B048-85BDC9FD1C3A}</a:tableStyleId>
              </a:tblPr>
              <a:tblGrid>
                <a:gridCol w="1051560"/>
                <a:gridCol w="1147156"/>
                <a:gridCol w="1051560"/>
                <a:gridCol w="1051560"/>
                <a:gridCol w="1051560"/>
                <a:gridCol w="955963"/>
              </a:tblGrid>
              <a:tr h="566928">
                <a:tc>
                  <a:txBody>
                    <a:bodyPr wrap="square"/>
                    <a:lstStyle/>
                    <a:p>
                      <a:pPr algn="ctr">
                        <a:spcBef>
                          <a:spcPts val="0"/>
                        </a:spcBef>
                        <a:spcAft>
                          <a:spcPts val="0"/>
                        </a:spcAft>
                      </a:pPr>
                      <a:r>
                        <a:rPr lang="tr-TR" sz="1400" b="1" i="0">
                          <a:solidFill>
                            <a:srgbClr val="FFFFFF"/>
                          </a:solidFill>
                          <a:latin typeface="Calibri"/>
                        </a:rPr>
                        <a:t>Nüfus Artış Hızı (%)</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Doğal Nüfus Artış Hızı (%)</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Doğurganlık Hızı</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Doğum Oranı (‰)</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Ölüm Oranı (‰)</a:t>
                      </a:r>
                    </a:p>
                  </a:txBody>
                  <a:tcPr marL="54864" marR="54864" marT="18288" marB="18288" anchor="ctr">
                    <a:solidFill>
                      <a:srgbClr val="2E7D32"/>
                    </a:solidFill>
                  </a:tcPr>
                </a:tc>
                <a:tc>
                  <a:txBody>
                    <a:bodyPr wrap="square"/>
                    <a:lstStyle/>
                    <a:p>
                      <a:pPr algn="ctr">
                        <a:spcBef>
                          <a:spcPts val="0"/>
                        </a:spcBef>
                        <a:spcAft>
                          <a:spcPts val="0"/>
                        </a:spcAft>
                      </a:pPr>
                      <a:r>
                        <a:rPr lang="tr-TR" sz="1400" b="1" i="0">
                          <a:solidFill>
                            <a:srgbClr val="FFFFFF"/>
                          </a:solidFill>
                          <a:latin typeface="Calibri"/>
                        </a:rPr>
                        <a:t>Ortalama Ömür</a:t>
                      </a:r>
                    </a:p>
                  </a:txBody>
                  <a:tcPr marL="54864" marR="54864" marT="18288" marB="18288" anchor="ctr">
                    <a:solidFill>
                      <a:srgbClr val="2E7D32"/>
                    </a:solidFill>
                  </a:tcPr>
                </a:tc>
              </a:tr>
              <a:tr h="457200">
                <a:tc>
                  <a:txBody>
                    <a:bodyPr wrap="square"/>
                    <a:lstStyle/>
                    <a:p>
                      <a:pPr algn="ctr">
                        <a:spcBef>
                          <a:spcPts val="0"/>
                        </a:spcBef>
                        <a:spcAft>
                          <a:spcPts val="0"/>
                        </a:spcAft>
                      </a:pPr>
                      <a:r>
                        <a:rPr lang="tr-TR" sz="2000" b="0" i="0">
                          <a:solidFill>
                            <a:srgbClr val="262626"/>
                          </a:solidFill>
                          <a:latin typeface="Calibri"/>
                        </a:rPr>
                        <a:t>-0,43</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-0,50</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1,40</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6,9</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11,9</a:t>
                      </a:r>
                    </a:p>
                  </a:txBody>
                  <a:tcPr marL="54864" marR="54864" marT="18288" marB="18288" anchor="ctr">
                    <a:solidFill>
                      <a:srgbClr val="E3F1E4"/>
                    </a:solidFill>
                  </a:tcPr>
                </a:tc>
                <a:tc>
                  <a:txBody>
                    <a:bodyPr wrap="square"/>
                    <a:lstStyle/>
                    <a:p>
                      <a:pPr algn="ctr">
                        <a:spcBef>
                          <a:spcPts val="0"/>
                        </a:spcBef>
                        <a:spcAft>
                          <a:spcPts val="0"/>
                        </a:spcAft>
                      </a:pPr>
                      <a:r>
                        <a:rPr lang="tr-TR" sz="2000" b="0" i="0">
                          <a:solidFill>
                            <a:srgbClr val="262626"/>
                          </a:solidFill>
                          <a:latin typeface="Calibri"/>
                        </a:rPr>
                        <a:t>85</a:t>
                      </a:r>
                    </a:p>
                  </a:txBody>
                  <a:tcPr marL="54864" marR="54864" marT="18288" marB="18288" anchor="ctr">
                    <a:solidFill>
                      <a:srgbClr val="E3F1E4"/>
                    </a:solidFill>
                  </a:tcPr>
                </a:tc>
              </a:tr>
            </a:tbl>
          </a:graphicData>
        </a:graphic>
      </p:graphicFrame>
      <p:sp>
        <p:nvSpPr>
          <p:cNvPr id="12" name="Rounded Rectangle 11"/>
          <p:cNvSpPr/>
          <p:nvPr/>
        </p:nvSpPr>
        <p:spPr>
          <a:xfrm>
            <a:off x="7013448" y="1216152"/>
            <a:ext cx="4675327" cy="2331720"/>
          </a:xfrm>
          <a:prstGeom prst="roundRect">
            <a:avLst>
              <a:gd name="adj" fmla="val 6000"/>
            </a:avLst>
          </a:prstGeom>
          <a:solidFill>
            <a:srgbClr val="E3F1E4"/>
          </a:solidFill>
          <a:ln>
            <a:noFill/>
          </a:ln>
          <a:effectLst/>
        </p:spPr>
        <p:txBody>
          <a:bodyPr rtlCol="0" anchor="ctr"/>
          <a:lstStyle/>
          <a:p/>
        </p:txBody>
      </p:sp>
      <p:sp>
        <p:nvSpPr>
          <p:cNvPr id="13" name="Rectangle 12"/>
          <p:cNvSpPr/>
          <p:nvPr/>
        </p:nvSpPr>
        <p:spPr>
          <a:xfrm>
            <a:off x="7013448" y="1216152"/>
            <a:ext cx="109728" cy="2331720"/>
          </a:xfrm>
          <a:prstGeom prst="rect">
            <a:avLst/>
          </a:prstGeom>
          <a:solidFill>
            <a:srgbClr val="2E7D32"/>
          </a:solidFill>
          <a:ln>
            <a:noFill/>
          </a:ln>
          <a:effectLst/>
        </p:spPr>
        <p:txBody>
          <a:bodyPr rtlCol="0" anchor="ctr"/>
          <a:lstStyle/>
          <a:p/>
        </p:txBody>
      </p:sp>
      <p:sp>
        <p:nvSpPr>
          <p:cNvPr id="14" name="TextBox 13"/>
          <p:cNvSpPr txBox="1"/>
          <p:nvPr/>
        </p:nvSpPr>
        <p:spPr>
          <a:xfrm>
            <a:off x="7242048" y="1271016"/>
            <a:ext cx="4355287" cy="222199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Grafik</a:t>
            </a:r>
          </a:p>
          <a:p>
            <a:pPr algn="l">
              <a:spcBef>
                <a:spcPts val="0"/>
              </a:spcBef>
              <a:spcAft>
                <a:spcPts val="500"/>
              </a:spcAft>
            </a:pPr>
            <a:r>
              <a:rPr lang="tr-TR" sz="2000" b="0" i="0">
                <a:solidFill>
                  <a:srgbClr val="262626"/>
                </a:solidFill>
                <a:latin typeface="Calibri"/>
              </a:rPr>
              <a:t>Çizgi 2010'dan beri 0'ın altında: nüfus azalıyor</a:t>
            </a:r>
          </a:p>
          <a:p>
            <a:pPr algn="l">
              <a:spcBef>
                <a:spcPts val="0"/>
              </a:spcBef>
              <a:spcAft>
                <a:spcPts val="0"/>
              </a:spcAft>
            </a:pPr>
            <a:r>
              <a:rPr lang="tr-TR" sz="2000" b="0" i="0">
                <a:solidFill>
                  <a:srgbClr val="262626"/>
                </a:solidFill>
                <a:latin typeface="Calibri"/>
              </a:rPr>
              <a:t>Değerler her yıl düşüyor: azalma hızlanıyor</a:t>
            </a:r>
          </a:p>
        </p:txBody>
      </p:sp>
      <p:sp>
        <p:nvSpPr>
          <p:cNvPr id="15" name="Rounded Rectangle 14"/>
          <p:cNvSpPr/>
          <p:nvPr/>
        </p:nvSpPr>
        <p:spPr>
          <a:xfrm>
            <a:off x="7013448" y="3685032"/>
            <a:ext cx="4675327" cy="2560320"/>
          </a:xfrm>
          <a:prstGeom prst="roundRect">
            <a:avLst>
              <a:gd name="adj" fmla="val 6000"/>
            </a:avLst>
          </a:prstGeom>
          <a:solidFill>
            <a:srgbClr val="E3F1E4"/>
          </a:solidFill>
          <a:ln>
            <a:noFill/>
          </a:ln>
          <a:effectLst/>
        </p:spPr>
        <p:txBody>
          <a:bodyPr rtlCol="0" anchor="ctr"/>
          <a:lstStyle/>
          <a:p/>
        </p:txBody>
      </p:sp>
      <p:sp>
        <p:nvSpPr>
          <p:cNvPr id="16" name="Rectangle 15"/>
          <p:cNvSpPr/>
          <p:nvPr/>
        </p:nvSpPr>
        <p:spPr>
          <a:xfrm>
            <a:off x="7013448" y="3685032"/>
            <a:ext cx="109728" cy="2560320"/>
          </a:xfrm>
          <a:prstGeom prst="rect">
            <a:avLst/>
          </a:prstGeom>
          <a:solidFill>
            <a:srgbClr val="2E7D32"/>
          </a:solidFill>
          <a:ln>
            <a:noFill/>
          </a:ln>
          <a:effectLst/>
        </p:spPr>
        <p:txBody>
          <a:bodyPr rtlCol="0" anchor="ctr"/>
          <a:lstStyle/>
          <a:p/>
        </p:txBody>
      </p:sp>
      <p:sp>
        <p:nvSpPr>
          <p:cNvPr id="17" name="TextBox 16"/>
          <p:cNvSpPr txBox="1"/>
          <p:nvPr/>
        </p:nvSpPr>
        <p:spPr>
          <a:xfrm>
            <a:off x="7242048" y="3739896"/>
            <a:ext cx="4355287" cy="245059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Demografik dönüşüm: 5. aşama</a:t>
            </a:r>
          </a:p>
          <a:p>
            <a:pPr algn="l">
              <a:spcBef>
                <a:spcPts val="0"/>
              </a:spcBef>
              <a:spcAft>
                <a:spcPts val="500"/>
              </a:spcAft>
            </a:pPr>
            <a:r>
              <a:rPr lang="tr-TR" sz="1900" b="0" i="0">
                <a:solidFill>
                  <a:srgbClr val="262626"/>
                </a:solidFill>
                <a:latin typeface="Calibri"/>
              </a:rPr>
              <a:t>Doğum oranı (6,9 ‰) ölüm oranından (11,9 ‰) düşük</a:t>
            </a:r>
          </a:p>
          <a:p>
            <a:pPr algn="l">
              <a:spcBef>
                <a:spcPts val="0"/>
              </a:spcBef>
              <a:spcAft>
                <a:spcPts val="0"/>
              </a:spcAft>
            </a:pPr>
            <a:r>
              <a:rPr lang="tr-TR" sz="1900" b="0" i="1">
                <a:solidFill>
                  <a:srgbClr val="262626"/>
                </a:solidFill>
                <a:latin typeface="Calibri"/>
              </a:rPr>
              <a:t>“Bu aşamada nüfusta azalma görülür.”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155-156, 168</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372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10. soru — örnek cevap: fırsatlar ve sorunlar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10</a:t>
            </a:r>
          </a:p>
        </p:txBody>
      </p:sp>
      <p:sp>
        <p:nvSpPr>
          <p:cNvPr id="6" name="Rounded Rectangle 5"/>
          <p:cNvSpPr/>
          <p:nvPr/>
        </p:nvSpPr>
        <p:spPr>
          <a:xfrm>
            <a:off x="502920" y="1216152"/>
            <a:ext cx="5510631" cy="3794760"/>
          </a:xfrm>
          <a:prstGeom prst="roundRect">
            <a:avLst>
              <a:gd name="adj" fmla="val 5000"/>
            </a:avLst>
          </a:prstGeom>
          <a:solidFill>
            <a:srgbClr val="E3F1E4"/>
          </a:solidFill>
          <a:ln>
            <a:noFill/>
          </a:ln>
          <a:effectLst/>
        </p:spPr>
        <p:txBody>
          <a:bodyPr rtlCol="0" anchor="ctr"/>
          <a:lstStyle/>
          <a:p/>
        </p:txBody>
      </p:sp>
      <p:sp>
        <p:nvSpPr>
          <p:cNvPr id="7" name="Rounded Rectangle 6"/>
          <p:cNvSpPr/>
          <p:nvPr/>
        </p:nvSpPr>
        <p:spPr>
          <a:xfrm>
            <a:off x="502920" y="1216152"/>
            <a:ext cx="5510631" cy="457200"/>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44752"/>
            <a:ext cx="5510631" cy="228600"/>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Sorunlar</a:t>
            </a:r>
          </a:p>
        </p:txBody>
      </p:sp>
      <p:sp>
        <p:nvSpPr>
          <p:cNvPr id="10" name="TextBox 9"/>
          <p:cNvSpPr txBox="1"/>
          <p:nvPr/>
        </p:nvSpPr>
        <p:spPr>
          <a:xfrm>
            <a:off x="612648" y="1746504"/>
            <a:ext cx="5291175" cy="3191256"/>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Genç nüfus azalır, yaşlı nüfus oranı artar</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Çalışma çağındaki nüfus azalır: iş gücü açığı</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Emeklilik, sağlık ve bakım harcamaları artar</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Okula giden öğrenci sayısı azalır</a:t>
            </a:r>
          </a:p>
        </p:txBody>
      </p:sp>
      <p:sp>
        <p:nvSpPr>
          <p:cNvPr id="11" name="Rounded Rectangle 10"/>
          <p:cNvSpPr/>
          <p:nvPr/>
        </p:nvSpPr>
        <p:spPr>
          <a:xfrm>
            <a:off x="6178143" y="1216152"/>
            <a:ext cx="5510631" cy="3794760"/>
          </a:xfrm>
          <a:prstGeom prst="roundRect">
            <a:avLst>
              <a:gd name="adj" fmla="val 5000"/>
            </a:avLst>
          </a:prstGeom>
          <a:solidFill>
            <a:srgbClr val="E3F1E4"/>
          </a:solidFill>
          <a:ln>
            <a:noFill/>
          </a:ln>
          <a:effectLst/>
        </p:spPr>
        <p:txBody>
          <a:bodyPr rtlCol="0" anchor="ctr"/>
          <a:lstStyle/>
          <a:p/>
        </p:txBody>
      </p:sp>
      <p:sp>
        <p:nvSpPr>
          <p:cNvPr id="12" name="Rounded Rectangle 11"/>
          <p:cNvSpPr/>
          <p:nvPr/>
        </p:nvSpPr>
        <p:spPr>
          <a:xfrm>
            <a:off x="6178143" y="1216152"/>
            <a:ext cx="5510631" cy="457200"/>
          </a:xfrm>
          <a:prstGeom prst="roundRect">
            <a:avLst>
              <a:gd name="adj" fmla="val 25000"/>
            </a:avLst>
          </a:prstGeom>
          <a:solidFill>
            <a:srgbClr val="2E7D32"/>
          </a:solidFill>
          <a:ln>
            <a:noFill/>
          </a:ln>
          <a:effectLst/>
        </p:spPr>
        <p:txBody>
          <a:bodyPr rtlCol="0" anchor="ctr"/>
          <a:lstStyle/>
          <a:p/>
        </p:txBody>
      </p:sp>
      <p:sp>
        <p:nvSpPr>
          <p:cNvPr id="13" name="Rectangle 12"/>
          <p:cNvSpPr/>
          <p:nvPr/>
        </p:nvSpPr>
        <p:spPr>
          <a:xfrm>
            <a:off x="6178143" y="1444752"/>
            <a:ext cx="5510631" cy="228600"/>
          </a:xfrm>
          <a:prstGeom prst="rect">
            <a:avLst/>
          </a:prstGeom>
          <a:solidFill>
            <a:srgbClr val="2E7D32"/>
          </a:solidFill>
          <a:ln>
            <a:noFill/>
          </a:ln>
          <a:effectLst/>
        </p:spPr>
        <p:txBody>
          <a:bodyPr rtlCol="0" anchor="ctr"/>
          <a:lstStyle/>
          <a:p/>
        </p:txBody>
      </p:sp>
      <p:sp>
        <p:nvSpPr>
          <p:cNvPr id="14" name="TextBox 13"/>
          <p:cNvSpPr txBox="1"/>
          <p:nvPr/>
        </p:nvSpPr>
        <p:spPr>
          <a:xfrm>
            <a:off x="6269583" y="1216152"/>
            <a:ext cx="5327751"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Fırsatlar</a:t>
            </a:r>
          </a:p>
        </p:txBody>
      </p:sp>
      <p:sp>
        <p:nvSpPr>
          <p:cNvPr id="15" name="TextBox 14"/>
          <p:cNvSpPr txBox="1"/>
          <p:nvPr/>
        </p:nvSpPr>
        <p:spPr>
          <a:xfrm>
            <a:off x="6287871" y="1746504"/>
            <a:ext cx="5291175" cy="3191256"/>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Uzun ve sağlıklı yaşam: ortalama ömür 85</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Kaynak ve enerji tüketimi, çevre üzerindeki baskı azalır</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İş gücü açığı için teknoloji ve otomasyon gelişir</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Yaşlılara yönelik hizmet ve sağlık sektörleri gelişir</a:t>
            </a:r>
          </a:p>
        </p:txBody>
      </p:sp>
      <p:sp>
        <p:nvSpPr>
          <p:cNvPr id="16" name="Rounded Rectangle 15"/>
          <p:cNvSpPr/>
          <p:nvPr/>
        </p:nvSpPr>
        <p:spPr>
          <a:xfrm>
            <a:off x="502920" y="5148072"/>
            <a:ext cx="11185855" cy="1143000"/>
          </a:xfrm>
          <a:prstGeom prst="roundRect">
            <a:avLst>
              <a:gd name="adj" fmla="val 6000"/>
            </a:avLst>
          </a:prstGeom>
          <a:solidFill>
            <a:srgbClr val="F0F0F0"/>
          </a:solidFill>
          <a:ln>
            <a:noFill/>
          </a:ln>
          <a:effectLst/>
        </p:spPr>
        <p:txBody>
          <a:bodyPr rtlCol="0" anchor="ctr"/>
          <a:lstStyle/>
          <a:p/>
        </p:txBody>
      </p:sp>
      <p:sp>
        <p:nvSpPr>
          <p:cNvPr id="17" name="Rectangle 16"/>
          <p:cNvSpPr/>
          <p:nvPr/>
        </p:nvSpPr>
        <p:spPr>
          <a:xfrm>
            <a:off x="502920" y="5148072"/>
            <a:ext cx="118872" cy="1143000"/>
          </a:xfrm>
          <a:prstGeom prst="rect">
            <a:avLst/>
          </a:prstGeom>
          <a:solidFill>
            <a:srgbClr val="7A4EA0"/>
          </a:solidFill>
          <a:ln>
            <a:noFill/>
          </a:ln>
          <a:effectLst/>
        </p:spPr>
        <p:txBody>
          <a:bodyPr rtlCol="0" anchor="ctr"/>
          <a:lstStyle/>
          <a:p/>
        </p:txBody>
      </p:sp>
      <p:sp>
        <p:nvSpPr>
          <p:cNvPr id="18" name="TextBox 17"/>
          <p:cNvSpPr txBox="1"/>
          <p:nvPr/>
        </p:nvSpPr>
        <p:spPr>
          <a:xfrm>
            <a:off x="777240" y="5148072"/>
            <a:ext cx="10774375" cy="1143000"/>
          </a:xfrm>
          <a:prstGeom prst="rect">
            <a:avLst/>
          </a:prstGeom>
          <a:noFill/>
        </p:spPr>
        <p:txBody>
          <a:bodyPr wrap="square" anchor="ctr" lIns="73152" rIns="73152" tIns="36576" bIns="36576">
            <a:noAutofit/>
          </a:bodyPr>
          <a:lstStyle/>
          <a:p>
            <a:pPr algn="l">
              <a:spcBef>
                <a:spcPts val="0"/>
              </a:spcBef>
              <a:spcAft>
                <a:spcPts val="600"/>
              </a:spcAft>
            </a:pPr>
            <a:r>
              <a:rPr lang="tr-TR" sz="2000" b="1" i="0">
                <a:solidFill>
                  <a:srgbClr val="262626"/>
                </a:solidFill>
                <a:latin typeface="Calibri"/>
              </a:rPr>
              <a:t>Japonya, nüfus artış hızını artırmaya yönelik politika uygulayan gelişmiş ülkeler arasındadır.</a:t>
            </a:r>
          </a:p>
          <a:p>
            <a:pPr algn="l">
              <a:spcBef>
                <a:spcPts val="0"/>
              </a:spcBef>
              <a:spcAft>
                <a:spcPts val="0"/>
              </a:spcAft>
            </a:pPr>
            <a:r>
              <a:rPr lang="tr-TR" sz="1500" b="0" i="0">
                <a:solidFill>
                  <a:srgbClr val="767676"/>
                </a:solidFill>
                <a:latin typeface="Calibri"/>
              </a:rPr>
              <a:t>Kitap s. 160: “Nüfus Artış Hızını Artırma”</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158, 160</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373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11-12. sorular: Amazon'da ormansızlaşma ve göç</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11-12</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11 ve 12. soruları aşağıda verilen metin ve grafiğe göre cevaplayınız.</a:t>
            </a:r>
          </a:p>
        </p:txBody>
      </p:sp>
      <p:sp>
        <p:nvSpPr>
          <p:cNvPr id="7" name="Rounded Rectangle 6"/>
          <p:cNvSpPr/>
          <p:nvPr/>
        </p:nvSpPr>
        <p:spPr>
          <a:xfrm>
            <a:off x="502920" y="1627632"/>
            <a:ext cx="11185855" cy="3246120"/>
          </a:xfrm>
          <a:prstGeom prst="roundRect">
            <a:avLst>
              <a:gd name="adj" fmla="val 6000"/>
            </a:avLst>
          </a:prstGeom>
          <a:solidFill>
            <a:srgbClr val="F0F0F0"/>
          </a:solidFill>
          <a:ln>
            <a:noFill/>
          </a:ln>
          <a:effectLst/>
        </p:spPr>
        <p:txBody>
          <a:bodyPr rtlCol="0" anchor="ctr"/>
          <a:lstStyle/>
          <a:p/>
        </p:txBody>
      </p:sp>
      <p:sp>
        <p:nvSpPr>
          <p:cNvPr id="8" name="Rectangle 7"/>
          <p:cNvSpPr/>
          <p:nvPr/>
        </p:nvSpPr>
        <p:spPr>
          <a:xfrm>
            <a:off x="502920" y="1627632"/>
            <a:ext cx="118872" cy="3246120"/>
          </a:xfrm>
          <a:prstGeom prst="rect">
            <a:avLst/>
          </a:prstGeom>
          <a:solidFill>
            <a:srgbClr val="1E7B6E"/>
          </a:solidFill>
          <a:ln>
            <a:noFill/>
          </a:ln>
          <a:effectLst/>
        </p:spPr>
        <p:txBody>
          <a:bodyPr rtlCol="0" anchor="ctr"/>
          <a:lstStyle/>
          <a:p/>
        </p:txBody>
      </p:sp>
      <p:sp>
        <p:nvSpPr>
          <p:cNvPr id="9" name="TextBox 8"/>
          <p:cNvSpPr txBox="1"/>
          <p:nvPr/>
        </p:nvSpPr>
        <p:spPr>
          <a:xfrm>
            <a:off x="777240" y="1627632"/>
            <a:ext cx="10774375" cy="3246120"/>
          </a:xfrm>
          <a:prstGeom prst="rect">
            <a:avLst/>
          </a:prstGeom>
          <a:noFill/>
        </p:spPr>
        <p:txBody>
          <a:bodyPr wrap="square" anchor="ctr" lIns="73152" rIns="73152" tIns="36576" bIns="36576">
            <a:noAutofit/>
          </a:bodyPr>
          <a:lstStyle/>
          <a:p>
            <a:pPr algn="l">
              <a:spcBef>
                <a:spcPts val="0"/>
              </a:spcBef>
              <a:spcAft>
                <a:spcPts val="1341"/>
              </a:spcAft>
            </a:pPr>
            <a:r>
              <a:rPr lang="tr-TR" sz="2300" b="0" i="0">
                <a:solidFill>
                  <a:srgbClr val="262626"/>
                </a:solidFill>
                <a:latin typeface="Calibri"/>
              </a:rPr>
              <a:t>Amazon ormanlarında hızla artan ormansızlaşma, bir yandan ekosistemi etkilerken diğer taraftan bu bölgede yaşayan milyonlarca insanı tehdit etmektedir. Ormanların tahrip edilmesi, geçim kaynaklarının kaybedilmesine ve sosyal sorunlara neden olmaktadır. Bu durum; Brezilya, Peru, Bolivya gibi ülkelerde tropikal yağmur ormanları içindeki kırsal yerleşmelerde yaşayan insanları kentlere doğru göçe zorlamaktadır.</a:t>
            </a:r>
          </a:p>
          <a:p>
            <a:pPr algn="l">
              <a:spcBef>
                <a:spcPts val="0"/>
              </a:spcBef>
              <a:spcAft>
                <a:spcPts val="0"/>
              </a:spcAft>
            </a:pPr>
            <a:r>
              <a:rPr lang="tr-TR" sz="2300" b="0" i="0">
                <a:solidFill>
                  <a:srgbClr val="262626"/>
                </a:solidFill>
                <a:latin typeface="Calibri"/>
              </a:rPr>
              <a:t>Aşağıdaki grafikte Amazon bölgesinde ormansızlaşma sonucunda ortaya çıkan göç üzerinde etkili olan itici faktörlere yer verilmiştir. Bu faktörler; çevresel, sosyal ve ekonomik nedenler olarak sınıflandırılmıştır.</a:t>
            </a:r>
          </a:p>
        </p:txBody>
      </p:sp>
      <p:sp>
        <p:nvSpPr>
          <p:cNvPr id="10" name="Rounded Rectangle 9"/>
          <p:cNvSpPr/>
          <p:nvPr/>
        </p:nvSpPr>
        <p:spPr>
          <a:xfrm>
            <a:off x="502920" y="5010912"/>
            <a:ext cx="11185855" cy="1280160"/>
          </a:xfrm>
          <a:prstGeom prst="roundRect">
            <a:avLst>
              <a:gd name="adj" fmla="val 8000"/>
            </a:avLst>
          </a:prstGeom>
          <a:solidFill>
            <a:srgbClr val="E3ECF5"/>
          </a:solidFill>
          <a:ln>
            <a:noFill/>
          </a:ln>
          <a:effectLst/>
        </p:spPr>
        <p:txBody>
          <a:bodyPr rtlCol="0" anchor="ctr" wrap="square" lIns="228600" rIns="228600" tIns="73152" bIns="73152">
            <a:noAutofit/>
          </a:bodyPr>
          <a:lstStyle/>
          <a:p>
            <a:pPr algn="l">
              <a:spcBef>
                <a:spcPts val="0"/>
              </a:spcBef>
              <a:spcAft>
                <a:spcPts val="600"/>
              </a:spcAft>
            </a:pPr>
            <a:r>
              <a:rPr lang="tr-TR" sz="2200" b="1" i="0">
                <a:solidFill>
                  <a:srgbClr val="262626"/>
                </a:solidFill>
                <a:latin typeface="Calibri"/>
              </a:rPr>
              <a:t>İtici Faktörler:</a:t>
            </a:r>
            <a:r>
              <a:rPr lang="tr-TR" sz="2200" b="0" i="0">
                <a:solidFill>
                  <a:srgbClr val="262626"/>
                </a:solidFill>
                <a:latin typeface="Calibri"/>
              </a:rPr>
              <a:t> İnsanların ikamet ettiği yeri terk etmesine neden olan koşullardır.</a:t>
            </a:r>
          </a:p>
          <a:p>
            <a:pPr algn="r">
              <a:spcBef>
                <a:spcPts val="0"/>
              </a:spcBef>
              <a:spcAft>
                <a:spcPts val="0"/>
              </a:spcAft>
            </a:pPr>
            <a:r>
              <a:rPr lang="tr-TR" sz="1300" b="0" i="0">
                <a:solidFill>
                  <a:srgbClr val="767676"/>
                </a:solidFill>
                <a:latin typeface="Calibri"/>
              </a:rPr>
              <a:t>Ders kitabı s. 150</a:t>
            </a:r>
          </a:p>
        </p:txBody>
      </p:sp>
      <p:sp>
        <p:nvSpPr>
          <p:cNvPr id="11" name="TextBox 1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2" name="Rounded Rectangle 1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169</a:t>
            </a:r>
          </a:p>
        </p:txBody>
      </p:sp>
      <p:sp>
        <p:nvSpPr>
          <p:cNvPr id="13" name="TextBox 1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374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11.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11</a:t>
            </a:r>
          </a:p>
        </p:txBody>
      </p:sp>
      <p:pic>
        <p:nvPicPr>
          <p:cNvPr id="6" name="Picture 5" descr="sonu_amazon_s169.jpg"/>
          <p:cNvPicPr>
            <a:picLocks noChangeAspect="1"/>
          </p:cNvPicPr>
          <p:nvPr/>
        </p:nvPicPr>
        <p:blipFill>
          <a:blip r:embed="rId3"/>
          <a:stretch>
            <a:fillRect/>
          </a:stretch>
        </p:blipFill>
        <p:spPr>
          <a:xfrm>
            <a:off x="502920" y="1216152"/>
            <a:ext cx="6492240" cy="4248810"/>
          </a:xfrm>
          <a:prstGeom prst="rect">
            <a:avLst/>
          </a:prstGeom>
          <a:ln w="9525">
            <a:solidFill>
              <a:srgbClr val="D9D9D9"/>
            </a:solidFill>
          </a:ln>
        </p:spPr>
      </p:pic>
      <p:sp>
        <p:nvSpPr>
          <p:cNvPr id="7" name="TextBox 6"/>
          <p:cNvSpPr txBox="1"/>
          <p:nvPr/>
        </p:nvSpPr>
        <p:spPr>
          <a:xfrm>
            <a:off x="502920" y="5483250"/>
            <a:ext cx="6492240" cy="329184"/>
          </a:xfrm>
          <a:prstGeom prst="rect">
            <a:avLst/>
          </a:prstGeom>
          <a:noFill/>
        </p:spPr>
        <p:txBody>
          <a:bodyPr wrap="square" anchor="t" lIns="73152" rIns="73152" tIns="36576" bIns="36576">
            <a:noAutofit/>
          </a:bodyPr>
          <a:lstStyle/>
          <a:p>
            <a:pPr algn="ctr">
              <a:spcBef>
                <a:spcPts val="0"/>
              </a:spcBef>
              <a:spcAft>
                <a:spcPts val="0"/>
              </a:spcAft>
            </a:pPr>
            <a:r>
              <a:rPr lang="tr-TR" sz="1300" b="0" i="1">
                <a:solidFill>
                  <a:srgbClr val="767676"/>
                </a:solidFill>
                <a:latin typeface="Calibri"/>
              </a:rPr>
              <a:t>Çizginin uzunluğu itici faktörün göç üzerindeki etki derecesini gösterir.</a:t>
            </a:r>
          </a:p>
        </p:txBody>
      </p:sp>
      <p:sp>
        <p:nvSpPr>
          <p:cNvPr id="8" name="TextBox 7"/>
          <p:cNvSpPr txBox="1"/>
          <p:nvPr/>
        </p:nvSpPr>
        <p:spPr>
          <a:xfrm>
            <a:off x="502920" y="5794146"/>
            <a:ext cx="64922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Grafik: Ders kitabı s. 169</a:t>
            </a:r>
          </a:p>
        </p:txBody>
      </p:sp>
      <p:sp>
        <p:nvSpPr>
          <p:cNvPr id="9" name="Rounded Rectangle 8"/>
          <p:cNvSpPr/>
          <p:nvPr/>
        </p:nvSpPr>
        <p:spPr>
          <a:xfrm>
            <a:off x="7178040" y="1216152"/>
            <a:ext cx="4510735" cy="1508760"/>
          </a:xfrm>
          <a:prstGeom prst="roundRect">
            <a:avLst>
              <a:gd name="adj" fmla="val 6000"/>
            </a:avLst>
          </a:prstGeom>
          <a:solidFill>
            <a:srgbClr val="FFF3D1"/>
          </a:solidFill>
          <a:ln>
            <a:noFill/>
          </a:ln>
          <a:effectLst/>
        </p:spPr>
        <p:txBody>
          <a:bodyPr rtlCol="0" anchor="ctr"/>
          <a:lstStyle/>
          <a:p/>
        </p:txBody>
      </p:sp>
      <p:sp>
        <p:nvSpPr>
          <p:cNvPr id="10" name="Oval 9"/>
          <p:cNvSpPr/>
          <p:nvPr/>
        </p:nvSpPr>
        <p:spPr>
          <a:xfrm>
            <a:off x="7315200"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11</a:t>
            </a:r>
          </a:p>
        </p:txBody>
      </p:sp>
      <p:sp>
        <p:nvSpPr>
          <p:cNvPr id="11" name="TextBox 10"/>
          <p:cNvSpPr txBox="1"/>
          <p:nvPr/>
        </p:nvSpPr>
        <p:spPr>
          <a:xfrm>
            <a:off x="8001000" y="1289304"/>
            <a:ext cx="3596335" cy="136245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262626"/>
                </a:solidFill>
                <a:latin typeface="Calibri"/>
              </a:rPr>
              <a:t>Grafiğe göre Amazon bölgesinde yaşanan göçle ilgili aşağıdakilerden hangileri söylenebilir? Kutuların içine (✓) işareti koyarak belirtiniz.</a:t>
            </a:r>
          </a:p>
        </p:txBody>
      </p:sp>
      <p:sp>
        <p:nvSpPr>
          <p:cNvPr id="12" name="Rounded Rectangle 11"/>
          <p:cNvSpPr/>
          <p:nvPr/>
        </p:nvSpPr>
        <p:spPr>
          <a:xfrm>
            <a:off x="7178040" y="2862072"/>
            <a:ext cx="4510735" cy="802386"/>
          </a:xfrm>
          <a:prstGeom prst="roundRect">
            <a:avLst>
              <a:gd name="adj" fmla="val 11396"/>
            </a:avLst>
          </a:prstGeom>
          <a:solidFill>
            <a:srgbClr val="FFFFFF"/>
          </a:solidFill>
          <a:ln w="12700">
            <a:solidFill>
              <a:srgbClr val="D9D9D9"/>
            </a:solidFill>
          </a:ln>
          <a:effectLst/>
        </p:spPr>
        <p:txBody>
          <a:bodyPr rtlCol="0" anchor="ctr"/>
          <a:lstStyle/>
          <a:p/>
        </p:txBody>
      </p:sp>
      <p:sp>
        <p:nvSpPr>
          <p:cNvPr id="13" name="TextBox 12"/>
          <p:cNvSpPr txBox="1"/>
          <p:nvPr/>
        </p:nvSpPr>
        <p:spPr>
          <a:xfrm>
            <a:off x="7232904" y="2862072"/>
            <a:ext cx="365760" cy="80238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1</a:t>
            </a:r>
          </a:p>
        </p:txBody>
      </p:sp>
      <p:sp>
        <p:nvSpPr>
          <p:cNvPr id="14" name="Rectangle 13"/>
          <p:cNvSpPr/>
          <p:nvPr/>
        </p:nvSpPr>
        <p:spPr>
          <a:xfrm>
            <a:off x="7616952" y="3080385"/>
            <a:ext cx="365760" cy="365760"/>
          </a:xfrm>
          <a:prstGeom prst="rect">
            <a:avLst/>
          </a:prstGeom>
          <a:solidFill>
            <a:srgbClr val="FFFFFF"/>
          </a:solidFill>
          <a:ln w="19050">
            <a:solidFill>
              <a:srgbClr val="4F4F4F"/>
            </a:solidFill>
          </a:ln>
          <a:effectLst/>
        </p:spPr>
        <p:txBody>
          <a:bodyPr rtlCol="0" anchor="ctr"/>
          <a:lstStyle/>
          <a:p/>
        </p:txBody>
      </p:sp>
      <p:sp>
        <p:nvSpPr>
          <p:cNvPr id="15" name="TextBox 14"/>
          <p:cNvSpPr txBox="1"/>
          <p:nvPr/>
        </p:nvSpPr>
        <p:spPr>
          <a:xfrm>
            <a:off x="8129016" y="2862072"/>
            <a:ext cx="3486607" cy="802386"/>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Kırdan kente göç üzerinde en az etkili olan sosyal faktör eğitim olmuştur.</a:t>
            </a:r>
          </a:p>
        </p:txBody>
      </p:sp>
      <p:sp>
        <p:nvSpPr>
          <p:cNvPr id="16" name="Rounded Rectangle 15"/>
          <p:cNvSpPr/>
          <p:nvPr/>
        </p:nvSpPr>
        <p:spPr>
          <a:xfrm>
            <a:off x="7178040" y="3737610"/>
            <a:ext cx="4510735" cy="802386"/>
          </a:xfrm>
          <a:prstGeom prst="roundRect">
            <a:avLst>
              <a:gd name="adj" fmla="val 11396"/>
            </a:avLst>
          </a:prstGeom>
          <a:solidFill>
            <a:srgbClr val="FFFFFF"/>
          </a:solidFill>
          <a:ln w="12700">
            <a:solidFill>
              <a:srgbClr val="D9D9D9"/>
            </a:solidFill>
          </a:ln>
          <a:effectLst/>
        </p:spPr>
        <p:txBody>
          <a:bodyPr rtlCol="0" anchor="ctr"/>
          <a:lstStyle/>
          <a:p/>
        </p:txBody>
      </p:sp>
      <p:sp>
        <p:nvSpPr>
          <p:cNvPr id="17" name="TextBox 16"/>
          <p:cNvSpPr txBox="1"/>
          <p:nvPr/>
        </p:nvSpPr>
        <p:spPr>
          <a:xfrm>
            <a:off x="7232904" y="3737610"/>
            <a:ext cx="365760" cy="80238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2</a:t>
            </a:r>
          </a:p>
        </p:txBody>
      </p:sp>
      <p:sp>
        <p:nvSpPr>
          <p:cNvPr id="18" name="Rectangle 17"/>
          <p:cNvSpPr/>
          <p:nvPr/>
        </p:nvSpPr>
        <p:spPr>
          <a:xfrm>
            <a:off x="7616952" y="3955923"/>
            <a:ext cx="365760" cy="365760"/>
          </a:xfrm>
          <a:prstGeom prst="rect">
            <a:avLst/>
          </a:prstGeom>
          <a:solidFill>
            <a:srgbClr val="FFFFFF"/>
          </a:solidFill>
          <a:ln w="19050">
            <a:solidFill>
              <a:srgbClr val="4F4F4F"/>
            </a:solidFill>
          </a:ln>
          <a:effectLst/>
        </p:spPr>
        <p:txBody>
          <a:bodyPr rtlCol="0" anchor="ctr"/>
          <a:lstStyle/>
          <a:p/>
        </p:txBody>
      </p:sp>
      <p:sp>
        <p:nvSpPr>
          <p:cNvPr id="19" name="TextBox 18"/>
          <p:cNvSpPr txBox="1"/>
          <p:nvPr/>
        </p:nvSpPr>
        <p:spPr>
          <a:xfrm>
            <a:off x="8129016" y="3737610"/>
            <a:ext cx="3486607" cy="802386"/>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Göç üzerinde ekonomik faktörlerin etkisi çevresel faktörlerden fazladır.</a:t>
            </a:r>
          </a:p>
        </p:txBody>
      </p:sp>
      <p:sp>
        <p:nvSpPr>
          <p:cNvPr id="20" name="Rounded Rectangle 19"/>
          <p:cNvSpPr/>
          <p:nvPr/>
        </p:nvSpPr>
        <p:spPr>
          <a:xfrm>
            <a:off x="7178040" y="4613148"/>
            <a:ext cx="4510735" cy="802386"/>
          </a:xfrm>
          <a:prstGeom prst="roundRect">
            <a:avLst>
              <a:gd name="adj" fmla="val 11396"/>
            </a:avLst>
          </a:prstGeom>
          <a:solidFill>
            <a:srgbClr val="FFFFFF"/>
          </a:solidFill>
          <a:ln w="12700">
            <a:solidFill>
              <a:srgbClr val="D9D9D9"/>
            </a:solidFill>
          </a:ln>
          <a:effectLst/>
        </p:spPr>
        <p:txBody>
          <a:bodyPr rtlCol="0" anchor="ctr"/>
          <a:lstStyle/>
          <a:p/>
        </p:txBody>
      </p:sp>
      <p:sp>
        <p:nvSpPr>
          <p:cNvPr id="21" name="TextBox 20"/>
          <p:cNvSpPr txBox="1"/>
          <p:nvPr/>
        </p:nvSpPr>
        <p:spPr>
          <a:xfrm>
            <a:off x="7232904" y="4613148"/>
            <a:ext cx="365760" cy="80238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3</a:t>
            </a:r>
          </a:p>
        </p:txBody>
      </p:sp>
      <p:sp>
        <p:nvSpPr>
          <p:cNvPr id="22" name="Rectangle 21"/>
          <p:cNvSpPr/>
          <p:nvPr/>
        </p:nvSpPr>
        <p:spPr>
          <a:xfrm>
            <a:off x="7616952" y="4831461"/>
            <a:ext cx="365760" cy="365760"/>
          </a:xfrm>
          <a:prstGeom prst="rect">
            <a:avLst/>
          </a:prstGeom>
          <a:solidFill>
            <a:srgbClr val="FFFFFF"/>
          </a:solidFill>
          <a:ln w="19050">
            <a:solidFill>
              <a:srgbClr val="4F4F4F"/>
            </a:solidFill>
          </a:ln>
          <a:effectLst/>
        </p:spPr>
        <p:txBody>
          <a:bodyPr rtlCol="0" anchor="ctr"/>
          <a:lstStyle/>
          <a:p/>
        </p:txBody>
      </p:sp>
      <p:sp>
        <p:nvSpPr>
          <p:cNvPr id="23" name="TextBox 22"/>
          <p:cNvSpPr txBox="1"/>
          <p:nvPr/>
        </p:nvSpPr>
        <p:spPr>
          <a:xfrm>
            <a:off x="8129016" y="4613148"/>
            <a:ext cx="3486607" cy="802386"/>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Göç; Brezilya, Peru ve Bolivya’da gecekondulaşmaya neden olmaktadır.</a:t>
            </a:r>
          </a:p>
        </p:txBody>
      </p:sp>
      <p:sp>
        <p:nvSpPr>
          <p:cNvPr id="24" name="Rounded Rectangle 23"/>
          <p:cNvSpPr/>
          <p:nvPr/>
        </p:nvSpPr>
        <p:spPr>
          <a:xfrm>
            <a:off x="7178040" y="5488686"/>
            <a:ext cx="4510735" cy="802386"/>
          </a:xfrm>
          <a:prstGeom prst="roundRect">
            <a:avLst>
              <a:gd name="adj" fmla="val 11396"/>
            </a:avLst>
          </a:prstGeom>
          <a:solidFill>
            <a:srgbClr val="FFFFFF"/>
          </a:solidFill>
          <a:ln w="12700">
            <a:solidFill>
              <a:srgbClr val="D9D9D9"/>
            </a:solidFill>
          </a:ln>
          <a:effectLst/>
        </p:spPr>
        <p:txBody>
          <a:bodyPr rtlCol="0" anchor="ctr"/>
          <a:lstStyle/>
          <a:p/>
        </p:txBody>
      </p:sp>
      <p:sp>
        <p:nvSpPr>
          <p:cNvPr id="25" name="TextBox 24"/>
          <p:cNvSpPr txBox="1"/>
          <p:nvPr/>
        </p:nvSpPr>
        <p:spPr>
          <a:xfrm>
            <a:off x="7232904" y="5488686"/>
            <a:ext cx="365760" cy="80238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4</a:t>
            </a:r>
          </a:p>
        </p:txBody>
      </p:sp>
      <p:sp>
        <p:nvSpPr>
          <p:cNvPr id="26" name="Rectangle 25"/>
          <p:cNvSpPr/>
          <p:nvPr/>
        </p:nvSpPr>
        <p:spPr>
          <a:xfrm>
            <a:off x="7616952" y="5706999"/>
            <a:ext cx="365760" cy="365760"/>
          </a:xfrm>
          <a:prstGeom prst="rect">
            <a:avLst/>
          </a:prstGeom>
          <a:solidFill>
            <a:srgbClr val="FFFFFF"/>
          </a:solidFill>
          <a:ln w="19050">
            <a:solidFill>
              <a:srgbClr val="4F4F4F"/>
            </a:solidFill>
          </a:ln>
          <a:effectLst/>
        </p:spPr>
        <p:txBody>
          <a:bodyPr rtlCol="0" anchor="ctr"/>
          <a:lstStyle/>
          <a:p/>
        </p:txBody>
      </p:sp>
      <p:sp>
        <p:nvSpPr>
          <p:cNvPr id="27" name="TextBox 26"/>
          <p:cNvSpPr txBox="1"/>
          <p:nvPr/>
        </p:nvSpPr>
        <p:spPr>
          <a:xfrm>
            <a:off x="8129016" y="5488686"/>
            <a:ext cx="3486607" cy="802386"/>
          </a:xfrm>
          <a:prstGeom prst="rect">
            <a:avLst/>
          </a:prstGeom>
          <a:noFill/>
        </p:spPr>
        <p:txBody>
          <a:bodyPr wrap="square" anchor="ctr" lIns="73152" rIns="73152" tIns="36576" bIns="36576">
            <a:noAutofit/>
          </a:bodyPr>
          <a:lstStyle/>
          <a:p>
            <a:pPr algn="l">
              <a:spcBef>
                <a:spcPts val="0"/>
              </a:spcBef>
              <a:spcAft>
                <a:spcPts val="0"/>
              </a:spcAft>
            </a:pPr>
            <a:r>
              <a:rPr lang="tr-TR" sz="1650" b="0" i="0">
                <a:solidFill>
                  <a:srgbClr val="262626"/>
                </a:solidFill>
                <a:latin typeface="Calibri"/>
              </a:rPr>
              <a:t>Doğal ortamdaki değişimler göçün itici bir faktörüdür.</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169</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375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11.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11</a:t>
            </a:r>
          </a:p>
        </p:txBody>
      </p:sp>
      <p:sp>
        <p:nvSpPr>
          <p:cNvPr id="6" name="Rounded Rectangle 5"/>
          <p:cNvSpPr/>
          <p:nvPr/>
        </p:nvSpPr>
        <p:spPr>
          <a:xfrm>
            <a:off x="502920" y="1216152"/>
            <a:ext cx="11185855" cy="1202436"/>
          </a:xfrm>
          <a:prstGeom prst="roundRect">
            <a:avLst>
              <a:gd name="adj" fmla="val 7604"/>
            </a:avLst>
          </a:prstGeom>
          <a:solidFill>
            <a:srgbClr val="E3F1E4"/>
          </a:solidFill>
          <a:ln w="22225">
            <a:solidFill>
              <a:srgbClr val="2E7D32"/>
            </a:solidFill>
          </a:ln>
          <a:effectLst/>
        </p:spPr>
        <p:txBody>
          <a:bodyPr rtlCol="0" anchor="ctr"/>
          <a:lstStyle/>
          <a:p/>
        </p:txBody>
      </p:sp>
      <p:sp>
        <p:nvSpPr>
          <p:cNvPr id="7" name="TextBox 6"/>
          <p:cNvSpPr txBox="1"/>
          <p:nvPr/>
        </p:nvSpPr>
        <p:spPr>
          <a:xfrm>
            <a:off x="557784" y="1216152"/>
            <a:ext cx="365760" cy="120243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1</a:t>
            </a:r>
          </a:p>
        </p:txBody>
      </p:sp>
      <p:sp>
        <p:nvSpPr>
          <p:cNvPr id="8" name="Rectangle 7"/>
          <p:cNvSpPr/>
          <p:nvPr/>
        </p:nvSpPr>
        <p:spPr>
          <a:xfrm>
            <a:off x="941832" y="1634490"/>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9" name="TextBox 8"/>
          <p:cNvSpPr txBox="1"/>
          <p:nvPr/>
        </p:nvSpPr>
        <p:spPr>
          <a:xfrm>
            <a:off x="1453896" y="1216152"/>
            <a:ext cx="10161727" cy="1202436"/>
          </a:xfrm>
          <a:prstGeom prst="rect">
            <a:avLst/>
          </a:prstGeom>
          <a:noFill/>
        </p:spPr>
        <p:txBody>
          <a:bodyPr wrap="square" anchor="ctr" lIns="73152" rIns="73152" tIns="36576" bIns="36576">
            <a:noAutofit/>
          </a:bodyPr>
          <a:lstStyle/>
          <a:p>
            <a:pPr algn="l">
              <a:spcBef>
                <a:spcPts val="0"/>
              </a:spcBef>
              <a:spcAft>
                <a:spcPts val="300"/>
              </a:spcAft>
            </a:pPr>
            <a:r>
              <a:rPr lang="tr-TR" sz="2300" b="1" i="0">
                <a:solidFill>
                  <a:srgbClr val="262626"/>
                </a:solidFill>
                <a:latin typeface="Calibri"/>
              </a:rPr>
              <a:t>Kırdan kente göç üzerinde en az etkili olan sosyal faktör eğitim olmuştur.</a:t>
            </a:r>
          </a:p>
          <a:p>
            <a:pPr algn="l">
              <a:spcBef>
                <a:spcPts val="0"/>
              </a:spcBef>
              <a:spcAft>
                <a:spcPts val="0"/>
              </a:spcAft>
            </a:pPr>
            <a:r>
              <a:rPr lang="tr-TR" sz="1978" b="0" i="0">
                <a:solidFill>
                  <a:srgbClr val="2E7D32"/>
                </a:solidFill>
                <a:latin typeface="Calibri"/>
              </a:rPr>
              <a:t>→ Sosyal faktörlerde en kısa çizgi eğitim: 1 halka (diğerleri 3, 3, 2)</a:t>
            </a:r>
          </a:p>
        </p:txBody>
      </p:sp>
      <p:sp>
        <p:nvSpPr>
          <p:cNvPr id="10" name="Rounded Rectangle 9"/>
          <p:cNvSpPr/>
          <p:nvPr/>
        </p:nvSpPr>
        <p:spPr>
          <a:xfrm>
            <a:off x="502920" y="2491740"/>
            <a:ext cx="11185855" cy="1202436"/>
          </a:xfrm>
          <a:prstGeom prst="roundRect">
            <a:avLst>
              <a:gd name="adj" fmla="val 7604"/>
            </a:avLst>
          </a:prstGeom>
          <a:solidFill>
            <a:srgbClr val="F9E1E1"/>
          </a:solidFill>
          <a:ln w="22225">
            <a:solidFill>
              <a:srgbClr val="D3373A"/>
            </a:solidFill>
          </a:ln>
          <a:effectLst/>
        </p:spPr>
        <p:txBody>
          <a:bodyPr rtlCol="0" anchor="ctr"/>
          <a:lstStyle/>
          <a:p/>
        </p:txBody>
      </p:sp>
      <p:sp>
        <p:nvSpPr>
          <p:cNvPr id="11" name="TextBox 10"/>
          <p:cNvSpPr txBox="1"/>
          <p:nvPr/>
        </p:nvSpPr>
        <p:spPr>
          <a:xfrm>
            <a:off x="557784" y="2491740"/>
            <a:ext cx="365760" cy="120243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2</a:t>
            </a:r>
          </a:p>
        </p:txBody>
      </p:sp>
      <p:sp>
        <p:nvSpPr>
          <p:cNvPr id="12" name="Rectangle 11"/>
          <p:cNvSpPr/>
          <p:nvPr/>
        </p:nvSpPr>
        <p:spPr>
          <a:xfrm>
            <a:off x="941832" y="2910078"/>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13" name="TextBox 12"/>
          <p:cNvSpPr txBox="1"/>
          <p:nvPr/>
        </p:nvSpPr>
        <p:spPr>
          <a:xfrm>
            <a:off x="1453896" y="2491740"/>
            <a:ext cx="10161727" cy="1202436"/>
          </a:xfrm>
          <a:prstGeom prst="rect">
            <a:avLst/>
          </a:prstGeom>
          <a:noFill/>
        </p:spPr>
        <p:txBody>
          <a:bodyPr wrap="square" anchor="ctr" lIns="73152" rIns="73152" tIns="36576" bIns="36576">
            <a:noAutofit/>
          </a:bodyPr>
          <a:lstStyle/>
          <a:p>
            <a:pPr algn="l">
              <a:spcBef>
                <a:spcPts val="0"/>
              </a:spcBef>
              <a:spcAft>
                <a:spcPts val="300"/>
              </a:spcAft>
            </a:pPr>
            <a:r>
              <a:rPr lang="tr-TR" sz="2300" b="0" i="0">
                <a:solidFill>
                  <a:srgbClr val="262626"/>
                </a:solidFill>
                <a:latin typeface="Calibri"/>
              </a:rPr>
              <a:t>Göç üzerinde ekonomik faktörlerin etkisi çevresel faktörlerden fazladır.</a:t>
            </a:r>
          </a:p>
          <a:p>
            <a:pPr algn="l">
              <a:spcBef>
                <a:spcPts val="0"/>
              </a:spcBef>
              <a:spcAft>
                <a:spcPts val="0"/>
              </a:spcAft>
            </a:pPr>
            <a:r>
              <a:rPr lang="tr-TR" sz="1978" b="0" i="0">
                <a:solidFill>
                  <a:srgbClr val="D3373A"/>
                </a:solidFill>
                <a:latin typeface="Calibri"/>
              </a:rPr>
              <a:t>→ Çevresel 4+4+4+3+2 = 17, ekonomik 4+4+4+2+1 = 15 halka: çevresel daha etkili</a:t>
            </a:r>
          </a:p>
        </p:txBody>
      </p:sp>
      <p:sp>
        <p:nvSpPr>
          <p:cNvPr id="14" name="Rounded Rectangle 13"/>
          <p:cNvSpPr/>
          <p:nvPr/>
        </p:nvSpPr>
        <p:spPr>
          <a:xfrm>
            <a:off x="502920" y="3767328"/>
            <a:ext cx="11185855" cy="1202436"/>
          </a:xfrm>
          <a:prstGeom prst="roundRect">
            <a:avLst>
              <a:gd name="adj" fmla="val 7604"/>
            </a:avLst>
          </a:prstGeom>
          <a:solidFill>
            <a:srgbClr val="F9E1E1"/>
          </a:solidFill>
          <a:ln w="22225">
            <a:solidFill>
              <a:srgbClr val="D3373A"/>
            </a:solidFill>
          </a:ln>
          <a:effectLst/>
        </p:spPr>
        <p:txBody>
          <a:bodyPr rtlCol="0" anchor="ctr"/>
          <a:lstStyle/>
          <a:p/>
        </p:txBody>
      </p:sp>
      <p:sp>
        <p:nvSpPr>
          <p:cNvPr id="15" name="TextBox 14"/>
          <p:cNvSpPr txBox="1"/>
          <p:nvPr/>
        </p:nvSpPr>
        <p:spPr>
          <a:xfrm>
            <a:off x="557784" y="3767328"/>
            <a:ext cx="365760" cy="120243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3</a:t>
            </a:r>
          </a:p>
        </p:txBody>
      </p:sp>
      <p:sp>
        <p:nvSpPr>
          <p:cNvPr id="16" name="Rectangle 15"/>
          <p:cNvSpPr/>
          <p:nvPr/>
        </p:nvSpPr>
        <p:spPr>
          <a:xfrm>
            <a:off x="941832" y="4185666"/>
            <a:ext cx="365760" cy="365760"/>
          </a:xfrm>
          <a:prstGeom prst="rect">
            <a:avLst/>
          </a:prstGeom>
          <a:solidFill>
            <a:srgbClr val="D3373A"/>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17" name="TextBox 16"/>
          <p:cNvSpPr txBox="1"/>
          <p:nvPr/>
        </p:nvSpPr>
        <p:spPr>
          <a:xfrm>
            <a:off x="1453896" y="3767328"/>
            <a:ext cx="10161727" cy="1202436"/>
          </a:xfrm>
          <a:prstGeom prst="rect">
            <a:avLst/>
          </a:prstGeom>
          <a:noFill/>
        </p:spPr>
        <p:txBody>
          <a:bodyPr wrap="square" anchor="ctr" lIns="73152" rIns="73152" tIns="36576" bIns="36576">
            <a:noAutofit/>
          </a:bodyPr>
          <a:lstStyle/>
          <a:p>
            <a:pPr algn="l">
              <a:spcBef>
                <a:spcPts val="0"/>
              </a:spcBef>
              <a:spcAft>
                <a:spcPts val="300"/>
              </a:spcAft>
            </a:pPr>
            <a:r>
              <a:rPr lang="tr-TR" sz="2300" b="0" i="0">
                <a:solidFill>
                  <a:srgbClr val="262626"/>
                </a:solidFill>
                <a:latin typeface="Calibri"/>
              </a:rPr>
              <a:t>Göç; Brezilya, Peru ve Bolivya’da gecekondulaşmaya neden olmaktadır.</a:t>
            </a:r>
          </a:p>
          <a:p>
            <a:pPr algn="l">
              <a:spcBef>
                <a:spcPts val="0"/>
              </a:spcBef>
              <a:spcAft>
                <a:spcPts val="0"/>
              </a:spcAft>
            </a:pPr>
            <a:r>
              <a:rPr lang="tr-TR" sz="1978" b="0" i="0">
                <a:solidFill>
                  <a:srgbClr val="D3373A"/>
                </a:solidFill>
                <a:latin typeface="Calibri"/>
              </a:rPr>
              <a:t>→ Metin ve grafik gecekondudan söz etmez: bu çıkarım yapılamaz</a:t>
            </a:r>
          </a:p>
        </p:txBody>
      </p:sp>
      <p:sp>
        <p:nvSpPr>
          <p:cNvPr id="18" name="Rounded Rectangle 17"/>
          <p:cNvSpPr/>
          <p:nvPr/>
        </p:nvSpPr>
        <p:spPr>
          <a:xfrm>
            <a:off x="502920" y="5042916"/>
            <a:ext cx="11185855" cy="1202436"/>
          </a:xfrm>
          <a:prstGeom prst="roundRect">
            <a:avLst>
              <a:gd name="adj" fmla="val 7604"/>
            </a:avLst>
          </a:prstGeom>
          <a:solidFill>
            <a:srgbClr val="E3F1E4"/>
          </a:solidFill>
          <a:ln w="22225">
            <a:solidFill>
              <a:srgbClr val="2E7D32"/>
            </a:solidFill>
          </a:ln>
          <a:effectLst/>
        </p:spPr>
        <p:txBody>
          <a:bodyPr rtlCol="0" anchor="ctr"/>
          <a:lstStyle/>
          <a:p/>
        </p:txBody>
      </p:sp>
      <p:sp>
        <p:nvSpPr>
          <p:cNvPr id="19" name="TextBox 18"/>
          <p:cNvSpPr txBox="1"/>
          <p:nvPr/>
        </p:nvSpPr>
        <p:spPr>
          <a:xfrm>
            <a:off x="557784" y="5042916"/>
            <a:ext cx="365760" cy="1202436"/>
          </a:xfrm>
          <a:prstGeom prst="rect">
            <a:avLst/>
          </a:prstGeom>
          <a:noFill/>
        </p:spPr>
        <p:txBody>
          <a:bodyPr wrap="square" anchor="ctr" lIns="0" rIns="0" tIns="36576" bIns="36576">
            <a:noAutofit/>
          </a:bodyPr>
          <a:lstStyle/>
          <a:p>
            <a:pPr algn="ctr">
              <a:spcBef>
                <a:spcPts val="0"/>
              </a:spcBef>
              <a:spcAft>
                <a:spcPts val="0"/>
              </a:spcAft>
            </a:pPr>
            <a:r>
              <a:rPr lang="tr-TR" sz="1500" b="1" i="0">
                <a:solidFill>
                  <a:srgbClr val="767676"/>
                </a:solidFill>
                <a:latin typeface="Calibri"/>
              </a:rPr>
              <a:t>4</a:t>
            </a:r>
          </a:p>
        </p:txBody>
      </p:sp>
      <p:sp>
        <p:nvSpPr>
          <p:cNvPr id="20" name="Rectangle 19"/>
          <p:cNvSpPr/>
          <p:nvPr/>
        </p:nvSpPr>
        <p:spPr>
          <a:xfrm>
            <a:off x="941832" y="5461254"/>
            <a:ext cx="365760" cy="365760"/>
          </a:xfrm>
          <a:prstGeom prst="rect">
            <a:avLst/>
          </a:prstGeom>
          <a:solidFill>
            <a:srgbClr val="2E7D32"/>
          </a:solidFill>
          <a:ln>
            <a:noFill/>
          </a:ln>
          <a:effectLst/>
        </p:spPr>
        <p:txBody>
          <a:bodyPr rtlCol="0" anchor="ctr" wrap="square" lIns="0" rIns="0" tIns="0" bIns="0">
            <a:noAutofit/>
          </a:bodyPr>
          <a:lstStyle/>
          <a:p>
            <a:pPr algn="ctr">
              <a:spcBef>
                <a:spcPts val="0"/>
              </a:spcBef>
              <a:spcAft>
                <a:spcPts val="0"/>
              </a:spcAft>
            </a:pPr>
            <a:r>
              <a:rPr lang="tr-TR" sz="2000" b="1" i="0">
                <a:solidFill>
                  <a:srgbClr val="FFFFFF"/>
                </a:solidFill>
                <a:latin typeface="Calibri"/>
              </a:rPr>
              <a:t>✓</a:t>
            </a:r>
          </a:p>
        </p:txBody>
      </p:sp>
      <p:sp>
        <p:nvSpPr>
          <p:cNvPr id="21" name="TextBox 20"/>
          <p:cNvSpPr txBox="1"/>
          <p:nvPr/>
        </p:nvSpPr>
        <p:spPr>
          <a:xfrm>
            <a:off x="1453896" y="5042916"/>
            <a:ext cx="10161727" cy="1202436"/>
          </a:xfrm>
          <a:prstGeom prst="rect">
            <a:avLst/>
          </a:prstGeom>
          <a:noFill/>
        </p:spPr>
        <p:txBody>
          <a:bodyPr wrap="square" anchor="ctr" lIns="73152" rIns="73152" tIns="36576" bIns="36576">
            <a:noAutofit/>
          </a:bodyPr>
          <a:lstStyle/>
          <a:p>
            <a:pPr algn="l">
              <a:spcBef>
                <a:spcPts val="0"/>
              </a:spcBef>
              <a:spcAft>
                <a:spcPts val="300"/>
              </a:spcAft>
            </a:pPr>
            <a:r>
              <a:rPr lang="tr-TR" sz="2300" b="1" i="0">
                <a:solidFill>
                  <a:srgbClr val="262626"/>
                </a:solidFill>
                <a:latin typeface="Calibri"/>
              </a:rPr>
              <a:t>Doğal ortamdaki değişimler göçün itici bir faktörüdür.</a:t>
            </a:r>
          </a:p>
          <a:p>
            <a:pPr algn="l">
              <a:spcBef>
                <a:spcPts val="0"/>
              </a:spcBef>
              <a:spcAft>
                <a:spcPts val="0"/>
              </a:spcAft>
            </a:pPr>
            <a:r>
              <a:rPr lang="tr-TR" sz="1978" b="0" i="0">
                <a:solidFill>
                  <a:srgbClr val="2E7D32"/>
                </a:solidFill>
                <a:latin typeface="Calibri"/>
              </a:rPr>
              <a:t>→ Erozyon, toprak, su, biyoçeşitlilik, iklim: çevresel bozulma itici faktör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150, 161, 169</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376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11. soru — grafikte kanıt</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11</a:t>
            </a:r>
          </a:p>
        </p:txBody>
      </p:sp>
      <p:pic>
        <p:nvPicPr>
          <p:cNvPr id="6" name="Picture 5" descr="sonu_amazon_s169.jpg"/>
          <p:cNvPicPr>
            <a:picLocks noChangeAspect="1"/>
          </p:cNvPicPr>
          <p:nvPr/>
        </p:nvPicPr>
        <p:blipFill>
          <a:blip r:embed="rId3"/>
          <a:stretch>
            <a:fillRect/>
          </a:stretch>
        </p:blipFill>
        <p:spPr>
          <a:xfrm>
            <a:off x="502920" y="1216152"/>
            <a:ext cx="6903720" cy="4518101"/>
          </a:xfrm>
          <a:prstGeom prst="rect">
            <a:avLst/>
          </a:prstGeom>
          <a:ln w="9525">
            <a:solidFill>
              <a:srgbClr val="D9D9D9"/>
            </a:solidFill>
          </a:ln>
        </p:spPr>
      </p:pic>
      <p:sp>
        <p:nvSpPr>
          <p:cNvPr id="7" name="TextBox 6"/>
          <p:cNvSpPr txBox="1"/>
          <p:nvPr/>
        </p:nvSpPr>
        <p:spPr>
          <a:xfrm>
            <a:off x="502920" y="5798261"/>
            <a:ext cx="69037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Grafik: Ders kitabı s. 169 · halka numaraları ve toplamlar sunuma aittir</a:t>
            </a:r>
          </a:p>
        </p:txBody>
      </p:sp>
      <p:sp>
        <p:nvSpPr>
          <p:cNvPr id="8" name="Oval 7"/>
          <p:cNvSpPr/>
          <p:nvPr/>
        </p:nvSpPr>
        <p:spPr>
          <a:xfrm>
            <a:off x="4268687" y="3290308"/>
            <a:ext cx="274320" cy="2743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1</a:t>
            </a:r>
          </a:p>
        </p:txBody>
      </p:sp>
      <p:sp>
        <p:nvSpPr>
          <p:cNvPr id="9" name="Oval 8"/>
          <p:cNvSpPr/>
          <p:nvPr/>
        </p:nvSpPr>
        <p:spPr>
          <a:xfrm>
            <a:off x="4700423" y="3098106"/>
            <a:ext cx="274320" cy="2743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2</a:t>
            </a:r>
          </a:p>
        </p:txBody>
      </p:sp>
      <p:sp>
        <p:nvSpPr>
          <p:cNvPr id="10" name="Oval 9"/>
          <p:cNvSpPr/>
          <p:nvPr/>
        </p:nvSpPr>
        <p:spPr>
          <a:xfrm>
            <a:off x="5157874" y="2894455"/>
            <a:ext cx="274320" cy="2743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3</a:t>
            </a:r>
          </a:p>
        </p:txBody>
      </p:sp>
      <p:sp>
        <p:nvSpPr>
          <p:cNvPr id="11" name="Oval 10"/>
          <p:cNvSpPr/>
          <p:nvPr/>
        </p:nvSpPr>
        <p:spPr>
          <a:xfrm>
            <a:off x="5608557" y="2693817"/>
            <a:ext cx="274320" cy="274320"/>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300" b="1" i="0">
                <a:solidFill>
                  <a:srgbClr val="FFFFFF"/>
                </a:solidFill>
                <a:latin typeface="Calibri"/>
              </a:rPr>
              <a:t>4</a:t>
            </a:r>
          </a:p>
        </p:txBody>
      </p:sp>
      <p:sp>
        <p:nvSpPr>
          <p:cNvPr id="12" name="Oval 11"/>
          <p:cNvSpPr/>
          <p:nvPr/>
        </p:nvSpPr>
        <p:spPr>
          <a:xfrm>
            <a:off x="3480704" y="4038113"/>
            <a:ext cx="533335" cy="325896"/>
          </a:xfrm>
          <a:prstGeom prst="ellipse">
            <a:avLst/>
          </a:prstGeom>
          <a:noFill/>
          <a:ln w="38100">
            <a:solidFill>
              <a:srgbClr val="2E7D32"/>
            </a:solidFill>
          </a:ln>
          <a:effectLst/>
        </p:spPr>
        <p:txBody>
          <a:bodyPr rtlCol="0" anchor="ctr"/>
          <a:lstStyle/>
          <a:p/>
        </p:txBody>
      </p:sp>
      <p:sp>
        <p:nvSpPr>
          <p:cNvPr id="13" name="Rounded Rectangle 12"/>
          <p:cNvSpPr/>
          <p:nvPr/>
        </p:nvSpPr>
        <p:spPr>
          <a:xfrm>
            <a:off x="5036264" y="1241939"/>
            <a:ext cx="1600200" cy="274320"/>
          </a:xfrm>
          <a:prstGeom prst="roundRect">
            <a:avLst>
              <a:gd name="adj" fmla="val 30000"/>
            </a:avLst>
          </a:prstGeom>
          <a:solidFill>
            <a:srgbClr val="D3373A"/>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450" b="1" i="0">
                <a:solidFill>
                  <a:srgbClr val="FFFFFF"/>
                </a:solidFill>
                <a:latin typeface="Calibri"/>
              </a:rPr>
              <a:t>4+4+4+3+2 = 17</a:t>
            </a:r>
          </a:p>
        </p:txBody>
      </p:sp>
      <p:sp>
        <p:nvSpPr>
          <p:cNvPr id="14" name="Rounded Rectangle 13"/>
          <p:cNvSpPr/>
          <p:nvPr/>
        </p:nvSpPr>
        <p:spPr>
          <a:xfrm>
            <a:off x="5806440" y="5478585"/>
            <a:ext cx="1600200" cy="274320"/>
          </a:xfrm>
          <a:prstGeom prst="roundRect">
            <a:avLst>
              <a:gd name="adj" fmla="val 30000"/>
            </a:avLst>
          </a:prstGeom>
          <a:solidFill>
            <a:srgbClr val="D06A1C"/>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450" b="1" i="0">
                <a:solidFill>
                  <a:srgbClr val="FFFFFF"/>
                </a:solidFill>
                <a:latin typeface="Calibri"/>
              </a:rPr>
              <a:t>4+4+4+2+1 = 15</a:t>
            </a:r>
          </a:p>
        </p:txBody>
      </p:sp>
      <p:sp>
        <p:nvSpPr>
          <p:cNvPr id="15" name="Rounded Rectangle 14"/>
          <p:cNvSpPr/>
          <p:nvPr/>
        </p:nvSpPr>
        <p:spPr>
          <a:xfrm>
            <a:off x="502920" y="5478585"/>
            <a:ext cx="1600200" cy="274320"/>
          </a:xfrm>
          <a:prstGeom prst="roundRect">
            <a:avLst>
              <a:gd name="adj" fmla="val 30000"/>
            </a:avLst>
          </a:prstGeom>
          <a:solidFill>
            <a:srgbClr val="0B86A0"/>
          </a:solidFill>
          <a:ln w="9525">
            <a:solidFill>
              <a:srgbClr val="FFFFFF"/>
            </a:solidFill>
          </a:ln>
          <a:effectLst/>
        </p:spPr>
        <p:txBody>
          <a:bodyPr rtlCol="0" anchor="ctr" wrap="square" lIns="27432" rIns="27432" tIns="0" bIns="0">
            <a:noAutofit/>
          </a:bodyPr>
          <a:lstStyle/>
          <a:p>
            <a:pPr algn="ctr">
              <a:spcBef>
                <a:spcPts val="0"/>
              </a:spcBef>
              <a:spcAft>
                <a:spcPts val="0"/>
              </a:spcAft>
            </a:pPr>
            <a:r>
              <a:rPr lang="tr-TR" sz="1450" b="1" i="0">
                <a:solidFill>
                  <a:srgbClr val="FFFFFF"/>
                </a:solidFill>
                <a:latin typeface="Calibri"/>
              </a:rPr>
              <a:t>3+3+2+1 = 9</a:t>
            </a:r>
          </a:p>
        </p:txBody>
      </p:sp>
      <p:sp>
        <p:nvSpPr>
          <p:cNvPr id="16" name="Rounded Rectangle 15"/>
          <p:cNvSpPr/>
          <p:nvPr/>
        </p:nvSpPr>
        <p:spPr>
          <a:xfrm>
            <a:off x="7589520" y="1216152"/>
            <a:ext cx="4099255" cy="2459736"/>
          </a:xfrm>
          <a:prstGeom prst="roundRect">
            <a:avLst>
              <a:gd name="adj" fmla="val 5000"/>
            </a:avLst>
          </a:prstGeom>
          <a:solidFill>
            <a:srgbClr val="E3F1E4"/>
          </a:solidFill>
          <a:ln>
            <a:noFill/>
          </a:ln>
          <a:effectLst/>
        </p:spPr>
        <p:txBody>
          <a:bodyPr rtlCol="0" anchor="ctr"/>
          <a:lstStyle/>
          <a:p/>
        </p:txBody>
      </p:sp>
      <p:sp>
        <p:nvSpPr>
          <p:cNvPr id="17" name="Rounded Rectangle 16"/>
          <p:cNvSpPr/>
          <p:nvPr/>
        </p:nvSpPr>
        <p:spPr>
          <a:xfrm>
            <a:off x="7589520" y="1216152"/>
            <a:ext cx="4099255" cy="457200"/>
          </a:xfrm>
          <a:prstGeom prst="roundRect">
            <a:avLst>
              <a:gd name="adj" fmla="val 25000"/>
            </a:avLst>
          </a:prstGeom>
          <a:solidFill>
            <a:srgbClr val="2E7D32"/>
          </a:solidFill>
          <a:ln>
            <a:noFill/>
          </a:ln>
          <a:effectLst/>
        </p:spPr>
        <p:txBody>
          <a:bodyPr rtlCol="0" anchor="ctr"/>
          <a:lstStyle/>
          <a:p/>
        </p:txBody>
      </p:sp>
      <p:sp>
        <p:nvSpPr>
          <p:cNvPr id="18" name="Rectangle 17"/>
          <p:cNvSpPr/>
          <p:nvPr/>
        </p:nvSpPr>
        <p:spPr>
          <a:xfrm>
            <a:off x="7589520" y="1444752"/>
            <a:ext cx="4099255" cy="228600"/>
          </a:xfrm>
          <a:prstGeom prst="rect">
            <a:avLst/>
          </a:prstGeom>
          <a:solidFill>
            <a:srgbClr val="2E7D32"/>
          </a:solidFill>
          <a:ln>
            <a:noFill/>
          </a:ln>
          <a:effectLst/>
        </p:spPr>
        <p:txBody>
          <a:bodyPr rtlCol="0" anchor="ctr"/>
          <a:lstStyle/>
          <a:p/>
        </p:txBody>
      </p:sp>
      <p:sp>
        <p:nvSpPr>
          <p:cNvPr id="19" name="TextBox 18"/>
          <p:cNvSpPr txBox="1"/>
          <p:nvPr/>
        </p:nvSpPr>
        <p:spPr>
          <a:xfrm>
            <a:off x="7680960" y="1216152"/>
            <a:ext cx="3916375"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Sosyal faktörler</a:t>
            </a:r>
          </a:p>
        </p:txBody>
      </p:sp>
      <p:sp>
        <p:nvSpPr>
          <p:cNvPr id="20" name="TextBox 19"/>
          <p:cNvSpPr txBox="1"/>
          <p:nvPr/>
        </p:nvSpPr>
        <p:spPr>
          <a:xfrm>
            <a:off x="7699248" y="1746504"/>
            <a:ext cx="3879799" cy="1856232"/>
          </a:xfrm>
          <a:prstGeom prst="rect">
            <a:avLst/>
          </a:prstGeom>
          <a:noFill/>
        </p:spPr>
        <p:txBody>
          <a:bodyPr wrap="square" anchor="t" lIns="73152" rIns="73152" tIns="36576" bIns="36576">
            <a:noAutofit/>
          </a:bodyPr>
          <a:lstStyle/>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Geleneksel yaşam tarzının değişmesi: 3</a:t>
            </a:r>
          </a:p>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Sağlık sorunları: 3</a:t>
            </a:r>
          </a:p>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Nüfus yoğunluğunun artması: 2</a:t>
            </a:r>
          </a:p>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Eğitim: 1</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En kısa: eğitim (1 ✓)</a:t>
            </a:r>
          </a:p>
        </p:txBody>
      </p:sp>
      <p:sp>
        <p:nvSpPr>
          <p:cNvPr id="21" name="Rounded Rectangle 20"/>
          <p:cNvSpPr/>
          <p:nvPr/>
        </p:nvSpPr>
        <p:spPr>
          <a:xfrm>
            <a:off x="7589520" y="3785616"/>
            <a:ext cx="4099255" cy="2459736"/>
          </a:xfrm>
          <a:prstGeom prst="roundRect">
            <a:avLst>
              <a:gd name="adj" fmla="val 5000"/>
            </a:avLst>
          </a:prstGeom>
          <a:solidFill>
            <a:srgbClr val="E3F1E4"/>
          </a:solidFill>
          <a:ln>
            <a:noFill/>
          </a:ln>
          <a:effectLst/>
        </p:spPr>
        <p:txBody>
          <a:bodyPr rtlCol="0" anchor="ctr"/>
          <a:lstStyle/>
          <a:p/>
        </p:txBody>
      </p:sp>
      <p:sp>
        <p:nvSpPr>
          <p:cNvPr id="22" name="Rounded Rectangle 21"/>
          <p:cNvSpPr/>
          <p:nvPr/>
        </p:nvSpPr>
        <p:spPr>
          <a:xfrm>
            <a:off x="7589520" y="3785616"/>
            <a:ext cx="4099255" cy="457200"/>
          </a:xfrm>
          <a:prstGeom prst="roundRect">
            <a:avLst>
              <a:gd name="adj" fmla="val 25000"/>
            </a:avLst>
          </a:prstGeom>
          <a:solidFill>
            <a:srgbClr val="2E7D32"/>
          </a:solidFill>
          <a:ln>
            <a:noFill/>
          </a:ln>
          <a:effectLst/>
        </p:spPr>
        <p:txBody>
          <a:bodyPr rtlCol="0" anchor="ctr"/>
          <a:lstStyle/>
          <a:p/>
        </p:txBody>
      </p:sp>
      <p:sp>
        <p:nvSpPr>
          <p:cNvPr id="23" name="Rectangle 22"/>
          <p:cNvSpPr/>
          <p:nvPr/>
        </p:nvSpPr>
        <p:spPr>
          <a:xfrm>
            <a:off x="7589520" y="4014216"/>
            <a:ext cx="4099255" cy="228600"/>
          </a:xfrm>
          <a:prstGeom prst="rect">
            <a:avLst/>
          </a:prstGeom>
          <a:solidFill>
            <a:srgbClr val="2E7D32"/>
          </a:solidFill>
          <a:ln>
            <a:noFill/>
          </a:ln>
          <a:effectLst/>
        </p:spPr>
        <p:txBody>
          <a:bodyPr rtlCol="0" anchor="ctr"/>
          <a:lstStyle/>
          <a:p/>
        </p:txBody>
      </p:sp>
      <p:sp>
        <p:nvSpPr>
          <p:cNvPr id="24" name="TextBox 23"/>
          <p:cNvSpPr txBox="1"/>
          <p:nvPr/>
        </p:nvSpPr>
        <p:spPr>
          <a:xfrm>
            <a:off x="7680960" y="3785616"/>
            <a:ext cx="3916375"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Çevresel · ekonomik</a:t>
            </a:r>
          </a:p>
        </p:txBody>
      </p:sp>
      <p:sp>
        <p:nvSpPr>
          <p:cNvPr id="25" name="TextBox 24"/>
          <p:cNvSpPr txBox="1"/>
          <p:nvPr/>
        </p:nvSpPr>
        <p:spPr>
          <a:xfrm>
            <a:off x="7699248" y="4315968"/>
            <a:ext cx="3879799" cy="1856232"/>
          </a:xfrm>
          <a:prstGeom prst="rect">
            <a:avLst/>
          </a:prstGeom>
          <a:noFill/>
        </p:spPr>
        <p:txBody>
          <a:bodyPr wrap="square" anchor="t" lIns="73152" rIns="73152" tIns="36576" bIns="36576">
            <a:noAutofit/>
          </a:bodyPr>
          <a:lstStyle/>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Çevresel: 4+4+4+3+2 = 17</a:t>
            </a:r>
          </a:p>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Ekonomik: 4+4+4+2+1 = 15</a:t>
            </a:r>
          </a:p>
          <a:p>
            <a:pPr algn="l" marL="211327" indent="-211327">
              <a:spcBef>
                <a:spcPts val="0"/>
              </a:spcBef>
              <a:spcAft>
                <a:spcPts val="600"/>
              </a:spcAft>
            </a:pPr>
            <a:r>
              <a:rPr lang="tr-TR" sz="1700" b="1" i="0">
                <a:solidFill>
                  <a:srgbClr val="2C6696"/>
                </a:solidFill>
                <a:latin typeface="Calibri"/>
              </a:rPr>
              <a:t>•  </a:t>
            </a:r>
            <a:r>
              <a:rPr lang="tr-TR" sz="1700" b="0" i="0">
                <a:solidFill>
                  <a:srgbClr val="262626"/>
                </a:solidFill>
                <a:latin typeface="Calibri"/>
              </a:rPr>
              <a:t>Çevresel daha etkili (2 ✗)</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Doğal ortamdaki değişimler itici (4 ✓)</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169</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377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12.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12</a:t>
            </a:r>
          </a:p>
        </p:txBody>
      </p:sp>
      <p:sp>
        <p:nvSpPr>
          <p:cNvPr id="6" name="Rounded Rectangle 5"/>
          <p:cNvSpPr/>
          <p:nvPr/>
        </p:nvSpPr>
        <p:spPr>
          <a:xfrm>
            <a:off x="502920" y="1216152"/>
            <a:ext cx="11185855" cy="1234440"/>
          </a:xfrm>
          <a:prstGeom prst="roundRect">
            <a:avLst>
              <a:gd name="adj" fmla="val 6000"/>
            </a:avLst>
          </a:prstGeom>
          <a:solidFill>
            <a:srgbClr val="FFF3D1"/>
          </a:solidFill>
          <a:ln>
            <a:noFill/>
          </a:ln>
          <a:effectLst/>
        </p:spPr>
        <p:txBody>
          <a:bodyPr rtlCol="0" anchor="ctr"/>
          <a:lstStyle/>
          <a:p/>
        </p:txBody>
      </p:sp>
      <p:sp>
        <p:nvSpPr>
          <p:cNvPr id="7" name="Oval 6"/>
          <p:cNvSpPr/>
          <p:nvPr/>
        </p:nvSpPr>
        <p:spPr>
          <a:xfrm>
            <a:off x="640080" y="1353312"/>
            <a:ext cx="566928" cy="56692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12</a:t>
            </a:r>
          </a:p>
        </p:txBody>
      </p:sp>
      <p:sp>
        <p:nvSpPr>
          <p:cNvPr id="8" name="TextBox 7"/>
          <p:cNvSpPr txBox="1"/>
          <p:nvPr/>
        </p:nvSpPr>
        <p:spPr>
          <a:xfrm>
            <a:off x="1325880" y="1289304"/>
            <a:ext cx="10271455" cy="1088136"/>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Ormansızlaşma sonucunda yaşanan göçün göç veren ve göç alan yerlerde ortaya çıkardığı fırsat veya sorunlar nelerdir? Açıklayınız.</a:t>
            </a:r>
          </a:p>
        </p:txBody>
      </p:sp>
      <p:sp>
        <p:nvSpPr>
          <p:cNvPr id="9" name="Rounded Rectangle 8"/>
          <p:cNvSpPr/>
          <p:nvPr/>
        </p:nvSpPr>
        <p:spPr>
          <a:xfrm>
            <a:off x="502920" y="2587752"/>
            <a:ext cx="11185855" cy="1051560"/>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502920" y="2587752"/>
            <a:ext cx="118872" cy="1051560"/>
          </a:xfrm>
          <a:prstGeom prst="rect">
            <a:avLst/>
          </a:prstGeom>
          <a:solidFill>
            <a:srgbClr val="1E7B6E"/>
          </a:solidFill>
          <a:ln>
            <a:noFill/>
          </a:ln>
          <a:effectLst/>
        </p:spPr>
        <p:txBody>
          <a:bodyPr rtlCol="0" anchor="ctr"/>
          <a:lstStyle/>
          <a:p/>
        </p:txBody>
      </p:sp>
      <p:sp>
        <p:nvSpPr>
          <p:cNvPr id="11" name="TextBox 10"/>
          <p:cNvSpPr txBox="1"/>
          <p:nvPr/>
        </p:nvSpPr>
        <p:spPr>
          <a:xfrm>
            <a:off x="777240" y="2587752"/>
            <a:ext cx="10774375" cy="105156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Bu durum; Brezilya, Peru, Bolivya gibi ülkelerde tropikal yağmur ormanları içindeki kırsal yerleşmelerde yaşayan insanları kentlere doğru göçe zorlamaktadır.</a:t>
            </a:r>
          </a:p>
        </p:txBody>
      </p:sp>
      <p:sp>
        <p:nvSpPr>
          <p:cNvPr id="12" name="Rounded Rectangle 11"/>
          <p:cNvSpPr/>
          <p:nvPr/>
        </p:nvSpPr>
        <p:spPr>
          <a:xfrm>
            <a:off x="502920" y="3867912"/>
            <a:ext cx="4206240" cy="2377440"/>
          </a:xfrm>
          <a:prstGeom prst="roundRect">
            <a:avLst>
              <a:gd name="adj" fmla="val 6000"/>
            </a:avLst>
          </a:prstGeom>
          <a:solidFill>
            <a:srgbClr val="F0F0F0"/>
          </a:solidFill>
          <a:ln>
            <a:noFill/>
          </a:ln>
          <a:effectLst/>
        </p:spPr>
        <p:txBody>
          <a:bodyPr rtlCol="0" anchor="ctr"/>
          <a:lstStyle/>
          <a:p/>
        </p:txBody>
      </p:sp>
      <p:sp>
        <p:nvSpPr>
          <p:cNvPr id="13" name="Rounded Rectangle 12"/>
          <p:cNvSpPr/>
          <p:nvPr/>
        </p:nvSpPr>
        <p:spPr>
          <a:xfrm>
            <a:off x="502920" y="3867912"/>
            <a:ext cx="4206240" cy="914400"/>
          </a:xfrm>
          <a:prstGeom prst="roundRect">
            <a:avLst>
              <a:gd name="adj" fmla="val 10000"/>
            </a:avLst>
          </a:prstGeom>
          <a:solidFill>
            <a:srgbClr val="1E7B6E"/>
          </a:solidFill>
          <a:ln>
            <a:noFill/>
          </a:ln>
          <a:effectLst/>
        </p:spPr>
        <p:txBody>
          <a:bodyPr rtlCol="0" anchor="ctr" wrap="square" lIns="128016" rIns="128016" tIns="73152" bIns="73152">
            <a:noAutofit/>
          </a:bodyPr>
          <a:lstStyle/>
          <a:p>
            <a:pPr algn="ctr">
              <a:spcBef>
                <a:spcPts val="0"/>
              </a:spcBef>
              <a:spcAft>
                <a:spcPts val="600"/>
              </a:spcAft>
            </a:pPr>
            <a:r>
              <a:rPr lang="tr-TR" sz="2200" b="1" i="0">
                <a:solidFill>
                  <a:srgbClr val="FFFFFF"/>
                </a:solidFill>
                <a:latin typeface="Calibri"/>
              </a:rPr>
              <a:t>GÖÇ VEREN</a:t>
            </a:r>
          </a:p>
          <a:p>
            <a:pPr algn="ctr">
              <a:spcBef>
                <a:spcPts val="0"/>
              </a:spcBef>
              <a:spcAft>
                <a:spcPts val="0"/>
              </a:spcAft>
            </a:pPr>
            <a:r>
              <a:rPr lang="tr-TR" sz="1800" b="0" i="0">
                <a:solidFill>
                  <a:srgbClr val="FFFFFF"/>
                </a:solidFill>
                <a:latin typeface="Calibri"/>
              </a:rPr>
              <a:t>Amazon'daki kırsal yerleşmeler</a:t>
            </a:r>
          </a:p>
        </p:txBody>
      </p:sp>
      <p:sp>
        <p:nvSpPr>
          <p:cNvPr id="14" name="TextBox 13"/>
          <p:cNvSpPr txBox="1"/>
          <p:nvPr/>
        </p:nvSpPr>
        <p:spPr>
          <a:xfrm>
            <a:off x="685800" y="4919472"/>
            <a:ext cx="3840480" cy="1234440"/>
          </a:xfrm>
          <a:prstGeom prst="rect">
            <a:avLst/>
          </a:prstGeom>
          <a:noFill/>
        </p:spPr>
        <p:txBody>
          <a:bodyPr wrap="square" anchor="ctr" lIns="73152" rIns="73152" tIns="36576" bIns="36576">
            <a:noAutofit/>
          </a:bodyPr>
          <a:lstStyle/>
          <a:p>
            <a:pPr algn="l" marL="298344" indent="-298344">
              <a:spcBef>
                <a:spcPts val="0"/>
              </a:spcBef>
              <a:spcAft>
                <a:spcPts val="1400"/>
              </a:spcAft>
            </a:pPr>
            <a:r>
              <a:rPr lang="tr-TR" sz="2400" b="1" i="0">
                <a:solidFill>
                  <a:srgbClr val="2E7D32"/>
                </a:solidFill>
                <a:latin typeface="Calibri"/>
              </a:rPr>
              <a:t>•  </a:t>
            </a:r>
            <a:r>
              <a:rPr lang="tr-TR" sz="2400" b="0" i="0">
                <a:solidFill>
                  <a:srgbClr val="262626"/>
                </a:solidFill>
                <a:latin typeface="Calibri"/>
              </a:rPr>
              <a:t>Fırsatlar?</a:t>
            </a:r>
          </a:p>
          <a:p>
            <a:pPr algn="l" marL="298344" indent="-298344">
              <a:spcBef>
                <a:spcPts val="0"/>
              </a:spcBef>
              <a:spcAft>
                <a:spcPts val="0"/>
              </a:spcAft>
            </a:pPr>
            <a:r>
              <a:rPr lang="tr-TR" sz="2400" b="1" i="0">
                <a:solidFill>
                  <a:srgbClr val="D3373A"/>
                </a:solidFill>
                <a:latin typeface="Calibri"/>
              </a:rPr>
              <a:t>•  </a:t>
            </a:r>
            <a:r>
              <a:rPr lang="tr-TR" sz="2400" b="0" i="0">
                <a:solidFill>
                  <a:srgbClr val="262626"/>
                </a:solidFill>
                <a:latin typeface="Calibri"/>
              </a:rPr>
              <a:t>Sorunlar?</a:t>
            </a:r>
          </a:p>
        </p:txBody>
      </p:sp>
      <p:sp>
        <p:nvSpPr>
          <p:cNvPr id="15" name="Rounded Rectangle 14"/>
          <p:cNvSpPr/>
          <p:nvPr/>
        </p:nvSpPr>
        <p:spPr>
          <a:xfrm>
            <a:off x="7482535" y="3867912"/>
            <a:ext cx="4206240" cy="2377440"/>
          </a:xfrm>
          <a:prstGeom prst="roundRect">
            <a:avLst>
              <a:gd name="adj" fmla="val 6000"/>
            </a:avLst>
          </a:prstGeom>
          <a:solidFill>
            <a:srgbClr val="F0F0F0"/>
          </a:solidFill>
          <a:ln>
            <a:noFill/>
          </a:ln>
          <a:effectLst/>
        </p:spPr>
        <p:txBody>
          <a:bodyPr rtlCol="0" anchor="ctr"/>
          <a:lstStyle/>
          <a:p/>
        </p:txBody>
      </p:sp>
      <p:sp>
        <p:nvSpPr>
          <p:cNvPr id="16" name="Rounded Rectangle 15"/>
          <p:cNvSpPr/>
          <p:nvPr/>
        </p:nvSpPr>
        <p:spPr>
          <a:xfrm>
            <a:off x="7482535" y="3867912"/>
            <a:ext cx="4206240" cy="914400"/>
          </a:xfrm>
          <a:prstGeom prst="roundRect">
            <a:avLst>
              <a:gd name="adj" fmla="val 10000"/>
            </a:avLst>
          </a:prstGeom>
          <a:solidFill>
            <a:srgbClr val="1E7B6E"/>
          </a:solidFill>
          <a:ln>
            <a:noFill/>
          </a:ln>
          <a:effectLst/>
        </p:spPr>
        <p:txBody>
          <a:bodyPr rtlCol="0" anchor="ctr" wrap="square" lIns="128016" rIns="128016" tIns="73152" bIns="73152">
            <a:noAutofit/>
          </a:bodyPr>
          <a:lstStyle/>
          <a:p>
            <a:pPr algn="ctr">
              <a:spcBef>
                <a:spcPts val="0"/>
              </a:spcBef>
              <a:spcAft>
                <a:spcPts val="600"/>
              </a:spcAft>
            </a:pPr>
            <a:r>
              <a:rPr lang="tr-TR" sz="2200" b="1" i="0">
                <a:solidFill>
                  <a:srgbClr val="FFFFFF"/>
                </a:solidFill>
                <a:latin typeface="Calibri"/>
              </a:rPr>
              <a:t>GÖÇ ALAN</a:t>
            </a:r>
          </a:p>
          <a:p>
            <a:pPr algn="ctr">
              <a:spcBef>
                <a:spcPts val="0"/>
              </a:spcBef>
              <a:spcAft>
                <a:spcPts val="0"/>
              </a:spcAft>
            </a:pPr>
            <a:r>
              <a:rPr lang="tr-TR" sz="1800" b="0" i="0">
                <a:solidFill>
                  <a:srgbClr val="FFFFFF"/>
                </a:solidFill>
                <a:latin typeface="Calibri"/>
              </a:rPr>
              <a:t>Kentler</a:t>
            </a:r>
          </a:p>
        </p:txBody>
      </p:sp>
      <p:sp>
        <p:nvSpPr>
          <p:cNvPr id="17" name="TextBox 16"/>
          <p:cNvSpPr txBox="1"/>
          <p:nvPr/>
        </p:nvSpPr>
        <p:spPr>
          <a:xfrm>
            <a:off x="7665415" y="4919472"/>
            <a:ext cx="3840480" cy="1234440"/>
          </a:xfrm>
          <a:prstGeom prst="rect">
            <a:avLst/>
          </a:prstGeom>
          <a:noFill/>
        </p:spPr>
        <p:txBody>
          <a:bodyPr wrap="square" anchor="ctr" lIns="73152" rIns="73152" tIns="36576" bIns="36576">
            <a:noAutofit/>
          </a:bodyPr>
          <a:lstStyle/>
          <a:p>
            <a:pPr algn="l" marL="298344" indent="-298344">
              <a:spcBef>
                <a:spcPts val="0"/>
              </a:spcBef>
              <a:spcAft>
                <a:spcPts val="1400"/>
              </a:spcAft>
            </a:pPr>
            <a:r>
              <a:rPr lang="tr-TR" sz="2400" b="1" i="0">
                <a:solidFill>
                  <a:srgbClr val="2E7D32"/>
                </a:solidFill>
                <a:latin typeface="Calibri"/>
              </a:rPr>
              <a:t>•  </a:t>
            </a:r>
            <a:r>
              <a:rPr lang="tr-TR" sz="2400" b="0" i="0">
                <a:solidFill>
                  <a:srgbClr val="262626"/>
                </a:solidFill>
                <a:latin typeface="Calibri"/>
              </a:rPr>
              <a:t>Fırsatlar?</a:t>
            </a:r>
          </a:p>
          <a:p>
            <a:pPr algn="l" marL="298344" indent="-298344">
              <a:spcBef>
                <a:spcPts val="0"/>
              </a:spcBef>
              <a:spcAft>
                <a:spcPts val="0"/>
              </a:spcAft>
            </a:pPr>
            <a:r>
              <a:rPr lang="tr-TR" sz="2400" b="1" i="0">
                <a:solidFill>
                  <a:srgbClr val="D3373A"/>
                </a:solidFill>
                <a:latin typeface="Calibri"/>
              </a:rPr>
              <a:t>•  </a:t>
            </a:r>
            <a:r>
              <a:rPr lang="tr-TR" sz="2400" b="0" i="0">
                <a:solidFill>
                  <a:srgbClr val="262626"/>
                </a:solidFill>
                <a:latin typeface="Calibri"/>
              </a:rPr>
              <a:t>Sorunlar?</a:t>
            </a:r>
          </a:p>
        </p:txBody>
      </p:sp>
      <p:cxnSp>
        <p:nvCxnSpPr>
          <p:cNvPr id="18" name="Connector 17"/>
          <p:cNvCxnSpPr/>
          <p:nvPr/>
        </p:nvCxnSpPr>
        <p:spPr>
          <a:xfrm>
            <a:off x="4983480" y="5056632"/>
            <a:ext cx="2224735" cy="0"/>
          </a:xfrm>
          <a:prstGeom prst="line">
            <a:avLst/>
          </a:prstGeom>
          <a:ln w="63500">
            <a:solidFill>
              <a:srgbClr val="1E7B6E"/>
            </a:solidFill>
            <a:tailEnd type="triangle" w="med" len="med"/>
          </a:ln>
        </p:spPr>
      </p:cxnSp>
      <p:sp>
        <p:nvSpPr>
          <p:cNvPr id="19" name="TextBox 18"/>
          <p:cNvSpPr txBox="1"/>
          <p:nvPr/>
        </p:nvSpPr>
        <p:spPr>
          <a:xfrm>
            <a:off x="4983480" y="4489704"/>
            <a:ext cx="2224735" cy="457200"/>
          </a:xfrm>
          <a:prstGeom prst="rect">
            <a:avLst/>
          </a:prstGeom>
          <a:noFill/>
        </p:spPr>
        <p:txBody>
          <a:bodyPr wrap="square" anchor="t" lIns="73152" rIns="73152" tIns="36576" bIns="36576">
            <a:noAutofit/>
          </a:bodyPr>
          <a:lstStyle/>
          <a:p>
            <a:pPr algn="ctr">
              <a:spcBef>
                <a:spcPts val="0"/>
              </a:spcBef>
              <a:spcAft>
                <a:spcPts val="0"/>
              </a:spcAft>
            </a:pPr>
            <a:r>
              <a:rPr lang="tr-TR" sz="1800" b="1" i="0">
                <a:solidFill>
                  <a:srgbClr val="1E7B6E"/>
                </a:solidFill>
                <a:latin typeface="Calibri"/>
              </a:rPr>
              <a:t>kırdan kente göç</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169</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378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12.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SORU 12</a:t>
            </a:r>
          </a:p>
        </p:txBody>
      </p:sp>
      <p:sp>
        <p:nvSpPr>
          <p:cNvPr id="6" name="Rounded Rectangle 5"/>
          <p:cNvSpPr/>
          <p:nvPr/>
        </p:nvSpPr>
        <p:spPr>
          <a:xfrm>
            <a:off x="502920" y="1216152"/>
            <a:ext cx="11185855" cy="731520"/>
          </a:xfrm>
          <a:prstGeom prst="roundRect">
            <a:avLst>
              <a:gd name="adj" fmla="val 12000"/>
            </a:avLst>
          </a:prstGeom>
          <a:solidFill>
            <a:srgbClr val="F0F0F0"/>
          </a:solidFill>
          <a:ln>
            <a:noFill/>
          </a:ln>
          <a:effectLst/>
        </p:spPr>
        <p:txBody>
          <a:bodyPr rtlCol="0" anchor="ctr"/>
          <a:lstStyle/>
          <a:p/>
        </p:txBody>
      </p:sp>
      <p:sp>
        <p:nvSpPr>
          <p:cNvPr id="7" name="Oval 6"/>
          <p:cNvSpPr/>
          <p:nvPr/>
        </p:nvSpPr>
        <p:spPr>
          <a:xfrm>
            <a:off x="612648" y="1307592"/>
            <a:ext cx="548640" cy="548640"/>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200" b="1" i="0">
                <a:solidFill>
                  <a:srgbClr val="FFFFFF"/>
                </a:solidFill>
                <a:latin typeface="Calibri"/>
              </a:rPr>
              <a:t>12</a:t>
            </a:r>
          </a:p>
        </p:txBody>
      </p:sp>
      <p:sp>
        <p:nvSpPr>
          <p:cNvPr id="8" name="TextBox 7"/>
          <p:cNvSpPr txBox="1"/>
          <p:nvPr/>
        </p:nvSpPr>
        <p:spPr>
          <a:xfrm>
            <a:off x="1280160" y="1216152"/>
            <a:ext cx="10317175" cy="731520"/>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Ormansızlaşma sonucunda yaşanan göçün göç veren ve göç alan yerlerde ortaya çıkardığı fırsat veya sorunlar nelerdir? Açıklayınız.</a:t>
            </a:r>
          </a:p>
        </p:txBody>
      </p:sp>
      <p:sp>
        <p:nvSpPr>
          <p:cNvPr id="9" name="Rounded Rectangle 8"/>
          <p:cNvSpPr/>
          <p:nvPr/>
        </p:nvSpPr>
        <p:spPr>
          <a:xfrm>
            <a:off x="502920" y="2057400"/>
            <a:ext cx="5478627" cy="502920"/>
          </a:xfrm>
          <a:prstGeom prst="roundRect">
            <a:avLst>
              <a:gd name="adj" fmla="val 2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Göç veren: Amazon'daki kırsal yerleşmeler</a:t>
            </a:r>
          </a:p>
        </p:txBody>
      </p:sp>
      <p:sp>
        <p:nvSpPr>
          <p:cNvPr id="10" name="Rounded Rectangle 9"/>
          <p:cNvSpPr/>
          <p:nvPr/>
        </p:nvSpPr>
        <p:spPr>
          <a:xfrm>
            <a:off x="502920" y="2651760"/>
            <a:ext cx="5478627" cy="1764792"/>
          </a:xfrm>
          <a:prstGeom prst="roundRect">
            <a:avLst>
              <a:gd name="adj" fmla="val 5000"/>
            </a:avLst>
          </a:prstGeom>
          <a:solidFill>
            <a:srgbClr val="E3F1E4"/>
          </a:solidFill>
          <a:ln>
            <a:noFill/>
          </a:ln>
          <a:effectLst/>
        </p:spPr>
        <p:txBody>
          <a:bodyPr rtlCol="0" anchor="ctr"/>
          <a:lstStyle/>
          <a:p/>
        </p:txBody>
      </p:sp>
      <p:sp>
        <p:nvSpPr>
          <p:cNvPr id="11" name="Rounded Rectangle 10"/>
          <p:cNvSpPr/>
          <p:nvPr/>
        </p:nvSpPr>
        <p:spPr>
          <a:xfrm>
            <a:off x="502920" y="2651760"/>
            <a:ext cx="5478627" cy="457200"/>
          </a:xfrm>
          <a:prstGeom prst="roundRect">
            <a:avLst>
              <a:gd name="adj" fmla="val 25000"/>
            </a:avLst>
          </a:prstGeom>
          <a:solidFill>
            <a:srgbClr val="2E7D32"/>
          </a:solidFill>
          <a:ln>
            <a:noFill/>
          </a:ln>
          <a:effectLst/>
        </p:spPr>
        <p:txBody>
          <a:bodyPr rtlCol="0" anchor="ctr"/>
          <a:lstStyle/>
          <a:p/>
        </p:txBody>
      </p:sp>
      <p:sp>
        <p:nvSpPr>
          <p:cNvPr id="12" name="Rectangle 11"/>
          <p:cNvSpPr/>
          <p:nvPr/>
        </p:nvSpPr>
        <p:spPr>
          <a:xfrm>
            <a:off x="502920" y="2880360"/>
            <a:ext cx="5478627" cy="228600"/>
          </a:xfrm>
          <a:prstGeom prst="rect">
            <a:avLst/>
          </a:prstGeom>
          <a:solidFill>
            <a:srgbClr val="2E7D32"/>
          </a:solidFill>
          <a:ln>
            <a:noFill/>
          </a:ln>
          <a:effectLst/>
        </p:spPr>
        <p:txBody>
          <a:bodyPr rtlCol="0" anchor="ctr"/>
          <a:lstStyle/>
          <a:p/>
        </p:txBody>
      </p:sp>
      <p:sp>
        <p:nvSpPr>
          <p:cNvPr id="13" name="TextBox 12"/>
          <p:cNvSpPr txBox="1"/>
          <p:nvPr/>
        </p:nvSpPr>
        <p:spPr>
          <a:xfrm>
            <a:off x="594360" y="2651760"/>
            <a:ext cx="529574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Sorunlar</a:t>
            </a:r>
          </a:p>
        </p:txBody>
      </p:sp>
      <p:sp>
        <p:nvSpPr>
          <p:cNvPr id="14" name="TextBox 13"/>
          <p:cNvSpPr txBox="1"/>
          <p:nvPr/>
        </p:nvSpPr>
        <p:spPr>
          <a:xfrm>
            <a:off x="612648" y="3182112"/>
            <a:ext cx="5259171" cy="1161288"/>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Genç nüfus gider; köylerde yaşlılar kalır</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Geleneksel yaşam ve kültür kaybolur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Tarım ve ormana dayalı geçim terk edilir</a:t>
            </a:r>
          </a:p>
        </p:txBody>
      </p:sp>
      <p:sp>
        <p:nvSpPr>
          <p:cNvPr id="15" name="Rounded Rectangle 14"/>
          <p:cNvSpPr/>
          <p:nvPr/>
        </p:nvSpPr>
        <p:spPr>
          <a:xfrm>
            <a:off x="502920" y="4526280"/>
            <a:ext cx="5478627" cy="1764792"/>
          </a:xfrm>
          <a:prstGeom prst="roundRect">
            <a:avLst>
              <a:gd name="adj" fmla="val 5000"/>
            </a:avLst>
          </a:prstGeom>
          <a:solidFill>
            <a:srgbClr val="E3F1E4"/>
          </a:solidFill>
          <a:ln>
            <a:noFill/>
          </a:ln>
          <a:effectLst/>
        </p:spPr>
        <p:txBody>
          <a:bodyPr rtlCol="0" anchor="ctr"/>
          <a:lstStyle/>
          <a:p/>
        </p:txBody>
      </p:sp>
      <p:sp>
        <p:nvSpPr>
          <p:cNvPr id="16" name="Rounded Rectangle 15"/>
          <p:cNvSpPr/>
          <p:nvPr/>
        </p:nvSpPr>
        <p:spPr>
          <a:xfrm>
            <a:off x="502920" y="4526280"/>
            <a:ext cx="5478627"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502920" y="4754880"/>
            <a:ext cx="5478627" cy="228600"/>
          </a:xfrm>
          <a:prstGeom prst="rect">
            <a:avLst/>
          </a:prstGeom>
          <a:solidFill>
            <a:srgbClr val="2E7D32"/>
          </a:solidFill>
          <a:ln>
            <a:noFill/>
          </a:ln>
          <a:effectLst/>
        </p:spPr>
        <p:txBody>
          <a:bodyPr rtlCol="0" anchor="ctr"/>
          <a:lstStyle/>
          <a:p/>
        </p:txBody>
      </p:sp>
      <p:sp>
        <p:nvSpPr>
          <p:cNvPr id="18" name="TextBox 17"/>
          <p:cNvSpPr txBox="1"/>
          <p:nvPr/>
        </p:nvSpPr>
        <p:spPr>
          <a:xfrm>
            <a:off x="594360" y="4526280"/>
            <a:ext cx="529574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Fırsatlar</a:t>
            </a:r>
          </a:p>
        </p:txBody>
      </p:sp>
      <p:sp>
        <p:nvSpPr>
          <p:cNvPr id="19" name="TextBox 18"/>
          <p:cNvSpPr txBox="1"/>
          <p:nvPr/>
        </p:nvSpPr>
        <p:spPr>
          <a:xfrm>
            <a:off x="612648" y="5056632"/>
            <a:ext cx="5259171" cy="1161288"/>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Kentte kazanılan gelir ailelere destek olur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İnsan baskısı azalınca doğa yenilenebilir</a:t>
            </a:r>
          </a:p>
        </p:txBody>
      </p:sp>
      <p:sp>
        <p:nvSpPr>
          <p:cNvPr id="20" name="Rounded Rectangle 19"/>
          <p:cNvSpPr/>
          <p:nvPr/>
        </p:nvSpPr>
        <p:spPr>
          <a:xfrm>
            <a:off x="6210147" y="2057400"/>
            <a:ext cx="5478627" cy="502920"/>
          </a:xfrm>
          <a:prstGeom prst="roundRect">
            <a:avLst>
              <a:gd name="adj" fmla="val 20000"/>
            </a:avLst>
          </a:prstGeom>
          <a:solidFill>
            <a:srgbClr val="1E7B6E"/>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FFFFFF"/>
                </a:solidFill>
                <a:latin typeface="Calibri"/>
              </a:rPr>
              <a:t>Göç alan: kentler</a:t>
            </a:r>
          </a:p>
        </p:txBody>
      </p:sp>
      <p:sp>
        <p:nvSpPr>
          <p:cNvPr id="21" name="Rounded Rectangle 20"/>
          <p:cNvSpPr/>
          <p:nvPr/>
        </p:nvSpPr>
        <p:spPr>
          <a:xfrm>
            <a:off x="6210147" y="2651760"/>
            <a:ext cx="5478627" cy="1764792"/>
          </a:xfrm>
          <a:prstGeom prst="roundRect">
            <a:avLst>
              <a:gd name="adj" fmla="val 5000"/>
            </a:avLst>
          </a:prstGeom>
          <a:solidFill>
            <a:srgbClr val="E3F1E4"/>
          </a:solidFill>
          <a:ln>
            <a:noFill/>
          </a:ln>
          <a:effectLst/>
        </p:spPr>
        <p:txBody>
          <a:bodyPr rtlCol="0" anchor="ctr"/>
          <a:lstStyle/>
          <a:p/>
        </p:txBody>
      </p:sp>
      <p:sp>
        <p:nvSpPr>
          <p:cNvPr id="22" name="Rounded Rectangle 21"/>
          <p:cNvSpPr/>
          <p:nvPr/>
        </p:nvSpPr>
        <p:spPr>
          <a:xfrm>
            <a:off x="6210147" y="2651760"/>
            <a:ext cx="5478627" cy="457200"/>
          </a:xfrm>
          <a:prstGeom prst="roundRect">
            <a:avLst>
              <a:gd name="adj" fmla="val 25000"/>
            </a:avLst>
          </a:prstGeom>
          <a:solidFill>
            <a:srgbClr val="2E7D32"/>
          </a:solidFill>
          <a:ln>
            <a:noFill/>
          </a:ln>
          <a:effectLst/>
        </p:spPr>
        <p:txBody>
          <a:bodyPr rtlCol="0" anchor="ctr"/>
          <a:lstStyle/>
          <a:p/>
        </p:txBody>
      </p:sp>
      <p:sp>
        <p:nvSpPr>
          <p:cNvPr id="23" name="Rectangle 22"/>
          <p:cNvSpPr/>
          <p:nvPr/>
        </p:nvSpPr>
        <p:spPr>
          <a:xfrm>
            <a:off x="6210147" y="2880360"/>
            <a:ext cx="5478627" cy="228600"/>
          </a:xfrm>
          <a:prstGeom prst="rect">
            <a:avLst/>
          </a:prstGeom>
          <a:solidFill>
            <a:srgbClr val="2E7D32"/>
          </a:solidFill>
          <a:ln>
            <a:noFill/>
          </a:ln>
          <a:effectLst/>
        </p:spPr>
        <p:txBody>
          <a:bodyPr rtlCol="0" anchor="ctr"/>
          <a:lstStyle/>
          <a:p/>
        </p:txBody>
      </p:sp>
      <p:sp>
        <p:nvSpPr>
          <p:cNvPr id="24" name="TextBox 23"/>
          <p:cNvSpPr txBox="1"/>
          <p:nvPr/>
        </p:nvSpPr>
        <p:spPr>
          <a:xfrm>
            <a:off x="6301587" y="2651760"/>
            <a:ext cx="529574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Sorunlar</a:t>
            </a:r>
          </a:p>
        </p:txBody>
      </p:sp>
      <p:sp>
        <p:nvSpPr>
          <p:cNvPr id="25" name="TextBox 24"/>
          <p:cNvSpPr txBox="1"/>
          <p:nvPr/>
        </p:nvSpPr>
        <p:spPr>
          <a:xfrm>
            <a:off x="6319875" y="3182112"/>
            <a:ext cx="5259171" cy="1161288"/>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Plansız kentleşme, konut açığı, gecekondu</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İşsizlik; altyapı, eğitim, sağlığa baskı</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Çevre kirliliği</a:t>
            </a:r>
          </a:p>
        </p:txBody>
      </p:sp>
      <p:sp>
        <p:nvSpPr>
          <p:cNvPr id="26" name="Rounded Rectangle 25"/>
          <p:cNvSpPr/>
          <p:nvPr/>
        </p:nvSpPr>
        <p:spPr>
          <a:xfrm>
            <a:off x="6210147" y="4526280"/>
            <a:ext cx="5478627" cy="1764792"/>
          </a:xfrm>
          <a:prstGeom prst="roundRect">
            <a:avLst>
              <a:gd name="adj" fmla="val 5000"/>
            </a:avLst>
          </a:prstGeom>
          <a:solidFill>
            <a:srgbClr val="E3F1E4"/>
          </a:solidFill>
          <a:ln>
            <a:noFill/>
          </a:ln>
          <a:effectLst/>
        </p:spPr>
        <p:txBody>
          <a:bodyPr rtlCol="0" anchor="ctr"/>
          <a:lstStyle/>
          <a:p/>
        </p:txBody>
      </p:sp>
      <p:sp>
        <p:nvSpPr>
          <p:cNvPr id="27" name="Rounded Rectangle 26"/>
          <p:cNvSpPr/>
          <p:nvPr/>
        </p:nvSpPr>
        <p:spPr>
          <a:xfrm>
            <a:off x="6210147" y="4526280"/>
            <a:ext cx="5478627" cy="457200"/>
          </a:xfrm>
          <a:prstGeom prst="roundRect">
            <a:avLst>
              <a:gd name="adj" fmla="val 25000"/>
            </a:avLst>
          </a:prstGeom>
          <a:solidFill>
            <a:srgbClr val="2E7D32"/>
          </a:solidFill>
          <a:ln>
            <a:noFill/>
          </a:ln>
          <a:effectLst/>
        </p:spPr>
        <p:txBody>
          <a:bodyPr rtlCol="0" anchor="ctr"/>
          <a:lstStyle/>
          <a:p/>
        </p:txBody>
      </p:sp>
      <p:sp>
        <p:nvSpPr>
          <p:cNvPr id="28" name="Rectangle 27"/>
          <p:cNvSpPr/>
          <p:nvPr/>
        </p:nvSpPr>
        <p:spPr>
          <a:xfrm>
            <a:off x="6210147" y="4754880"/>
            <a:ext cx="5478627" cy="228600"/>
          </a:xfrm>
          <a:prstGeom prst="rect">
            <a:avLst/>
          </a:prstGeom>
          <a:solidFill>
            <a:srgbClr val="2E7D32"/>
          </a:solidFill>
          <a:ln>
            <a:noFill/>
          </a:ln>
          <a:effectLst/>
        </p:spPr>
        <p:txBody>
          <a:bodyPr rtlCol="0" anchor="ctr"/>
          <a:lstStyle/>
          <a:p/>
        </p:txBody>
      </p:sp>
      <p:sp>
        <p:nvSpPr>
          <p:cNvPr id="29" name="TextBox 28"/>
          <p:cNvSpPr txBox="1"/>
          <p:nvPr/>
        </p:nvSpPr>
        <p:spPr>
          <a:xfrm>
            <a:off x="6301587" y="4526280"/>
            <a:ext cx="5295747" cy="457200"/>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Fırsatlar</a:t>
            </a:r>
          </a:p>
        </p:txBody>
      </p:sp>
      <p:sp>
        <p:nvSpPr>
          <p:cNvPr id="30" name="TextBox 29"/>
          <p:cNvSpPr txBox="1"/>
          <p:nvPr/>
        </p:nvSpPr>
        <p:spPr>
          <a:xfrm>
            <a:off x="6319875" y="5056632"/>
            <a:ext cx="5259171" cy="1161288"/>
          </a:xfrm>
          <a:prstGeom prst="rect">
            <a:avLst/>
          </a:prstGeom>
          <a:noFill/>
        </p:spPr>
        <p:txBody>
          <a:bodyPr wrap="square" anchor="t" lIns="73152" rIns="73152" tIns="36576" bIns="36576">
            <a:noAutofit/>
          </a:bodyPr>
          <a:lstStyle/>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İş gücü artar: sanayi, inşaat, hizmet</a:t>
            </a:r>
          </a:p>
          <a:p>
            <a:pPr algn="l" marL="248620" indent="-248620">
              <a:spcBef>
                <a:spcPts val="0"/>
              </a:spcBef>
              <a:spcAft>
                <a:spcPts val="600"/>
              </a:spcAft>
            </a:pPr>
            <a:r>
              <a:rPr lang="tr-TR" sz="2000" b="1" i="0">
                <a:solidFill>
                  <a:srgbClr val="2C6696"/>
                </a:solidFill>
                <a:latin typeface="Calibri"/>
              </a:rPr>
              <a:t>•  </a:t>
            </a:r>
            <a:r>
              <a:rPr lang="tr-TR" sz="2000" b="0" i="0">
                <a:solidFill>
                  <a:srgbClr val="262626"/>
                </a:solidFill>
                <a:latin typeface="Calibri"/>
              </a:rPr>
              <a:t>Üretim ve tüketim büyür</a:t>
            </a:r>
          </a:p>
          <a:p>
            <a:pPr algn="l" marL="248620" indent="-248620">
              <a:spcBef>
                <a:spcPts val="0"/>
              </a:spcBef>
              <a:spcAft>
                <a:spcPts val="0"/>
              </a:spcAft>
            </a:pPr>
            <a:r>
              <a:rPr lang="tr-TR" sz="2000" b="1" i="0">
                <a:solidFill>
                  <a:srgbClr val="2C6696"/>
                </a:solidFill>
                <a:latin typeface="Calibri"/>
              </a:rPr>
              <a:t>•  </a:t>
            </a:r>
            <a:r>
              <a:rPr lang="tr-TR" sz="2000" b="0" i="0">
                <a:solidFill>
                  <a:srgbClr val="262626"/>
                </a:solidFill>
                <a:latin typeface="Calibri"/>
              </a:rPr>
              <a:t>Kültürel çeşitlilik artar</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160-161, 169</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379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Ünite sonu · Ünite sonu ölçme ve değerlendirme (slayt 346-379)</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